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6" r:id="rId4"/>
    <p:sldId id="259" r:id="rId5"/>
    <p:sldId id="261" r:id="rId6"/>
    <p:sldId id="277" r:id="rId7"/>
    <p:sldId id="278" r:id="rId8"/>
    <p:sldId id="279" r:id="rId9"/>
    <p:sldId id="280" r:id="rId10"/>
    <p:sldId id="270" r:id="rId11"/>
    <p:sldId id="281" r:id="rId12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85741" autoAdjust="0"/>
  </p:normalViewPr>
  <p:slideViewPr>
    <p:cSldViewPr>
      <p:cViewPr>
        <p:scale>
          <a:sx n="52" d="100"/>
          <a:sy n="52" d="100"/>
        </p:scale>
        <p:origin x="-739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10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0049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0049" y="9433322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fld id="{632BFCA1-7074-BE49-9C26-1E5CA6845E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47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0049" y="0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424" y="4716661"/>
            <a:ext cx="4891828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</a:defRPr>
            </a:lvl1pPr>
          </a:lstStyle>
          <a:p>
            <a:endParaRPr 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0049" y="9433322"/>
            <a:ext cx="289062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</a:defRPr>
            </a:lvl1pPr>
          </a:lstStyle>
          <a:p>
            <a:fld id="{426AC9EA-110C-D44B-81A3-E5165EEE36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1486A-64A2-174A-9561-2035EFB54CD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22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-110" charset="0"/>
              </a:rPr>
              <a:t>Lecture slides prepared for “Computer Organization</a:t>
            </a:r>
            <a:r>
              <a:rPr lang="en-US" baseline="0" dirty="0" smtClean="0">
                <a:latin typeface="Times New Roman" pitchFamily="-110" charset="0"/>
              </a:rPr>
              <a:t> and Architecture</a:t>
            </a:r>
            <a:r>
              <a:rPr lang="en-US" dirty="0" smtClean="0">
                <a:latin typeface="Times New Roman" pitchFamily="-110" charset="0"/>
              </a:rPr>
              <a:t>”, 9/e, by William Stallings, Chapter 1 “Introduction”.</a:t>
            </a:r>
            <a:endParaRPr lang="en-AU" dirty="0" smtClean="0">
              <a:latin typeface="Times New Roman" pitchFamily="-110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82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598D2-2ED8-8547-B4B7-C382E9B8AC9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Chapter 1 summary.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59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4719-171D-B949-8C83-D2F8F6712CF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describing computers, a distinction is often made between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architecture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organization. </a:t>
            </a:r>
            <a:r>
              <a:rPr kumimoji="1" lang="en-US" sz="1200" i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Although it is difficult to give precise definitions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for these terms, a consensus exists about the general areas covered by each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(e.g., see [VRAN80], [SIEW82], and [BELL78a]); an interesting alternative view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is presented in [REDD76].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architecture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refers to those attributes of a system visible to a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programmer or, put another way, those attributes that have a direct impact 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logical execution of a program.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organization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refers to the operational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units and their interconnections that realize the architectural specifications.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Examples of architectural attributes include the instruction set, the number of bits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used to represent various data types (e.g., numbers, characters), I/O mechanisms,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techniques for addressing memory. Organizational attributes include those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hardware details transparent to the programmer, such as control signals; interfaces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between the computer and peripherals; and the memory technology used.</a:t>
            </a:r>
            <a:endParaRPr kumimoji="1" lang="en-GB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endParaRPr kumimoji="1" lang="en-GB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For example, it is an architectural design issue whether a computer will have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multiply instruction. It is an organizational issue whether that instruction will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be implemented by a special multiply unit or by a mechanism that makes repeated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use of the add unit of the system. The organizational decision may be based on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anticipated frequency of use of the multiply instruction, the relative speed of the two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approaches, and the cost and physical size of a special multiply unit.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Historically, and still today, the distinction between architecture and organization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has been an important one. Many computer manufacturers offer a family of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computer models, all with the same architecture but with differences in organization.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Consequently, the different models in the family have different price and performance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characteristics. Furthermore, a particular architecture may span many years and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encompass a number of different computer models, its organization changing with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changing technology.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74719-171D-B949-8C83-D2F8F6712CF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prominent example of both these phenomena is the IBM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System/370 architecture. This architecture was first introduced in 1970 and included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number of models. The customer with modest requirements could buy a cheaper,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slower model and, if demand increased, later upgrade to a more expensive, faster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model without having to abandon software that had already been developed. Over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years, IBM has introduced many new models with improved technology to replace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older models, offering the customer greater speed, lower cost, or both. These newer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models retained the same architecture so that the customer’s software investment was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protected. Remarkably, the System/370 architecture, with a few enhancements, has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survived to this day as the architecture of IBM’s mainframe product 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445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B1C33-4E34-3D4C-B143-0332C5DBB7D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computer is a complex system; contemporary computers contain millions of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Elementary electronic components. How, then, can one clearly describe them?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key is to recognize the hierarchical nature of most complex systems, including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 [SIMO96]. A hierarchical system is a set of interrelated subsystems,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each of the latter, in turn, hierarchical in structure until we reach some lowest level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elementary subsystem.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hierarchical nature of complex systems is essential to both their design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their description. The designer need only deal with a particular level of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at a time. At each level, the system consists of a set of components and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their interrelationships. The behavior at each level depends only on a simplified,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abstracted characterization of the system at the next lower level. At each level,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designer is concerned with structure and function:</a:t>
            </a:r>
          </a:p>
          <a:p>
            <a:endParaRPr lang="en-US" sz="4400" b="0" kern="12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Structure: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way in which the components are interrelated.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Function: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operation of each individual component as part of the structure.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terms of description, we have two choices: starting at the bottom and building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up to a complete description, or beginning with a top view and decomposing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into its subparts. Evidence from a number of fields suggests that the top-down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approach is the clearest and most effective [WEIN75].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approach taken in this book follows from this viewpoint. The computer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will be described from the top down. We begin with the major components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a computer, describing their structure and function, and proceed to successively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lower layers of the hierarchy. The remainder of this section provides a very brief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overview of this plan of attack.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5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9CD7E-4F7A-9B44-863C-1B45C56F48E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Both the structure and functioning of a computer are, in essence, simple. Figure 1.1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depicts the basic functions that a computer can perform. In general terms, there are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only four: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Data processing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Data storage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Data movement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Control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computer, of course, must be able to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process data.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data may take a wide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variety of forms, and the range of processing requirements is broad. However, we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shall see that there are only a few fundamental methods or types of data processing.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It is also essential that a computer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store data.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Even if the computer is processing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data on the fly (i.e., data come in and get processed, and the results go out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immediately), the computer must temporarily store at least those pieces of data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that are being worked on at any given moment. Thus, there is at least a short-term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data storage function. Equally important, the computer performs a long-term data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storage function. Files of data are stored on the computer for subsequent retrieval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and update.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 must be able to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move data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between itself and the outside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world. The computer’s operating environment consists of devices that serve as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either sources or destinations of data. When data are received from or delivered to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 device that is directly connected to the computer, the process is known as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input–</a:t>
            </a:r>
          </a:p>
          <a:p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output (I/O), and the device is referred to as a peripheral. When data are moved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over longer distances, to or from a remote device, the process is known as </a:t>
            </a:r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data</a:t>
            </a:r>
          </a:p>
          <a:p>
            <a:r>
              <a:rPr kumimoji="1" lang="en-US" sz="1200" i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communications.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Finally, there must be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of these three functions. Ultimately, this control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is exercised by the individual(s) who provides the computer with instructions. Within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computer, a control unit manages the computer’s resources and orchestrates the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performance of its functional parts in response to those instructions.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365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Figure 1.3 is the simplest possible depiction of a computer. The computer interacts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 some fashion with its external environment. In general, all of its linkages to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 external environment can be classified as peripheral devices or communication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lines. We will have something to say about both types of linkages.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80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But of greater concern in this book is the internal structure of the computer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itself, which is shown in Figure 1.4. There are four main structural components: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Central Processing Unit (CPU)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Main Memory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I/O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Interconnection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57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There are four main structural components: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Central processing unit (CPU):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Controls the operation of the computer and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performs its data processing functions; often simply referred to as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processor.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Main memory: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Stores data.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I/O: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Moves data between the computer and its external environment.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interconnection: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Some mechanism that provides for communication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among CPU, main memory, and I/O. A common example of system interconnection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is by means of a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system bus,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consisting of a number of conducting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wires to which all the other components attach.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00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There may be one or more of each of the aforementioned components.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Traditionally, there has been just a single processor. In recent years, there has been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increasing use of multiple processors in a single computer. Some design issues relating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to multiple processors crop up and are discussed as the text proceeds; Part Five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focuses on such computers.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Each of these components will be examined in some detail in Part Two.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However, for our purposes, the most interesting and in some ways the most complex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component is the CPU. Its major structural components are as follows: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 unit: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Controls the operation of the CPU and hence the computer.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Arithmetic and logic unit (ALU):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Performs the computer’s data processing</a:t>
            </a:r>
          </a:p>
          <a:p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functions.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Registers: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Provides storage internal to the CPU.</a:t>
            </a:r>
          </a:p>
          <a:p>
            <a:endParaRPr kumimoji="1" lang="en-US" sz="1200" kern="1200" baseline="0" dirty="0" smtClean="0">
              <a:solidFill>
                <a:schemeClr val="tx1"/>
              </a:solidFill>
              <a:latin typeface="Times New Roman" pitchFamily="-109" charset="0"/>
              <a:ea typeface="+mn-ea"/>
              <a:cs typeface="+mn-cs"/>
            </a:endParaRP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• </a:t>
            </a:r>
            <a:r>
              <a:rPr kumimoji="1" lang="en-US" sz="1200" b="1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CPU interconnection: </a:t>
            </a:r>
            <a:r>
              <a:rPr kumimoji="1" lang="en-US" sz="1200" b="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Some mechanism that provides for communication</a:t>
            </a:r>
          </a:p>
          <a:p>
            <a:r>
              <a:rPr kumimoji="1" lang="en-US" sz="1200" kern="1200" baseline="0" dirty="0" smtClean="0">
                <a:solidFill>
                  <a:schemeClr val="tx1"/>
                </a:solidFill>
                <a:latin typeface="Times New Roman" pitchFamily="-109" charset="0"/>
                <a:ea typeface="+mn-ea"/>
                <a:cs typeface="+mn-cs"/>
              </a:rPr>
              <a:t>among the control unit, ALU, and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AC9EA-110C-D44B-81A3-E5165EEE36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7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4D9-B721-416B-8577-D7DEE36F49A6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lang="en-US"/>
              <a:pPr/>
              <a:t>14-Aug-14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lang="en-US"/>
              <a:pPr/>
              <a:t>14-Aug-14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BDCDF1B-54EC-4432-8649-0FE40DD46F86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DA6A0B-D499-425D-9760-7E378B1D24E7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2FE-6867-4DAE-B4E4-C2A1A38F9C0D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BBBDE9-5D16-425E-B13A-2B2E02B8AFC8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344D9-246E-4D78-97F7-CDDE15C7C47A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6CB8D4-A311-4DB1-9E65-F6E7BA49F613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D331-B61B-42C1-B285-1046175C3B63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2DA821-B647-4F8C-84A0-7D19D85CB385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lang="en-US"/>
              <a:pPr/>
              <a:t>14-Aug-14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8E7-101B-4C6B-9C4C-A85A7CD6FD99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3FD2-B255-4F2A-ACF3-B969FC717B42}" type="datetime1">
              <a:rPr lang="en-US"/>
              <a:pPr/>
              <a:t>14-Aug-14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6C1EDB-CE87-4BA6-95D9-AD3AE9C734F7}" type="datetime1">
              <a:rPr lang="en-US"/>
              <a:pPr/>
              <a:t>14-Aug-14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d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35696" y="5154870"/>
            <a:ext cx="5256584" cy="576064"/>
          </a:xfrm>
        </p:spPr>
        <p:txBody>
          <a:bodyPr>
            <a:norm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William Stallings</a:t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Computer </a:t>
            </a:r>
            <a:r>
              <a:rPr lang="en-GB" sz="1400" dirty="0">
                <a:solidFill>
                  <a:schemeClr val="tx1"/>
                </a:solidFill>
              </a:rPr>
              <a:t>Organization </a:t>
            </a:r>
            <a:r>
              <a:rPr lang="en-GB" sz="1400" dirty="0" smtClean="0">
                <a:solidFill>
                  <a:schemeClr val="tx1"/>
                </a:solidFill>
              </a:rPr>
              <a:t>and Architecture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9</a:t>
            </a:r>
            <a:r>
              <a:rPr lang="en-GB" sz="1400" baseline="30000" dirty="0" smtClean="0">
                <a:solidFill>
                  <a:schemeClr val="tx1"/>
                </a:solidFill>
              </a:rPr>
              <a:t>th</a:t>
            </a:r>
            <a:r>
              <a:rPr lang="en-GB" sz="1400" dirty="0" smtClean="0">
                <a:solidFill>
                  <a:schemeClr val="tx1"/>
                </a:solidFill>
              </a:rPr>
              <a:t> Edition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564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600" dirty="0">
                <a:latin typeface="+mj-lt"/>
                <a:ea typeface="+mj-ea"/>
                <a:cs typeface="+mj-cs"/>
              </a:rPr>
              <a:t>2110253</a:t>
            </a:r>
          </a:p>
          <a:p>
            <a:pPr algn="ctr"/>
            <a:r>
              <a:rPr lang="en-US" altLang="en-US" sz="3600" dirty="0">
                <a:latin typeface="+mj-lt"/>
                <a:ea typeface="+mj-ea"/>
                <a:cs typeface="+mj-cs"/>
              </a:rPr>
              <a:t>Computer Electronics &amp; Interfacing </a:t>
            </a:r>
            <a:endParaRPr lang="en-GB" alt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5462" y="3356992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 smtClean="0">
                <a:latin typeface="+mj-lt"/>
                <a:ea typeface="+mj-ea"/>
                <a:cs typeface="+mj-cs"/>
              </a:rPr>
              <a:t>Chapter 1</a:t>
            </a:r>
          </a:p>
          <a:p>
            <a:pPr algn="ctr"/>
            <a:r>
              <a:rPr lang="en-US" altLang="en-US" sz="2800" dirty="0" smtClean="0">
                <a:latin typeface="+mj-lt"/>
                <a:ea typeface="+mj-ea"/>
                <a:cs typeface="+mj-cs"/>
              </a:rPr>
              <a:t>Introduction</a:t>
            </a:r>
            <a:endParaRPr lang="en-GB" alt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4073526" cy="111610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Summary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Computer Organization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Computer Architecture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Data processing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Data storage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Data movement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4"/>
          </p:nvPr>
        </p:nvSpPr>
        <p:spPr>
          <a:xfrm>
            <a:off x="4495800" y="2362200"/>
            <a:ext cx="3657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Structure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CPU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Main memory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I/O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System interconnection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CPU structural components</a:t>
            </a:r>
          </a:p>
          <a:p>
            <a:pPr lvl="1"/>
            <a:r>
              <a:rPr lang="en-US" sz="1765" dirty="0" smtClean="0">
                <a:solidFill>
                  <a:schemeClr val="tx1"/>
                </a:solidFill>
              </a:rPr>
              <a:t>Control unit</a:t>
            </a:r>
          </a:p>
          <a:p>
            <a:pPr lvl="1"/>
            <a:r>
              <a:rPr lang="en-US" sz="1765" dirty="0" smtClean="0">
                <a:solidFill>
                  <a:schemeClr val="tx1"/>
                </a:solidFill>
              </a:rPr>
              <a:t>ALU</a:t>
            </a:r>
          </a:p>
          <a:p>
            <a:pPr lvl="1"/>
            <a:r>
              <a:rPr lang="en-US" sz="1765" dirty="0" smtClean="0">
                <a:solidFill>
                  <a:schemeClr val="tx1"/>
                </a:solidFill>
              </a:rPr>
              <a:t>Registers</a:t>
            </a:r>
          </a:p>
          <a:p>
            <a:pPr lvl="1"/>
            <a:r>
              <a:rPr lang="en-US" sz="1765" dirty="0" smtClean="0">
                <a:solidFill>
                  <a:schemeClr val="tx1"/>
                </a:solidFill>
              </a:rPr>
              <a:t>CPU interconnection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541" y="1295400"/>
            <a:ext cx="3657600" cy="109817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Chapter 1     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"/>
          </p:nvPr>
        </p:nvSpPr>
        <p:spPr>
          <a:xfrm>
            <a:off x="4419600" y="304800"/>
            <a:ext cx="3657600" cy="1707776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Introduction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Internet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313886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    http</a:t>
            </a:r>
            <a:r>
              <a:rPr lang="en-US" sz="3600" dirty="0"/>
              <a:t>://</a:t>
            </a:r>
            <a:r>
              <a:rPr lang="en-US" sz="3600" dirty="0" smtClean="0"/>
              <a:t>www.williamstallings.com/ComputerOrganization</a:t>
            </a:r>
            <a:r>
              <a:rPr lang="en-US" sz="3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5412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556500" cy="99536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Architecture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55576" y="1600200"/>
            <a:ext cx="8023299" cy="5029199"/>
            <a:chOff x="755576" y="1600200"/>
            <a:chExt cx="8023299" cy="5029199"/>
          </a:xfrm>
        </p:grpSpPr>
        <p:sp>
          <p:nvSpPr>
            <p:cNvPr id="4" name="Freeform 3"/>
            <p:cNvSpPr/>
            <p:nvPr/>
          </p:nvSpPr>
          <p:spPr>
            <a:xfrm>
              <a:off x="755576" y="5020055"/>
              <a:ext cx="3303986" cy="1609344"/>
            </a:xfrm>
            <a:custGeom>
              <a:avLst/>
              <a:gdLst>
                <a:gd name="connsiteX0" fmla="*/ 0 w 3303986"/>
                <a:gd name="connsiteY0" fmla="*/ 160934 h 1609344"/>
                <a:gd name="connsiteX1" fmla="*/ 160934 w 3303986"/>
                <a:gd name="connsiteY1" fmla="*/ 0 h 1609344"/>
                <a:gd name="connsiteX2" fmla="*/ 3143052 w 3303986"/>
                <a:gd name="connsiteY2" fmla="*/ 0 h 1609344"/>
                <a:gd name="connsiteX3" fmla="*/ 3303986 w 3303986"/>
                <a:gd name="connsiteY3" fmla="*/ 160934 h 1609344"/>
                <a:gd name="connsiteX4" fmla="*/ 3303986 w 3303986"/>
                <a:gd name="connsiteY4" fmla="*/ 1448410 h 1609344"/>
                <a:gd name="connsiteX5" fmla="*/ 3143052 w 3303986"/>
                <a:gd name="connsiteY5" fmla="*/ 1609344 h 1609344"/>
                <a:gd name="connsiteX6" fmla="*/ 160934 w 3303986"/>
                <a:gd name="connsiteY6" fmla="*/ 1609344 h 1609344"/>
                <a:gd name="connsiteX7" fmla="*/ 0 w 3303986"/>
                <a:gd name="connsiteY7" fmla="*/ 1448410 h 1609344"/>
                <a:gd name="connsiteX8" fmla="*/ 0 w 3303986"/>
                <a:gd name="connsiteY8" fmla="*/ 160934 h 160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3986" h="1609344">
                  <a:moveTo>
                    <a:pt x="0" y="160934"/>
                  </a:moveTo>
                  <a:cubicBezTo>
                    <a:pt x="0" y="72053"/>
                    <a:pt x="72053" y="0"/>
                    <a:pt x="160934" y="0"/>
                  </a:cubicBezTo>
                  <a:lnTo>
                    <a:pt x="3143052" y="0"/>
                  </a:lnTo>
                  <a:cubicBezTo>
                    <a:pt x="3231933" y="0"/>
                    <a:pt x="3303986" y="72053"/>
                    <a:pt x="3303986" y="160934"/>
                  </a:cubicBezTo>
                  <a:lnTo>
                    <a:pt x="3303986" y="1448410"/>
                  </a:lnTo>
                  <a:cubicBezTo>
                    <a:pt x="3303986" y="1537291"/>
                    <a:pt x="3231933" y="1609344"/>
                    <a:pt x="3143052" y="1609344"/>
                  </a:cubicBezTo>
                  <a:lnTo>
                    <a:pt x="160934" y="1609344"/>
                  </a:lnTo>
                  <a:cubicBezTo>
                    <a:pt x="72053" y="1609344"/>
                    <a:pt x="0" y="1537291"/>
                    <a:pt x="0" y="1448410"/>
                  </a:cubicBezTo>
                  <a:lnTo>
                    <a:pt x="0" y="16093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692" tIns="491028" rIns="1079888" bIns="88692" numCol="1" spcCol="1270" anchor="b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>
                  <a:solidFill>
                    <a:schemeClr val="tx1"/>
                  </a:solidFill>
                </a:rPr>
                <a:t>Hardware details </a:t>
              </a:r>
              <a:r>
                <a:rPr lang="en-US" sz="1400" kern="1200" dirty="0" smtClean="0">
                  <a:solidFill>
                    <a:schemeClr val="tx1"/>
                  </a:solidFill>
                </a:rPr>
                <a:t>transparent to the programmer, control signals, interfaces between the computer and peripherals, memory technology used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5843691" y="5020055"/>
              <a:ext cx="2935184" cy="1609344"/>
            </a:xfrm>
            <a:custGeom>
              <a:avLst/>
              <a:gdLst>
                <a:gd name="connsiteX0" fmla="*/ 0 w 2484424"/>
                <a:gd name="connsiteY0" fmla="*/ 160934 h 1609344"/>
                <a:gd name="connsiteX1" fmla="*/ 160934 w 2484424"/>
                <a:gd name="connsiteY1" fmla="*/ 0 h 1609344"/>
                <a:gd name="connsiteX2" fmla="*/ 2323490 w 2484424"/>
                <a:gd name="connsiteY2" fmla="*/ 0 h 1609344"/>
                <a:gd name="connsiteX3" fmla="*/ 2484424 w 2484424"/>
                <a:gd name="connsiteY3" fmla="*/ 160934 h 1609344"/>
                <a:gd name="connsiteX4" fmla="*/ 2484424 w 2484424"/>
                <a:gd name="connsiteY4" fmla="*/ 1448410 h 1609344"/>
                <a:gd name="connsiteX5" fmla="*/ 2323490 w 2484424"/>
                <a:gd name="connsiteY5" fmla="*/ 1609344 h 1609344"/>
                <a:gd name="connsiteX6" fmla="*/ 160934 w 2484424"/>
                <a:gd name="connsiteY6" fmla="*/ 1609344 h 1609344"/>
                <a:gd name="connsiteX7" fmla="*/ 0 w 2484424"/>
                <a:gd name="connsiteY7" fmla="*/ 1448410 h 1609344"/>
                <a:gd name="connsiteX8" fmla="*/ 0 w 2484424"/>
                <a:gd name="connsiteY8" fmla="*/ 160934 h 160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4424" h="1609344">
                  <a:moveTo>
                    <a:pt x="0" y="160934"/>
                  </a:moveTo>
                  <a:cubicBezTo>
                    <a:pt x="0" y="72053"/>
                    <a:pt x="72053" y="0"/>
                    <a:pt x="160934" y="0"/>
                  </a:cubicBezTo>
                  <a:lnTo>
                    <a:pt x="2323490" y="0"/>
                  </a:lnTo>
                  <a:cubicBezTo>
                    <a:pt x="2412371" y="0"/>
                    <a:pt x="2484424" y="72053"/>
                    <a:pt x="2484424" y="160934"/>
                  </a:cubicBezTo>
                  <a:lnTo>
                    <a:pt x="2484424" y="1448410"/>
                  </a:lnTo>
                  <a:cubicBezTo>
                    <a:pt x="2484424" y="1537291"/>
                    <a:pt x="2412371" y="1609344"/>
                    <a:pt x="2323490" y="1609344"/>
                  </a:cubicBezTo>
                  <a:lnTo>
                    <a:pt x="160934" y="1609344"/>
                  </a:lnTo>
                  <a:cubicBezTo>
                    <a:pt x="72053" y="1609344"/>
                    <a:pt x="0" y="1537291"/>
                    <a:pt x="0" y="1448410"/>
                  </a:cubicBezTo>
                  <a:lnTo>
                    <a:pt x="0" y="16093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4019" tIns="91440" rIns="88692" bIns="88692" numCol="1" spcCol="1270" anchor="b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The operational units and their interconnections that realize the architectural specifications</a:t>
              </a:r>
            </a:p>
            <a:p>
              <a:pPr marL="0" lvl="1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5567794" y="1600200"/>
              <a:ext cx="2964645" cy="1609344"/>
            </a:xfrm>
            <a:custGeom>
              <a:avLst/>
              <a:gdLst>
                <a:gd name="connsiteX0" fmla="*/ 0 w 2484424"/>
                <a:gd name="connsiteY0" fmla="*/ 160934 h 1609344"/>
                <a:gd name="connsiteX1" fmla="*/ 160934 w 2484424"/>
                <a:gd name="connsiteY1" fmla="*/ 0 h 1609344"/>
                <a:gd name="connsiteX2" fmla="*/ 2323490 w 2484424"/>
                <a:gd name="connsiteY2" fmla="*/ 0 h 1609344"/>
                <a:gd name="connsiteX3" fmla="*/ 2484424 w 2484424"/>
                <a:gd name="connsiteY3" fmla="*/ 160934 h 1609344"/>
                <a:gd name="connsiteX4" fmla="*/ 2484424 w 2484424"/>
                <a:gd name="connsiteY4" fmla="*/ 1448410 h 1609344"/>
                <a:gd name="connsiteX5" fmla="*/ 2323490 w 2484424"/>
                <a:gd name="connsiteY5" fmla="*/ 1609344 h 1609344"/>
                <a:gd name="connsiteX6" fmla="*/ 160934 w 2484424"/>
                <a:gd name="connsiteY6" fmla="*/ 1609344 h 1609344"/>
                <a:gd name="connsiteX7" fmla="*/ 0 w 2484424"/>
                <a:gd name="connsiteY7" fmla="*/ 1448410 h 1609344"/>
                <a:gd name="connsiteX8" fmla="*/ 0 w 2484424"/>
                <a:gd name="connsiteY8" fmla="*/ 160934 h 160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4424" h="1609344">
                  <a:moveTo>
                    <a:pt x="0" y="160934"/>
                  </a:moveTo>
                  <a:cubicBezTo>
                    <a:pt x="0" y="72053"/>
                    <a:pt x="72053" y="0"/>
                    <a:pt x="160934" y="0"/>
                  </a:cubicBezTo>
                  <a:lnTo>
                    <a:pt x="2323490" y="0"/>
                  </a:lnTo>
                  <a:cubicBezTo>
                    <a:pt x="2412371" y="0"/>
                    <a:pt x="2484424" y="72053"/>
                    <a:pt x="2484424" y="160934"/>
                  </a:cubicBezTo>
                  <a:lnTo>
                    <a:pt x="2484424" y="1448410"/>
                  </a:lnTo>
                  <a:cubicBezTo>
                    <a:pt x="2484424" y="1537291"/>
                    <a:pt x="2412371" y="1609344"/>
                    <a:pt x="2323490" y="1609344"/>
                  </a:cubicBezTo>
                  <a:lnTo>
                    <a:pt x="160934" y="1609344"/>
                  </a:lnTo>
                  <a:cubicBezTo>
                    <a:pt x="72053" y="1609344"/>
                    <a:pt x="0" y="1537291"/>
                    <a:pt x="0" y="1448410"/>
                  </a:cubicBezTo>
                  <a:lnTo>
                    <a:pt x="0" y="16093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6400" tIns="81072" rIns="81071" bIns="483408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Instruction set, number of bits used to represent various data types,   I/O mechanisms, techniques for addressing memory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043608" y="1600200"/>
              <a:ext cx="2484424" cy="1609344"/>
            </a:xfrm>
            <a:custGeom>
              <a:avLst/>
              <a:gdLst>
                <a:gd name="connsiteX0" fmla="*/ 0 w 2484424"/>
                <a:gd name="connsiteY0" fmla="*/ 160934 h 1609344"/>
                <a:gd name="connsiteX1" fmla="*/ 160934 w 2484424"/>
                <a:gd name="connsiteY1" fmla="*/ 0 h 1609344"/>
                <a:gd name="connsiteX2" fmla="*/ 2323490 w 2484424"/>
                <a:gd name="connsiteY2" fmla="*/ 0 h 1609344"/>
                <a:gd name="connsiteX3" fmla="*/ 2484424 w 2484424"/>
                <a:gd name="connsiteY3" fmla="*/ 160934 h 1609344"/>
                <a:gd name="connsiteX4" fmla="*/ 2484424 w 2484424"/>
                <a:gd name="connsiteY4" fmla="*/ 1448410 h 1609344"/>
                <a:gd name="connsiteX5" fmla="*/ 2323490 w 2484424"/>
                <a:gd name="connsiteY5" fmla="*/ 1609344 h 1609344"/>
                <a:gd name="connsiteX6" fmla="*/ 160934 w 2484424"/>
                <a:gd name="connsiteY6" fmla="*/ 1609344 h 1609344"/>
                <a:gd name="connsiteX7" fmla="*/ 0 w 2484424"/>
                <a:gd name="connsiteY7" fmla="*/ 1448410 h 1609344"/>
                <a:gd name="connsiteX8" fmla="*/ 0 w 2484424"/>
                <a:gd name="connsiteY8" fmla="*/ 160934 h 160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4424" h="1609344">
                  <a:moveTo>
                    <a:pt x="0" y="160934"/>
                  </a:moveTo>
                  <a:cubicBezTo>
                    <a:pt x="0" y="72053"/>
                    <a:pt x="72053" y="0"/>
                    <a:pt x="160934" y="0"/>
                  </a:cubicBezTo>
                  <a:lnTo>
                    <a:pt x="2323490" y="0"/>
                  </a:lnTo>
                  <a:cubicBezTo>
                    <a:pt x="2412371" y="0"/>
                    <a:pt x="2484424" y="72053"/>
                    <a:pt x="2484424" y="160934"/>
                  </a:cubicBezTo>
                  <a:lnTo>
                    <a:pt x="2484424" y="1448410"/>
                  </a:lnTo>
                  <a:cubicBezTo>
                    <a:pt x="2484424" y="1537291"/>
                    <a:pt x="2412371" y="1609344"/>
                    <a:pt x="2323490" y="1609344"/>
                  </a:cubicBezTo>
                  <a:lnTo>
                    <a:pt x="160934" y="1609344"/>
                  </a:lnTo>
                  <a:cubicBezTo>
                    <a:pt x="72053" y="1609344"/>
                    <a:pt x="0" y="1537291"/>
                    <a:pt x="0" y="1448410"/>
                  </a:cubicBezTo>
                  <a:lnTo>
                    <a:pt x="0" y="16093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072" tIns="81072" rIns="826399" bIns="483408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Attributes of a system visible to the programmer</a:t>
              </a:r>
              <a:endParaRPr lang="en-US" sz="1400" kern="1200" dirty="0">
                <a:solidFill>
                  <a:schemeClr val="tx1"/>
                </a:solidFill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Have a direct impact on the logical execution of a program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350414" y="1886864"/>
              <a:ext cx="2177643" cy="2177643"/>
            </a:xfrm>
            <a:custGeom>
              <a:avLst/>
              <a:gdLst>
                <a:gd name="connsiteX0" fmla="*/ 0 w 2177643"/>
                <a:gd name="connsiteY0" fmla="*/ 2177643 h 2177643"/>
                <a:gd name="connsiteX1" fmla="*/ 2177643 w 2177643"/>
                <a:gd name="connsiteY1" fmla="*/ 0 h 2177643"/>
                <a:gd name="connsiteX2" fmla="*/ 2177643 w 2177643"/>
                <a:gd name="connsiteY2" fmla="*/ 2177643 h 2177643"/>
                <a:gd name="connsiteX3" fmla="*/ 0 w 2177643"/>
                <a:gd name="connsiteY3" fmla="*/ 2177643 h 21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7643" h="2177643">
                  <a:moveTo>
                    <a:pt x="0" y="2177643"/>
                  </a:moveTo>
                  <a:cubicBezTo>
                    <a:pt x="0" y="974964"/>
                    <a:pt x="974964" y="0"/>
                    <a:pt x="2177643" y="0"/>
                  </a:cubicBezTo>
                  <a:lnTo>
                    <a:pt x="2177643" y="2177643"/>
                  </a:lnTo>
                  <a:lnTo>
                    <a:pt x="0" y="217764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584" tIns="737385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Computer Architecture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628642" y="1886864"/>
              <a:ext cx="2177643" cy="2177643"/>
            </a:xfrm>
            <a:custGeom>
              <a:avLst/>
              <a:gdLst>
                <a:gd name="connsiteX0" fmla="*/ 0 w 2177643"/>
                <a:gd name="connsiteY0" fmla="*/ 2177643 h 2177643"/>
                <a:gd name="connsiteX1" fmla="*/ 2177643 w 2177643"/>
                <a:gd name="connsiteY1" fmla="*/ 0 h 2177643"/>
                <a:gd name="connsiteX2" fmla="*/ 2177643 w 2177643"/>
                <a:gd name="connsiteY2" fmla="*/ 2177643 h 2177643"/>
                <a:gd name="connsiteX3" fmla="*/ 0 w 2177643"/>
                <a:gd name="connsiteY3" fmla="*/ 2177643 h 21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7643" h="2177643">
                  <a:moveTo>
                    <a:pt x="0" y="0"/>
                  </a:moveTo>
                  <a:cubicBezTo>
                    <a:pt x="1202679" y="0"/>
                    <a:pt x="2177643" y="974964"/>
                    <a:pt x="2177643" y="2177643"/>
                  </a:cubicBezTo>
                  <a:lnTo>
                    <a:pt x="0" y="21776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737385" rIns="100584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Architectural attributes include: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21600000">
              <a:off x="4628642" y="4165091"/>
              <a:ext cx="2177644" cy="2177644"/>
            </a:xfrm>
            <a:custGeom>
              <a:avLst/>
              <a:gdLst>
                <a:gd name="connsiteX0" fmla="*/ 0 w 2177643"/>
                <a:gd name="connsiteY0" fmla="*/ 2177643 h 2177643"/>
                <a:gd name="connsiteX1" fmla="*/ 2177643 w 2177643"/>
                <a:gd name="connsiteY1" fmla="*/ 0 h 2177643"/>
                <a:gd name="connsiteX2" fmla="*/ 2177643 w 2177643"/>
                <a:gd name="connsiteY2" fmla="*/ 2177643 h 2177643"/>
                <a:gd name="connsiteX3" fmla="*/ 0 w 2177643"/>
                <a:gd name="connsiteY3" fmla="*/ 2177643 h 21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7643" h="2177643">
                  <a:moveTo>
                    <a:pt x="2177643" y="0"/>
                  </a:moveTo>
                  <a:cubicBezTo>
                    <a:pt x="2177643" y="1202679"/>
                    <a:pt x="1202679" y="2177643"/>
                    <a:pt x="0" y="2177643"/>
                  </a:cubicBezTo>
                  <a:lnTo>
                    <a:pt x="0" y="0"/>
                  </a:lnTo>
                  <a:lnTo>
                    <a:pt x="2177643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9" rIns="100584" bIns="1014984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Computer Organization 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21600000">
              <a:off x="2350414" y="4165092"/>
              <a:ext cx="2177643" cy="2177643"/>
            </a:xfrm>
            <a:custGeom>
              <a:avLst/>
              <a:gdLst>
                <a:gd name="connsiteX0" fmla="*/ 0 w 2177643"/>
                <a:gd name="connsiteY0" fmla="*/ 2177643 h 2177643"/>
                <a:gd name="connsiteX1" fmla="*/ 2177643 w 2177643"/>
                <a:gd name="connsiteY1" fmla="*/ 0 h 2177643"/>
                <a:gd name="connsiteX2" fmla="*/ 2177643 w 2177643"/>
                <a:gd name="connsiteY2" fmla="*/ 2177643 h 2177643"/>
                <a:gd name="connsiteX3" fmla="*/ 0 w 2177643"/>
                <a:gd name="connsiteY3" fmla="*/ 2177643 h 217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7643" h="2177643">
                  <a:moveTo>
                    <a:pt x="2177643" y="2177643"/>
                  </a:moveTo>
                  <a:cubicBezTo>
                    <a:pt x="974964" y="2177643"/>
                    <a:pt x="0" y="1202679"/>
                    <a:pt x="0" y="0"/>
                  </a:cubicBezTo>
                  <a:lnTo>
                    <a:pt x="2177643" y="0"/>
                  </a:lnTo>
                  <a:lnTo>
                    <a:pt x="2177643" y="217764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584" tIns="100584" rIns="99568" bIns="1014984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Organizational attributes include: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Circular Arrow 10"/>
            <p:cNvSpPr/>
            <p:nvPr/>
          </p:nvSpPr>
          <p:spPr>
            <a:xfrm>
              <a:off x="4202417" y="3662172"/>
              <a:ext cx="751865" cy="653795"/>
            </a:xfrm>
            <a:prstGeom prst="circular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ircular Arrow 11"/>
            <p:cNvSpPr/>
            <p:nvPr/>
          </p:nvSpPr>
          <p:spPr>
            <a:xfrm rot="10800000">
              <a:off x="4202417" y="3913632"/>
              <a:ext cx="751865" cy="653795"/>
            </a:xfrm>
            <a:prstGeom prst="circular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0" name="Text Placeholder 29"/>
          <p:cNvSpPr>
            <a:spLocks noGrp="1"/>
          </p:cNvSpPr>
          <p:nvPr>
            <p:ph type="body" sz="half" idx="4294967295"/>
          </p:nvPr>
        </p:nvSpPr>
        <p:spPr>
          <a:xfrm>
            <a:off x="1219200" y="838200"/>
            <a:ext cx="7559675" cy="774700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  <a:buNone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56313" cy="11161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IBM System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IBM System/370 architecture</a:t>
            </a:r>
          </a:p>
          <a:p>
            <a:pPr lvl="1"/>
            <a:r>
              <a:rPr lang="en-GB" sz="1638" dirty="0" smtClean="0">
                <a:solidFill>
                  <a:schemeClr val="tx1"/>
                </a:solidFill>
              </a:rPr>
              <a:t>Was introduced in 1970</a:t>
            </a:r>
          </a:p>
          <a:p>
            <a:pPr lvl="1"/>
            <a:r>
              <a:rPr lang="en-GB" sz="1638" dirty="0" smtClean="0">
                <a:solidFill>
                  <a:schemeClr val="tx1"/>
                </a:solidFill>
              </a:rPr>
              <a:t>Included a number of models</a:t>
            </a:r>
          </a:p>
          <a:p>
            <a:pPr lvl="1"/>
            <a:r>
              <a:rPr lang="en-GB" sz="1638" dirty="0" smtClean="0">
                <a:solidFill>
                  <a:schemeClr val="tx1"/>
                </a:solidFill>
              </a:rPr>
              <a:t>Could upgrade to a more expensive, faster model without having to abandon original software</a:t>
            </a:r>
          </a:p>
          <a:p>
            <a:pPr lvl="1"/>
            <a:r>
              <a:rPr lang="en-GB" sz="1638" dirty="0" smtClean="0">
                <a:solidFill>
                  <a:schemeClr val="tx1"/>
                </a:solidFill>
              </a:rPr>
              <a:t>New models are introduced with improved technology, but retain the same architecture so that the customer’s software investment is protected</a:t>
            </a:r>
          </a:p>
          <a:p>
            <a:pPr lvl="1"/>
            <a:r>
              <a:rPr lang="en-GB" sz="1638" dirty="0" smtClean="0">
                <a:solidFill>
                  <a:schemeClr val="tx1"/>
                </a:solidFill>
              </a:rPr>
              <a:t>Architecture has survived to this day as the architecture of IBM’s mainframe product line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half" idx="4294967295"/>
          </p:nvPr>
        </p:nvSpPr>
        <p:spPr>
          <a:xfrm>
            <a:off x="706909" y="914400"/>
            <a:ext cx="6169347" cy="774700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  <a:buNone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370 Architecture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029200"/>
            <a:ext cx="2043775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Structure and Function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Hierarchical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Set of interrelated subsystems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Hierarchical nature of complex systems is essential to both their design and their description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Designer need only deal with a particular level of the system at a time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Concerned with structure and function at each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876800" y="2133600"/>
            <a:ext cx="3657600" cy="33528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Structure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way in which components relate to each other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Function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operation of individual components as part of the structure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5181600"/>
            <a:ext cx="1371600" cy="1450731"/>
          </a:xfrm>
          <a:prstGeom prst="rect">
            <a:avLst/>
          </a:prstGeom>
          <a:solidFill>
            <a:srgbClr val="6666CC"/>
          </a:solidFill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3255264" cy="914400"/>
          </a:xfrm>
          <a:noFill/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381093" y="2057400"/>
            <a:ext cx="3255264" cy="4068763"/>
          </a:xfrm>
        </p:spPr>
        <p:txBody>
          <a:bodyPr/>
          <a:lstStyle/>
          <a:p>
            <a:pPr marL="228600" indent="-228600">
              <a:buFont typeface="Wingdings" pitchFamily="2" charset="2"/>
              <a:buChar char="n"/>
            </a:pPr>
            <a:r>
              <a:rPr lang="en-US" sz="1800" dirty="0" smtClean="0">
                <a:solidFill>
                  <a:schemeClr val="tx1"/>
                </a:solidFill>
              </a:rPr>
              <a:t>A computer can perform four basic functions:</a:t>
            </a:r>
            <a:endParaRPr lang="en-US" sz="900" dirty="0" smtClean="0">
              <a:solidFill>
                <a:schemeClr val="tx1"/>
              </a:solidFill>
            </a:endParaRPr>
          </a:p>
          <a:p>
            <a:pPr marL="228600" indent="-228600">
              <a:buFont typeface="Wingdings" pitchFamily="2" charset="2"/>
              <a:buChar char="n"/>
            </a:pPr>
            <a:endParaRPr lang="en-US" sz="600" dirty="0" smtClean="0">
              <a:solidFill>
                <a:schemeClr val="tx1"/>
              </a:solidFill>
            </a:endParaRP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chemeClr val="tx1"/>
                </a:solidFill>
              </a:rPr>
              <a:t>  Data processing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chemeClr val="tx1"/>
                </a:solidFill>
              </a:rPr>
              <a:t>  Data storage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chemeClr val="tx1"/>
                </a:solidFill>
              </a:rPr>
              <a:t>  Data movement</a:t>
            </a:r>
          </a:p>
          <a:p>
            <a:pPr lvl="1">
              <a:buClr>
                <a:schemeClr val="accent1">
                  <a:lumMod val="20000"/>
                  <a:lumOff val="80000"/>
                </a:schemeClr>
              </a:buClr>
              <a:buFont typeface="Lucida Grande"/>
              <a:buChar char="●"/>
            </a:pPr>
            <a:r>
              <a:rPr lang="en-US" sz="1600" dirty="0" smtClean="0">
                <a:solidFill>
                  <a:schemeClr val="tx1"/>
                </a:solidFill>
              </a:rPr>
              <a:t>  Control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f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18824" t="10000" r="16471" b="2727"/>
              <a:stretch>
                <a:fillRect/>
              </a:stretch>
            </p:blipFill>
          </mc:Choice>
          <mc:Fallback>
            <p:blipFill>
              <a:blip r:embed="rId4"/>
              <a:srcRect l="18824" t="10000" r="16471" b="2727"/>
              <a:stretch>
                <a:fillRect/>
              </a:stretch>
            </p:blipFill>
          </mc:Fallback>
        </mc:AlternateContent>
        <p:spPr>
          <a:xfrm>
            <a:off x="4648200" y="0"/>
            <a:ext cx="3962400" cy="6916225"/>
          </a:xfrm>
          <a:prstGeom prst="rect">
            <a:avLst/>
          </a:prstGeom>
        </p:spPr>
      </p:pic>
      <p:sp>
        <p:nvSpPr>
          <p:cNvPr id="12" name="Minus 11"/>
          <p:cNvSpPr/>
          <p:nvPr/>
        </p:nvSpPr>
        <p:spPr>
          <a:xfrm>
            <a:off x="35496" y="1556792"/>
            <a:ext cx="2880320" cy="288032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28184" y="2895600"/>
            <a:ext cx="2514600" cy="1524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3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11765" t="21818" b="14545"/>
              <a:stretch>
                <a:fillRect/>
              </a:stretch>
            </p:blipFill>
          </mc:Choice>
          <mc:Fallback>
            <p:blipFill>
              <a:blip r:embed="rId4"/>
              <a:srcRect l="11765" t="21818" b="14545"/>
              <a:stretch>
                <a:fillRect/>
              </a:stretch>
            </p:blipFill>
          </mc:Fallback>
        </mc:AlternateContent>
        <p:spPr>
          <a:xfrm>
            <a:off x="0" y="0"/>
            <a:ext cx="7347921" cy="6857999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438400"/>
            <a:ext cx="7556500" cy="1116012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4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7059" t="4545" r="3529" b="5455"/>
              <a:stretch>
                <a:fillRect/>
              </a:stretch>
            </p:blipFill>
          </mc:Choice>
          <mc:Fallback>
            <p:blipFill>
              <a:blip r:embed="rId4"/>
              <a:srcRect l="7059" t="4545" r="3529" b="5455"/>
              <a:stretch>
                <a:fillRect/>
              </a:stretch>
            </p:blipFill>
          </mc:Fallback>
        </mc:AlternateContent>
        <p:spPr>
          <a:xfrm>
            <a:off x="3048000" y="0"/>
            <a:ext cx="5340911" cy="6957178"/>
          </a:xfrm>
          <a:prstGeom prst="rect">
            <a:avLst/>
          </a:prstGeom>
        </p:spPr>
      </p:pic>
      <p:sp>
        <p:nvSpPr>
          <p:cNvPr id="5" name="Minus 4"/>
          <p:cNvSpPr/>
          <p:nvPr/>
        </p:nvSpPr>
        <p:spPr>
          <a:xfrm>
            <a:off x="35496" y="3075816"/>
            <a:ext cx="2940496" cy="209168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idx="1"/>
          </p:nvPr>
        </p:nvSpPr>
        <p:spPr>
          <a:xfrm>
            <a:off x="3962400" y="692696"/>
            <a:ext cx="4786064" cy="5616624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CPU – controls the operation of the computer and performs its data processing functions </a:t>
            </a:r>
          </a:p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400" dirty="0" smtClean="0">
                <a:solidFill>
                  <a:schemeClr val="tx1"/>
                </a:solidFill>
              </a:rPr>
              <a:t> Main Memory – stores data</a:t>
            </a:r>
          </a:p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400" dirty="0" smtClean="0">
                <a:solidFill>
                  <a:schemeClr val="tx1"/>
                </a:solidFill>
              </a:rPr>
              <a:t> I/O – moves data between the computer and its external environment</a:t>
            </a:r>
          </a:p>
          <a:p>
            <a:pPr>
              <a:buClr>
                <a:schemeClr val="accent1">
                  <a:lumMod val="75000"/>
                </a:schemeClr>
              </a:buClr>
              <a:buSzPct val="128000"/>
              <a:buFont typeface="Wingdings" charset="2"/>
              <a:buChar char=""/>
            </a:pPr>
            <a:r>
              <a:rPr lang="en-US" sz="2400" dirty="0" smtClean="0">
                <a:solidFill>
                  <a:schemeClr val="tx1"/>
                </a:solidFill>
              </a:rPr>
              <a:t> System Interconnection – some mechanism that provides for communication among CPU, main memory, and I/O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524000"/>
            <a:ext cx="2911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four main structural components</a:t>
            </a:r>
          </a:p>
          <a:p>
            <a:r>
              <a:rPr lang="en-US" sz="2800" dirty="0" smtClean="0"/>
              <a:t>of the computer:</a:t>
            </a:r>
            <a:endParaRPr lang="en-US" sz="2800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62400"/>
            <a:ext cx="2146980" cy="213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255264" cy="11620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838200"/>
            <a:ext cx="4597399" cy="5791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Control Unit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Controls the operation of the CPU and hence the computer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Arithmetic and </a:t>
            </a:r>
            <a:r>
              <a:rPr lang="en-US" smtClean="0">
                <a:solidFill>
                  <a:schemeClr val="tx1"/>
                </a:solidFill>
              </a:rPr>
              <a:t>Logic Unit </a:t>
            </a:r>
            <a:r>
              <a:rPr lang="en-US" dirty="0" smtClean="0">
                <a:solidFill>
                  <a:schemeClr val="tx1"/>
                </a:solidFill>
              </a:rPr>
              <a:t>(ALU)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Performs the computer’s data processing function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Registers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Provide storage internal to the CPU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solidFill>
                  <a:schemeClr val="tx1"/>
                </a:solidFill>
              </a:rPr>
              <a:t>CPU Interconnection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Some mechanism that provides for communication among the control unit, ALU, and registers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76400"/>
            <a:ext cx="3255264" cy="239236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Major structural components: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44596">
            <a:off x="1752600" y="4724400"/>
            <a:ext cx="1599971" cy="1599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77974">
            <a:off x="588811" y="2951012"/>
            <a:ext cx="1612900" cy="161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7273</TotalTime>
  <Words>1930</Words>
  <Application>Microsoft Office PowerPoint</Application>
  <PresentationFormat>On-screen Show (4:3)</PresentationFormat>
  <Paragraphs>243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William Stallings Computer Organization and Architecture 9th Edition</vt:lpstr>
      <vt:lpstr>Computer Architecture</vt:lpstr>
      <vt:lpstr>IBM System</vt:lpstr>
      <vt:lpstr>Structure and Function</vt:lpstr>
      <vt:lpstr>Function</vt:lpstr>
      <vt:lpstr>The  Computer </vt:lpstr>
      <vt:lpstr>Structure</vt:lpstr>
      <vt:lpstr>PowerPoint Presentation</vt:lpstr>
      <vt:lpstr>CPU</vt:lpstr>
      <vt:lpstr>Summary</vt:lpstr>
      <vt:lpstr>Internet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Intrduction</dc:title>
  <dc:creator>Adrian J Pullin</dc:creator>
  <cp:lastModifiedBy>Windows User</cp:lastModifiedBy>
  <cp:revision>111</cp:revision>
  <cp:lastPrinted>2014-08-06T04:02:23Z</cp:lastPrinted>
  <dcterms:created xsi:type="dcterms:W3CDTF">2012-06-10T02:41:24Z</dcterms:created>
  <dcterms:modified xsi:type="dcterms:W3CDTF">2014-08-13T17:36:32Z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