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100"/>
  </p:notesMasterIdLst>
  <p:sldIdLst>
    <p:sldId id="287" r:id="rId2"/>
    <p:sldId id="288" r:id="rId3"/>
    <p:sldId id="295" r:id="rId4"/>
    <p:sldId id="411" r:id="rId5"/>
    <p:sldId id="412" r:id="rId6"/>
    <p:sldId id="296" r:id="rId7"/>
    <p:sldId id="297" r:id="rId8"/>
    <p:sldId id="298" r:id="rId9"/>
    <p:sldId id="299" r:id="rId10"/>
    <p:sldId id="307" r:id="rId11"/>
    <p:sldId id="308" r:id="rId12"/>
    <p:sldId id="306" r:id="rId13"/>
    <p:sldId id="309" r:id="rId14"/>
    <p:sldId id="404" r:id="rId15"/>
    <p:sldId id="413" r:id="rId16"/>
    <p:sldId id="405" r:id="rId17"/>
    <p:sldId id="406" r:id="rId18"/>
    <p:sldId id="314" r:id="rId19"/>
    <p:sldId id="342" r:id="rId20"/>
    <p:sldId id="343" r:id="rId21"/>
    <p:sldId id="407" r:id="rId22"/>
    <p:sldId id="414" r:id="rId23"/>
    <p:sldId id="315" r:id="rId24"/>
    <p:sldId id="409" r:id="rId25"/>
    <p:sldId id="316" r:id="rId26"/>
    <p:sldId id="317" r:id="rId27"/>
    <p:sldId id="318" r:id="rId28"/>
    <p:sldId id="415" r:id="rId29"/>
    <p:sldId id="416" r:id="rId30"/>
    <p:sldId id="417" r:id="rId31"/>
    <p:sldId id="420" r:id="rId32"/>
    <p:sldId id="418" r:id="rId33"/>
    <p:sldId id="323" r:id="rId34"/>
    <p:sldId id="325" r:id="rId35"/>
    <p:sldId id="324" r:id="rId36"/>
    <p:sldId id="408" r:id="rId37"/>
    <p:sldId id="410" r:id="rId38"/>
    <p:sldId id="326" r:id="rId39"/>
    <p:sldId id="327" r:id="rId40"/>
    <p:sldId id="320" r:id="rId41"/>
    <p:sldId id="322" r:id="rId42"/>
    <p:sldId id="351" r:id="rId43"/>
    <p:sldId id="352" r:id="rId44"/>
    <p:sldId id="353" r:id="rId45"/>
    <p:sldId id="354" r:id="rId46"/>
    <p:sldId id="355" r:id="rId47"/>
    <p:sldId id="356" r:id="rId48"/>
    <p:sldId id="357" r:id="rId49"/>
    <p:sldId id="358" r:id="rId50"/>
    <p:sldId id="421" r:id="rId51"/>
    <p:sldId id="359" r:id="rId52"/>
    <p:sldId id="360" r:id="rId53"/>
    <p:sldId id="401" r:id="rId54"/>
    <p:sldId id="402" r:id="rId55"/>
    <p:sldId id="361" r:id="rId56"/>
    <p:sldId id="362" r:id="rId57"/>
    <p:sldId id="363" r:id="rId58"/>
    <p:sldId id="364" r:id="rId59"/>
    <p:sldId id="365" r:id="rId60"/>
    <p:sldId id="366" r:id="rId61"/>
    <p:sldId id="367" r:id="rId62"/>
    <p:sldId id="368" r:id="rId63"/>
    <p:sldId id="369" r:id="rId64"/>
    <p:sldId id="370" r:id="rId65"/>
    <p:sldId id="371" r:id="rId66"/>
    <p:sldId id="372" r:id="rId67"/>
    <p:sldId id="422" r:id="rId68"/>
    <p:sldId id="373" r:id="rId69"/>
    <p:sldId id="378" r:id="rId70"/>
    <p:sldId id="423" r:id="rId71"/>
    <p:sldId id="374" r:id="rId72"/>
    <p:sldId id="375" r:id="rId73"/>
    <p:sldId id="376" r:id="rId74"/>
    <p:sldId id="377" r:id="rId75"/>
    <p:sldId id="379" r:id="rId76"/>
    <p:sldId id="380" r:id="rId77"/>
    <p:sldId id="381" r:id="rId78"/>
    <p:sldId id="382" r:id="rId79"/>
    <p:sldId id="424" r:id="rId80"/>
    <p:sldId id="383" r:id="rId81"/>
    <p:sldId id="384" r:id="rId82"/>
    <p:sldId id="385" r:id="rId83"/>
    <p:sldId id="386" r:id="rId84"/>
    <p:sldId id="387" r:id="rId85"/>
    <p:sldId id="388" r:id="rId86"/>
    <p:sldId id="389" r:id="rId87"/>
    <p:sldId id="425" r:id="rId88"/>
    <p:sldId id="390" r:id="rId89"/>
    <p:sldId id="391" r:id="rId90"/>
    <p:sldId id="392" r:id="rId91"/>
    <p:sldId id="393" r:id="rId92"/>
    <p:sldId id="394" r:id="rId93"/>
    <p:sldId id="395" r:id="rId94"/>
    <p:sldId id="396" r:id="rId95"/>
    <p:sldId id="397" r:id="rId96"/>
    <p:sldId id="398" r:id="rId97"/>
    <p:sldId id="399" r:id="rId98"/>
    <p:sldId id="400" r:id="rId99"/>
  </p:sldIdLst>
  <p:sldSz cx="9144000" cy="6858000" type="screen4x3"/>
  <p:notesSz cx="7086600" cy="10223500"/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ngsana New" pitchFamily="18" charset="-34"/>
        <a:ea typeface="+mn-ea"/>
        <a:cs typeface="Angsana New" pitchFamily="18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ngsana New" pitchFamily="18" charset="-34"/>
        <a:ea typeface="+mn-ea"/>
        <a:cs typeface="Angsana New" pitchFamily="18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ngsana New" pitchFamily="18" charset="-34"/>
        <a:ea typeface="+mn-ea"/>
        <a:cs typeface="Angsana New" pitchFamily="18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ngsana New" pitchFamily="18" charset="-34"/>
        <a:ea typeface="+mn-ea"/>
        <a:cs typeface="Angsana New" pitchFamily="18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ngsana New" pitchFamily="18" charset="-34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ngsana New" pitchFamily="18" charset="-34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ngsana New" pitchFamily="18" charset="-34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ngsana New" pitchFamily="18" charset="-34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ngsana New" pitchFamily="18" charset="-34"/>
        <a:ea typeface="+mn-ea"/>
        <a:cs typeface="Angsana New" pitchFamily="18" charset="-34"/>
      </a:defRPr>
    </a:lvl9pPr>
  </p:defaultTextStyle>
  <p:extLst>
    <p:ext uri="{521415D9-36F7-43E2-AB2F-B90AF26B5E84}">
      <p14:sectionLst xmlns:p14="http://schemas.microsoft.com/office/powerpoint/2010/main">
        <p14:section name="Default Section" id="{1B043DD8-96F7-4F38-80DE-B552C6B5E626}">
          <p14:sldIdLst>
            <p14:sldId id="287"/>
            <p14:sldId id="288"/>
            <p14:sldId id="295"/>
            <p14:sldId id="411"/>
            <p14:sldId id="412"/>
            <p14:sldId id="296"/>
            <p14:sldId id="297"/>
            <p14:sldId id="298"/>
            <p14:sldId id="299"/>
            <p14:sldId id="307"/>
            <p14:sldId id="308"/>
            <p14:sldId id="306"/>
            <p14:sldId id="309"/>
            <p14:sldId id="404"/>
            <p14:sldId id="413"/>
            <p14:sldId id="405"/>
            <p14:sldId id="406"/>
            <p14:sldId id="314"/>
            <p14:sldId id="342"/>
            <p14:sldId id="343"/>
            <p14:sldId id="407"/>
            <p14:sldId id="414"/>
            <p14:sldId id="315"/>
            <p14:sldId id="409"/>
            <p14:sldId id="316"/>
            <p14:sldId id="317"/>
            <p14:sldId id="318"/>
            <p14:sldId id="415"/>
            <p14:sldId id="416"/>
            <p14:sldId id="417"/>
            <p14:sldId id="420"/>
            <p14:sldId id="418"/>
            <p14:sldId id="323"/>
            <p14:sldId id="325"/>
            <p14:sldId id="324"/>
            <p14:sldId id="408"/>
            <p14:sldId id="410"/>
            <p14:sldId id="326"/>
            <p14:sldId id="327"/>
            <p14:sldId id="320"/>
            <p14:sldId id="322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421"/>
            <p14:sldId id="359"/>
            <p14:sldId id="360"/>
            <p14:sldId id="401"/>
            <p14:sldId id="402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422"/>
            <p14:sldId id="373"/>
            <p14:sldId id="378"/>
            <p14:sldId id="423"/>
            <p14:sldId id="374"/>
            <p14:sldId id="375"/>
            <p14:sldId id="376"/>
            <p14:sldId id="377"/>
            <p14:sldId id="379"/>
            <p14:sldId id="380"/>
            <p14:sldId id="381"/>
            <p14:sldId id="382"/>
            <p14:sldId id="424"/>
            <p14:sldId id="383"/>
            <p14:sldId id="384"/>
            <p14:sldId id="385"/>
            <p14:sldId id="386"/>
            <p14:sldId id="387"/>
            <p14:sldId id="388"/>
            <p14:sldId id="389"/>
            <p14:sldId id="425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</p14:sldIdLst>
        </p14:section>
        <p14:section name="Untitled Section" id="{22DB99CC-DD49-47BF-A06C-6C847757333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CC3300"/>
    <a:srgbClr val="FF3300"/>
    <a:srgbClr val="FFCCFF"/>
    <a:srgbClr val="EAEAEA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064" autoAdjust="0"/>
  </p:normalViewPr>
  <p:slideViewPr>
    <p:cSldViewPr snapToGrid="0">
      <p:cViewPr varScale="1">
        <p:scale>
          <a:sx n="84" d="100"/>
          <a:sy n="84" d="100"/>
        </p:scale>
        <p:origin x="7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788" y="0"/>
            <a:ext cx="307022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4DFB3DEE-F05D-47C9-A9F9-97A81162B3EC}" type="datetimeFigureOut">
              <a:rPr lang="th-TH"/>
              <a:pPr>
                <a:defRPr/>
              </a:pPr>
              <a:t>03/04/59</a:t>
            </a:fld>
            <a:endParaRPr lang="th-TH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7425" y="766763"/>
            <a:ext cx="5111750" cy="3833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h-TH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856163"/>
            <a:ext cx="5670550" cy="4600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h-TH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0738"/>
            <a:ext cx="307022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788" y="9710738"/>
            <a:ext cx="307022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70715F35-8B4D-49C1-8567-24920784534F}" type="slidenum">
              <a:rPr lang="th-TH"/>
              <a:pPr>
                <a:defRPr/>
              </a:pPr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1049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Cordia New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8C6FD5-44F3-4664-85C9-F78D30505E5B}" type="slidenum">
              <a:rPr lang="th-TH" smtClean="0"/>
              <a:pPr>
                <a:defRPr/>
              </a:pPr>
              <a:t>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20256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Cordia New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A4D554-21A1-4D45-827C-C7017130BA19}" type="slidenum">
              <a:rPr lang="th-TH" smtClean="0"/>
              <a:pPr>
                <a:defRPr/>
              </a:pPr>
              <a:t>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91764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Cordia New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8C6FD5-44F3-4664-85C9-F78D30505E5B}" type="slidenum">
              <a:rPr lang="th-TH" smtClean="0"/>
              <a:pPr>
                <a:defRPr/>
              </a:pPr>
              <a:t>43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472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715F35-8B4D-49C1-8567-24920784534F}" type="slidenum">
              <a:rPr lang="th-TH" smtClean="0"/>
              <a:pPr>
                <a:defRPr/>
              </a:pPr>
              <a:t>60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32410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img_dim = 0.7 * img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715F35-8B4D-49C1-8567-24920784534F}" type="slidenum">
              <a:rPr lang="th-TH" smtClean="0"/>
              <a:pPr>
                <a:defRPr/>
              </a:pPr>
              <a:t>62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12347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import numpy as np</a:t>
            </a:r>
          </a:p>
          <a:p>
            <a:r>
              <a:rPr lang="en-US" smtClean="0"/>
              <a:t>import matplotlib.pyplot as plt</a:t>
            </a:r>
          </a:p>
          <a:p>
            <a:r>
              <a:rPr lang="en-US" smtClean="0"/>
              <a:t>import matplotlib.image as mpimg</a:t>
            </a:r>
          </a:p>
          <a:p>
            <a:endParaRPr lang="en-US" smtClean="0"/>
          </a:p>
          <a:p>
            <a:r>
              <a:rPr lang="en-US" smtClean="0"/>
              <a:t>def get_sepia(img):</a:t>
            </a:r>
          </a:p>
          <a:p>
            <a:r>
              <a:rPr lang="en-US" smtClean="0"/>
              <a:t>    sepia = np.ndarray(img.shape)</a:t>
            </a:r>
          </a:p>
          <a:p>
            <a:r>
              <a:rPr lang="en-US" smtClean="0"/>
              <a:t>    sepia[:,:,0] = np.minimum(1,0.393*img[:,:,0] + 0.769*img[:,:,1] + 0.189*img[:,:,2])</a:t>
            </a:r>
          </a:p>
          <a:p>
            <a:r>
              <a:rPr lang="en-US" smtClean="0"/>
              <a:t>    sepia[:,:,1] = np.minimum(1,0.349*img[:,:,0] + 0.686*img[:,:,1] + 0.168*img[:,:,2])</a:t>
            </a:r>
          </a:p>
          <a:p>
            <a:r>
              <a:rPr lang="en-US" smtClean="0"/>
              <a:t>    sepia[:,:,2] = np.minimum(1,0.272*img[:,:,0] + 0.534*img[:,:,1] + 0.131*img[:,:,2])</a:t>
            </a:r>
          </a:p>
          <a:p>
            <a:r>
              <a:rPr lang="en-US" smtClean="0"/>
              <a:t>    return sepia</a:t>
            </a:r>
          </a:p>
          <a:p>
            <a:r>
              <a:rPr lang="en-US" smtClean="0"/>
              <a:t>    </a:t>
            </a:r>
          </a:p>
          <a:p>
            <a:r>
              <a:rPr lang="en-US" smtClean="0"/>
              <a:t>img = mpimg.imread("chula.png")</a:t>
            </a:r>
          </a:p>
          <a:p>
            <a:r>
              <a:rPr lang="en-US" smtClean="0"/>
              <a:t>plt.subplot(1, 2, 1)</a:t>
            </a:r>
          </a:p>
          <a:p>
            <a:r>
              <a:rPr lang="en-US" smtClean="0"/>
              <a:t>plt.imshow(img)       </a:t>
            </a:r>
          </a:p>
          <a:p>
            <a:r>
              <a:rPr lang="en-US" smtClean="0"/>
              <a:t>plt.subplot(1, 2, 2)</a:t>
            </a:r>
          </a:p>
          <a:p>
            <a:r>
              <a:rPr lang="en-US" smtClean="0"/>
              <a:t>plt.imshow(get_sepia(img))</a:t>
            </a:r>
          </a:p>
          <a:p>
            <a:r>
              <a:rPr lang="en-US" smtClean="0"/>
              <a:t>plt.show()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715F35-8B4D-49C1-8567-24920784534F}" type="slidenum">
              <a:rPr lang="th-TH" smtClean="0"/>
              <a:pPr>
                <a:defRPr/>
              </a:pPr>
              <a:t>67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35750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mtClean="0"/>
              <a:t>41,17</a:t>
            </a:r>
          </a:p>
          <a:p>
            <a:r>
              <a:rPr lang="en-US" smtClean="0"/>
              <a:t>49,32</a:t>
            </a:r>
          </a:p>
          <a:p>
            <a:r>
              <a:rPr lang="en-US" smtClean="0"/>
              <a:t>54,44</a:t>
            </a:r>
          </a:p>
          <a:p>
            <a:r>
              <a:rPr lang="en-US" smtClean="0"/>
              <a:t>61,56</a:t>
            </a:r>
          </a:p>
          <a:p>
            <a:r>
              <a:rPr lang="en-US" smtClean="0"/>
              <a:t>69,68</a:t>
            </a:r>
          </a:p>
          <a:p>
            <a:r>
              <a:rPr lang="en-US" smtClean="0"/>
              <a:t>75,79</a:t>
            </a:r>
          </a:p>
          <a:p>
            <a:r>
              <a:rPr lang="en-US" smtClean="0"/>
              <a:t>81,88</a:t>
            </a:r>
          </a:p>
          <a:p>
            <a:r>
              <a:rPr lang="en-US" smtClean="0"/>
              <a:t>88,101</a:t>
            </a:r>
          </a:p>
          <a:p>
            <a:r>
              <a:rPr lang="en-US" smtClean="0"/>
              <a:t>96,109</a:t>
            </a:r>
          </a:p>
          <a:p>
            <a:r>
              <a:rPr lang="en-US" smtClean="0"/>
              <a:t>106,115</a:t>
            </a:r>
          </a:p>
          <a:p>
            <a:r>
              <a:rPr lang="en-US" smtClean="0"/>
              <a:t>114,119</a:t>
            </a:r>
          </a:p>
          <a:p>
            <a:r>
              <a:rPr lang="en-US" smtClean="0"/>
              <a:t>123,114</a:t>
            </a:r>
          </a:p>
          <a:p>
            <a:r>
              <a:rPr lang="en-US" smtClean="0"/>
              <a:t>130,103</a:t>
            </a:r>
          </a:p>
          <a:p>
            <a:r>
              <a:rPr lang="en-US" smtClean="0"/>
              <a:t>135,94</a:t>
            </a:r>
          </a:p>
          <a:p>
            <a:r>
              <a:rPr lang="en-US" smtClean="0"/>
              <a:t>136,84</a:t>
            </a:r>
          </a:p>
          <a:p>
            <a:r>
              <a:rPr lang="en-US" smtClean="0"/>
              <a:t>131,70</a:t>
            </a:r>
          </a:p>
          <a:p>
            <a:r>
              <a:rPr lang="en-US" smtClean="0"/>
              <a:t>123,58</a:t>
            </a:r>
          </a:p>
          <a:p>
            <a:r>
              <a:rPr lang="en-US" smtClean="0"/>
              <a:t>110,49</a:t>
            </a:r>
          </a:p>
          <a:p>
            <a:r>
              <a:rPr lang="en-US" smtClean="0"/>
              <a:t>99,44</a:t>
            </a:r>
          </a:p>
          <a:p>
            <a:r>
              <a:rPr lang="en-US" smtClean="0"/>
              <a:t>86,41</a:t>
            </a:r>
          </a:p>
          <a:p>
            <a:r>
              <a:rPr lang="en-US" smtClean="0"/>
              <a:t>77,45</a:t>
            </a:r>
          </a:p>
          <a:p>
            <a:r>
              <a:rPr lang="en-US" smtClean="0"/>
              <a:t>69,55</a:t>
            </a:r>
          </a:p>
          <a:p>
            <a:r>
              <a:rPr lang="en-US" smtClean="0"/>
              <a:t>75,51</a:t>
            </a:r>
          </a:p>
          <a:p>
            <a:r>
              <a:rPr lang="en-US" smtClean="0"/>
              <a:t>88,47</a:t>
            </a:r>
          </a:p>
          <a:p>
            <a:r>
              <a:rPr lang="en-US" smtClean="0"/>
              <a:t>100,47</a:t>
            </a:r>
          </a:p>
          <a:p>
            <a:r>
              <a:rPr lang="en-US" smtClean="0"/>
              <a:t>111,50</a:t>
            </a:r>
          </a:p>
          <a:p>
            <a:r>
              <a:rPr lang="en-US" smtClean="0"/>
              <a:t>118,55</a:t>
            </a:r>
          </a:p>
          <a:p>
            <a:r>
              <a:rPr lang="en-US" smtClean="0"/>
              <a:t>127,59</a:t>
            </a:r>
          </a:p>
          <a:p>
            <a:r>
              <a:rPr lang="en-US" smtClean="0"/>
              <a:t>133,70</a:t>
            </a:r>
          </a:p>
          <a:p>
            <a:r>
              <a:rPr lang="en-US" smtClean="0"/>
              <a:t>141,83</a:t>
            </a:r>
          </a:p>
          <a:p>
            <a:r>
              <a:rPr lang="en-US" smtClean="0"/>
              <a:t>146,97</a:t>
            </a:r>
          </a:p>
          <a:p>
            <a:r>
              <a:rPr lang="en-US" smtClean="0"/>
              <a:t>150,109</a:t>
            </a:r>
          </a:p>
          <a:p>
            <a:r>
              <a:rPr lang="en-US" smtClean="0"/>
              <a:t>155,118</a:t>
            </a:r>
          </a:p>
          <a:p>
            <a:r>
              <a:rPr lang="en-US" smtClean="0"/>
              <a:t>155,111</a:t>
            </a:r>
          </a:p>
          <a:p>
            <a:r>
              <a:rPr lang="en-US" smtClean="0"/>
              <a:t>153,88</a:t>
            </a:r>
          </a:p>
          <a:p>
            <a:r>
              <a:rPr lang="en-US" smtClean="0"/>
              <a:t>153,77</a:t>
            </a:r>
          </a:p>
          <a:p>
            <a:r>
              <a:rPr lang="en-US" smtClean="0"/>
              <a:t>154,67</a:t>
            </a:r>
          </a:p>
          <a:p>
            <a:r>
              <a:rPr lang="en-US" smtClean="0"/>
              <a:t>157,60</a:t>
            </a:r>
          </a:p>
          <a:p>
            <a:r>
              <a:rPr lang="en-US" smtClean="0"/>
              <a:t>163,58</a:t>
            </a:r>
          </a:p>
          <a:p>
            <a:r>
              <a:rPr lang="en-US" smtClean="0"/>
              <a:t>168,55</a:t>
            </a:r>
          </a:p>
          <a:p>
            <a:r>
              <a:rPr lang="en-US" smtClean="0"/>
              <a:t>177,62</a:t>
            </a:r>
          </a:p>
          <a:p>
            <a:r>
              <a:rPr lang="en-US" smtClean="0"/>
              <a:t>184,73</a:t>
            </a:r>
          </a:p>
          <a:p>
            <a:r>
              <a:rPr lang="en-US" smtClean="0"/>
              <a:t>189,94</a:t>
            </a:r>
          </a:p>
          <a:p>
            <a:r>
              <a:rPr lang="en-US" smtClean="0"/>
              <a:t>191,104</a:t>
            </a:r>
          </a:p>
          <a:p>
            <a:r>
              <a:rPr lang="en-US" smtClean="0"/>
              <a:t>193,116</a:t>
            </a:r>
          </a:p>
          <a:p>
            <a:r>
              <a:rPr lang="en-US" smtClean="0"/>
              <a:t>193,118</a:t>
            </a:r>
          </a:p>
          <a:p>
            <a:r>
              <a:rPr lang="en-US" smtClean="0"/>
              <a:t>191,91</a:t>
            </a:r>
          </a:p>
          <a:p>
            <a:r>
              <a:rPr lang="en-US" smtClean="0"/>
              <a:t>189,76</a:t>
            </a:r>
          </a:p>
          <a:p>
            <a:r>
              <a:rPr lang="en-US" smtClean="0"/>
              <a:t>183,55</a:t>
            </a:r>
          </a:p>
          <a:p>
            <a:r>
              <a:rPr lang="en-US" smtClean="0"/>
              <a:t>169,24</a:t>
            </a:r>
          </a:p>
          <a:p>
            <a:r>
              <a:rPr lang="en-US" smtClean="0"/>
              <a:t>163,14</a:t>
            </a:r>
          </a:p>
          <a:p>
            <a:r>
              <a:rPr lang="en-US" smtClean="0"/>
              <a:t>153,6</a:t>
            </a:r>
          </a:p>
          <a:p>
            <a:r>
              <a:rPr lang="en-US" smtClean="0"/>
              <a:t>141,5</a:t>
            </a:r>
          </a:p>
          <a:p>
            <a:r>
              <a:rPr lang="en-US" smtClean="0"/>
              <a:t>132,13</a:t>
            </a:r>
          </a:p>
          <a:p>
            <a:r>
              <a:rPr lang="en-US" smtClean="0"/>
              <a:t>138,24</a:t>
            </a:r>
          </a:p>
          <a:p>
            <a:r>
              <a:rPr lang="en-US" smtClean="0"/>
              <a:t>147,36</a:t>
            </a:r>
          </a:p>
          <a:p>
            <a:r>
              <a:rPr lang="en-US" smtClean="0"/>
              <a:t>158,43</a:t>
            </a:r>
          </a:p>
          <a:p>
            <a:r>
              <a:rPr lang="en-US" smtClean="0"/>
              <a:t>168,48</a:t>
            </a:r>
          </a:p>
          <a:p>
            <a:r>
              <a:rPr lang="en-US" smtClean="0"/>
              <a:t>175,49</a:t>
            </a:r>
          </a:p>
          <a:p>
            <a:r>
              <a:rPr lang="en-US" smtClean="0"/>
              <a:t>182,57</a:t>
            </a:r>
          </a:p>
          <a:p>
            <a:r>
              <a:rPr lang="en-US" smtClean="0"/>
              <a:t>188,62</a:t>
            </a:r>
          </a:p>
          <a:p>
            <a:r>
              <a:rPr lang="en-US" smtClean="0"/>
              <a:t>193,69</a:t>
            </a:r>
          </a:p>
          <a:p>
            <a:r>
              <a:rPr lang="en-US" smtClean="0"/>
              <a:t>199,79</a:t>
            </a:r>
          </a:p>
          <a:p>
            <a:r>
              <a:rPr lang="en-US" smtClean="0"/>
              <a:t>202,86</a:t>
            </a:r>
          </a:p>
          <a:p>
            <a:r>
              <a:rPr lang="en-US" smtClean="0"/>
              <a:t>214,110</a:t>
            </a:r>
          </a:p>
          <a:p>
            <a:r>
              <a:rPr lang="en-US" smtClean="0"/>
              <a:t>217,115</a:t>
            </a:r>
          </a:p>
          <a:p>
            <a:r>
              <a:rPr lang="en-US" smtClean="0"/>
              <a:t>220,123</a:t>
            </a:r>
          </a:p>
          <a:p>
            <a:r>
              <a:rPr lang="en-US" smtClean="0"/>
              <a:t>227,135</a:t>
            </a:r>
          </a:p>
          <a:p>
            <a:r>
              <a:rPr lang="en-US" smtClean="0"/>
              <a:t>232,150</a:t>
            </a:r>
          </a:p>
          <a:p>
            <a:r>
              <a:rPr lang="en-US" smtClean="0"/>
              <a:t>234,161</a:t>
            </a:r>
          </a:p>
          <a:p>
            <a:r>
              <a:rPr lang="en-US" smtClean="0"/>
              <a:t>237,167</a:t>
            </a:r>
          </a:p>
          <a:p>
            <a:r>
              <a:rPr lang="en-US" smtClean="0"/>
              <a:t>235,162</a:t>
            </a:r>
          </a:p>
          <a:p>
            <a:r>
              <a:rPr lang="en-US" smtClean="0"/>
              <a:t>229,146</a:t>
            </a:r>
          </a:p>
          <a:p>
            <a:r>
              <a:rPr lang="en-US" smtClean="0"/>
              <a:t>224,133</a:t>
            </a:r>
          </a:p>
          <a:p>
            <a:r>
              <a:rPr lang="en-US" smtClean="0"/>
              <a:t>222,128</a:t>
            </a:r>
          </a:p>
          <a:p>
            <a:r>
              <a:rPr lang="en-US" smtClean="0"/>
              <a:t>228,127</a:t>
            </a:r>
          </a:p>
          <a:p>
            <a:r>
              <a:rPr lang="en-US" smtClean="0"/>
              <a:t>236,128</a:t>
            </a:r>
          </a:p>
          <a:p>
            <a:r>
              <a:rPr lang="en-US" smtClean="0"/>
              <a:t>245,129</a:t>
            </a:r>
          </a:p>
          <a:p>
            <a:r>
              <a:rPr lang="en-US" smtClean="0"/>
              <a:t>255,132</a:t>
            </a:r>
          </a:p>
          <a:p>
            <a:r>
              <a:rPr lang="en-US" smtClean="0"/>
              <a:t>257,132</a:t>
            </a:r>
          </a:p>
          <a:p>
            <a:r>
              <a:rPr lang="en-US" smtClean="0"/>
              <a:t>227,124</a:t>
            </a:r>
          </a:p>
          <a:p>
            <a:r>
              <a:rPr lang="en-US" smtClean="0"/>
              <a:t>220,124</a:t>
            </a:r>
          </a:p>
          <a:p>
            <a:r>
              <a:rPr lang="en-US" smtClean="0"/>
              <a:t>219,121</a:t>
            </a:r>
          </a:p>
          <a:p>
            <a:r>
              <a:rPr lang="en-US" smtClean="0"/>
              <a:t>215,108</a:t>
            </a:r>
          </a:p>
          <a:p>
            <a:r>
              <a:rPr lang="en-US" smtClean="0"/>
              <a:t>213,98</a:t>
            </a:r>
          </a:p>
          <a:p>
            <a:r>
              <a:rPr lang="en-US" smtClean="0"/>
              <a:t>213,86</a:t>
            </a:r>
          </a:p>
          <a:p>
            <a:r>
              <a:rPr lang="en-US" smtClean="0"/>
              <a:t>213,77</a:t>
            </a:r>
          </a:p>
          <a:p>
            <a:r>
              <a:rPr lang="en-US" smtClean="0"/>
              <a:t>215,71</a:t>
            </a:r>
          </a:p>
          <a:p>
            <a:r>
              <a:rPr lang="en-US" smtClean="0"/>
              <a:t>222,64</a:t>
            </a:r>
          </a:p>
          <a:p>
            <a:r>
              <a:rPr lang="en-US" smtClean="0"/>
              <a:t>225,63</a:t>
            </a:r>
          </a:p>
          <a:p>
            <a:r>
              <a:rPr lang="en-US" smtClean="0"/>
              <a:t>231,61</a:t>
            </a:r>
          </a:p>
          <a:p>
            <a:r>
              <a:rPr lang="en-US" smtClean="0"/>
              <a:t>246,61</a:t>
            </a:r>
          </a:p>
          <a:p>
            <a:r>
              <a:rPr lang="en-US" smtClean="0"/>
              <a:t>251,64</a:t>
            </a:r>
          </a:p>
          <a:p>
            <a:r>
              <a:rPr lang="en-US" smtClean="0"/>
              <a:t>259,74</a:t>
            </a:r>
          </a:p>
          <a:p>
            <a:r>
              <a:rPr lang="en-US" smtClean="0"/>
              <a:t>263,77</a:t>
            </a:r>
          </a:p>
          <a:p>
            <a:r>
              <a:rPr lang="en-US" smtClean="0"/>
              <a:t>270,86</a:t>
            </a:r>
          </a:p>
          <a:p>
            <a:r>
              <a:rPr lang="en-US" smtClean="0"/>
              <a:t>278,96</a:t>
            </a:r>
          </a:p>
          <a:p>
            <a:r>
              <a:rPr lang="en-US" smtClean="0"/>
              <a:t>285,106</a:t>
            </a:r>
          </a:p>
          <a:p>
            <a:r>
              <a:rPr lang="en-US" smtClean="0"/>
              <a:t>289,114</a:t>
            </a:r>
          </a:p>
          <a:p>
            <a:r>
              <a:rPr lang="en-US" smtClean="0"/>
              <a:t>295,125</a:t>
            </a:r>
          </a:p>
          <a:p>
            <a:r>
              <a:rPr lang="en-US" smtClean="0"/>
              <a:t>299,134</a:t>
            </a:r>
          </a:p>
          <a:p>
            <a:r>
              <a:rPr lang="en-US" smtClean="0"/>
              <a:t>303,142</a:t>
            </a:r>
          </a:p>
          <a:p>
            <a:r>
              <a:rPr lang="en-US" smtClean="0"/>
              <a:t>304,151</a:t>
            </a:r>
          </a:p>
          <a:p>
            <a:r>
              <a:rPr lang="en-US" smtClean="0"/>
              <a:t>306,157</a:t>
            </a:r>
          </a:p>
          <a:p>
            <a:r>
              <a:rPr lang="en-US" smtClean="0"/>
              <a:t>305,165</a:t>
            </a:r>
          </a:p>
          <a:p>
            <a:r>
              <a:rPr lang="en-US" smtClean="0"/>
              <a:t>304,169</a:t>
            </a:r>
          </a:p>
          <a:p>
            <a:r>
              <a:rPr lang="en-US" smtClean="0"/>
              <a:t>300,164</a:t>
            </a:r>
          </a:p>
          <a:p>
            <a:r>
              <a:rPr lang="en-US" smtClean="0"/>
              <a:t>296,154</a:t>
            </a:r>
          </a:p>
          <a:p>
            <a:r>
              <a:rPr lang="en-US" smtClean="0"/>
              <a:t>292,140</a:t>
            </a:r>
          </a:p>
          <a:p>
            <a:r>
              <a:rPr lang="en-US" smtClean="0"/>
              <a:t>289,131</a:t>
            </a:r>
          </a:p>
          <a:p>
            <a:r>
              <a:rPr lang="en-US" smtClean="0"/>
              <a:t>284,116</a:t>
            </a:r>
          </a:p>
          <a:p>
            <a:r>
              <a:rPr lang="en-US" smtClean="0"/>
              <a:t>280,102</a:t>
            </a:r>
          </a:p>
          <a:p>
            <a:r>
              <a:rPr lang="en-US" smtClean="0"/>
              <a:t>277,93</a:t>
            </a:r>
          </a:p>
          <a:p>
            <a:r>
              <a:rPr lang="en-US" smtClean="0"/>
              <a:t>276,84</a:t>
            </a:r>
          </a:p>
          <a:p>
            <a:r>
              <a:rPr lang="en-US" smtClean="0"/>
              <a:t>272,74</a:t>
            </a:r>
          </a:p>
          <a:p>
            <a:r>
              <a:rPr lang="en-US" smtClean="0"/>
              <a:t>269,64</a:t>
            </a:r>
          </a:p>
          <a:p>
            <a:r>
              <a:rPr lang="en-US" smtClean="0"/>
              <a:t>268,59</a:t>
            </a:r>
          </a:p>
          <a:p>
            <a:r>
              <a:rPr lang="en-US" smtClean="0"/>
              <a:t>269,64</a:t>
            </a:r>
          </a:p>
          <a:p>
            <a:r>
              <a:rPr lang="en-US" smtClean="0"/>
              <a:t>269,72</a:t>
            </a:r>
          </a:p>
          <a:p>
            <a:r>
              <a:rPr lang="en-US" smtClean="0"/>
              <a:t>272,78</a:t>
            </a:r>
          </a:p>
          <a:p>
            <a:r>
              <a:rPr lang="en-US" smtClean="0"/>
              <a:t>275,88</a:t>
            </a:r>
          </a:p>
          <a:p>
            <a:r>
              <a:rPr lang="en-US" smtClean="0"/>
              <a:t>280,95</a:t>
            </a:r>
          </a:p>
          <a:p>
            <a:r>
              <a:rPr lang="en-US" smtClean="0"/>
              <a:t>287,103</a:t>
            </a:r>
          </a:p>
          <a:p>
            <a:r>
              <a:rPr lang="en-US" smtClean="0"/>
              <a:t>294,111</a:t>
            </a:r>
          </a:p>
          <a:p>
            <a:r>
              <a:rPr lang="en-US" smtClean="0"/>
              <a:t>300,114</a:t>
            </a:r>
          </a:p>
          <a:p>
            <a:r>
              <a:rPr lang="en-US" smtClean="0"/>
              <a:t>306,115</a:t>
            </a:r>
          </a:p>
          <a:p>
            <a:r>
              <a:rPr lang="en-US" smtClean="0"/>
              <a:t>309,114</a:t>
            </a:r>
          </a:p>
          <a:p>
            <a:r>
              <a:rPr lang="en-US" smtClean="0"/>
              <a:t>312,110</a:t>
            </a:r>
          </a:p>
          <a:p>
            <a:r>
              <a:rPr lang="en-US" smtClean="0"/>
              <a:t>313,101</a:t>
            </a:r>
          </a:p>
          <a:p>
            <a:r>
              <a:rPr lang="en-US" smtClean="0"/>
              <a:t>312,91</a:t>
            </a:r>
          </a:p>
          <a:p>
            <a:r>
              <a:rPr lang="en-US" smtClean="0"/>
              <a:t>310,82</a:t>
            </a:r>
          </a:p>
          <a:p>
            <a:r>
              <a:rPr lang="en-US" smtClean="0"/>
              <a:t>308,74</a:t>
            </a:r>
          </a:p>
          <a:p>
            <a:r>
              <a:rPr lang="en-US" smtClean="0"/>
              <a:t>304,69</a:t>
            </a:r>
          </a:p>
          <a:p>
            <a:r>
              <a:rPr lang="en-US" smtClean="0"/>
              <a:t>308,68</a:t>
            </a:r>
          </a:p>
          <a:p>
            <a:r>
              <a:rPr lang="en-US" smtClean="0"/>
              <a:t>312,66</a:t>
            </a:r>
          </a:p>
          <a:p>
            <a:r>
              <a:rPr lang="en-US" smtClean="0"/>
              <a:t>317,64</a:t>
            </a:r>
          </a:p>
          <a:p>
            <a:r>
              <a:rPr lang="en-US" smtClean="0"/>
              <a:t>319,64</a:t>
            </a:r>
          </a:p>
          <a:p>
            <a:r>
              <a:rPr lang="en-US" smtClean="0"/>
              <a:t>327,64</a:t>
            </a:r>
          </a:p>
          <a:p>
            <a:r>
              <a:rPr lang="en-US" smtClean="0"/>
              <a:t>335,64</a:t>
            </a:r>
          </a:p>
          <a:p>
            <a:r>
              <a:rPr lang="en-US" smtClean="0"/>
              <a:t>343,68</a:t>
            </a:r>
          </a:p>
          <a:p>
            <a:r>
              <a:rPr lang="en-US" smtClean="0"/>
              <a:t>352,71</a:t>
            </a:r>
          </a:p>
          <a:p>
            <a:r>
              <a:rPr lang="en-US" smtClean="0"/>
              <a:t>357,75</a:t>
            </a:r>
          </a:p>
          <a:p>
            <a:r>
              <a:rPr lang="en-US" smtClean="0"/>
              <a:t>363,81</a:t>
            </a:r>
          </a:p>
          <a:p>
            <a:r>
              <a:rPr lang="en-US" smtClean="0"/>
              <a:t>365,88</a:t>
            </a:r>
          </a:p>
          <a:p>
            <a:r>
              <a:rPr lang="en-US" smtClean="0"/>
              <a:t>367,94</a:t>
            </a:r>
          </a:p>
          <a:p>
            <a:r>
              <a:rPr lang="en-US" smtClean="0"/>
              <a:t>368,113</a:t>
            </a:r>
          </a:p>
          <a:p>
            <a:r>
              <a:rPr lang="en-US" smtClean="0"/>
              <a:t>367,121</a:t>
            </a:r>
          </a:p>
          <a:p>
            <a:r>
              <a:rPr lang="en-US" smtClean="0"/>
              <a:t>361,127</a:t>
            </a:r>
          </a:p>
          <a:p>
            <a:r>
              <a:rPr lang="en-US" smtClean="0"/>
              <a:t>353,127</a:t>
            </a:r>
          </a:p>
          <a:p>
            <a:r>
              <a:rPr lang="en-US" smtClean="0"/>
              <a:t>343,119</a:t>
            </a:r>
          </a:p>
          <a:p>
            <a:r>
              <a:rPr lang="en-US" smtClean="0"/>
              <a:t>334,109</a:t>
            </a:r>
          </a:p>
          <a:p>
            <a:r>
              <a:rPr lang="en-US" smtClean="0"/>
              <a:t>329,100</a:t>
            </a:r>
          </a:p>
          <a:p>
            <a:r>
              <a:rPr lang="en-US" smtClean="0"/>
              <a:t>325,88</a:t>
            </a:r>
          </a:p>
          <a:p>
            <a:r>
              <a:rPr lang="en-US" smtClean="0"/>
              <a:t>323,80</a:t>
            </a:r>
          </a:p>
          <a:p>
            <a:r>
              <a:rPr lang="en-US" smtClean="0"/>
              <a:t>325,70</a:t>
            </a:r>
          </a:p>
          <a:p>
            <a:r>
              <a:rPr lang="en-US" smtClean="0"/>
              <a:t>331,66</a:t>
            </a:r>
          </a:p>
          <a:p>
            <a:r>
              <a:rPr lang="en-US" smtClean="0"/>
              <a:t>338,64</a:t>
            </a:r>
          </a:p>
          <a:p>
            <a:r>
              <a:rPr lang="en-US" smtClean="0"/>
              <a:t>342,70</a:t>
            </a:r>
          </a:p>
          <a:p>
            <a:r>
              <a:rPr lang="en-US" smtClean="0"/>
              <a:t>350,75</a:t>
            </a:r>
          </a:p>
          <a:p>
            <a:r>
              <a:rPr lang="en-US" smtClean="0"/>
              <a:t>359,79</a:t>
            </a:r>
          </a:p>
          <a:p>
            <a:r>
              <a:rPr lang="en-US" smtClean="0"/>
              <a:t>364,82</a:t>
            </a:r>
          </a:p>
          <a:p>
            <a:r>
              <a:rPr lang="en-US" smtClean="0"/>
              <a:t>372,96</a:t>
            </a:r>
          </a:p>
          <a:p>
            <a:r>
              <a:rPr lang="en-US" smtClean="0"/>
              <a:t>382,119</a:t>
            </a:r>
          </a:p>
          <a:p>
            <a:r>
              <a:rPr lang="en-US" smtClean="0"/>
              <a:t>388,124</a:t>
            </a:r>
          </a:p>
          <a:p>
            <a:r>
              <a:rPr lang="en-US" smtClean="0"/>
              <a:t>389,125</a:t>
            </a:r>
          </a:p>
          <a:p>
            <a:r>
              <a:rPr lang="en-US" smtClean="0"/>
              <a:t>395,124</a:t>
            </a:r>
          </a:p>
          <a:p>
            <a:r>
              <a:rPr lang="en-US" smtClean="0"/>
              <a:t>398,118</a:t>
            </a:r>
          </a:p>
          <a:p>
            <a:r>
              <a:rPr lang="en-US" smtClean="0"/>
              <a:t>396,108</a:t>
            </a:r>
          </a:p>
          <a:p>
            <a:r>
              <a:rPr lang="en-US" smtClean="0"/>
              <a:t>392,97</a:t>
            </a:r>
          </a:p>
          <a:p>
            <a:r>
              <a:rPr lang="en-US" smtClean="0"/>
              <a:t>390,88</a:t>
            </a:r>
          </a:p>
          <a:p>
            <a:r>
              <a:rPr lang="en-US" smtClean="0"/>
              <a:t>387,77</a:t>
            </a:r>
          </a:p>
          <a:p>
            <a:r>
              <a:rPr lang="en-US" smtClean="0"/>
              <a:t>385,69</a:t>
            </a:r>
          </a:p>
          <a:p>
            <a:r>
              <a:rPr lang="en-US" smtClean="0"/>
              <a:t>382,62</a:t>
            </a:r>
          </a:p>
          <a:p>
            <a:r>
              <a:rPr lang="en-US" smtClean="0"/>
              <a:t>382,62</a:t>
            </a:r>
          </a:p>
          <a:p>
            <a:r>
              <a:rPr lang="en-US" smtClean="0"/>
              <a:t>389,94</a:t>
            </a:r>
          </a:p>
          <a:p>
            <a:r>
              <a:rPr lang="en-US" smtClean="0"/>
              <a:t>398,116</a:t>
            </a:r>
          </a:p>
          <a:p>
            <a:r>
              <a:rPr lang="en-US" smtClean="0"/>
              <a:t>401,121</a:t>
            </a:r>
          </a:p>
          <a:p>
            <a:r>
              <a:rPr lang="en-US" smtClean="0"/>
              <a:t>406,122</a:t>
            </a:r>
          </a:p>
          <a:p>
            <a:r>
              <a:rPr lang="en-US" smtClean="0"/>
              <a:t>415,124</a:t>
            </a:r>
          </a:p>
          <a:p>
            <a:r>
              <a:rPr lang="en-US" smtClean="0"/>
              <a:t>421,123</a:t>
            </a:r>
          </a:p>
          <a:p>
            <a:r>
              <a:rPr lang="en-US" smtClean="0"/>
              <a:t>427,119</a:t>
            </a:r>
          </a:p>
          <a:p>
            <a:r>
              <a:rPr lang="en-US" smtClean="0"/>
              <a:t>430,107</a:t>
            </a:r>
          </a:p>
          <a:p>
            <a:r>
              <a:rPr lang="en-US" smtClean="0"/>
              <a:t>427,94</a:t>
            </a:r>
          </a:p>
          <a:p>
            <a:r>
              <a:rPr lang="en-US" smtClean="0"/>
              <a:t>424,84</a:t>
            </a:r>
          </a:p>
          <a:p>
            <a:r>
              <a:rPr lang="en-US" smtClean="0"/>
              <a:t>422,78</a:t>
            </a:r>
          </a:p>
          <a:p>
            <a:r>
              <a:rPr lang="en-US" smtClean="0"/>
              <a:t>419,68</a:t>
            </a:r>
          </a:p>
          <a:p>
            <a:r>
              <a:rPr lang="en-US" smtClean="0"/>
              <a:t>422,65</a:t>
            </a:r>
          </a:p>
          <a:p>
            <a:r>
              <a:rPr lang="en-US" smtClean="0"/>
              <a:t>422,62</a:t>
            </a:r>
          </a:p>
          <a:p>
            <a:r>
              <a:rPr lang="en-US" smtClean="0"/>
              <a:t>428,60</a:t>
            </a:r>
          </a:p>
          <a:p>
            <a:r>
              <a:rPr lang="en-US" smtClean="0"/>
              <a:t>434,59</a:t>
            </a:r>
          </a:p>
          <a:p>
            <a:r>
              <a:rPr lang="en-US" smtClean="0"/>
              <a:t>440,63</a:t>
            </a:r>
          </a:p>
          <a:p>
            <a:r>
              <a:rPr lang="en-US" smtClean="0"/>
              <a:t>446,70</a:t>
            </a:r>
          </a:p>
          <a:p>
            <a:r>
              <a:rPr lang="en-US" smtClean="0"/>
              <a:t>451,80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715F35-8B4D-49C1-8567-24920784534F}" type="slidenum">
              <a:rPr lang="th-TH" smtClean="0"/>
              <a:pPr>
                <a:defRPr/>
              </a:pPr>
              <a:t>80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72755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th-TH" dirty="0"/>
              <a:t>Click to edit Master title style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29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th-TH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48827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4811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88"/>
            <a:ext cx="2286000" cy="6011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3175" y="1588"/>
            <a:ext cx="6708775" cy="6011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1914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-3175" y="1588"/>
            <a:ext cx="914717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4213" y="908050"/>
            <a:ext cx="3883025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19638" y="908050"/>
            <a:ext cx="3884612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4213" y="3536950"/>
            <a:ext cx="3883025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8" y="3536950"/>
            <a:ext cx="3884612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750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+mj-lt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+mn-lt"/>
                <a:cs typeface="Tahoma" pitchFamily="34" charset="0"/>
              </a:defRPr>
            </a:lvl1pPr>
            <a:lvl2pPr>
              <a:defRPr baseline="0">
                <a:latin typeface="+mn-lt"/>
                <a:cs typeface="Tahoma" pitchFamily="34" charset="0"/>
              </a:defRPr>
            </a:lvl2pPr>
            <a:lvl3pPr>
              <a:defRPr baseline="0">
                <a:latin typeface="+mn-lt"/>
                <a:cs typeface="Tahoma" pitchFamily="34" charset="0"/>
              </a:defRPr>
            </a:lvl3pPr>
            <a:lvl4pPr>
              <a:defRPr baseline="0">
                <a:latin typeface="+mn-lt"/>
                <a:cs typeface="Tahoma" pitchFamily="34" charset="0"/>
              </a:defRPr>
            </a:lvl4pPr>
            <a:lvl5pPr>
              <a:defRPr baseline="0">
                <a:latin typeface="+mn-lt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6189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6433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908050"/>
            <a:ext cx="388302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908050"/>
            <a:ext cx="3884612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7418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1543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+mj-lt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34669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3296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6453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3651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908050"/>
            <a:ext cx="7920037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0" y="6597650"/>
            <a:ext cx="35639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>
              <a:spcBef>
                <a:spcPct val="50000"/>
              </a:spcBef>
            </a:pPr>
            <a:r>
              <a:rPr lang="th-TH" sz="1200">
                <a:latin typeface="Tahoma" pitchFamily="34" charset="0"/>
                <a:cs typeface="Tahoma" pitchFamily="34" charset="0"/>
              </a:rPr>
              <a:t>2110101 วิศวกรรมคอมพิวเตอร์ จุฬาฯ </a:t>
            </a:r>
            <a:r>
              <a:rPr lang="en-US" sz="1200">
                <a:latin typeface="Tahoma" pitchFamily="34" charset="0"/>
                <a:cs typeface="Tahoma" pitchFamily="34" charset="0"/>
              </a:rPr>
              <a:t>(</a:t>
            </a:r>
            <a:fld id="{47331EE9-5DAD-4C84-8081-84ED8698C052}" type="datetime1">
              <a:rPr lang="th-TH" sz="1200">
                <a:latin typeface="Tahoma" pitchFamily="34" charset="0"/>
                <a:cs typeface="Tahoma" pitchFamily="34" charset="0"/>
              </a:rPr>
              <a:pPr>
                <a:spcBef>
                  <a:spcPct val="50000"/>
                </a:spcBef>
              </a:pPr>
              <a:t>03/04/59</a:t>
            </a:fld>
            <a:r>
              <a:rPr lang="en-US" sz="1200">
                <a:latin typeface="Tahoma" pitchFamily="34" charset="0"/>
                <a:cs typeface="Tahoma" pitchFamily="34" charset="0"/>
              </a:rPr>
              <a:t>)</a:t>
            </a:r>
            <a:endParaRPr lang="th-TH" sz="12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7885113" y="6597650"/>
            <a:ext cx="12588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algn="r">
              <a:spcBef>
                <a:spcPct val="50000"/>
              </a:spcBef>
            </a:pPr>
            <a:fld id="{E4C6C3FA-49AB-436A-AE66-DC39D5EA5656}" type="slidenum">
              <a:rPr lang="en-US" sz="1200">
                <a:latin typeface="Tahoma" pitchFamily="34" charset="0"/>
                <a:cs typeface="Tahoma" pitchFamily="34" charset="0"/>
              </a:rPr>
              <a:pPr algn="r">
                <a:spcBef>
                  <a:spcPct val="50000"/>
                </a:spcBef>
              </a:pPr>
              <a:t>‹#›</a:t>
            </a:fld>
            <a:endParaRPr lang="th-TH" sz="12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-3175" y="1588"/>
            <a:ext cx="9147175" cy="7620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rgbClr val="000099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dirty="0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+mj-lt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Tahoma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Tahoma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Tahoma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Tahoma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Tahom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cs231n.github.io/python-numpy-tutorial/#numpy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cs231n.github.io/python-numpy-tutorial/#numpy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cs231n.github.io/python-numpy-tutorial/#numpy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cs231n.github.io/python-numpy-tutorial/#numpy" TargetMode="Externa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cs231n.github.io/python-numpy-tutorial/#numpy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github.io/python-numpy-tutorial/#numpy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github.io/python-numpy-tutorial/#numpy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cs231n.github.io/python-numpy-tutorial/#numpy" TargetMode="Externa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matplotlib.org/gallery.html" TargetMode="Externa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s://softwaredevelopmentperestroika.wordpress.com/2014/02/11/image-processing-with-python-numpy-scipy-image-convolution/" TargetMode="Externa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cs231n.github.io/python-numpy-tutorial/#numpy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6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github.io/python-numpy-tutorial/#nump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2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3.wm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github.io/python-numpy-tutorial/#numpy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49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210.png"/><Relationship Id="rId4" Type="http://schemas.openxmlformats.org/officeDocument/2006/relationships/image" Target="../media/image54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0.png"/><Relationship Id="rId4" Type="http://schemas.openxmlformats.org/officeDocument/2006/relationships/image" Target="../media/image300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41490"/>
            <a:ext cx="7772400" cy="1832020"/>
          </a:xfrm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tx1"/>
                    </a:gs>
                    <a:gs pos="50000">
                      <a:srgbClr val="000099"/>
                    </a:gs>
                    <a:gs pos="100000">
                      <a:schemeClr val="tx1"/>
                    </a:gs>
                  </a:gsLst>
                  <a:lin ang="5400000" scaled="1"/>
                </a:gradFill>
              </a14:hiddenFill>
            </a:ext>
          </a:extLst>
        </p:spPr>
        <p:txBody>
          <a:bodyPr/>
          <a:lstStyle/>
          <a:p>
            <a:pPr>
              <a:defRPr/>
            </a:pPr>
            <a:r>
              <a:rPr lang="th-TH" sz="4000" smtClean="0"/>
              <a:t>การใช้คลังคำสั่งเชิงคำนวณ</a:t>
            </a:r>
            <a:endParaRPr lang="th-TH" sz="4000" dirty="0" smtClean="0"/>
          </a:p>
        </p:txBody>
      </p:sp>
      <p:sp>
        <p:nvSpPr>
          <p:cNvPr id="3075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h-TH" dirty="0" smtClean="0"/>
              <a:t>ภาควิชาวิศวกรรมคอมพิวเตอร์</a:t>
            </a:r>
          </a:p>
          <a:p>
            <a:r>
              <a:rPr lang="th-TH" dirty="0" smtClean="0"/>
              <a:t>จุฬาลงกรณ์มหาวิทยาลัย</a:t>
            </a:r>
          </a:p>
          <a:p>
            <a:r>
              <a:rPr lang="th-TH" dirty="0" smtClean="0"/>
              <a:t>๒๕๕๘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00"/>
                </a:solidFill>
              </a:rPr>
              <a:t>การ</a:t>
            </a:r>
            <a:r>
              <a:rPr sz="3200">
                <a:solidFill>
                  <a:srgbClr val="FFFF00"/>
                </a:solidFill>
              </a:rPr>
              <a:t>สร้าง</a:t>
            </a:r>
            <a:r>
              <a:rPr sz="3200" smtClean="0">
                <a:solidFill>
                  <a:srgbClr val="FFFF00"/>
                </a:solidFill>
              </a:rPr>
              <a:t>อาเรย์</a:t>
            </a:r>
            <a:r>
              <a:rPr lang="th-TH" sz="3200" smtClean="0">
                <a:solidFill>
                  <a:srgbClr val="FFFF00"/>
                </a:solidFill>
              </a:rPr>
              <a:t>ด้วยฟังก์ชัน</a:t>
            </a:r>
            <a:endParaRPr sz="3200" dirty="0">
              <a:solidFill>
                <a:srgbClr val="FFFF00"/>
              </a:solidFill>
            </a:endParaRPr>
          </a:p>
        </p:txBody>
      </p:sp>
      <p:sp>
        <p:nvSpPr>
          <p:cNvPr id="79" name="Shape 79"/>
          <p:cNvSpPr/>
          <p:nvPr/>
        </p:nvSpPr>
        <p:spPr>
          <a:xfrm>
            <a:off x="0" y="699495"/>
            <a:ext cx="9143999" cy="5954578"/>
          </a:xfrm>
          <a:prstGeom prst="rect">
            <a:avLst/>
          </a:prstGeom>
          <a:solidFill>
            <a:srgbClr val="FFFFFF"/>
          </a:solidFill>
          <a:ln>
            <a:solid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 lvl="0">
              <a:defRPr sz="1800"/>
            </a:pPr>
            <a:r>
              <a:rPr sz="2000" b="1" dirty="0">
                <a:latin typeface="Courier New"/>
                <a:ea typeface="Courier New"/>
                <a:cs typeface="Courier New"/>
                <a:sym typeface="Courier New"/>
              </a:rPr>
              <a:t>import numpy as np</a:t>
            </a:r>
          </a:p>
          <a:p>
            <a:pPr lvl="0">
              <a:defRPr sz="1800"/>
            </a:pPr>
            <a:endParaRPr sz="20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 defTabSz="457200">
              <a:defRPr sz="1800"/>
            </a:pPr>
            <a:r>
              <a:rPr sz="2000" b="1" dirty="0">
                <a:latin typeface="Courier New"/>
                <a:ea typeface="Courier New"/>
                <a:cs typeface="Courier New"/>
                <a:sym typeface="Courier New"/>
              </a:rPr>
              <a:t>x = np.zeros</a:t>
            </a:r>
            <a:r>
              <a:rPr sz="2000" b="1">
                <a:latin typeface="Courier New"/>
                <a:ea typeface="Courier New"/>
                <a:cs typeface="Courier New"/>
                <a:sym typeface="Courier New"/>
              </a:rPr>
              <a:t>((</a:t>
            </a: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2,3))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800" b="1" smtClean="0">
                <a:latin typeface="Courier New"/>
                <a:ea typeface="Courier New"/>
                <a:cs typeface="Courier New"/>
                <a:sym typeface="Courier New"/>
              </a:rPr>
              <a:t>#สร้าง</a:t>
            </a:r>
            <a:r>
              <a:rPr sz="1800" b="1" dirty="0">
                <a:latin typeface="Courier New"/>
                <a:ea typeface="Courier New"/>
                <a:cs typeface="Courier New"/>
                <a:sym typeface="Courier New"/>
              </a:rPr>
              <a:t>อาเรย์ 2 มิติ </a:t>
            </a:r>
            <a:r>
              <a:rPr sz="1800" b="1">
                <a:latin typeface="Courier New"/>
                <a:ea typeface="Courier New"/>
                <a:cs typeface="Courier New"/>
                <a:sym typeface="Courier New"/>
              </a:rPr>
              <a:t>2 </a:t>
            </a:r>
            <a:r>
              <a:rPr lang="th-TH" sz="1800" b="1" smtClean="0">
                <a:latin typeface="Courier New"/>
                <a:ea typeface="Courier New"/>
                <a:cs typeface="Courier New"/>
                <a:sym typeface="Courier New"/>
              </a:rPr>
              <a:t>แถว</a:t>
            </a:r>
            <a:r>
              <a:rPr sz="1800" b="1" smtClean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1800" b="1">
                <a:latin typeface="Courier New"/>
                <a:ea typeface="Courier New"/>
                <a:cs typeface="Courier New"/>
                <a:sym typeface="Courier New"/>
              </a:rPr>
              <a:t>3 </a:t>
            </a:r>
            <a:r>
              <a:rPr lang="th-TH" sz="1800" b="1" smtClean="0">
                <a:latin typeface="Courier New"/>
                <a:ea typeface="Courier New"/>
                <a:cs typeface="Courier New"/>
                <a:sym typeface="Courier New"/>
              </a:rPr>
              <a:t>หลัก</a:t>
            </a:r>
            <a:r>
              <a:rPr sz="1800" b="1" smtClean="0">
                <a:latin typeface="Courier New"/>
                <a:ea typeface="Courier New"/>
                <a:cs typeface="Courier New"/>
                <a:sym typeface="Courier New"/>
              </a:rPr>
              <a:t> ทุกช่อง</a:t>
            </a:r>
            <a:r>
              <a:rPr lang="th-TH" sz="1800" b="1" smtClean="0">
                <a:latin typeface="Courier New"/>
                <a:ea typeface="Courier New"/>
                <a:cs typeface="Courier New"/>
                <a:sym typeface="Courier New"/>
              </a:rPr>
              <a:t>มีค่า</a:t>
            </a:r>
            <a:r>
              <a:rPr sz="1800" b="1" smtClean="0">
                <a:latin typeface="Courier New"/>
                <a:ea typeface="Courier New"/>
                <a:cs typeface="Courier New"/>
                <a:sym typeface="Courier New"/>
              </a:rPr>
              <a:t>เป็น </a:t>
            </a:r>
            <a:r>
              <a:rPr sz="1800" b="1" dirty="0">
                <a:latin typeface="Courier New"/>
                <a:ea typeface="Courier New"/>
                <a:cs typeface="Courier New"/>
                <a:sym typeface="Courier New"/>
              </a:rPr>
              <a:t>0 </a:t>
            </a:r>
            <a:endParaRPr sz="20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 defTabSz="457200">
              <a:lnSpc>
                <a:spcPct val="200000"/>
              </a:lnSpc>
              <a:defRPr sz="1800"/>
            </a:pPr>
            <a:r>
              <a:rPr sz="2000" b="1" smtClean="0">
                <a:solidFill>
                  <a:srgbClr val="FF2600"/>
                </a:solidFill>
                <a:latin typeface="Courier New"/>
                <a:ea typeface="Courier New"/>
                <a:cs typeface="Courier New"/>
                <a:sym typeface="Courier New"/>
              </a:rPr>
              <a:t>_________________________</a:t>
            </a:r>
            <a:r>
              <a:rPr lang="en-US" sz="2000" b="1" smtClean="0">
                <a:solidFill>
                  <a:srgbClr val="FF2600"/>
                </a:solidFill>
                <a:latin typeface="Courier New"/>
                <a:ea typeface="Courier New"/>
                <a:cs typeface="Courier New"/>
                <a:sym typeface="Courier New"/>
              </a:rPr>
              <a:t>___________________________</a:t>
            </a:r>
            <a:r>
              <a:rPr sz="2000" b="1" smtClean="0">
                <a:solidFill>
                  <a:srgbClr val="FF2600"/>
                </a:solidFill>
                <a:latin typeface="Courier New"/>
                <a:ea typeface="Courier New"/>
                <a:cs typeface="Courier New"/>
                <a:sym typeface="Courier New"/>
              </a:rPr>
              <a:t>____</a:t>
            </a:r>
            <a:endParaRPr sz="2000" b="1" dirty="0">
              <a:solidFill>
                <a:srgbClr val="FF26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defTabSz="457200">
              <a:defRPr sz="1800"/>
            </a:pPr>
            <a:r>
              <a:rPr sz="2000" b="1" dirty="0">
                <a:latin typeface="Courier New"/>
                <a:ea typeface="Courier New"/>
                <a:cs typeface="Courier New"/>
                <a:sym typeface="Courier New"/>
              </a:rPr>
              <a:t>y = </a:t>
            </a:r>
            <a:r>
              <a:rPr sz="2000" b="1">
                <a:latin typeface="Courier New"/>
                <a:ea typeface="Courier New"/>
                <a:cs typeface="Courier New"/>
                <a:sym typeface="Courier New"/>
              </a:rPr>
              <a:t>np.ones</a:t>
            </a: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((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)) 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#</a:t>
            </a:r>
            <a:r>
              <a:rPr sz="1800" b="1" smtClean="0">
                <a:latin typeface="Courier New"/>
                <a:ea typeface="Courier New"/>
                <a:cs typeface="Courier New"/>
                <a:sym typeface="Courier New"/>
              </a:rPr>
              <a:t>สร้าง</a:t>
            </a:r>
            <a:r>
              <a:rPr sz="1800" b="1" dirty="0">
                <a:latin typeface="Courier New"/>
                <a:ea typeface="Courier New"/>
                <a:cs typeface="Courier New"/>
                <a:sym typeface="Courier New"/>
              </a:rPr>
              <a:t>อาเรย์ 2 มิติ </a:t>
            </a:r>
            <a:r>
              <a:rPr sz="1800" b="1">
                <a:latin typeface="Courier New"/>
                <a:ea typeface="Courier New"/>
                <a:cs typeface="Courier New"/>
                <a:sym typeface="Courier New"/>
              </a:rPr>
              <a:t>2 </a:t>
            </a:r>
            <a:r>
              <a:rPr lang="th-TH" sz="1800" b="1" smtClean="0">
                <a:latin typeface="Courier New"/>
                <a:ea typeface="Courier New"/>
                <a:cs typeface="Courier New"/>
                <a:sym typeface="Courier New"/>
              </a:rPr>
              <a:t>แถว </a:t>
            </a:r>
            <a:r>
              <a:rPr sz="1800" b="1" smtClean="0">
                <a:latin typeface="Courier New"/>
                <a:ea typeface="Courier New"/>
                <a:cs typeface="Courier New"/>
                <a:sym typeface="Courier New"/>
              </a:rPr>
              <a:t>3 </a:t>
            </a:r>
            <a:r>
              <a:rPr lang="th-TH" sz="1800" b="1" smtClean="0">
                <a:latin typeface="Courier New"/>
                <a:ea typeface="Courier New"/>
                <a:cs typeface="Courier New"/>
                <a:sym typeface="Courier New"/>
              </a:rPr>
              <a:t>หลัก</a:t>
            </a:r>
            <a:r>
              <a:rPr sz="1800" b="1" smtClean="0">
                <a:latin typeface="Courier New"/>
                <a:ea typeface="Courier New"/>
                <a:cs typeface="Courier New"/>
                <a:sym typeface="Courier New"/>
              </a:rPr>
              <a:t> ทุกช่อง</a:t>
            </a:r>
            <a:r>
              <a:rPr lang="th-TH" sz="1800" b="1" smtClean="0">
                <a:latin typeface="Courier New"/>
                <a:ea typeface="Courier New"/>
                <a:cs typeface="Courier New"/>
                <a:sym typeface="Courier New"/>
              </a:rPr>
              <a:t>มีค่า</a:t>
            </a:r>
            <a:r>
              <a:rPr sz="1800" b="1" smtClean="0">
                <a:latin typeface="Courier New"/>
                <a:ea typeface="Courier New"/>
                <a:cs typeface="Courier New"/>
                <a:sym typeface="Courier New"/>
              </a:rPr>
              <a:t>เป็น </a:t>
            </a:r>
            <a:r>
              <a:rPr sz="1800" b="1" dirty="0">
                <a:latin typeface="Courier New"/>
                <a:ea typeface="Courier New"/>
                <a:cs typeface="Courier New"/>
                <a:sym typeface="Courier New"/>
              </a:rPr>
              <a:t>1 </a:t>
            </a:r>
            <a:endParaRPr sz="20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 defTabSz="457200">
              <a:lnSpc>
                <a:spcPct val="200000"/>
              </a:lnSpc>
              <a:defRPr sz="1800"/>
            </a:pPr>
            <a:r>
              <a:rPr sz="2000" b="1" smtClean="0">
                <a:solidFill>
                  <a:srgbClr val="FF2600"/>
                </a:solidFill>
                <a:latin typeface="Courier New"/>
                <a:ea typeface="Courier New"/>
                <a:cs typeface="Courier New"/>
                <a:sym typeface="Courier New"/>
              </a:rPr>
              <a:t>____________________</a:t>
            </a:r>
            <a:r>
              <a:rPr lang="en-US" sz="2000" b="1" smtClean="0">
                <a:solidFill>
                  <a:srgbClr val="FF2600"/>
                </a:solidFill>
                <a:latin typeface="Courier New"/>
                <a:ea typeface="Courier New"/>
                <a:cs typeface="Courier New"/>
                <a:sym typeface="Courier New"/>
              </a:rPr>
              <a:t>___________________________</a:t>
            </a:r>
            <a:r>
              <a:rPr sz="2000" b="1" smtClean="0">
                <a:solidFill>
                  <a:srgbClr val="FF2600"/>
                </a:solidFill>
                <a:latin typeface="Courier New"/>
                <a:ea typeface="Courier New"/>
                <a:cs typeface="Courier New"/>
                <a:sym typeface="Courier New"/>
              </a:rPr>
              <a:t>_________</a:t>
            </a:r>
            <a:endParaRPr sz="2000" b="1" dirty="0">
              <a:solidFill>
                <a:srgbClr val="FF26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defTabSz="457200">
              <a:defRPr sz="1800"/>
            </a:pPr>
            <a:r>
              <a:rPr sz="2000" b="1" dirty="0">
                <a:latin typeface="Courier New"/>
                <a:ea typeface="Courier New"/>
                <a:cs typeface="Courier New"/>
                <a:sym typeface="Courier New"/>
              </a:rPr>
              <a:t>z1 = np.arange(10</a:t>
            </a:r>
            <a:r>
              <a:rPr sz="2000" b="1">
                <a:latin typeface="Courier New"/>
                <a:ea typeface="Courier New"/>
                <a:cs typeface="Courier New"/>
                <a:sym typeface="Courier New"/>
              </a:rPr>
              <a:t>) </a:t>
            </a:r>
            <a:r>
              <a:rPr sz="1800" b="1" smtClean="0">
                <a:latin typeface="Courier New"/>
                <a:ea typeface="Courier New"/>
                <a:cs typeface="Courier New"/>
                <a:sym typeface="Courier New"/>
              </a:rPr>
              <a:t>#สร้าง</a:t>
            </a:r>
            <a:r>
              <a:rPr sz="1800" b="1" dirty="0">
                <a:latin typeface="Courier New"/>
                <a:ea typeface="Courier New"/>
                <a:cs typeface="Courier New"/>
                <a:sym typeface="Courier New"/>
              </a:rPr>
              <a:t>อาเรย์ 1 มิติที่มีค่าเริ่มจาก 0 และเพิ่ม</a:t>
            </a:r>
            <a:r>
              <a:rPr sz="1800" b="1">
                <a:latin typeface="Courier New"/>
                <a:ea typeface="Courier New"/>
                <a:cs typeface="Courier New"/>
                <a:sym typeface="Courier New"/>
              </a:rPr>
              <a:t>ค่า</a:t>
            </a:r>
            <a:r>
              <a:rPr sz="1800" b="1" smtClean="0">
                <a:latin typeface="Courier New"/>
                <a:ea typeface="Courier New"/>
                <a:cs typeface="Courier New"/>
                <a:sym typeface="Courier New"/>
              </a:rPr>
              <a:t>ทีละ </a:t>
            </a:r>
            <a:r>
              <a:rPr sz="1800" b="1" dirty="0">
                <a:latin typeface="Courier New"/>
                <a:ea typeface="Courier New"/>
                <a:cs typeface="Courier New"/>
                <a:sym typeface="Courier New"/>
              </a:rPr>
              <a:t>1 </a:t>
            </a:r>
            <a:endParaRPr sz="20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 defTabSz="457200">
              <a:lnSpc>
                <a:spcPct val="200000"/>
              </a:lnSpc>
              <a:defRPr sz="1800"/>
            </a:pPr>
            <a:r>
              <a:rPr sz="2000" b="1" smtClean="0">
                <a:solidFill>
                  <a:srgbClr val="FF2600"/>
                </a:solidFill>
                <a:latin typeface="Courier New"/>
                <a:ea typeface="Courier New"/>
                <a:cs typeface="Courier New"/>
                <a:sym typeface="Courier New"/>
              </a:rPr>
              <a:t>______________</a:t>
            </a:r>
            <a:r>
              <a:rPr lang="en-US" sz="2000" b="1" smtClean="0">
                <a:solidFill>
                  <a:srgbClr val="FF2600"/>
                </a:solidFill>
                <a:latin typeface="Courier New"/>
                <a:ea typeface="Courier New"/>
                <a:cs typeface="Courier New"/>
                <a:sym typeface="Courier New"/>
              </a:rPr>
              <a:t>___________________________</a:t>
            </a:r>
            <a:r>
              <a:rPr sz="2000" b="1" smtClean="0">
                <a:solidFill>
                  <a:srgbClr val="FF2600"/>
                </a:solidFill>
                <a:latin typeface="Courier New"/>
                <a:ea typeface="Courier New"/>
                <a:cs typeface="Courier New"/>
                <a:sym typeface="Courier New"/>
              </a:rPr>
              <a:t>_______________</a:t>
            </a:r>
            <a:endParaRPr sz="2000" b="1" dirty="0">
              <a:solidFill>
                <a:srgbClr val="FF26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defTabSz="457200">
              <a:defRPr sz="1800"/>
            </a:pPr>
            <a:r>
              <a:rPr lang="th-TH" sz="1800" b="1">
                <a:latin typeface="Courier New"/>
                <a:ea typeface="Courier New"/>
                <a:cs typeface="Courier New"/>
                <a:sym typeface="Courier New"/>
              </a:rPr>
              <a:t># สร้างอาเรย์ 1 มิติที่มีค่าเริ่มจาก 2.0 ถึง 9.0 เป็นเลขทศนิยม และเพิ่มค่า</a:t>
            </a:r>
            <a:r>
              <a:rPr lang="th-TH" sz="1800" b="1" smtClean="0">
                <a:latin typeface="Courier New"/>
                <a:ea typeface="Courier New"/>
                <a:cs typeface="Courier New"/>
                <a:sym typeface="Courier New"/>
              </a:rPr>
              <a:t>ทีละ </a:t>
            </a:r>
            <a:r>
              <a:rPr lang="th-TH" sz="1800" b="1">
                <a:latin typeface="Courier New"/>
                <a:ea typeface="Courier New"/>
                <a:cs typeface="Courier New"/>
                <a:sym typeface="Courier New"/>
              </a:rPr>
              <a:t>1 </a:t>
            </a:r>
            <a:endParaRPr lang="th-TH"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lvl="0" defTabSz="457200">
              <a:defRPr sz="1800"/>
            </a:pP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z2 </a:t>
            </a:r>
            <a:r>
              <a:rPr sz="2000" b="1" dirty="0">
                <a:latin typeface="Courier New"/>
                <a:ea typeface="Courier New"/>
                <a:cs typeface="Courier New"/>
                <a:sym typeface="Courier New"/>
              </a:rPr>
              <a:t>= </a:t>
            </a:r>
            <a:r>
              <a:rPr sz="2000" b="1">
                <a:latin typeface="Courier New"/>
                <a:ea typeface="Courier New"/>
                <a:cs typeface="Courier New"/>
                <a:sym typeface="Courier New"/>
              </a:rPr>
              <a:t>np.arange(2,10,dtype=np.float</a:t>
            </a: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lang="th-TH" sz="2000" b="1" smtClean="0">
              <a:latin typeface="Courier New"/>
              <a:ea typeface="Courier New"/>
              <a:cs typeface="Courier New"/>
              <a:sym typeface="Courier New"/>
            </a:endParaRPr>
          </a:p>
          <a:p>
            <a:pPr lvl="0" defTabSz="457200">
              <a:lnSpc>
                <a:spcPct val="200000"/>
              </a:lnSpc>
              <a:defRPr sz="1800"/>
            </a:pPr>
            <a:r>
              <a:rPr sz="2000" b="1" smtClean="0">
                <a:solidFill>
                  <a:srgbClr val="FF2600"/>
                </a:solidFill>
                <a:latin typeface="Courier New"/>
                <a:ea typeface="Courier New"/>
                <a:cs typeface="Courier New"/>
                <a:sym typeface="Courier New"/>
              </a:rPr>
              <a:t>______</a:t>
            </a:r>
            <a:r>
              <a:rPr lang="en-US" sz="2000" b="1" smtClean="0">
                <a:solidFill>
                  <a:srgbClr val="FF2600"/>
                </a:solidFill>
                <a:latin typeface="Courier New"/>
                <a:ea typeface="Courier New"/>
                <a:cs typeface="Courier New"/>
                <a:sym typeface="Courier New"/>
              </a:rPr>
              <a:t>___________________________</a:t>
            </a:r>
            <a:r>
              <a:rPr sz="2000" b="1" smtClean="0">
                <a:solidFill>
                  <a:srgbClr val="FF2600"/>
                </a:solidFill>
                <a:latin typeface="Courier New"/>
                <a:ea typeface="Courier New"/>
                <a:cs typeface="Courier New"/>
                <a:sym typeface="Courier New"/>
              </a:rPr>
              <a:t>_______________________</a:t>
            </a:r>
            <a:endParaRPr sz="2000" b="1" dirty="0">
              <a:solidFill>
                <a:srgbClr val="FF26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defTabSz="457200">
              <a:defRPr sz="1800"/>
            </a:pPr>
            <a:r>
              <a:rPr sz="2000" b="1" dirty="0">
                <a:latin typeface="Courier New"/>
                <a:ea typeface="Courier New"/>
                <a:cs typeface="Courier New"/>
                <a:sym typeface="Courier New"/>
              </a:rPr>
              <a:t>z3 = </a:t>
            </a:r>
            <a:r>
              <a:rPr sz="2000" b="1">
                <a:latin typeface="Courier New"/>
                <a:ea typeface="Courier New"/>
                <a:cs typeface="Courier New"/>
                <a:sym typeface="Courier New"/>
              </a:rPr>
              <a:t>np.arange(2</a:t>
            </a: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th-TH" sz="2000" b="1" smtClean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3,</a:t>
            </a:r>
            <a:r>
              <a:rPr lang="th-TH" sz="2000" b="1" smtClean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0.1</a:t>
            </a:r>
            <a:r>
              <a:rPr sz="2000" b="1" dirty="0">
                <a:latin typeface="Courier New"/>
                <a:ea typeface="Courier New"/>
                <a:cs typeface="Courier New"/>
                <a:sym typeface="Courier New"/>
              </a:rPr>
              <a:t>)</a:t>
            </a:r>
          </a:p>
          <a:p>
            <a:pPr lvl="0" defTabSz="457200">
              <a:lnSpc>
                <a:spcPct val="200000"/>
              </a:lnSpc>
              <a:defRPr sz="1800"/>
            </a:pPr>
            <a:r>
              <a:rPr sz="2000" b="1" smtClean="0">
                <a:solidFill>
                  <a:srgbClr val="FF2600"/>
                </a:solidFill>
                <a:latin typeface="Courier New"/>
                <a:ea typeface="Courier New"/>
                <a:cs typeface="Courier New"/>
                <a:sym typeface="Courier New"/>
              </a:rPr>
              <a:t>_____________</a:t>
            </a:r>
            <a:r>
              <a:rPr lang="en-US" sz="2000" b="1" smtClean="0">
                <a:solidFill>
                  <a:srgbClr val="FF2600"/>
                </a:solidFill>
                <a:latin typeface="Courier New"/>
                <a:ea typeface="Courier New"/>
                <a:cs typeface="Courier New"/>
                <a:sym typeface="Courier New"/>
              </a:rPr>
              <a:t>___________________________</a:t>
            </a:r>
            <a:r>
              <a:rPr sz="2000" b="1" smtClean="0">
                <a:solidFill>
                  <a:srgbClr val="FF2600"/>
                </a:solidFill>
                <a:latin typeface="Courier New"/>
                <a:ea typeface="Courier New"/>
                <a:cs typeface="Courier New"/>
                <a:sym typeface="Courier New"/>
              </a:rPr>
              <a:t>________________</a:t>
            </a:r>
            <a:endParaRPr sz="2000" b="1" dirty="0">
              <a:solidFill>
                <a:srgbClr val="FF26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13119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00"/>
                </a:solidFill>
              </a:rPr>
              <a:t>การ</a:t>
            </a:r>
            <a:r>
              <a:rPr sz="3200">
                <a:solidFill>
                  <a:srgbClr val="FFFF00"/>
                </a:solidFill>
              </a:rPr>
              <a:t>สร้าง</a:t>
            </a:r>
            <a:r>
              <a:rPr sz="3200" smtClean="0">
                <a:solidFill>
                  <a:srgbClr val="FFFF00"/>
                </a:solidFill>
              </a:rPr>
              <a:t>อาเรย์</a:t>
            </a:r>
            <a:r>
              <a:rPr lang="th-TH" sz="3200" smtClean="0">
                <a:solidFill>
                  <a:srgbClr val="FFFF00"/>
                </a:solidFill>
              </a:rPr>
              <a:t>ด้วย</a:t>
            </a:r>
            <a:r>
              <a:rPr lang="th-TH" sz="3200" dirty="0" smtClean="0">
                <a:solidFill>
                  <a:srgbClr val="FFFF00"/>
                </a:solidFill>
              </a:rPr>
              <a:t>ฟังก์ชัน</a:t>
            </a:r>
            <a:r>
              <a:rPr sz="3200" dirty="0" smtClean="0">
                <a:solidFill>
                  <a:srgbClr val="FFFF00"/>
                </a:solidFill>
              </a:rPr>
              <a:t> </a:t>
            </a:r>
            <a:r>
              <a:rPr sz="3200" dirty="0">
                <a:solidFill>
                  <a:srgbClr val="FFFF00"/>
                </a:solidFill>
              </a:rPr>
              <a:t>(ต่อ)</a:t>
            </a:r>
          </a:p>
        </p:txBody>
      </p:sp>
      <p:sp>
        <p:nvSpPr>
          <p:cNvPr id="82" name="Shape 82"/>
          <p:cNvSpPr/>
          <p:nvPr/>
        </p:nvSpPr>
        <p:spPr>
          <a:xfrm>
            <a:off x="545738" y="763588"/>
            <a:ext cx="8264753" cy="5603713"/>
          </a:xfrm>
          <a:prstGeom prst="rect">
            <a:avLst/>
          </a:prstGeom>
          <a:solidFill>
            <a:srgbClr val="FFFFFF"/>
          </a:solidFill>
          <a:ln>
            <a:solid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lvl="0">
              <a:defRPr sz="1800"/>
            </a:pPr>
            <a:r>
              <a:rPr sz="2300" b="1">
                <a:latin typeface="Courier New"/>
                <a:ea typeface="Courier New"/>
                <a:cs typeface="Courier New"/>
                <a:sym typeface="Courier New"/>
              </a:rPr>
              <a:t>import numpy as np</a:t>
            </a:r>
          </a:p>
          <a:p>
            <a:pPr lvl="0">
              <a:defRPr sz="1800"/>
            </a:pPr>
            <a:endParaRPr sz="2300" b="1">
              <a:latin typeface="Courier New"/>
              <a:ea typeface="Courier New"/>
              <a:cs typeface="Courier New"/>
              <a:sym typeface="Courier New"/>
            </a:endParaRPr>
          </a:p>
          <a:p>
            <a:pPr lvl="0" defTabSz="457200">
              <a:defRPr sz="1800"/>
            </a:pPr>
            <a:r>
              <a:rPr sz="2300" b="1">
                <a:latin typeface="Courier New"/>
                <a:ea typeface="Courier New"/>
                <a:cs typeface="Courier New"/>
                <a:sym typeface="Courier New"/>
              </a:rPr>
              <a:t>x = np.array([[1, 2, 3], [4, 5, 6]], float</a:t>
            </a:r>
            <a:r>
              <a:rPr sz="2300" b="1" smtClean="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lang="en-US" sz="2300" b="1" smtClean="0">
              <a:latin typeface="Courier New"/>
              <a:ea typeface="Courier New"/>
              <a:cs typeface="Courier New"/>
              <a:sym typeface="Courier New"/>
            </a:endParaRPr>
          </a:p>
          <a:p>
            <a:pPr lvl="0" defTabSz="457200">
              <a:defRPr sz="1800"/>
            </a:pPr>
            <a:endParaRPr lang="en-US" sz="2300" b="1">
              <a:latin typeface="Courier New"/>
              <a:ea typeface="Times"/>
              <a:cs typeface="Courier New"/>
              <a:sym typeface="Courier New"/>
            </a:endParaRPr>
          </a:p>
          <a:p>
            <a:pPr lvl="0" defTabSz="457200">
              <a:defRPr sz="1800"/>
            </a:pPr>
            <a:endParaRPr lang="en-US" sz="2300" b="1" smtClean="0">
              <a:latin typeface="Courier New"/>
              <a:ea typeface="Times"/>
              <a:cs typeface="Courier New"/>
              <a:sym typeface="Courier New"/>
            </a:endParaRPr>
          </a:p>
          <a:p>
            <a:pPr lvl="0" defTabSz="457200">
              <a:defRPr sz="1800"/>
            </a:pPr>
            <a:endParaRPr sz="1300" b="1">
              <a:latin typeface="Times"/>
              <a:ea typeface="Times"/>
              <a:cs typeface="Times"/>
              <a:sym typeface="Times"/>
            </a:endParaRPr>
          </a:p>
          <a:p>
            <a:pPr lvl="0" defTabSz="457200">
              <a:defRPr sz="1800"/>
            </a:pPr>
            <a:r>
              <a:rPr sz="2300" b="1" smtClean="0">
                <a:solidFill>
                  <a:srgbClr val="FF2600"/>
                </a:solidFill>
                <a:latin typeface="Courier New"/>
                <a:ea typeface="Courier New"/>
                <a:cs typeface="Courier New"/>
                <a:sym typeface="Courier New"/>
              </a:rPr>
              <a:t>_________________________________</a:t>
            </a:r>
            <a:r>
              <a:rPr lang="en-US" sz="2300" b="1" smtClean="0">
                <a:solidFill>
                  <a:srgbClr val="FF2600"/>
                </a:solidFill>
                <a:latin typeface="Courier New"/>
                <a:ea typeface="Courier New"/>
                <a:cs typeface="Courier New"/>
                <a:sym typeface="Courier New"/>
              </a:rPr>
              <a:t>_____</a:t>
            </a:r>
            <a:r>
              <a:rPr sz="2300" b="1" smtClean="0">
                <a:solidFill>
                  <a:srgbClr val="FF2600"/>
                </a:solidFill>
                <a:latin typeface="Courier New"/>
                <a:ea typeface="Courier New"/>
                <a:cs typeface="Courier New"/>
                <a:sym typeface="Courier New"/>
              </a:rPr>
              <a:t>____</a:t>
            </a:r>
            <a:endParaRPr sz="2300" b="1">
              <a:solidFill>
                <a:srgbClr val="FF26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defTabSz="457200">
              <a:defRPr sz="1800"/>
            </a:pPr>
            <a:r>
              <a:rPr sz="2300" b="1">
                <a:latin typeface="Courier New"/>
                <a:ea typeface="Courier New"/>
                <a:cs typeface="Courier New"/>
                <a:sym typeface="Courier New"/>
              </a:rPr>
              <a:t>y = np.zeros_like(x)</a:t>
            </a:r>
          </a:p>
          <a:p>
            <a:pPr lvl="0" defTabSz="457200">
              <a:defRPr sz="1800"/>
            </a:pPr>
            <a:endParaRPr sz="2300" b="1">
              <a:solidFill>
                <a:srgbClr val="FF26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defTabSz="457200">
              <a:defRPr sz="1800"/>
            </a:pPr>
            <a:r>
              <a:rPr sz="2300" b="1" smtClean="0">
                <a:solidFill>
                  <a:srgbClr val="FF2600"/>
                </a:solidFill>
                <a:latin typeface="Courier New"/>
                <a:ea typeface="Courier New"/>
                <a:cs typeface="Courier New"/>
                <a:sym typeface="Courier New"/>
              </a:rPr>
              <a:t>_____________________</a:t>
            </a:r>
            <a:r>
              <a:rPr lang="en-US" sz="2300" b="1" smtClean="0">
                <a:solidFill>
                  <a:srgbClr val="FF2600"/>
                </a:solidFill>
                <a:latin typeface="Courier New"/>
                <a:ea typeface="Courier New"/>
                <a:cs typeface="Courier New"/>
                <a:sym typeface="Courier New"/>
              </a:rPr>
              <a:t>___________</a:t>
            </a:r>
            <a:r>
              <a:rPr sz="2300" b="1" smtClean="0">
                <a:solidFill>
                  <a:srgbClr val="FF2600"/>
                </a:solidFill>
                <a:latin typeface="Courier New"/>
                <a:ea typeface="Courier New"/>
                <a:cs typeface="Courier New"/>
                <a:sym typeface="Courier New"/>
              </a:rPr>
              <a:t>__________</a:t>
            </a:r>
            <a:endParaRPr sz="2300" b="1">
              <a:solidFill>
                <a:srgbClr val="FF26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defTabSz="457200">
              <a:defRPr sz="1800"/>
            </a:pPr>
            <a:r>
              <a:rPr sz="2300" b="1">
                <a:latin typeface="Courier New"/>
                <a:ea typeface="Courier New"/>
                <a:cs typeface="Courier New"/>
                <a:sym typeface="Courier New"/>
              </a:rPr>
              <a:t>y = np.ones_like(x)</a:t>
            </a:r>
          </a:p>
          <a:p>
            <a:pPr lvl="0" defTabSz="457200">
              <a:defRPr sz="1800"/>
            </a:pPr>
            <a:endParaRPr sz="2300" b="1">
              <a:solidFill>
                <a:srgbClr val="FF26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defTabSz="457200">
              <a:defRPr sz="1800"/>
            </a:pPr>
            <a:r>
              <a:rPr sz="2300" b="1" smtClean="0">
                <a:solidFill>
                  <a:srgbClr val="FF2600"/>
                </a:solidFill>
                <a:latin typeface="Courier New"/>
                <a:ea typeface="Courier New"/>
                <a:cs typeface="Courier New"/>
                <a:sym typeface="Courier New"/>
              </a:rPr>
              <a:t>____________________________</a:t>
            </a:r>
            <a:r>
              <a:rPr lang="en-US" sz="2300" b="1" smtClean="0">
                <a:solidFill>
                  <a:srgbClr val="FF2600"/>
                </a:solidFill>
                <a:latin typeface="Courier New"/>
                <a:ea typeface="Courier New"/>
                <a:cs typeface="Courier New"/>
                <a:sym typeface="Courier New"/>
              </a:rPr>
              <a:t>_____</a:t>
            </a:r>
            <a:r>
              <a:rPr sz="2300" b="1" smtClean="0">
                <a:solidFill>
                  <a:srgbClr val="FF2600"/>
                </a:solidFill>
                <a:latin typeface="Courier New"/>
                <a:ea typeface="Courier New"/>
                <a:cs typeface="Courier New"/>
                <a:sym typeface="Courier New"/>
              </a:rPr>
              <a:t>_________</a:t>
            </a:r>
            <a:endParaRPr sz="2300" b="1">
              <a:solidFill>
                <a:srgbClr val="FF26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defTabSz="457200">
              <a:defRPr sz="1800"/>
            </a:pPr>
            <a:r>
              <a:rPr sz="2300" b="1">
                <a:latin typeface="Courier New"/>
                <a:ea typeface="Courier New"/>
                <a:cs typeface="Courier New"/>
                <a:sym typeface="Courier New"/>
              </a:rPr>
              <a:t>z = np.identity(4</a:t>
            </a:r>
            <a:r>
              <a:rPr sz="2300" b="1" smtClean="0">
                <a:latin typeface="Courier New"/>
                <a:ea typeface="Courier New"/>
                <a:cs typeface="Courier New"/>
                <a:sym typeface="Courier New"/>
              </a:rPr>
              <a:t>, float</a:t>
            </a:r>
            <a:r>
              <a:rPr sz="2300" b="1">
                <a:latin typeface="Courier New"/>
                <a:ea typeface="Courier New"/>
                <a:cs typeface="Courier New"/>
                <a:sym typeface="Courier New"/>
              </a:rPr>
              <a:t>)</a:t>
            </a:r>
          </a:p>
          <a:p>
            <a:pPr lvl="0" defTabSz="457200">
              <a:defRPr sz="1800"/>
            </a:pPr>
            <a:endParaRPr sz="2300" b="1">
              <a:solidFill>
                <a:srgbClr val="FF26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defTabSz="457200">
              <a:defRPr sz="1800"/>
            </a:pPr>
            <a:r>
              <a:rPr sz="2300" b="1" smtClean="0">
                <a:solidFill>
                  <a:srgbClr val="FF2600"/>
                </a:solidFill>
                <a:latin typeface="Courier New"/>
                <a:ea typeface="Courier New"/>
                <a:cs typeface="Courier New"/>
                <a:sym typeface="Courier New"/>
              </a:rPr>
              <a:t>__________________________</a:t>
            </a:r>
            <a:r>
              <a:rPr lang="en-US" sz="2300" b="1" smtClean="0">
                <a:solidFill>
                  <a:srgbClr val="FF2600"/>
                </a:solidFill>
                <a:latin typeface="Courier New"/>
                <a:ea typeface="Courier New"/>
                <a:cs typeface="Courier New"/>
                <a:sym typeface="Courier New"/>
              </a:rPr>
              <a:t>_____</a:t>
            </a:r>
            <a:r>
              <a:rPr sz="2300" b="1" smtClean="0">
                <a:solidFill>
                  <a:srgbClr val="FF2600"/>
                </a:solidFill>
                <a:latin typeface="Courier New"/>
                <a:ea typeface="Courier New"/>
                <a:cs typeface="Courier New"/>
                <a:sym typeface="Courier New"/>
              </a:rPr>
              <a:t>___________</a:t>
            </a:r>
            <a:endParaRPr sz="2300" b="1">
              <a:solidFill>
                <a:srgbClr val="FF26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92549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th-TH" dirty="0" smtClean="0"/>
              <a:t>การ</a:t>
            </a:r>
            <a:r>
              <a:rPr lang="th-TH"/>
              <a:t>อ้างอิง</a:t>
            </a:r>
            <a:r>
              <a:rPr lang="th-TH" smtClean="0"/>
              <a:t>ข้อมูลในอาเรย์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33376" y="883227"/>
            <a:ext cx="7842249" cy="5080494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 type="none" w="lg" len="med"/>
          </a:ln>
        </p:spPr>
        <p:txBody>
          <a:bodyPr wrap="square" lIns="90000" tIns="46800" rIns="90000" bIns="46800"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b="1">
                <a:latin typeface="Courier New" charset="0"/>
              </a:rPr>
              <a:t>&gt;&gt;&gt; </a:t>
            </a:r>
            <a:r>
              <a:rPr lang="en-US" sz="1800" b="1" smtClean="0">
                <a:latin typeface="Courier New" charset="0"/>
              </a:rPr>
              <a:t>print(M) </a:t>
            </a:r>
            <a:endParaRPr lang="en-US" sz="1800" b="1" dirty="0">
              <a:latin typeface="Courier New" charset="0"/>
            </a:endParaRPr>
          </a:p>
          <a:p>
            <a:pPr>
              <a:lnSpc>
                <a:spcPct val="120000"/>
              </a:lnSpc>
            </a:pPr>
            <a:r>
              <a:rPr lang="en-US" sz="1800" b="1" dirty="0">
                <a:solidFill>
                  <a:srgbClr val="0000FF"/>
                </a:solidFill>
                <a:latin typeface="Courier New" charset="0"/>
              </a:rPr>
              <a:t>[[1 2 3] </a:t>
            </a:r>
          </a:p>
          <a:p>
            <a:pPr>
              <a:lnSpc>
                <a:spcPct val="120000"/>
              </a:lnSpc>
            </a:pPr>
            <a:r>
              <a:rPr lang="en-US" sz="1800" b="1" dirty="0">
                <a:solidFill>
                  <a:srgbClr val="0000FF"/>
                </a:solidFill>
                <a:latin typeface="Courier New" charset="0"/>
              </a:rPr>
              <a:t> [3 6 9] </a:t>
            </a:r>
          </a:p>
          <a:p>
            <a:pPr>
              <a:lnSpc>
                <a:spcPct val="120000"/>
              </a:lnSpc>
            </a:pPr>
            <a:r>
              <a:rPr lang="en-US" sz="1800" b="1" dirty="0">
                <a:solidFill>
                  <a:srgbClr val="0000FF"/>
                </a:solidFill>
                <a:latin typeface="Courier New" charset="0"/>
              </a:rPr>
              <a:t> [2 4 6]]</a:t>
            </a:r>
          </a:p>
          <a:p>
            <a:pPr>
              <a:lnSpc>
                <a:spcPct val="120000"/>
              </a:lnSpc>
            </a:pPr>
            <a:r>
              <a:rPr lang="en-US" sz="1800" b="1">
                <a:latin typeface="Courier New" charset="0"/>
              </a:rPr>
              <a:t>&gt;&gt;&gt; print(M[1, 2])  </a:t>
            </a:r>
            <a:r>
              <a:rPr lang="en-US" sz="1800" b="1">
                <a:solidFill>
                  <a:srgbClr val="FF0000"/>
                </a:solidFill>
                <a:latin typeface="Courier New" charset="0"/>
              </a:rPr>
              <a:t># </a:t>
            </a:r>
            <a:r>
              <a:rPr lang="en-US" sz="1800" b="1" u="sng">
                <a:solidFill>
                  <a:srgbClr val="FF0000"/>
                </a:solidFill>
                <a:latin typeface="Courier New" charset="0"/>
              </a:rPr>
              <a:t>comma</a:t>
            </a:r>
            <a:r>
              <a:rPr lang="en-US" sz="1800" b="1">
                <a:solidFill>
                  <a:srgbClr val="FF0000"/>
                </a:solidFill>
                <a:latin typeface="Courier New" charset="0"/>
              </a:rPr>
              <a:t> separated indices </a:t>
            </a:r>
          </a:p>
          <a:p>
            <a:pPr>
              <a:lnSpc>
                <a:spcPct val="120000"/>
              </a:lnSpc>
            </a:pPr>
            <a:r>
              <a:rPr lang="en-US" sz="1800" b="1">
                <a:solidFill>
                  <a:srgbClr val="0000FF"/>
                </a:solidFill>
                <a:latin typeface="Courier New" charset="0"/>
              </a:rPr>
              <a:t>9 </a:t>
            </a:r>
          </a:p>
          <a:p>
            <a:pPr>
              <a:lnSpc>
                <a:spcPct val="120000"/>
              </a:lnSpc>
            </a:pPr>
            <a:r>
              <a:rPr lang="en-US" sz="1800" b="1" smtClean="0">
                <a:latin typeface="Courier New" charset="0"/>
              </a:rPr>
              <a:t>&gt;&gt;&gt; print(M[1])     </a:t>
            </a:r>
            <a:r>
              <a:rPr lang="en-US" sz="1800" b="1" smtClean="0">
                <a:solidFill>
                  <a:srgbClr val="FF0000"/>
                </a:solidFill>
                <a:latin typeface="Courier New" charset="0"/>
              </a:rPr>
              <a:t># </a:t>
            </a:r>
            <a:r>
              <a:rPr lang="en-US" sz="1800" b="1">
                <a:solidFill>
                  <a:srgbClr val="FF0000"/>
                </a:solidFill>
                <a:latin typeface="Courier New" charset="0"/>
              </a:rPr>
              <a:t>row #1 </a:t>
            </a:r>
            <a:endParaRPr lang="en-US" sz="1800" b="1" dirty="0">
              <a:solidFill>
                <a:srgbClr val="FF0000"/>
              </a:solidFill>
              <a:latin typeface="Courier New" charset="0"/>
            </a:endParaRPr>
          </a:p>
          <a:p>
            <a:pPr>
              <a:lnSpc>
                <a:spcPct val="120000"/>
              </a:lnSpc>
            </a:pPr>
            <a:r>
              <a:rPr lang="en-US" sz="1800" b="1" smtClean="0">
                <a:solidFill>
                  <a:srgbClr val="0000FF"/>
                </a:solidFill>
                <a:latin typeface="Courier New" charset="0"/>
              </a:rPr>
              <a:t>[3 6 9] </a:t>
            </a:r>
            <a:endParaRPr lang="en-US" sz="1800" b="1" dirty="0">
              <a:solidFill>
                <a:srgbClr val="0000FF"/>
              </a:solidFill>
              <a:latin typeface="Courier New" charset="0"/>
            </a:endParaRPr>
          </a:p>
          <a:p>
            <a:pPr>
              <a:lnSpc>
                <a:spcPct val="120000"/>
              </a:lnSpc>
            </a:pPr>
            <a:r>
              <a:rPr lang="en-US" sz="1800" b="1">
                <a:latin typeface="Courier New" charset="0"/>
              </a:rPr>
              <a:t>&gt;&gt;&gt; print(M</a:t>
            </a:r>
            <a:r>
              <a:rPr lang="en-US" sz="1800" b="1" smtClean="0">
                <a:latin typeface="Courier New" charset="0"/>
              </a:rPr>
              <a:t>[:,1</a:t>
            </a:r>
            <a:r>
              <a:rPr lang="en-US" sz="1800" b="1">
                <a:latin typeface="Courier New" charset="0"/>
              </a:rPr>
              <a:t>])  </a:t>
            </a:r>
            <a:r>
              <a:rPr lang="en-US" sz="1800" b="1" smtClean="0">
                <a:latin typeface="Courier New" charset="0"/>
              </a:rPr>
              <a:t> </a:t>
            </a:r>
            <a:r>
              <a:rPr lang="en-US" sz="1800" b="1" smtClean="0">
                <a:solidFill>
                  <a:srgbClr val="FF0000"/>
                </a:solidFill>
                <a:latin typeface="Courier New" charset="0"/>
              </a:rPr>
              <a:t># </a:t>
            </a:r>
            <a:r>
              <a:rPr lang="en-US" sz="1800" b="1">
                <a:solidFill>
                  <a:srgbClr val="FF0000"/>
                </a:solidFill>
                <a:latin typeface="Courier New" charset="0"/>
              </a:rPr>
              <a:t>column #1 </a:t>
            </a:r>
          </a:p>
          <a:p>
            <a:pPr>
              <a:lnSpc>
                <a:spcPct val="120000"/>
              </a:lnSpc>
            </a:pPr>
            <a:r>
              <a:rPr lang="en-US" sz="1800" b="1" smtClean="0">
                <a:solidFill>
                  <a:srgbClr val="0000FF"/>
                </a:solidFill>
                <a:latin typeface="Courier New" charset="0"/>
              </a:rPr>
              <a:t>[2 6 4] </a:t>
            </a:r>
            <a:endParaRPr lang="en-US" sz="1800" b="1">
              <a:solidFill>
                <a:srgbClr val="0000FF"/>
              </a:solidFill>
              <a:latin typeface="Courier New" charset="0"/>
            </a:endParaRPr>
          </a:p>
          <a:p>
            <a:pPr>
              <a:lnSpc>
                <a:spcPct val="120000"/>
              </a:lnSpc>
            </a:pPr>
            <a:r>
              <a:rPr lang="en-US" sz="1800" b="1" smtClean="0">
                <a:latin typeface="Courier New" charset="0"/>
              </a:rPr>
              <a:t>&gt;&gt;&gt; </a:t>
            </a:r>
            <a:r>
              <a:rPr lang="en-US" sz="1800" b="1" dirty="0">
                <a:latin typeface="Courier New" charset="0"/>
              </a:rPr>
              <a:t>print</a:t>
            </a:r>
            <a:r>
              <a:rPr lang="en-US" sz="1800" b="1" dirty="0" smtClean="0">
                <a:latin typeface="Courier New" charset="0"/>
              </a:rPr>
              <a:t>(M[</a:t>
            </a:r>
            <a:r>
              <a:rPr lang="en-US" sz="1800" b="1" dirty="0">
                <a:latin typeface="Courier New" charset="0"/>
              </a:rPr>
              <a:t>1, 1:3])  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</a:rPr>
              <a:t># and slices </a:t>
            </a:r>
          </a:p>
          <a:p>
            <a:pPr>
              <a:lnSpc>
                <a:spcPct val="120000"/>
              </a:lnSpc>
            </a:pPr>
            <a:r>
              <a:rPr lang="en-US" sz="1800" b="1" dirty="0">
                <a:solidFill>
                  <a:srgbClr val="0000FF"/>
                </a:solidFill>
                <a:latin typeface="Courier New" charset="0"/>
              </a:rPr>
              <a:t>[6 9</a:t>
            </a:r>
            <a:r>
              <a:rPr lang="en-US" sz="1800" b="1">
                <a:solidFill>
                  <a:srgbClr val="0000FF"/>
                </a:solidFill>
                <a:latin typeface="Courier New" charset="0"/>
              </a:rPr>
              <a:t>] </a:t>
            </a:r>
            <a:endParaRPr lang="en-US" sz="1800" b="1" smtClean="0">
              <a:solidFill>
                <a:srgbClr val="0000FF"/>
              </a:solidFill>
              <a:latin typeface="Courier New" charset="0"/>
            </a:endParaRPr>
          </a:p>
          <a:p>
            <a:pPr>
              <a:lnSpc>
                <a:spcPct val="120000"/>
              </a:lnSpc>
            </a:pPr>
            <a:r>
              <a:rPr lang="en-US" sz="1800" b="1">
                <a:latin typeface="Courier New" charset="0"/>
              </a:rPr>
              <a:t>&gt;&gt;&gt; </a:t>
            </a:r>
            <a:r>
              <a:rPr lang="en-US" sz="1800" b="1" smtClean="0">
                <a:latin typeface="Courier New" charset="0"/>
              </a:rPr>
              <a:t>print(M[::2, ::2])</a:t>
            </a:r>
            <a:r>
              <a:rPr lang="en-US" sz="1800" b="1" smtClean="0">
                <a:solidFill>
                  <a:srgbClr val="FF0000"/>
                </a:solidFill>
                <a:latin typeface="Courier New" charset="0"/>
              </a:rPr>
              <a:t> </a:t>
            </a:r>
            <a:endParaRPr lang="en-US" sz="1800" b="1">
              <a:solidFill>
                <a:srgbClr val="FF0000"/>
              </a:solidFill>
              <a:latin typeface="Courier New" charset="0"/>
            </a:endParaRPr>
          </a:p>
          <a:p>
            <a:pPr>
              <a:lnSpc>
                <a:spcPct val="120000"/>
              </a:lnSpc>
            </a:pPr>
            <a:r>
              <a:rPr lang="en-US" sz="1800" b="1">
                <a:solidFill>
                  <a:srgbClr val="0000FF"/>
                </a:solidFill>
                <a:latin typeface="Courier New" charset="0"/>
              </a:rPr>
              <a:t>[[1 3]</a:t>
            </a:r>
          </a:p>
          <a:p>
            <a:pPr>
              <a:lnSpc>
                <a:spcPct val="120000"/>
              </a:lnSpc>
            </a:pPr>
            <a:r>
              <a:rPr lang="en-US" sz="1800" b="1">
                <a:solidFill>
                  <a:srgbClr val="0000FF"/>
                </a:solidFill>
                <a:latin typeface="Courier New" charset="0"/>
              </a:rPr>
              <a:t> [2 6]]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96250" y="6302375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327651" y="3423474"/>
            <a:ext cx="3816349" cy="34092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 type="none" w="lg" len="med"/>
          </a:ln>
        </p:spPr>
        <p:txBody>
          <a:bodyPr wrap="square" lIns="90000" tIns="46800" rIns="90000" bIns="46800"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b="1" dirty="0" smtClean="0">
                <a:latin typeface="Courier New" charset="0"/>
              </a:rPr>
              <a:t>&gt;</a:t>
            </a:r>
            <a:r>
              <a:rPr lang="en-US" sz="1800" b="1" dirty="0">
                <a:latin typeface="Courier New" charset="0"/>
              </a:rPr>
              <a:t>&gt;&gt; </a:t>
            </a:r>
            <a:r>
              <a:rPr lang="en-US" sz="1800" b="1" dirty="0" smtClean="0">
                <a:latin typeface="Courier New" charset="0"/>
              </a:rPr>
              <a:t>M[</a:t>
            </a:r>
            <a:r>
              <a:rPr lang="en-US" sz="1800" b="1" dirty="0">
                <a:latin typeface="Courier New" charset="0"/>
              </a:rPr>
              <a:t>1, 2] = 7 </a:t>
            </a:r>
          </a:p>
          <a:p>
            <a:pPr>
              <a:lnSpc>
                <a:spcPct val="120000"/>
              </a:lnSpc>
            </a:pPr>
            <a:r>
              <a:rPr lang="en-US" sz="1800" b="1" dirty="0">
                <a:latin typeface="Courier New" charset="0"/>
              </a:rPr>
              <a:t>&gt;&gt;&gt; print</a:t>
            </a:r>
            <a:r>
              <a:rPr lang="en-US" sz="1800" b="1" dirty="0" smtClean="0">
                <a:latin typeface="Courier New" charset="0"/>
              </a:rPr>
              <a:t>(M) </a:t>
            </a:r>
            <a:endParaRPr lang="en-US" sz="1800" b="1" dirty="0">
              <a:latin typeface="Courier New" charset="0"/>
            </a:endParaRPr>
          </a:p>
          <a:p>
            <a:pPr>
              <a:lnSpc>
                <a:spcPct val="120000"/>
              </a:lnSpc>
            </a:pPr>
            <a:r>
              <a:rPr lang="en-US" sz="1800" b="1" dirty="0">
                <a:solidFill>
                  <a:srgbClr val="0000FF"/>
                </a:solidFill>
                <a:latin typeface="Courier New" charset="0"/>
              </a:rPr>
              <a:t>[[1 2 3] </a:t>
            </a:r>
          </a:p>
          <a:p>
            <a:pPr>
              <a:lnSpc>
                <a:spcPct val="120000"/>
              </a:lnSpc>
            </a:pPr>
            <a:r>
              <a:rPr lang="en-US" sz="1800" b="1" dirty="0">
                <a:solidFill>
                  <a:srgbClr val="0000FF"/>
                </a:solidFill>
                <a:latin typeface="Courier New" charset="0"/>
              </a:rPr>
              <a:t> [3 6 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</a:rPr>
              <a:t>7</a:t>
            </a:r>
            <a:r>
              <a:rPr lang="en-US" sz="1800" b="1" dirty="0">
                <a:solidFill>
                  <a:srgbClr val="0000FF"/>
                </a:solidFill>
                <a:latin typeface="Courier New" charset="0"/>
              </a:rPr>
              <a:t>] </a:t>
            </a:r>
          </a:p>
          <a:p>
            <a:pPr>
              <a:lnSpc>
                <a:spcPct val="120000"/>
              </a:lnSpc>
            </a:pPr>
            <a:r>
              <a:rPr lang="en-US" sz="1800" b="1" dirty="0">
                <a:solidFill>
                  <a:srgbClr val="0000FF"/>
                </a:solidFill>
                <a:latin typeface="Courier New" charset="0"/>
              </a:rPr>
              <a:t> [2 4 6]] </a:t>
            </a:r>
          </a:p>
          <a:p>
            <a:pPr>
              <a:lnSpc>
                <a:spcPct val="120000"/>
              </a:lnSpc>
            </a:pPr>
            <a:r>
              <a:rPr lang="en-US" sz="1800" b="1" dirty="0">
                <a:latin typeface="Courier New" charset="0"/>
              </a:rPr>
              <a:t>&gt;&gt;&gt; </a:t>
            </a:r>
            <a:r>
              <a:rPr lang="en-US" sz="1800" b="1" dirty="0" smtClean="0">
                <a:latin typeface="Courier New" charset="0"/>
              </a:rPr>
              <a:t>M[</a:t>
            </a:r>
            <a:r>
              <a:rPr lang="en-US" sz="1800" b="1" dirty="0">
                <a:latin typeface="Courier New" charset="0"/>
              </a:rPr>
              <a:t>:, 0] = [0, 9, 8] </a:t>
            </a:r>
          </a:p>
          <a:p>
            <a:pPr>
              <a:lnSpc>
                <a:spcPct val="120000"/>
              </a:lnSpc>
            </a:pPr>
            <a:r>
              <a:rPr lang="en-US" sz="1800" b="1" dirty="0">
                <a:latin typeface="Courier New" charset="0"/>
              </a:rPr>
              <a:t>&gt;&gt;&gt; print</a:t>
            </a:r>
            <a:r>
              <a:rPr lang="en-US" sz="1800" b="1" dirty="0" smtClean="0">
                <a:latin typeface="Courier New" charset="0"/>
              </a:rPr>
              <a:t>(M) </a:t>
            </a:r>
            <a:endParaRPr lang="en-US" sz="1800" b="1" dirty="0">
              <a:latin typeface="Courier New" charset="0"/>
            </a:endParaRPr>
          </a:p>
          <a:p>
            <a:pPr>
              <a:lnSpc>
                <a:spcPct val="120000"/>
              </a:lnSpc>
            </a:pPr>
            <a:r>
              <a:rPr lang="en-US" sz="1800" b="1" dirty="0">
                <a:solidFill>
                  <a:srgbClr val="0000FF"/>
                </a:solidFill>
                <a:latin typeface="Courier New" charset="0"/>
              </a:rPr>
              <a:t>[[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</a:rPr>
              <a:t>0</a:t>
            </a:r>
            <a:r>
              <a:rPr lang="en-US" sz="1800" b="1" dirty="0">
                <a:solidFill>
                  <a:srgbClr val="0000FF"/>
                </a:solidFill>
                <a:latin typeface="Courier New" charset="0"/>
              </a:rPr>
              <a:t> 2 3] </a:t>
            </a:r>
          </a:p>
          <a:p>
            <a:pPr>
              <a:lnSpc>
                <a:spcPct val="120000"/>
              </a:lnSpc>
            </a:pPr>
            <a:r>
              <a:rPr lang="en-US" sz="1800" b="1" dirty="0">
                <a:solidFill>
                  <a:srgbClr val="0000FF"/>
                </a:solidFill>
                <a:latin typeface="Courier New" charset="0"/>
              </a:rPr>
              <a:t> [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</a:rPr>
              <a:t>9</a:t>
            </a:r>
            <a:r>
              <a:rPr lang="en-US" sz="1800" b="1" dirty="0">
                <a:solidFill>
                  <a:srgbClr val="0000FF"/>
                </a:solidFill>
                <a:latin typeface="Courier New" charset="0"/>
              </a:rPr>
              <a:t> 6 7] </a:t>
            </a:r>
          </a:p>
          <a:p>
            <a:pPr>
              <a:lnSpc>
                <a:spcPct val="120000"/>
              </a:lnSpc>
            </a:pPr>
            <a:r>
              <a:rPr lang="en-US" sz="1800" b="1" dirty="0">
                <a:solidFill>
                  <a:srgbClr val="0000FF"/>
                </a:solidFill>
                <a:latin typeface="Courier New" charset="0"/>
              </a:rPr>
              <a:t> [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</a:rPr>
              <a:t>8</a:t>
            </a:r>
            <a:r>
              <a:rPr lang="en-US" sz="1800" b="1" dirty="0">
                <a:solidFill>
                  <a:srgbClr val="0000FF"/>
                </a:solidFill>
                <a:latin typeface="Courier New" charset="0"/>
              </a:rPr>
              <a:t> 4 6]] </a:t>
            </a:r>
          </a:p>
        </p:txBody>
      </p:sp>
    </p:spTree>
    <p:extLst>
      <p:ext uri="{BB962C8B-B14F-4D97-AF65-F5344CB8AC3E}">
        <p14:creationId xmlns:p14="http://schemas.microsoft.com/office/powerpoint/2010/main" val="294572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00"/>
                </a:solidFill>
              </a:rPr>
              <a:t>การ</a:t>
            </a:r>
            <a:r>
              <a:rPr sz="3200" smtClean="0">
                <a:solidFill>
                  <a:srgbClr val="FFFF00"/>
                </a:solidFill>
              </a:rPr>
              <a:t>บวกลบคูณหารอาเรย์</a:t>
            </a:r>
            <a:r>
              <a:rPr lang="th-TH" sz="3200" smtClean="0">
                <a:solidFill>
                  <a:srgbClr val="FFFF00"/>
                </a:solidFill>
              </a:rPr>
              <a:t>แบบค่</a:t>
            </a:r>
            <a:r>
              <a:rPr sz="3200" smtClean="0">
                <a:solidFill>
                  <a:srgbClr val="FFFF00"/>
                </a:solidFill>
              </a:rPr>
              <a:t>าต่อค่า</a:t>
            </a:r>
            <a:r>
              <a:rPr lang="th-TH" sz="3200" smtClean="0">
                <a:solidFill>
                  <a:srgbClr val="FFFF00"/>
                </a:solidFill>
              </a:rPr>
              <a:t> </a:t>
            </a:r>
            <a:r>
              <a:rPr lang="en-US" sz="3200" smtClean="0">
                <a:solidFill>
                  <a:srgbClr val="FFFF00"/>
                </a:solidFill>
              </a:rPr>
              <a:t>(element-wise)</a:t>
            </a:r>
            <a:endParaRPr sz="3200">
              <a:solidFill>
                <a:srgbClr val="FFFF00"/>
              </a:solidFill>
            </a:endParaRPr>
          </a:p>
        </p:txBody>
      </p:sp>
      <p:sp>
        <p:nvSpPr>
          <p:cNvPr id="93" name="Shape 93"/>
          <p:cNvSpPr/>
          <p:nvPr/>
        </p:nvSpPr>
        <p:spPr>
          <a:xfrm>
            <a:off x="510425" y="835850"/>
            <a:ext cx="8123150" cy="5326714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lvl="0">
              <a:defRPr sz="1800"/>
            </a:pPr>
            <a:r>
              <a:rPr sz="2000" b="1" dirty="0">
                <a:latin typeface="Courier New"/>
                <a:ea typeface="Courier New"/>
                <a:cs typeface="Courier New"/>
                <a:sym typeface="Courier New"/>
              </a:rPr>
              <a:t>import numpy as np</a:t>
            </a:r>
          </a:p>
          <a:p>
            <a:pPr lvl="0">
              <a:defRPr sz="1800"/>
            </a:pPr>
            <a:r>
              <a:rPr sz="2000" b="1" dirty="0">
                <a:latin typeface="Courier New"/>
                <a:ea typeface="Courier New"/>
                <a:cs typeface="Courier New"/>
                <a:sym typeface="Courier New"/>
              </a:rPr>
              <a:t>x = np.array([[1,2],[3,4]])</a:t>
            </a:r>
          </a:p>
          <a:p>
            <a:pPr lvl="0">
              <a:defRPr sz="1800"/>
            </a:pPr>
            <a:r>
              <a:rPr sz="2000" b="1" dirty="0">
                <a:latin typeface="Courier New"/>
                <a:ea typeface="Courier New"/>
                <a:cs typeface="Courier New"/>
                <a:sym typeface="Courier New"/>
              </a:rPr>
              <a:t>y = np.array([[5,6],[7,8]])</a:t>
            </a:r>
          </a:p>
          <a:p>
            <a:pPr lvl="0">
              <a:defRPr sz="1800"/>
            </a:pPr>
            <a:endParaRPr sz="20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z = </a:t>
            </a: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x+y</a:t>
            </a:r>
            <a:endParaRPr sz="20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z = </a:t>
            </a: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np.add(x,y)</a:t>
            </a:r>
            <a:endParaRPr sz="20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endParaRPr sz="20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z = </a:t>
            </a: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x-y</a:t>
            </a:r>
            <a:endParaRPr sz="20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z = </a:t>
            </a: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np.subtract(x,y)</a:t>
            </a:r>
            <a:endParaRPr sz="20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endParaRPr sz="20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z = </a:t>
            </a: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x*y</a:t>
            </a:r>
            <a:endParaRPr sz="2000" b="1" dirty="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z = </a:t>
            </a: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np.multiply(x,y)</a:t>
            </a:r>
            <a:endParaRPr sz="20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endParaRPr sz="20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z = </a:t>
            </a: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x/y</a:t>
            </a:r>
            <a:endParaRPr sz="20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z = </a:t>
            </a: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np.divide(x,y)</a:t>
            </a:r>
            <a:endParaRPr sz="20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endParaRPr sz="20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z = </a:t>
            </a: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np.sqrt(x)</a:t>
            </a:r>
            <a:endParaRPr sz="20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4" name="Shape 94"/>
          <p:cNvSpPr/>
          <p:nvPr/>
        </p:nvSpPr>
        <p:spPr>
          <a:xfrm>
            <a:off x="4287088" y="6584950"/>
            <a:ext cx="4508337" cy="294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 sz="1800"/>
            </a:pPr>
            <a:r>
              <a:rPr sz="1400">
                <a:solidFill>
                  <a:srgbClr val="0433FF"/>
                </a:solidFill>
                <a:hlinkClick r:id="rId2"/>
              </a:rPr>
              <a:t>http://cs231n.github.io/python-numpy-tutorial/#numpy</a:t>
            </a:r>
            <a:r>
              <a:rPr sz="1400"/>
              <a:t> </a:t>
            </a:r>
          </a:p>
        </p:txBody>
      </p:sp>
      <p:sp>
        <p:nvSpPr>
          <p:cNvPr id="95" name="Shape 95"/>
          <p:cNvSpPr/>
          <p:nvPr/>
        </p:nvSpPr>
        <p:spPr>
          <a:xfrm>
            <a:off x="4287088" y="2698092"/>
            <a:ext cx="3895831" cy="707886"/>
          </a:xfrm>
          <a:prstGeom prst="rect">
            <a:avLst/>
          </a:prstGeom>
          <a:solidFill>
            <a:srgbClr val="73FCD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 sz="1800"/>
            </a:pPr>
            <a:r>
              <a:rPr lang="th-TH" sz="2300" smtClean="0">
                <a:latin typeface="Tahoma"/>
                <a:cs typeface="Tahoma"/>
              </a:rPr>
              <a:t>การ</a:t>
            </a:r>
            <a:r>
              <a:rPr sz="2300" smtClean="0">
                <a:latin typeface="Tahoma"/>
                <a:cs typeface="Tahoma"/>
              </a:rPr>
              <a:t>บวก </a:t>
            </a:r>
            <a:r>
              <a:rPr sz="2300" dirty="0">
                <a:latin typeface="Tahoma"/>
                <a:cs typeface="Tahoma"/>
              </a:rPr>
              <a:t>ลบ คูณ หาร ค่าต่อค่า</a:t>
            </a:r>
          </a:p>
          <a:p>
            <a:pPr lvl="0">
              <a:defRPr sz="1800"/>
            </a:pPr>
            <a:r>
              <a:rPr sz="2300" dirty="0">
                <a:latin typeface="Tahoma"/>
                <a:cs typeface="Tahoma"/>
              </a:rPr>
              <a:t>อาเรย์</a:t>
            </a:r>
            <a:r>
              <a:rPr sz="2300">
                <a:latin typeface="Tahoma"/>
                <a:cs typeface="Tahoma"/>
              </a:rPr>
              <a:t>สอง</a:t>
            </a:r>
            <a:r>
              <a:rPr sz="2300" smtClean="0">
                <a:latin typeface="Tahoma"/>
                <a:cs typeface="Tahoma"/>
              </a:rPr>
              <a:t>ตัว</a:t>
            </a:r>
            <a:r>
              <a:rPr lang="th-TH" sz="2300" smtClean="0">
                <a:latin typeface="Tahoma"/>
                <a:cs typeface="Tahoma"/>
              </a:rPr>
              <a:t>ที่</a:t>
            </a:r>
            <a:r>
              <a:rPr sz="2300" smtClean="0">
                <a:latin typeface="Tahoma"/>
                <a:cs typeface="Tahoma"/>
              </a:rPr>
              <a:t>มีรู</a:t>
            </a:r>
            <a:r>
              <a:rPr sz="2300" dirty="0">
                <a:latin typeface="Tahoma"/>
                <a:cs typeface="Tahoma"/>
              </a:rPr>
              <a:t>ป</a:t>
            </a:r>
            <a:r>
              <a:rPr sz="2300" dirty="0" smtClean="0">
                <a:latin typeface="Tahoma"/>
                <a:cs typeface="Tahoma"/>
              </a:rPr>
              <a:t>ร่าง</a:t>
            </a:r>
            <a:r>
              <a:rPr sz="2300" dirty="0" smtClean="0">
                <a:solidFill>
                  <a:srgbClr val="0000FF"/>
                </a:solidFill>
                <a:latin typeface="Tahoma"/>
                <a:cs typeface="Tahoma"/>
              </a:rPr>
              <a:t>เดียวกัน</a:t>
            </a:r>
            <a:r>
              <a:rPr sz="2300" dirty="0" smtClean="0">
                <a:latin typeface="Tahoma"/>
                <a:cs typeface="Tahoma"/>
              </a:rPr>
              <a:t> </a:t>
            </a:r>
            <a:endParaRPr sz="23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566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uiExpand="1" build="p"/>
      <p:bldP spid="95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การบวกลบคูณหารอาเรย์ด้วยอาเรย์ที่มีขนาดไม่เท่ากัน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17289" y="1589716"/>
                <a:ext cx="6499023" cy="9828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  <m:t>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ahoma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ahoma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2</m:t>
                              </m:r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3</m:t>
                              </m:r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5</m:t>
                              </m:r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 smtClean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89" y="1589716"/>
                <a:ext cx="6499023" cy="98283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7289" y="5131867"/>
                <a:ext cx="7266541" cy="9828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20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30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ahoma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10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20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20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30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30</m:t>
                              </m:r>
                            </m:e>
                          </m:mr>
                        </m:m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ahoma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0</m:t>
                              </m:r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10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0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3</m:t>
                              </m:r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0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30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30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 smtClean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89" y="5131867"/>
                <a:ext cx="7266541" cy="98283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92606" y="3294190"/>
                <a:ext cx="7678128" cy="9828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20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ahoma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20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ahoma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latin typeface="Tahoma" pitchFamily="34" charset="0"/>
                    <a:cs typeface="Tahoma" pitchFamily="34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0</m:t>
                              </m:r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20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0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3</m:t>
                              </m:r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0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10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20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 smtClean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606" y="3294190"/>
                <a:ext cx="7678128" cy="98283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hape 93"/>
          <p:cNvSpPr/>
          <p:nvPr/>
        </p:nvSpPr>
        <p:spPr>
          <a:xfrm>
            <a:off x="692606" y="4628784"/>
            <a:ext cx="7474211" cy="402289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v </a:t>
            </a: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= np.array([[10],[20],[30]]) + 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x</a:t>
            </a:r>
            <a:endParaRPr lang="en-US" sz="2000"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" name="Shape 93"/>
          <p:cNvSpPr/>
          <p:nvPr/>
        </p:nvSpPr>
        <p:spPr>
          <a:xfrm>
            <a:off x="692606" y="753597"/>
            <a:ext cx="7474211" cy="710065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x = np.array([[1,2],[3,4],[5,6]])</a:t>
            </a:r>
          </a:p>
          <a:p>
            <a:pPr>
              <a:defRPr sz="1800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u = 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np.array([2]) + x</a:t>
            </a:r>
            <a:endParaRPr lang="en-US" sz="2000"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" name="Shape 93"/>
          <p:cNvSpPr/>
          <p:nvPr/>
        </p:nvSpPr>
        <p:spPr>
          <a:xfrm>
            <a:off x="717289" y="2819823"/>
            <a:ext cx="7474211" cy="402289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w = np.array([10 20]) + x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6503738" y="824298"/>
            <a:ext cx="2466474" cy="46826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smtClean="0">
                <a:latin typeface="Tahoma" pitchFamily="34" charset="0"/>
                <a:cs typeface="Tahoma" pitchFamily="34" charset="0"/>
              </a:rPr>
              <a:t>Broadcasting</a:t>
            </a:r>
            <a:endParaRPr lang="en-US" sz="22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42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จำนวนหรือลิสต์ </a:t>
            </a:r>
            <a:r>
              <a:rPr lang="en-US" smtClean="0"/>
              <a:t> + – * / % //</a:t>
            </a:r>
            <a:r>
              <a:rPr lang="th-TH" smtClean="0"/>
              <a:t> กับ </a:t>
            </a:r>
            <a:r>
              <a:rPr lang="en-US" smtClean="0"/>
              <a:t>ndarray </a:t>
            </a:r>
            <a:r>
              <a:rPr lang="th-TH" smtClean="0"/>
              <a:t>ได้</a:t>
            </a:r>
            <a:endParaRPr lang="en-US"/>
          </a:p>
        </p:txBody>
      </p:sp>
      <p:sp>
        <p:nvSpPr>
          <p:cNvPr id="3" name="Shape 93"/>
          <p:cNvSpPr/>
          <p:nvPr/>
        </p:nvSpPr>
        <p:spPr>
          <a:xfrm>
            <a:off x="508837" y="763588"/>
            <a:ext cx="8123150" cy="5265158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lvl="0">
              <a:lnSpc>
                <a:spcPct val="200000"/>
              </a:lnSpc>
              <a:defRPr sz="1800"/>
            </a:pPr>
            <a:r>
              <a:rPr sz="2400" b="1" dirty="0">
                <a:latin typeface="Courier New"/>
                <a:ea typeface="Courier New"/>
                <a:cs typeface="Courier New"/>
                <a:sym typeface="Courier New"/>
              </a:rPr>
              <a:t>import numpy </a:t>
            </a:r>
            <a:r>
              <a:rPr sz="2400" b="1">
                <a:latin typeface="Courier New"/>
                <a:ea typeface="Courier New"/>
                <a:cs typeface="Courier New"/>
                <a:sym typeface="Courier New"/>
              </a:rPr>
              <a:t>as np</a:t>
            </a:r>
            <a:endParaRPr lang="en-US" sz="2400" b="1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lnSpc>
                <a:spcPct val="200000"/>
              </a:lnSpc>
              <a:defRPr sz="1800"/>
            </a:pPr>
            <a:r>
              <a:rPr sz="2400" b="1" smtClean="0">
                <a:latin typeface="Courier New"/>
                <a:ea typeface="Courier New"/>
                <a:cs typeface="Courier New"/>
                <a:sym typeface="Courier New"/>
              </a:rPr>
              <a:t>x </a:t>
            </a:r>
            <a:r>
              <a:rPr sz="2400" b="1" dirty="0">
                <a:latin typeface="Courier New"/>
                <a:ea typeface="Courier New"/>
                <a:cs typeface="Courier New"/>
                <a:sym typeface="Courier New"/>
              </a:rPr>
              <a:t>= </a:t>
            </a:r>
            <a:r>
              <a:rPr sz="2400" b="1">
                <a:latin typeface="Courier New"/>
                <a:ea typeface="Courier New"/>
                <a:cs typeface="Courier New"/>
                <a:sym typeface="Courier New"/>
              </a:rPr>
              <a:t>np.array</a:t>
            </a:r>
            <a:r>
              <a:rPr sz="2400" b="1" smtClean="0">
                <a:latin typeface="Courier New"/>
                <a:ea typeface="Courier New"/>
                <a:cs typeface="Courier New"/>
                <a:sym typeface="Courier New"/>
              </a:rPr>
              <a:t>([</a:t>
            </a:r>
            <a:r>
              <a:rPr lang="en-US" sz="2400" b="1" smtClean="0">
                <a:latin typeface="Courier New"/>
                <a:ea typeface="Courier New"/>
                <a:cs typeface="Courier New"/>
                <a:sym typeface="Courier New"/>
              </a:rPr>
              <a:t>1,2,3,4]</a:t>
            </a:r>
            <a:r>
              <a:rPr sz="2400" b="1" smtClean="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24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lnSpc>
                <a:spcPct val="200000"/>
              </a:lnSpc>
              <a:defRPr sz="1800"/>
            </a:pPr>
            <a:r>
              <a:rPr lang="en-US" sz="2400" b="1">
                <a:latin typeface="Courier New"/>
                <a:ea typeface="Courier New"/>
                <a:cs typeface="Courier New"/>
                <a:sym typeface="Courier New"/>
              </a:rPr>
              <a:t>print( x + 2 )			</a:t>
            </a:r>
            <a:r>
              <a:rPr lang="en-US" sz="24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# [3 4 5 6]</a:t>
            </a:r>
          </a:p>
          <a:p>
            <a:pPr>
              <a:lnSpc>
                <a:spcPct val="200000"/>
              </a:lnSpc>
              <a:defRPr sz="1800"/>
            </a:pPr>
            <a:r>
              <a:rPr lang="en-US" sz="2400" b="1" smtClean="0">
                <a:latin typeface="Courier New"/>
                <a:ea typeface="Courier New"/>
                <a:cs typeface="Courier New"/>
                <a:sym typeface="Courier New"/>
              </a:rPr>
              <a:t>print( 3 * x )			</a:t>
            </a:r>
            <a:r>
              <a:rPr lang="en-US" sz="24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# </a:t>
            </a:r>
            <a:r>
              <a:rPr lang="en-US" sz="2400" b="1" smtClean="0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[3 6 9 </a:t>
            </a:r>
            <a:r>
              <a:rPr lang="en-US" sz="24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12]</a:t>
            </a:r>
          </a:p>
          <a:p>
            <a:pPr>
              <a:lnSpc>
                <a:spcPct val="200000"/>
              </a:lnSpc>
              <a:defRPr sz="1800"/>
            </a:pPr>
            <a:r>
              <a:rPr lang="en-US" sz="2400" b="1">
                <a:latin typeface="Courier New"/>
                <a:ea typeface="Courier New"/>
                <a:cs typeface="Courier New"/>
                <a:sym typeface="Courier New"/>
              </a:rPr>
              <a:t>print( x**2  )		</a:t>
            </a:r>
            <a:r>
              <a:rPr lang="en-US" sz="2400" b="1" smtClean="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US" sz="24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# </a:t>
            </a:r>
            <a:r>
              <a:rPr lang="en-US" sz="2400" b="1" smtClean="0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[1 4 9 </a:t>
            </a:r>
            <a:r>
              <a:rPr lang="en-US" sz="24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16]</a:t>
            </a:r>
          </a:p>
          <a:p>
            <a:pPr>
              <a:lnSpc>
                <a:spcPct val="200000"/>
              </a:lnSpc>
              <a:defRPr sz="1800"/>
            </a:pPr>
            <a:r>
              <a:rPr lang="en-US" sz="2400" b="1" smtClean="0">
                <a:latin typeface="Courier New"/>
                <a:ea typeface="Courier New"/>
                <a:cs typeface="Courier New"/>
                <a:sym typeface="Courier New"/>
              </a:rPr>
              <a:t>print( x + [2] )		</a:t>
            </a:r>
            <a:r>
              <a:rPr lang="en-US" sz="24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# [3 4 5 6]</a:t>
            </a:r>
          </a:p>
          <a:p>
            <a:pPr lvl="0">
              <a:lnSpc>
                <a:spcPct val="200000"/>
              </a:lnSpc>
              <a:defRPr sz="1800"/>
            </a:pPr>
            <a:r>
              <a:rPr lang="en-US" sz="2400" b="1" smtClean="0">
                <a:latin typeface="Courier New"/>
                <a:ea typeface="Courier New"/>
                <a:cs typeface="Courier New"/>
                <a:sym typeface="Courier New"/>
              </a:rPr>
              <a:t>print( x + [1,2,3,4] )	</a:t>
            </a:r>
            <a:r>
              <a:rPr lang="en-US" sz="24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# [2 4 6 8]</a:t>
            </a:r>
            <a:endParaRPr lang="en-US" sz="2400" b="1" dirty="0">
              <a:solidFill>
                <a:srgbClr val="C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55732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th-TH" sz="3200" smtClean="0">
                <a:solidFill>
                  <a:srgbClr val="FFFF00"/>
                </a:solidFill>
              </a:rPr>
              <a:t>ตัวอย่าง </a:t>
            </a:r>
            <a:r>
              <a:rPr lang="en-US" sz="3200" smtClean="0">
                <a:solidFill>
                  <a:srgbClr val="FFFF00"/>
                </a:solidFill>
              </a:rPr>
              <a:t>:</a:t>
            </a:r>
            <a:r>
              <a:rPr lang="th-TH" sz="3200" smtClean="0">
                <a:solidFill>
                  <a:srgbClr val="FFFF00"/>
                </a:solidFill>
              </a:rPr>
              <a:t> </a:t>
            </a:r>
            <a:r>
              <a:rPr lang="en-US" sz="3200" smtClean="0">
                <a:solidFill>
                  <a:srgbClr val="FFFF00"/>
                </a:solidFill>
              </a:rPr>
              <a:t>Matrix Translation</a:t>
            </a:r>
            <a:endParaRPr sz="3200">
              <a:solidFill>
                <a:srgbClr val="FFFF00"/>
              </a:solidFill>
            </a:endParaRPr>
          </a:p>
        </p:txBody>
      </p:sp>
      <p:sp>
        <p:nvSpPr>
          <p:cNvPr id="93" name="Shape 93"/>
          <p:cNvSpPr/>
          <p:nvPr/>
        </p:nvSpPr>
        <p:spPr>
          <a:xfrm>
            <a:off x="510425" y="763588"/>
            <a:ext cx="8123150" cy="2556725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import numpy as np</a:t>
            </a:r>
          </a:p>
          <a:p>
            <a:pPr lvl="0">
              <a:defRPr sz="1800"/>
            </a:pPr>
            <a:endParaRPr lang="en-US"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def translation2D(M,dx,dy):</a:t>
            </a:r>
          </a:p>
          <a:p>
            <a:pPr lvl="0">
              <a:defRPr sz="1800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 return M + np.array([dx,dy]) # broadcast</a:t>
            </a:r>
          </a:p>
          <a:p>
            <a:pPr lvl="0">
              <a:defRPr sz="1800"/>
            </a:pPr>
            <a:endParaRPr lang="en-US"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M1 = np.array([ [-7,2],[-5,7],[-1,0] ])</a:t>
            </a:r>
          </a:p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M2 = translation2D(M1, 7,</a:t>
            </a:r>
            <a:r>
              <a:rPr lang="th-TH" sz="2000" b="1" smtClean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-3)</a:t>
            </a:r>
          </a:p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print(M2)</a:t>
            </a:r>
            <a:endParaRPr sz="20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2585"/>
          <a:stretch/>
        </p:blipFill>
        <p:spPr>
          <a:xfrm>
            <a:off x="2569911" y="3147366"/>
            <a:ext cx="3487543" cy="30415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Freeform 2"/>
          <p:cNvSpPr/>
          <p:nvPr/>
        </p:nvSpPr>
        <p:spPr bwMode="auto">
          <a:xfrm>
            <a:off x="2796005" y="3590097"/>
            <a:ext cx="1287379" cy="1515979"/>
          </a:xfrm>
          <a:custGeom>
            <a:avLst/>
            <a:gdLst>
              <a:gd name="connsiteX0" fmla="*/ 421105 w 1287379"/>
              <a:gd name="connsiteY0" fmla="*/ 0 h 1515979"/>
              <a:gd name="connsiteX1" fmla="*/ 0 w 1287379"/>
              <a:gd name="connsiteY1" fmla="*/ 1082842 h 1515979"/>
              <a:gd name="connsiteX2" fmla="*/ 1287379 w 1287379"/>
              <a:gd name="connsiteY2" fmla="*/ 1515979 h 1515979"/>
              <a:gd name="connsiteX3" fmla="*/ 421105 w 1287379"/>
              <a:gd name="connsiteY3" fmla="*/ 0 h 151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7379" h="1515979">
                <a:moveTo>
                  <a:pt x="421105" y="0"/>
                </a:moveTo>
                <a:lnTo>
                  <a:pt x="0" y="1082842"/>
                </a:lnTo>
                <a:lnTo>
                  <a:pt x="1287379" y="1515979"/>
                </a:lnTo>
                <a:lnTo>
                  <a:pt x="421105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200" smtClean="0">
              <a:latin typeface="Tahoma" pitchFamily="34" charset="0"/>
              <a:cs typeface="Tahoma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200">
              <a:latin typeface="Tahoma" pitchFamily="34" charset="0"/>
              <a:cs typeface="Tahoma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smtClean="0">
                <a:latin typeface="Tahoma" pitchFamily="34" charset="0"/>
                <a:cs typeface="Tahoma" pitchFamily="34" charset="0"/>
              </a:rPr>
              <a:t>  M1</a:t>
            </a:r>
            <a:endParaRPr lang="en-US" sz="2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304371" y="4239802"/>
            <a:ext cx="1287379" cy="1515979"/>
          </a:xfrm>
          <a:custGeom>
            <a:avLst/>
            <a:gdLst>
              <a:gd name="connsiteX0" fmla="*/ 421105 w 1287379"/>
              <a:gd name="connsiteY0" fmla="*/ 0 h 1515979"/>
              <a:gd name="connsiteX1" fmla="*/ 0 w 1287379"/>
              <a:gd name="connsiteY1" fmla="*/ 1082842 h 1515979"/>
              <a:gd name="connsiteX2" fmla="*/ 1287379 w 1287379"/>
              <a:gd name="connsiteY2" fmla="*/ 1515979 h 1515979"/>
              <a:gd name="connsiteX3" fmla="*/ 421105 w 1287379"/>
              <a:gd name="connsiteY3" fmla="*/ 0 h 151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7379" h="1515979">
                <a:moveTo>
                  <a:pt x="421105" y="0"/>
                </a:moveTo>
                <a:lnTo>
                  <a:pt x="0" y="1082842"/>
                </a:lnTo>
                <a:lnTo>
                  <a:pt x="1287379" y="1515979"/>
                </a:lnTo>
                <a:lnTo>
                  <a:pt x="421105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200" smtClean="0">
              <a:latin typeface="Tahoma" pitchFamily="34" charset="0"/>
              <a:cs typeface="Tahoma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200">
              <a:latin typeface="Tahoma" pitchFamily="34" charset="0"/>
              <a:cs typeface="Tahoma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smtClean="0">
                <a:latin typeface="Tahoma" pitchFamily="34" charset="0"/>
                <a:cs typeface="Tahoma" pitchFamily="34" charset="0"/>
              </a:rPr>
              <a:t>   M2</a:t>
            </a:r>
            <a:endParaRPr lang="en-US" sz="2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Shape 93"/>
          <p:cNvSpPr/>
          <p:nvPr/>
        </p:nvSpPr>
        <p:spPr>
          <a:xfrm>
            <a:off x="6293147" y="4752352"/>
            <a:ext cx="1704974" cy="1017842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 lvl="0">
              <a:defRPr sz="1800"/>
            </a:pPr>
            <a:r>
              <a:rPr lang="en-US" sz="20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[[ 0 -1]</a:t>
            </a:r>
          </a:p>
          <a:p>
            <a:pPr lvl="0">
              <a:defRPr sz="1800"/>
            </a:pPr>
            <a:r>
              <a:rPr lang="en-US" sz="20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[ 2  4]</a:t>
            </a:r>
          </a:p>
          <a:p>
            <a:pPr lvl="0">
              <a:defRPr sz="1800"/>
            </a:pPr>
            <a:r>
              <a:rPr lang="en-US" sz="20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[ 6 -3]]</a:t>
            </a:r>
            <a:endParaRPr sz="2000" b="1" dirty="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187450" y="3551997"/>
            <a:ext cx="76200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757905" y="4630042"/>
            <a:ext cx="76200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047289" y="5077630"/>
            <a:ext cx="76200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696328" y="4201702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266783" y="5279747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562517" y="5727335"/>
            <a:ext cx="76200" cy="762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2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75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fill="hold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นอกเรื่อง </a:t>
            </a:r>
            <a:r>
              <a:rPr lang="en-US" smtClean="0"/>
              <a:t>: </a:t>
            </a:r>
            <a:r>
              <a:rPr lang="th-TH" smtClean="0"/>
              <a:t>กฏการ </a:t>
            </a:r>
            <a:r>
              <a:rPr lang="en-US" smtClean="0"/>
              <a:t>Broadcasting </a:t>
            </a:r>
            <a:endParaRPr lang="en-US"/>
          </a:p>
        </p:txBody>
      </p:sp>
      <p:sp>
        <p:nvSpPr>
          <p:cNvPr id="4" name="Shape 93"/>
          <p:cNvSpPr/>
          <p:nvPr/>
        </p:nvSpPr>
        <p:spPr>
          <a:xfrm>
            <a:off x="1273239" y="763588"/>
            <a:ext cx="6960281" cy="1017842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 lvl="0">
              <a:defRPr sz="1800"/>
            </a:pPr>
            <a:r>
              <a:rPr lang="en-US" sz="2000" b="1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 = np.array([[1],[2],[3]]) # shape – (3,1) </a:t>
            </a:r>
          </a:p>
          <a:p>
            <a:pPr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B = np.array([1,2])         # shape – (  2)</a:t>
            </a:r>
          </a:p>
          <a:p>
            <a:pPr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C = </a:t>
            </a:r>
            <a:r>
              <a:rPr lang="en-US" sz="2000" b="1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 + B                   # shape – (3,2)</a:t>
            </a:r>
            <a:endParaRPr lang="en-US" sz="2000" b="1">
              <a:latin typeface="Courier New"/>
              <a:ea typeface="Courier New"/>
              <a:cs typeface="Courier New"/>
              <a:sym typeface="Courier New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75013" y="1867603"/>
                <a:ext cx="6556731" cy="9828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ahoma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ahoma" pitchFamily="34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1</m:t>
                              </m:r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3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3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 smtClean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013" y="1867603"/>
                <a:ext cx="6556731" cy="98283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72418" y="2860409"/>
            <a:ext cx="77959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ahoma" pitchFamily="34" charset="0"/>
                <a:cs typeface="Tahoma" pitchFamily="34" charset="0"/>
              </a:rPr>
              <a:t>shape </a:t>
            </a:r>
            <a:r>
              <a:rPr lang="th-TH" sz="2400" smtClean="0">
                <a:latin typeface="Tahoma" pitchFamily="34" charset="0"/>
                <a:cs typeface="Tahoma" pitchFamily="34" charset="0"/>
              </a:rPr>
              <a:t>ของสองอาเรย์ไม่เท่ากัน แต่เกิด</a:t>
            </a:r>
            <a:r>
              <a:rPr lang="en-US" sz="2400" smtClean="0">
                <a:latin typeface="Tahoma" pitchFamily="34" charset="0"/>
                <a:cs typeface="Tahoma" pitchFamily="34" charset="0"/>
              </a:rPr>
              <a:t> broadcasting </a:t>
            </a:r>
            <a:r>
              <a:rPr lang="th-TH" sz="2400" smtClean="0">
                <a:latin typeface="Tahoma" pitchFamily="34" charset="0"/>
                <a:cs typeface="Tahoma" pitchFamily="34" charset="0"/>
              </a:rPr>
              <a:t>ได้ เมื่อ</a:t>
            </a:r>
          </a:p>
          <a:p>
            <a:r>
              <a:rPr lang="th-TH" sz="2400" smtClean="0">
                <a:latin typeface="Tahoma" pitchFamily="34" charset="0"/>
                <a:cs typeface="Tahoma" pitchFamily="34" charset="0"/>
              </a:rPr>
              <a:t>เปรียบเทียบมิติจากขวาไปซ้ายแล้ว</a:t>
            </a:r>
          </a:p>
          <a:p>
            <a:pPr marL="342900" indent="-342900">
              <a:buFontTx/>
              <a:buChar char="-"/>
            </a:pPr>
            <a:r>
              <a:rPr lang="th-TH" sz="2400" smtClean="0">
                <a:latin typeface="Tahoma" pitchFamily="34" charset="0"/>
                <a:cs typeface="Tahoma" pitchFamily="34" charset="0"/>
              </a:rPr>
              <a:t>มีมิติเท่ากัน</a:t>
            </a:r>
            <a:r>
              <a:rPr lang="en-US" sz="2400" smtClean="0">
                <a:latin typeface="Tahoma" pitchFamily="34" charset="0"/>
                <a:cs typeface="Tahoma" pitchFamily="34" charset="0"/>
              </a:rPr>
              <a:t> (</a:t>
            </a:r>
            <a:r>
              <a:rPr lang="th-TH" sz="2400" smtClean="0">
                <a:latin typeface="Tahoma" pitchFamily="34" charset="0"/>
                <a:cs typeface="Tahoma" pitchFamily="34" charset="0"/>
              </a:rPr>
              <a:t>เกิด </a:t>
            </a:r>
            <a:r>
              <a:rPr lang="en-US" sz="2400" smtClean="0">
                <a:latin typeface="Tahoma" pitchFamily="34" charset="0"/>
                <a:cs typeface="Tahoma" pitchFamily="34" charset="0"/>
              </a:rPr>
              <a:t>boardcast </a:t>
            </a:r>
            <a:r>
              <a:rPr lang="th-TH" sz="2400" smtClean="0">
                <a:latin typeface="Tahoma" pitchFamily="34" charset="0"/>
                <a:cs typeface="Tahoma" pitchFamily="34" charset="0"/>
              </a:rPr>
              <a:t>ตรงที่ไม่มี)</a:t>
            </a:r>
            <a:endParaRPr lang="en-US" sz="2400" smtClean="0">
              <a:latin typeface="Tahoma" pitchFamily="34" charset="0"/>
              <a:cs typeface="Tahoma" pitchFamily="34" charset="0"/>
            </a:endParaRPr>
          </a:p>
          <a:p>
            <a:r>
              <a:rPr lang="en-US" sz="2000" smtClean="0">
                <a:latin typeface="Tahoma" pitchFamily="34" charset="0"/>
                <a:cs typeface="Tahoma" pitchFamily="34" charset="0"/>
              </a:rPr>
              <a:t>	A.shape</a:t>
            </a:r>
            <a:r>
              <a:rPr lang="th-TH" sz="200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smtClean="0">
                <a:latin typeface="Tahoma" pitchFamily="34" charset="0"/>
                <a:cs typeface="Tahoma" pitchFamily="34" charset="0"/>
              </a:rPr>
              <a:t>(3, 2, 4)</a:t>
            </a:r>
            <a:endParaRPr lang="en-US" sz="2000" smtClean="0">
              <a:latin typeface="Tahoma" pitchFamily="34" charset="0"/>
              <a:cs typeface="Tahoma" pitchFamily="34" charset="0"/>
              <a:sym typeface="Symbol" panose="05050102010706020507" pitchFamily="18" charset="2"/>
            </a:endParaRPr>
          </a:p>
          <a:p>
            <a:r>
              <a:rPr lang="en-US" sz="200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	</a:t>
            </a:r>
            <a:r>
              <a:rPr lang="en-US" sz="200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B.shape (    2, 4)     </a:t>
            </a:r>
            <a:r>
              <a:rPr lang="th-TH" sz="200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ได้ผลที่มี </a:t>
            </a:r>
            <a:r>
              <a:rPr lang="en-US" sz="200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shape (3, 2, 4)</a:t>
            </a:r>
          </a:p>
          <a:p>
            <a:pPr marL="342900" indent="-342900">
              <a:buFontTx/>
              <a:buChar char="-"/>
            </a:pPr>
            <a:r>
              <a:rPr lang="th-TH" sz="2400" smtClean="0">
                <a:latin typeface="Tahoma" pitchFamily="34" charset="0"/>
                <a:cs typeface="Tahoma" pitchFamily="34" charset="0"/>
              </a:rPr>
              <a:t>มีมิติของอาเรย์หนึ่งเป็น </a:t>
            </a:r>
            <a:r>
              <a:rPr lang="en-US" sz="2400" smtClean="0">
                <a:latin typeface="Tahoma" pitchFamily="34" charset="0"/>
                <a:cs typeface="Tahoma" pitchFamily="34" charset="0"/>
              </a:rPr>
              <a:t>1</a:t>
            </a:r>
            <a:r>
              <a:rPr lang="th-TH" sz="2400" smtClean="0">
                <a:latin typeface="Tahoma" pitchFamily="34" charset="0"/>
                <a:cs typeface="Tahoma" pitchFamily="34" charset="0"/>
              </a:rPr>
              <a:t> (เกิด </a:t>
            </a:r>
            <a:r>
              <a:rPr lang="en-US" sz="2400" smtClean="0">
                <a:latin typeface="Tahoma" pitchFamily="34" charset="0"/>
                <a:cs typeface="Tahoma" pitchFamily="34" charset="0"/>
              </a:rPr>
              <a:t>boardcast </a:t>
            </a:r>
            <a:r>
              <a:rPr lang="th-TH" sz="2400" smtClean="0">
                <a:latin typeface="Tahoma" pitchFamily="34" charset="0"/>
                <a:cs typeface="Tahoma" pitchFamily="34" charset="0"/>
              </a:rPr>
              <a:t>ตรงที่เป็น </a:t>
            </a:r>
            <a:r>
              <a:rPr lang="en-US" sz="2400" smtClean="0">
                <a:latin typeface="Tahoma" pitchFamily="34" charset="0"/>
                <a:cs typeface="Tahoma" pitchFamily="34" charset="0"/>
              </a:rPr>
              <a:t>1)</a:t>
            </a:r>
          </a:p>
          <a:p>
            <a:r>
              <a:rPr lang="en-US" sz="2000" smtClean="0">
                <a:latin typeface="Tahoma" pitchFamily="34" charset="0"/>
                <a:cs typeface="Tahoma" pitchFamily="34" charset="0"/>
              </a:rPr>
              <a:t>	</a:t>
            </a:r>
            <a:r>
              <a:rPr lang="en-US" sz="2000">
                <a:latin typeface="Tahoma" pitchFamily="34" charset="0"/>
                <a:cs typeface="Tahoma" pitchFamily="34" charset="0"/>
              </a:rPr>
              <a:t>A.shape</a:t>
            </a:r>
            <a:r>
              <a:rPr lang="th-TH" sz="200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smtClean="0">
                <a:latin typeface="Tahoma" pitchFamily="34" charset="0"/>
                <a:cs typeface="Tahoma" pitchFamily="34" charset="0"/>
              </a:rPr>
              <a:t>(3, 1, 5)</a:t>
            </a:r>
            <a:endParaRPr lang="en-US" sz="2000">
              <a:latin typeface="Tahoma" pitchFamily="34" charset="0"/>
              <a:cs typeface="Tahoma" pitchFamily="34" charset="0"/>
              <a:sym typeface="Symbol" panose="05050102010706020507" pitchFamily="18" charset="2"/>
            </a:endParaRPr>
          </a:p>
          <a:p>
            <a:r>
              <a:rPr lang="en-US" sz="200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	B.shape </a:t>
            </a:r>
            <a:r>
              <a:rPr lang="en-US" sz="200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(1, 2, 1)    	</a:t>
            </a:r>
            <a:r>
              <a:rPr lang="th-TH" sz="200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ได้ผล</a:t>
            </a:r>
            <a:r>
              <a:rPr lang="th-TH" sz="200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ที่มี </a:t>
            </a:r>
            <a:r>
              <a:rPr lang="en-US" sz="200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shape (3, </a:t>
            </a:r>
            <a:r>
              <a:rPr lang="en-US" sz="200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2, 5)</a:t>
            </a:r>
          </a:p>
          <a:p>
            <a:pPr marL="342900" indent="-342900">
              <a:buFontTx/>
              <a:buChar char="-"/>
            </a:pPr>
            <a:r>
              <a:rPr lang="th-TH" sz="240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ต.ย. ที่ </a:t>
            </a:r>
            <a:r>
              <a:rPr lang="en-US" sz="240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broadcast </a:t>
            </a:r>
            <a:r>
              <a:rPr lang="th-TH" sz="240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ไม่ได้</a:t>
            </a:r>
          </a:p>
          <a:p>
            <a:r>
              <a:rPr lang="en-US" sz="2000">
                <a:latin typeface="Tahoma" pitchFamily="34" charset="0"/>
                <a:cs typeface="Tahoma" pitchFamily="34" charset="0"/>
              </a:rPr>
              <a:t>	A.shape</a:t>
            </a:r>
            <a:r>
              <a:rPr lang="th-TH" sz="200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smtClean="0">
                <a:latin typeface="Tahoma" pitchFamily="34" charset="0"/>
                <a:cs typeface="Tahoma" pitchFamily="34" charset="0"/>
              </a:rPr>
              <a:t>(2, 4)		A.shape (3, 4, 5)</a:t>
            </a:r>
            <a:endParaRPr lang="en-US" sz="2000">
              <a:latin typeface="Tahoma" pitchFamily="34" charset="0"/>
              <a:cs typeface="Tahoma" pitchFamily="34" charset="0"/>
              <a:sym typeface="Symbol" panose="05050102010706020507" pitchFamily="18" charset="2"/>
            </a:endParaRPr>
          </a:p>
          <a:p>
            <a:r>
              <a:rPr lang="en-US" sz="200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	B.shape </a:t>
            </a:r>
            <a:r>
              <a:rPr lang="en-US" sz="200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(3,)	    </a:t>
            </a:r>
            <a:r>
              <a:rPr lang="en-US" sz="200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	</a:t>
            </a:r>
            <a:r>
              <a:rPr lang="en-US" sz="200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B.shape (    2, 5)</a:t>
            </a:r>
            <a:endParaRPr lang="en-US" sz="2000">
              <a:latin typeface="Tahoma" pitchFamily="34" charset="0"/>
              <a:cs typeface="Tahoma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0175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smtClean="0">
                <a:solidFill>
                  <a:srgbClr val="FFFF00"/>
                </a:solidFill>
              </a:rPr>
              <a:t>ฟังก์ชัน</a:t>
            </a:r>
            <a:r>
              <a:rPr sz="3200">
                <a:solidFill>
                  <a:srgbClr val="FFFF00"/>
                </a:solidFill>
              </a:rPr>
              <a:t>ทางคณิตศาสตร์ที่น่าสนใจ</a:t>
            </a:r>
            <a:r>
              <a:rPr sz="3200" smtClean="0">
                <a:solidFill>
                  <a:srgbClr val="FFFF00"/>
                </a:solidFill>
              </a:rPr>
              <a:t>อื่นๆ</a:t>
            </a:r>
            <a:r>
              <a:rPr lang="th-TH" sz="3200" smtClean="0">
                <a:solidFill>
                  <a:srgbClr val="FFFF00"/>
                </a:solidFill>
              </a:rPr>
              <a:t> </a:t>
            </a:r>
            <a:r>
              <a:rPr sz="3200" smtClean="0">
                <a:solidFill>
                  <a:srgbClr val="FFFF00"/>
                </a:solidFill>
              </a:rPr>
              <a:t>ใน </a:t>
            </a:r>
            <a:r>
              <a:rPr sz="3200">
                <a:solidFill>
                  <a:srgbClr val="FFFF00"/>
                </a:solidFill>
              </a:rPr>
              <a:t>NumPy</a:t>
            </a:r>
          </a:p>
        </p:txBody>
      </p:sp>
      <p:sp>
        <p:nvSpPr>
          <p:cNvPr id="177" name="Shape 177"/>
          <p:cNvSpPr>
            <a:spLocks noGrp="1"/>
          </p:cNvSpPr>
          <p:nvPr>
            <p:ph type="body" idx="4294967295"/>
          </p:nvPr>
        </p:nvSpPr>
        <p:spPr>
          <a:xfrm>
            <a:off x="709613" y="1022350"/>
            <a:ext cx="8116886" cy="220667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lvl="0" indent="0" defTabSz="397763">
              <a:spcBef>
                <a:spcPts val="1000"/>
              </a:spcBef>
              <a:buSzTx/>
              <a:buNone/>
              <a:defRPr sz="1800"/>
            </a:pPr>
            <a:r>
              <a:rPr sz="2436" b="1">
                <a:latin typeface="Courier New"/>
                <a:ea typeface="Courier New"/>
                <a:cs typeface="Courier New"/>
                <a:sym typeface="Courier New"/>
              </a:rPr>
              <a:t>abs, sign, sqrt, log, log10, exp, sin, cos, tan, arcsin, arccos, arctan, sinh, cosh, tanh, arcsinh, arccosh, และ arctanh</a:t>
            </a:r>
          </a:p>
          <a:p>
            <a:pPr marL="0" lvl="0" indent="0" defTabSz="397763">
              <a:spcBef>
                <a:spcPts val="1000"/>
              </a:spcBef>
              <a:buSzTx/>
              <a:buNone/>
              <a:defRPr sz="1800"/>
            </a:pPr>
            <a:endParaRPr sz="2436"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631136" y="2336920"/>
            <a:ext cx="7996282" cy="353943"/>
          </a:xfrm>
          <a:prstGeom prst="rect">
            <a:avLst/>
          </a:prstGeom>
          <a:solidFill>
            <a:srgbClr val="73FCD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defRPr sz="1800"/>
            </a:pPr>
            <a:r>
              <a:rPr sz="2300" smtClean="0">
                <a:latin typeface="Tahoma"/>
                <a:cs typeface="Tahoma"/>
              </a:rPr>
              <a:t>ทำงาน</a:t>
            </a:r>
            <a:r>
              <a:rPr lang="th-TH" sz="2300" smtClean="0">
                <a:latin typeface="Tahoma"/>
                <a:cs typeface="Tahoma"/>
              </a:rPr>
              <a:t>แบบ</a:t>
            </a:r>
            <a:r>
              <a:rPr sz="2300" smtClean="0">
                <a:latin typeface="Tahoma"/>
                <a:cs typeface="Tahoma"/>
              </a:rPr>
              <a:t>ค่า</a:t>
            </a:r>
            <a:r>
              <a:rPr sz="2300" dirty="0">
                <a:latin typeface="Tahoma"/>
                <a:cs typeface="Tahoma"/>
              </a:rPr>
              <a:t>ต่อค่า (element-wise) เหมือน บวก ลบ คูณ </a:t>
            </a:r>
            <a:r>
              <a:rPr sz="2300" dirty="0" smtClean="0">
                <a:latin typeface="Tahoma"/>
                <a:cs typeface="Tahoma"/>
              </a:rPr>
              <a:t>หาร</a:t>
            </a:r>
            <a:endParaRPr sz="2300" dirty="0">
              <a:latin typeface="Tahoma"/>
              <a:cs typeface="Tahoma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711454" y="2713258"/>
            <a:ext cx="7915964" cy="2218170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 lvl="0">
              <a:defRPr sz="1800"/>
            </a:pPr>
            <a:r>
              <a:rPr sz="2300" b="1" dirty="0">
                <a:solidFill>
                  <a:schemeClr val="bg1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import numpy </a:t>
            </a:r>
            <a:r>
              <a:rPr sz="2300" b="1">
                <a:solidFill>
                  <a:schemeClr val="bg1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as </a:t>
            </a:r>
            <a:r>
              <a:rPr sz="2300" b="1" smtClean="0">
                <a:solidFill>
                  <a:schemeClr val="bg1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np</a:t>
            </a:r>
            <a:endParaRPr lang="en-US" sz="2300" b="1" smtClean="0">
              <a:solidFill>
                <a:schemeClr val="bg1">
                  <a:lumMod val="50000"/>
                </a:schemeClr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300" b="1">
                <a:solidFill>
                  <a:schemeClr val="bg1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import matplotlib.pyplot as plt</a:t>
            </a:r>
          </a:p>
          <a:p>
            <a:pPr lvl="0">
              <a:defRPr sz="1800"/>
            </a:pPr>
            <a:r>
              <a:rPr lang="en-US" sz="2300" b="1" smtClean="0">
                <a:latin typeface="Courier New"/>
                <a:ea typeface="Courier New"/>
                <a:cs typeface="Courier New"/>
                <a:sym typeface="Courier New"/>
              </a:rPr>
              <a:t>x = np.arange(0.0, 5*np.pi, 0.1)</a:t>
            </a:r>
          </a:p>
          <a:p>
            <a:pPr lvl="0">
              <a:defRPr sz="1800"/>
            </a:pPr>
            <a:r>
              <a:rPr lang="en-US" sz="2300" b="1" smtClean="0">
                <a:latin typeface="Courier New"/>
                <a:ea typeface="Courier New"/>
                <a:cs typeface="Courier New"/>
                <a:sym typeface="Courier New"/>
              </a:rPr>
              <a:t>y = np.sin(x)</a:t>
            </a:r>
          </a:p>
          <a:p>
            <a:pPr lvl="0">
              <a:defRPr sz="1800"/>
            </a:pPr>
            <a:r>
              <a:rPr lang="en-US" sz="2300" b="1" smtClean="0">
                <a:solidFill>
                  <a:schemeClr val="bg1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plt.plot(x,y)</a:t>
            </a:r>
          </a:p>
          <a:p>
            <a:pPr lvl="0">
              <a:defRPr sz="1800"/>
            </a:pPr>
            <a:r>
              <a:rPr lang="en-US" sz="2300" b="1" smtClean="0">
                <a:solidFill>
                  <a:schemeClr val="bg1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plt.show()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97" r="2194"/>
          <a:stretch/>
        </p:blipFill>
        <p:spPr>
          <a:xfrm>
            <a:off x="5269831" y="3801767"/>
            <a:ext cx="3477127" cy="30562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3190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CH08_1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2000" dirty="0" smtClean="0">
                <a:latin typeface="Tahoma"/>
                <a:cs typeface="Tahoma"/>
              </a:rPr>
              <a:t>การหาอนุพันธ์ </a:t>
            </a:r>
            <a:r>
              <a:rPr lang="en-US" sz="2000" dirty="0" smtClean="0">
                <a:latin typeface="Tahoma"/>
                <a:cs typeface="Tahoma"/>
              </a:rPr>
              <a:t>(derivative) </a:t>
            </a:r>
            <a:r>
              <a:rPr lang="th-TH" sz="2000" dirty="0" smtClean="0">
                <a:latin typeface="Tahoma"/>
                <a:cs typeface="Tahoma"/>
              </a:rPr>
              <a:t>ทำได้ดังสมการด้านล่าง ซึ่งสามารถใช้ในการหาทิศทางการเปลี่ยนแปลงของฟังก์ชัน โดยหากผลอนุพันธ์เป็นบวก หมายถึงฟังก์ชันกำลังเพิ่มขึ้น และหากผลอนุพันธ์เป็นลบ หมายถึงฟังก์ชันกำลังลดลง</a:t>
            </a:r>
            <a:endParaRPr lang="th-TH" sz="1600" dirty="0" smtClean="0">
              <a:latin typeface="Tahoma"/>
              <a:cs typeface="Tahoma"/>
            </a:endParaRPr>
          </a:p>
          <a:p>
            <a:pPr marL="0" indent="0">
              <a:buNone/>
            </a:pPr>
            <a:endParaRPr lang="en-US" sz="2000" dirty="0" smtClean="0">
              <a:latin typeface="Tahoma"/>
              <a:cs typeface="Tahoma"/>
            </a:endParaRPr>
          </a:p>
          <a:p>
            <a:endParaRPr lang="th-TH" sz="2000" dirty="0" smtClean="0">
              <a:latin typeface="Tahoma"/>
              <a:cs typeface="Tahoma"/>
            </a:endParaRPr>
          </a:p>
          <a:p>
            <a:r>
              <a:rPr lang="th-TH" sz="2000" dirty="0" smtClean="0">
                <a:latin typeface="Tahoma"/>
                <a:cs typeface="Tahoma"/>
              </a:rPr>
              <a:t>จงหาอนุพันธ์และคำนวณผลรวมของทิศทางการเปลี่ยนแปลง (เครื่องหมาย) </a:t>
            </a:r>
            <a:r>
              <a:rPr lang="th-TH" sz="2000" dirty="0">
                <a:latin typeface="Tahoma"/>
                <a:cs typeface="Tahoma"/>
              </a:rPr>
              <a:t>ของ</a:t>
            </a:r>
            <a:r>
              <a:rPr lang="th-TH" sz="2000" dirty="0" smtClean="0">
                <a:latin typeface="Tahoma"/>
                <a:cs typeface="Tahoma"/>
              </a:rPr>
              <a:t>ฟังก์ชัน </a:t>
            </a:r>
            <a:r>
              <a:rPr lang="en-US" sz="2000" dirty="0" smtClean="0">
                <a:latin typeface="Tahoma"/>
                <a:cs typeface="Tahoma"/>
              </a:rPr>
              <a:t>sin </a:t>
            </a:r>
            <a:r>
              <a:rPr lang="th-TH" sz="2000" dirty="0" smtClean="0">
                <a:latin typeface="Tahoma"/>
                <a:cs typeface="Tahoma"/>
              </a:rPr>
              <a:t>และ ประมวลผลเช่นเดียวกันฟังก์ชัน </a:t>
            </a:r>
            <a:r>
              <a:rPr lang="en-US" sz="2000" dirty="0" err="1" smtClean="0">
                <a:latin typeface="Tahoma"/>
                <a:cs typeface="Tahoma"/>
              </a:rPr>
              <a:t>cos</a:t>
            </a:r>
            <a:endParaRPr lang="en-US" sz="2000" dirty="0" smtClean="0">
              <a:latin typeface="Tahoma"/>
              <a:cs typeface="Tahoma"/>
            </a:endParaRPr>
          </a:p>
          <a:p>
            <a:r>
              <a:rPr lang="th-TH" sz="2000" dirty="0">
                <a:latin typeface="Tahoma"/>
                <a:cs typeface="Tahoma"/>
              </a:rPr>
              <a:t>กำหนดให้ </a:t>
            </a:r>
            <a:r>
              <a:rPr lang="en-US" sz="2000" dirty="0">
                <a:latin typeface="Tahoma"/>
                <a:cs typeface="Tahoma"/>
              </a:rPr>
              <a:t>x</a:t>
            </a:r>
            <a:r>
              <a:rPr lang="en-US" sz="2000" baseline="-25000" dirty="0">
                <a:latin typeface="Tahoma"/>
                <a:cs typeface="Tahoma"/>
              </a:rPr>
              <a:t>i</a:t>
            </a:r>
            <a:r>
              <a:rPr lang="th-TH" sz="2000" dirty="0">
                <a:latin typeface="Tahoma"/>
                <a:cs typeface="Tahoma"/>
              </a:rPr>
              <a:t> </a:t>
            </a:r>
            <a:r>
              <a:rPr lang="en-US" sz="2000" dirty="0">
                <a:latin typeface="Tahoma"/>
                <a:cs typeface="Tahoma"/>
              </a:rPr>
              <a:t>= [0, π/2] </a:t>
            </a:r>
            <a:r>
              <a:rPr lang="th-TH" sz="2000" dirty="0">
                <a:latin typeface="Tahoma"/>
                <a:cs typeface="Tahoma"/>
              </a:rPr>
              <a:t>และกำหนดให้ Δ</a:t>
            </a:r>
            <a:r>
              <a:rPr lang="en-US" sz="2000" dirty="0">
                <a:latin typeface="Tahoma"/>
                <a:cs typeface="Tahoma"/>
              </a:rPr>
              <a:t>x = </a:t>
            </a:r>
            <a:r>
              <a:rPr lang="en-US" sz="2000" dirty="0" smtClean="0">
                <a:latin typeface="Tahoma"/>
                <a:cs typeface="Tahoma"/>
              </a:rPr>
              <a:t>0.1 </a:t>
            </a:r>
            <a:endParaRPr lang="th-TH" sz="2000" dirty="0">
              <a:latin typeface="Tahoma"/>
              <a:cs typeface="Tahoma"/>
            </a:endParaRPr>
          </a:p>
          <a:p>
            <a:r>
              <a:rPr lang="th-TH" sz="2000" dirty="0" smtClean="0">
                <a:latin typeface="Tahoma"/>
                <a:cs typeface="Tahoma"/>
              </a:rPr>
              <a:t>ไม่ต้องรวมทุก </a:t>
            </a:r>
            <a:r>
              <a:rPr lang="en-US" sz="2000" dirty="0" smtClean="0">
                <a:latin typeface="Tahoma"/>
                <a:cs typeface="Tahoma"/>
              </a:rPr>
              <a:t>x</a:t>
            </a:r>
            <a:r>
              <a:rPr lang="en-US" sz="2000" baseline="-25000" dirty="0" smtClean="0">
                <a:latin typeface="Tahoma"/>
                <a:cs typeface="Tahoma"/>
              </a:rPr>
              <a:t>i</a:t>
            </a:r>
            <a:r>
              <a:rPr lang="en-US" sz="2000" dirty="0" smtClean="0">
                <a:latin typeface="Tahoma"/>
                <a:cs typeface="Tahoma"/>
              </a:rPr>
              <a:t> </a:t>
            </a:r>
            <a:r>
              <a:rPr lang="th-TH" sz="2000" dirty="0" smtClean="0">
                <a:latin typeface="Tahoma"/>
                <a:cs typeface="Tahoma"/>
              </a:rPr>
              <a:t>เริ่มต้นและสิ้นสุด </a:t>
            </a:r>
            <a:r>
              <a:rPr lang="en-US" sz="2000" dirty="0" smtClean="0">
                <a:latin typeface="Tahoma"/>
                <a:cs typeface="Tahoma"/>
              </a:rPr>
              <a:t>(Hint: x</a:t>
            </a:r>
            <a:r>
              <a:rPr lang="en-US" sz="2000" baseline="-25000" dirty="0" smtClean="0">
                <a:latin typeface="Tahoma"/>
                <a:cs typeface="Tahoma"/>
              </a:rPr>
              <a:t>i</a:t>
            </a:r>
            <a:r>
              <a:rPr lang="en-US" sz="2000" dirty="0" smtClean="0">
                <a:latin typeface="Tahoma"/>
                <a:cs typeface="Tahoma"/>
              </a:rPr>
              <a:t> </a:t>
            </a:r>
            <a:r>
              <a:rPr lang="th-TH" sz="2000" dirty="0" smtClean="0">
                <a:latin typeface="Tahoma"/>
                <a:cs typeface="Tahoma"/>
              </a:rPr>
              <a:t>มี </a:t>
            </a:r>
            <a:r>
              <a:rPr lang="en-US" sz="2000" dirty="0" smtClean="0">
                <a:latin typeface="Tahoma"/>
                <a:cs typeface="Tahoma"/>
              </a:rPr>
              <a:t>15 </a:t>
            </a:r>
            <a:r>
              <a:rPr lang="th-TH" sz="2000" dirty="0" smtClean="0">
                <a:latin typeface="Tahoma"/>
                <a:cs typeface="Tahoma"/>
              </a:rPr>
              <a:t>ค่า)</a:t>
            </a:r>
          </a:p>
          <a:p>
            <a:r>
              <a:rPr lang="th-TH" sz="2000" b="1" dirty="0" smtClean="0">
                <a:solidFill>
                  <a:srgbClr val="FF0000"/>
                </a:solidFill>
                <a:latin typeface="Tahoma"/>
                <a:cs typeface="Tahoma"/>
              </a:rPr>
              <a:t>ห้ามใช้ </a:t>
            </a:r>
            <a:r>
              <a:rPr lang="en-US" sz="2000" b="1" dirty="0" smtClean="0">
                <a:solidFill>
                  <a:srgbClr val="FF0000"/>
                </a:solidFill>
                <a:latin typeface="Tahoma"/>
                <a:cs typeface="Tahoma"/>
              </a:rPr>
              <a:t>loop!</a:t>
            </a:r>
          </a:p>
          <a:p>
            <a:endParaRPr lang="en-US" sz="2000" dirty="0">
              <a:latin typeface="Tahoma"/>
              <a:cs typeface="Tahoma"/>
            </a:endParaRPr>
          </a:p>
        </p:txBody>
      </p:sp>
      <p:pic>
        <p:nvPicPr>
          <p:cNvPr id="4" name="Picture 3" descr="600px-Sine_cosine_one_period.svg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8126" y="4461860"/>
            <a:ext cx="2613241" cy="17580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0067" y="1981271"/>
            <a:ext cx="4469732" cy="84226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355600" y="228600"/>
            <a:ext cx="8509000" cy="62865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9213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/>
              <a:t>คลังคำสั่ง </a:t>
            </a:r>
            <a:r>
              <a:rPr lang="en-US" dirty="0" err="1"/>
              <a:t>NumPy</a:t>
            </a:r>
            <a:endParaRPr lang="th-TH" dirty="0"/>
          </a:p>
          <a:p>
            <a:pPr lvl="1"/>
            <a:r>
              <a:rPr lang="th-TH" sz="2000" dirty="0" smtClean="0"/>
              <a:t>การสร้างอาร์เรย์</a:t>
            </a:r>
          </a:p>
          <a:p>
            <a:pPr lvl="1"/>
            <a:r>
              <a:rPr lang="th-TH" sz="2000" dirty="0" smtClean="0"/>
              <a:t>การเข้าถึง</a:t>
            </a:r>
          </a:p>
          <a:p>
            <a:pPr lvl="1"/>
            <a:r>
              <a:rPr lang="th-TH" sz="2000" dirty="0" smtClean="0"/>
              <a:t>การใช้งานทางคณิตศาสตร์ </a:t>
            </a:r>
            <a:r>
              <a:rPr lang="en-US" sz="2000" dirty="0" smtClean="0"/>
              <a:t>(element-wise)</a:t>
            </a:r>
            <a:endParaRPr lang="th-TH" sz="2000" dirty="0" smtClean="0"/>
          </a:p>
          <a:p>
            <a:pPr lvl="1"/>
            <a:r>
              <a:rPr lang="th-TH" sz="2000" dirty="0" smtClean="0"/>
              <a:t>การใช้งานด้วยฟังก์ชั่นเฉพาะ เช่น </a:t>
            </a:r>
            <a:r>
              <a:rPr lang="en-US" sz="2000" dirty="0" smtClean="0"/>
              <a:t>sum, mean, max, min</a:t>
            </a:r>
          </a:p>
          <a:p>
            <a:pPr lvl="1"/>
            <a:r>
              <a:rPr lang="th-TH" sz="2000" dirty="0" smtClean="0"/>
              <a:t>การคูณเมท</a:t>
            </a:r>
            <a:r>
              <a:rPr lang="th-TH" sz="2000" dirty="0" err="1" smtClean="0"/>
              <a:t>ริกซ์</a:t>
            </a:r>
            <a:r>
              <a:rPr lang="th-TH" sz="2000" dirty="0" smtClean="0"/>
              <a:t> </a:t>
            </a:r>
            <a:r>
              <a:rPr lang="en-US" sz="2000" dirty="0" smtClean="0"/>
              <a:t>(dot </a:t>
            </a:r>
            <a:r>
              <a:rPr lang="en-US" sz="2000" smtClean="0"/>
              <a:t>operator)</a:t>
            </a:r>
            <a:endParaRPr lang="th-TH" sz="2000" smtClean="0"/>
          </a:p>
          <a:p>
            <a:r>
              <a:rPr lang="th-TH" smtClean="0"/>
              <a:t>คลังคำสั่ง </a:t>
            </a:r>
            <a:r>
              <a:rPr lang="en-US" smtClean="0"/>
              <a:t>matplotlib, PIL</a:t>
            </a:r>
          </a:p>
          <a:p>
            <a:r>
              <a:rPr lang="th-TH" smtClean="0"/>
              <a:t>ตัวอย่าง</a:t>
            </a:r>
          </a:p>
          <a:p>
            <a:pPr lvl="1"/>
            <a:r>
              <a:rPr lang="en-US" smtClean="0"/>
              <a:t>Image processing</a:t>
            </a:r>
          </a:p>
          <a:p>
            <a:pPr lvl="1"/>
            <a:r>
              <a:rPr lang="en-US" smtClean="0"/>
              <a:t>Linear transformation</a:t>
            </a:r>
          </a:p>
          <a:p>
            <a:endParaRPr lang="en-US" dirty="0" smtClean="0"/>
          </a:p>
          <a:p>
            <a:endParaRPr lang="th-TH" sz="2000" dirty="0" smtClean="0"/>
          </a:p>
        </p:txBody>
      </p:sp>
    </p:spTree>
    <p:extLst>
      <p:ext uri="{BB962C8B-B14F-4D97-AF65-F5344CB8AC3E}">
        <p14:creationId xmlns:p14="http://schemas.microsoft.com/office/powerpoint/2010/main" val="24410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CH08_2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2000" dirty="0" smtClean="0">
                <a:latin typeface="Tahoma"/>
                <a:cs typeface="Tahoma"/>
              </a:rPr>
              <a:t>การถดถอยโลจิสติก </a:t>
            </a:r>
            <a:r>
              <a:rPr lang="en-US" sz="2000" dirty="0" smtClean="0">
                <a:latin typeface="Tahoma"/>
                <a:cs typeface="Tahoma"/>
              </a:rPr>
              <a:t>(logistic regression) </a:t>
            </a:r>
            <a:r>
              <a:rPr lang="th-TH" sz="2000" dirty="0" smtClean="0">
                <a:latin typeface="Tahoma"/>
                <a:cs typeface="Tahoma"/>
              </a:rPr>
              <a:t>สามารถใช้ทำนาย </a:t>
            </a:r>
            <a:r>
              <a:rPr lang="en-US" sz="2000" dirty="0" smtClean="0">
                <a:latin typeface="Tahoma"/>
                <a:cs typeface="Tahoma"/>
              </a:rPr>
              <a:t>(predict) </a:t>
            </a:r>
            <a:r>
              <a:rPr lang="th-TH" sz="2000" dirty="0" smtClean="0">
                <a:latin typeface="Tahoma"/>
                <a:cs typeface="Tahoma"/>
              </a:rPr>
              <a:t>ความน่าจะเป็น </a:t>
            </a:r>
            <a:r>
              <a:rPr lang="en-US" sz="2000" dirty="0" smtClean="0">
                <a:latin typeface="Tahoma"/>
                <a:cs typeface="Tahoma"/>
              </a:rPr>
              <a:t>(probability) </a:t>
            </a:r>
            <a:r>
              <a:rPr lang="th-TH" sz="2000" dirty="0" smtClean="0">
                <a:latin typeface="Tahoma"/>
                <a:cs typeface="Tahoma"/>
              </a:rPr>
              <a:t>จากตัวแปรทำนาย </a:t>
            </a:r>
            <a:r>
              <a:rPr lang="en-US" sz="2000" dirty="0" smtClean="0">
                <a:latin typeface="Tahoma"/>
                <a:cs typeface="Tahoma"/>
              </a:rPr>
              <a:t>(predictors)</a:t>
            </a:r>
          </a:p>
          <a:p>
            <a:r>
              <a:rPr lang="th-TH" sz="2000" dirty="0" smtClean="0">
                <a:latin typeface="Tahoma"/>
                <a:cs typeface="Tahoma"/>
              </a:rPr>
              <a:t>จงใช้สมการถดถอยด้านล่าง เพื่อ</a:t>
            </a:r>
            <a:r>
              <a:rPr lang="th-TH" sz="2000" b="1" u="sng" dirty="0" smtClean="0">
                <a:latin typeface="Tahoma"/>
                <a:cs typeface="Tahoma"/>
              </a:rPr>
              <a:t>ทำนาย</a:t>
            </a:r>
            <a:r>
              <a:rPr lang="th-TH" sz="2000" dirty="0" smtClean="0">
                <a:latin typeface="Tahoma"/>
                <a:cs typeface="Tahoma"/>
              </a:rPr>
              <a:t>ความน่าจะเป็นในการสอบผ่านของนิสิต </a:t>
            </a:r>
            <a:r>
              <a:rPr lang="en-US" sz="2000" dirty="0" smtClean="0">
                <a:latin typeface="Tahoma"/>
                <a:cs typeface="Tahoma"/>
              </a:rPr>
              <a:t>5 </a:t>
            </a:r>
            <a:r>
              <a:rPr lang="th-TH" sz="2000" dirty="0" smtClean="0">
                <a:latin typeface="Tahoma"/>
                <a:cs typeface="Tahoma"/>
              </a:rPr>
              <a:t>คน เมื่อกำหนดให้มีตัวแปรทำนาย </a:t>
            </a:r>
            <a:r>
              <a:rPr lang="en-US" sz="2000" dirty="0" smtClean="0">
                <a:latin typeface="Tahoma"/>
                <a:cs typeface="Tahoma"/>
              </a:rPr>
              <a:t>2 </a:t>
            </a:r>
            <a:r>
              <a:rPr lang="th-TH" sz="2000" dirty="0" smtClean="0">
                <a:latin typeface="Tahoma"/>
                <a:cs typeface="Tahoma"/>
              </a:rPr>
              <a:t>ตัวได้แก่ คะแนนสอบกลางภาค</a:t>
            </a:r>
            <a:r>
              <a:rPr lang="en-US" sz="2000" dirty="0" smtClean="0">
                <a:latin typeface="Tahoma"/>
                <a:cs typeface="Tahoma"/>
              </a:rPr>
              <a:t> (score)</a:t>
            </a:r>
            <a:r>
              <a:rPr lang="th-TH" sz="2000" dirty="0" smtClean="0">
                <a:latin typeface="Tahoma"/>
                <a:cs typeface="Tahoma"/>
              </a:rPr>
              <a:t> และ เกรด </a:t>
            </a:r>
            <a:r>
              <a:rPr lang="en-US" sz="2000" dirty="0" smtClean="0">
                <a:latin typeface="Tahoma"/>
                <a:cs typeface="Tahoma"/>
              </a:rPr>
              <a:t>(GPA)</a:t>
            </a:r>
            <a:r>
              <a:rPr lang="th-TH" sz="2000" dirty="0" smtClean="0">
                <a:latin typeface="Tahoma"/>
                <a:cs typeface="Tahoma"/>
              </a:rPr>
              <a:t> </a:t>
            </a:r>
            <a:endParaRPr lang="en-US" sz="2000" dirty="0" smtClean="0">
              <a:latin typeface="Tahoma"/>
              <a:cs typeface="Tahoma"/>
            </a:endParaRPr>
          </a:p>
          <a:p>
            <a:r>
              <a:rPr lang="th-TH" sz="2000" dirty="0" smtClean="0">
                <a:latin typeface="Tahoma"/>
                <a:cs typeface="Tahoma"/>
              </a:rPr>
              <a:t>นิสิตจะมีโอกาสผ่าน </a:t>
            </a:r>
            <a:r>
              <a:rPr lang="en-US" sz="2000" dirty="0" smtClean="0">
                <a:latin typeface="Tahoma"/>
                <a:cs typeface="Tahoma"/>
              </a:rPr>
              <a:t>(True) </a:t>
            </a:r>
            <a:r>
              <a:rPr lang="th-TH" sz="2000" dirty="0" smtClean="0">
                <a:latin typeface="Tahoma"/>
                <a:cs typeface="Tahoma"/>
              </a:rPr>
              <a:t>เมื่อ </a:t>
            </a:r>
            <a:r>
              <a:rPr lang="en-US" sz="2000" dirty="0" smtClean="0">
                <a:latin typeface="Tahoma"/>
                <a:cs typeface="Tahoma"/>
              </a:rPr>
              <a:t>p &gt; 0.5</a:t>
            </a:r>
            <a:endParaRPr lang="th-TH" sz="2000" dirty="0" smtClean="0">
              <a:latin typeface="Tahoma"/>
              <a:cs typeface="Tahoma"/>
            </a:endParaRPr>
          </a:p>
          <a:p>
            <a:r>
              <a:rPr lang="th-TH" sz="2000" b="1" dirty="0">
                <a:solidFill>
                  <a:srgbClr val="FF0000"/>
                </a:solidFill>
                <a:latin typeface="Tahoma"/>
                <a:cs typeface="Tahoma"/>
              </a:rPr>
              <a:t>ห้ามใช้ </a:t>
            </a:r>
            <a:r>
              <a:rPr lang="en-US" sz="2000" b="1" dirty="0">
                <a:solidFill>
                  <a:srgbClr val="FF0000"/>
                </a:solidFill>
                <a:latin typeface="Tahoma"/>
                <a:cs typeface="Tahoma"/>
              </a:rPr>
              <a:t>loop</a:t>
            </a:r>
            <a:r>
              <a:rPr lang="en-US" sz="2000" b="1" dirty="0" smtClean="0">
                <a:solidFill>
                  <a:srgbClr val="FF0000"/>
                </a:solidFill>
                <a:latin typeface="Tahoma"/>
                <a:cs typeface="Tahoma"/>
              </a:rPr>
              <a:t>! </a:t>
            </a:r>
            <a:r>
              <a:rPr lang="th-TH" sz="2000" b="1" dirty="0" smtClean="0">
                <a:solidFill>
                  <a:srgbClr val="FF0000"/>
                </a:solidFill>
                <a:latin typeface="Tahoma"/>
                <a:cs typeface="Tahoma"/>
              </a:rPr>
              <a:t>ให้ใช้ </a:t>
            </a:r>
            <a:r>
              <a:rPr lang="en-US" sz="2000" b="1" dirty="0" err="1" smtClean="0">
                <a:solidFill>
                  <a:srgbClr val="FF0000"/>
                </a:solidFill>
                <a:latin typeface="Tahoma"/>
                <a:cs typeface="Tahoma"/>
              </a:rPr>
              <a:t>numpy</a:t>
            </a:r>
            <a:r>
              <a:rPr lang="en-US" sz="2000" b="1" dirty="0" smtClean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h-TH" sz="2000" b="1" dirty="0" smtClean="0">
                <a:solidFill>
                  <a:srgbClr val="FF0000"/>
                </a:solidFill>
                <a:latin typeface="Tahoma"/>
                <a:cs typeface="Tahoma"/>
              </a:rPr>
              <a:t>อาร์เรย์ </a:t>
            </a:r>
            <a:r>
              <a:rPr lang="en-US" sz="2000" b="1" dirty="0" smtClean="0">
                <a:solidFill>
                  <a:srgbClr val="FF0000"/>
                </a:solidFill>
                <a:latin typeface="Tahoma"/>
                <a:cs typeface="Tahoma"/>
              </a:rPr>
              <a:t>2 </a:t>
            </a:r>
            <a:r>
              <a:rPr lang="th-TH" sz="2000" b="1" dirty="0" smtClean="0">
                <a:solidFill>
                  <a:srgbClr val="FF0000"/>
                </a:solidFill>
                <a:latin typeface="Tahoma"/>
                <a:cs typeface="Tahoma"/>
              </a:rPr>
              <a:t>มิติ</a:t>
            </a:r>
            <a:r>
              <a:rPr lang="en-US" sz="2000" b="1" dirty="0" smtClean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th-TH" sz="2000" b="1" dirty="0" smtClean="0">
                <a:solidFill>
                  <a:srgbClr val="FF0000"/>
                </a:solidFill>
                <a:latin typeface="Tahoma"/>
                <a:cs typeface="Tahoma"/>
              </a:rPr>
              <a:t>ชื่อ </a:t>
            </a:r>
            <a:r>
              <a:rPr lang="en-US" sz="2000" b="1" dirty="0" smtClean="0">
                <a:solidFill>
                  <a:srgbClr val="FF0000"/>
                </a:solidFill>
                <a:latin typeface="Tahoma"/>
                <a:cs typeface="Tahoma"/>
              </a:rPr>
              <a:t>“data” </a:t>
            </a:r>
            <a:r>
              <a:rPr lang="th-TH" sz="2000" b="1" dirty="0" smtClean="0">
                <a:solidFill>
                  <a:srgbClr val="FF0000"/>
                </a:solidFill>
                <a:latin typeface="Tahoma"/>
                <a:cs typeface="Tahoma"/>
              </a:rPr>
              <a:t>ในการเก็บข้อมูลนิสิตเท่านั้น</a:t>
            </a:r>
            <a:r>
              <a:rPr lang="en-US" sz="2000" b="1" dirty="0" smtClean="0">
                <a:solidFill>
                  <a:srgbClr val="FF0000"/>
                </a:solidFill>
                <a:latin typeface="Tahoma"/>
                <a:cs typeface="Tahoma"/>
              </a:rPr>
              <a:t>!!!</a:t>
            </a:r>
            <a:endParaRPr lang="en-US" sz="2000" b="1" dirty="0">
              <a:solidFill>
                <a:srgbClr val="FF0000"/>
              </a:solidFill>
              <a:latin typeface="Tahoma"/>
              <a:cs typeface="Tahoma"/>
            </a:endParaRPr>
          </a:p>
          <a:p>
            <a:pPr marL="0" indent="0">
              <a:buNone/>
            </a:pPr>
            <a:endParaRPr lang="en-US" sz="2000" dirty="0" smtClean="0">
              <a:latin typeface="Tahoma"/>
              <a:cs typeface="Tahoma"/>
            </a:endParaRPr>
          </a:p>
          <a:p>
            <a:endParaRPr lang="th-TH" sz="2000" dirty="0" smtClean="0">
              <a:latin typeface="Tahoma"/>
              <a:cs typeface="Tahoma"/>
            </a:endParaRPr>
          </a:p>
          <a:p>
            <a:endParaRPr lang="en-US" sz="2000" dirty="0">
              <a:latin typeface="Tahoma"/>
              <a:cs typeface="Tahoma"/>
            </a:endParaRPr>
          </a:p>
        </p:txBody>
      </p:sp>
      <p:graphicFrame>
        <p:nvGraphicFramePr>
          <p:cNvPr id="7" name="Table 190"/>
          <p:cNvGraphicFramePr/>
          <p:nvPr>
            <p:extLst>
              <p:ext uri="{D42A27DB-BD31-4B8C-83A1-F6EECF244321}">
                <p14:modId xmlns:p14="http://schemas.microsoft.com/office/powerpoint/2010/main" val="3092333505"/>
              </p:ext>
            </p:extLst>
          </p:nvPr>
        </p:nvGraphicFramePr>
        <p:xfrm>
          <a:off x="828922" y="3872288"/>
          <a:ext cx="2020455" cy="2407920"/>
        </p:xfrm>
        <a:graphic>
          <a:graphicData uri="http://schemas.openxmlformats.org/drawingml/2006/table">
            <a:tbl>
              <a:tblPr bandRow="1">
                <a:tableStyleId>{D27102A9-8310-4765-A935-A1911B00CA55}</a:tableStyleId>
              </a:tblPr>
              <a:tblGrid>
                <a:gridCol w="212515"/>
                <a:gridCol w="1134455"/>
                <a:gridCol w="673485"/>
              </a:tblGrid>
              <a:tr h="366552">
                <a:tc>
                  <a:txBody>
                    <a:bodyPr/>
                    <a:lstStyle/>
                    <a:p>
                      <a:pPr lvl="0" algn="ctr">
                        <a:defRPr sz="1800">
                          <a:sym typeface="Cambria"/>
                        </a:defRPr>
                      </a:pPr>
                      <a:endParaRPr b="0" i="0" dirty="0">
                        <a:latin typeface="Tahoma"/>
                        <a:cs typeface="Tahoma"/>
                      </a:endParaRP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lang="en-US" b="0" i="0" dirty="0" smtClean="0">
                          <a:latin typeface="Tahoma"/>
                          <a:cs typeface="Tahoma"/>
                          <a:sym typeface="Cambria"/>
                        </a:rPr>
                        <a:t>Score</a:t>
                      </a:r>
                      <a:endParaRPr b="0" i="0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lang="en-US" b="0" i="0" dirty="0" smtClean="0">
                          <a:latin typeface="Tahoma"/>
                          <a:cs typeface="Tahoma"/>
                          <a:sym typeface="Cambria"/>
                        </a:rPr>
                        <a:t>GPA</a:t>
                      </a:r>
                      <a:endParaRPr b="0" i="0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</a:tr>
              <a:tr h="366552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lang="en-US" b="0" i="0" dirty="0" smtClean="0">
                          <a:latin typeface="Tahoma"/>
                          <a:cs typeface="Tahoma"/>
                          <a:sym typeface="Cambria"/>
                        </a:rPr>
                        <a:t>1</a:t>
                      </a:r>
                      <a:endParaRPr b="0" i="0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lang="en-US" b="0" i="0" dirty="0" smtClean="0">
                          <a:latin typeface="Tahoma"/>
                          <a:cs typeface="Tahoma"/>
                          <a:sym typeface="Cambria"/>
                        </a:rPr>
                        <a:t>15</a:t>
                      </a:r>
                      <a:endParaRPr b="0" i="0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lang="en-US" b="0" i="0" dirty="0" smtClean="0">
                          <a:latin typeface="Tahoma"/>
                          <a:cs typeface="Tahoma"/>
                          <a:sym typeface="Cambria"/>
                        </a:rPr>
                        <a:t>3.78</a:t>
                      </a:r>
                      <a:endParaRPr b="0" i="0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</a:tr>
              <a:tr h="366552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lang="en-US" b="0" i="0" dirty="0" smtClean="0">
                          <a:latin typeface="Tahoma"/>
                          <a:cs typeface="Tahoma"/>
                          <a:sym typeface="Cambria"/>
                        </a:rPr>
                        <a:t>2</a:t>
                      </a:r>
                      <a:endParaRPr b="0" i="0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lang="en-US" b="0" i="0" dirty="0" smtClean="0">
                          <a:latin typeface="Tahoma"/>
                          <a:cs typeface="Tahoma"/>
                          <a:sym typeface="Cambria"/>
                        </a:rPr>
                        <a:t>29</a:t>
                      </a:r>
                      <a:endParaRPr b="0" i="0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lang="en-US" b="0" i="0" dirty="0" smtClean="0">
                          <a:latin typeface="Tahoma"/>
                          <a:cs typeface="Tahoma"/>
                          <a:sym typeface="Cambria"/>
                        </a:rPr>
                        <a:t>2.00</a:t>
                      </a:r>
                      <a:endParaRPr b="0" i="0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</a:tr>
              <a:tr h="366552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lang="en-US" b="0" i="0" dirty="0" smtClean="0">
                          <a:latin typeface="Tahoma"/>
                          <a:cs typeface="Tahoma"/>
                          <a:sym typeface="Cambria"/>
                        </a:rPr>
                        <a:t>3</a:t>
                      </a:r>
                      <a:endParaRPr b="0" i="0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lang="en-US" b="0" i="0" dirty="0" smtClean="0">
                          <a:latin typeface="Tahoma"/>
                          <a:cs typeface="Tahoma"/>
                          <a:sym typeface="Cambria"/>
                        </a:rPr>
                        <a:t>10</a:t>
                      </a:r>
                      <a:endParaRPr b="0" i="0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lang="en-US" b="0" i="0" dirty="0" smtClean="0">
                          <a:latin typeface="Tahoma"/>
                          <a:cs typeface="Tahoma"/>
                          <a:sym typeface="Cambria"/>
                        </a:rPr>
                        <a:t>2.50</a:t>
                      </a:r>
                      <a:endParaRPr b="0" i="0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</a:tr>
              <a:tr h="366552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lang="en-US" b="0" i="0" dirty="0" smtClean="0">
                          <a:latin typeface="Tahoma"/>
                          <a:cs typeface="Tahoma"/>
                          <a:sym typeface="Cambria"/>
                        </a:rPr>
                        <a:t>4</a:t>
                      </a:r>
                      <a:endParaRPr b="0" i="0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lang="en-US" b="0" i="0" dirty="0" smtClean="0">
                          <a:latin typeface="Tahoma"/>
                          <a:cs typeface="Tahoma"/>
                          <a:sym typeface="Cambria"/>
                        </a:rPr>
                        <a:t>25</a:t>
                      </a:r>
                      <a:endParaRPr b="0" i="0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lang="en-US" b="0" i="0" dirty="0" smtClean="0">
                          <a:latin typeface="Tahoma"/>
                          <a:cs typeface="Tahoma"/>
                          <a:sym typeface="Cambria"/>
                        </a:rPr>
                        <a:t>2.85</a:t>
                      </a:r>
                      <a:endParaRPr b="0" i="0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</a:tr>
              <a:tr h="366552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lang="en-US" b="0" i="0" dirty="0" smtClean="0">
                          <a:latin typeface="Tahoma"/>
                          <a:cs typeface="Tahoma"/>
                          <a:sym typeface="Cambria"/>
                        </a:rPr>
                        <a:t>5</a:t>
                      </a:r>
                      <a:endParaRPr b="0" i="0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lang="en-US" b="0" i="0" dirty="0" smtClean="0">
                          <a:latin typeface="Tahoma"/>
                          <a:cs typeface="Tahoma"/>
                          <a:sym typeface="Cambria"/>
                        </a:rPr>
                        <a:t>30</a:t>
                      </a:r>
                      <a:endParaRPr b="0" i="0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lang="en-US" b="0" i="0" dirty="0" smtClean="0">
                          <a:latin typeface="Tahoma"/>
                          <a:cs typeface="Tahoma"/>
                          <a:sym typeface="Cambria"/>
                        </a:rPr>
                        <a:t>3.96</a:t>
                      </a:r>
                      <a:endParaRPr b="0" i="0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7848" y="4136038"/>
            <a:ext cx="5709634" cy="5784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5644" y="5042712"/>
            <a:ext cx="3288145" cy="86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31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smtClean="0">
                <a:solidFill>
                  <a:srgbClr val="FFFF00"/>
                </a:solidFill>
              </a:rPr>
              <a:t>CH08_2</a:t>
            </a:r>
            <a:endParaRPr sz="3200">
              <a:solidFill>
                <a:srgbClr val="FFFF00"/>
              </a:solidFill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680158" y="763588"/>
            <a:ext cx="7839329" cy="4341829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 lvl="0">
              <a:defRPr sz="1800"/>
            </a:pPr>
            <a:r>
              <a:rPr lang="en-US" sz="2300" b="1">
                <a:latin typeface="Courier New"/>
                <a:ea typeface="Courier New"/>
                <a:cs typeface="Courier New"/>
                <a:sym typeface="Courier New"/>
              </a:rPr>
              <a:t>import numpy as </a:t>
            </a:r>
            <a:r>
              <a:rPr lang="en-US" sz="2300" b="1" smtClean="0">
                <a:latin typeface="Courier New"/>
                <a:ea typeface="Courier New"/>
                <a:cs typeface="Courier New"/>
                <a:sym typeface="Courier New"/>
              </a:rPr>
              <a:t>np</a:t>
            </a:r>
          </a:p>
          <a:p>
            <a:pPr lvl="0">
              <a:defRPr sz="1800"/>
            </a:pPr>
            <a:endParaRPr lang="en-US" sz="2300" b="1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300" b="1" smtClean="0">
                <a:latin typeface="Courier New"/>
                <a:ea typeface="Courier New"/>
                <a:cs typeface="Courier New"/>
                <a:sym typeface="Courier New"/>
              </a:rPr>
              <a:t>data </a:t>
            </a:r>
            <a:r>
              <a:rPr lang="en-US" sz="2300" b="1">
                <a:latin typeface="Courier New"/>
                <a:ea typeface="Courier New"/>
                <a:cs typeface="Courier New"/>
                <a:sym typeface="Courier New"/>
              </a:rPr>
              <a:t>= np.array([[15,3.78],</a:t>
            </a:r>
          </a:p>
          <a:p>
            <a:pPr lvl="0">
              <a:defRPr sz="1800"/>
            </a:pPr>
            <a:r>
              <a:rPr lang="en-US" sz="2300" b="1"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r>
              <a:rPr lang="en-US" sz="2300" b="1" smtClean="0"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en-US" sz="2300" b="1">
                <a:latin typeface="Courier New"/>
                <a:ea typeface="Courier New"/>
                <a:cs typeface="Courier New"/>
                <a:sym typeface="Courier New"/>
              </a:rPr>
              <a:t>[29,2.0],</a:t>
            </a:r>
          </a:p>
          <a:p>
            <a:pPr lvl="0">
              <a:defRPr sz="1800"/>
            </a:pPr>
            <a:r>
              <a:rPr lang="en-US" sz="2300" b="1">
                <a:latin typeface="Courier New"/>
                <a:ea typeface="Courier New"/>
                <a:cs typeface="Courier New"/>
                <a:sym typeface="Courier New"/>
              </a:rPr>
              <a:t>             </a:t>
            </a:r>
            <a:r>
              <a:rPr lang="en-US" sz="2300" b="1" smtClean="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300" b="1">
                <a:latin typeface="Courier New"/>
                <a:ea typeface="Courier New"/>
                <a:cs typeface="Courier New"/>
                <a:sym typeface="Courier New"/>
              </a:rPr>
              <a:t>[10,2.5],</a:t>
            </a:r>
          </a:p>
          <a:p>
            <a:pPr lvl="0">
              <a:defRPr sz="1800"/>
            </a:pPr>
            <a:r>
              <a:rPr lang="en-US" sz="2300" b="1">
                <a:latin typeface="Courier New"/>
                <a:ea typeface="Courier New"/>
                <a:cs typeface="Courier New"/>
                <a:sym typeface="Courier New"/>
              </a:rPr>
              <a:t>             </a:t>
            </a:r>
            <a:r>
              <a:rPr lang="en-US" sz="2300" b="1" smtClean="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300" b="1">
                <a:latin typeface="Courier New"/>
                <a:ea typeface="Courier New"/>
                <a:cs typeface="Courier New"/>
                <a:sym typeface="Courier New"/>
              </a:rPr>
              <a:t>[25,2.85],</a:t>
            </a:r>
          </a:p>
          <a:p>
            <a:pPr lvl="0">
              <a:defRPr sz="1800"/>
            </a:pPr>
            <a:r>
              <a:rPr lang="en-US" sz="2300" b="1">
                <a:latin typeface="Courier New"/>
                <a:ea typeface="Courier New"/>
                <a:cs typeface="Courier New"/>
                <a:sym typeface="Courier New"/>
              </a:rPr>
              <a:t>             </a:t>
            </a:r>
            <a:r>
              <a:rPr lang="en-US" sz="2300" b="1" smtClean="0">
                <a:latin typeface="Courier New"/>
                <a:ea typeface="Courier New"/>
                <a:cs typeface="Courier New"/>
                <a:sym typeface="Courier New"/>
              </a:rPr>
              <a:t>    [</a:t>
            </a:r>
            <a:r>
              <a:rPr lang="en-US" sz="2300" b="1">
                <a:latin typeface="Courier New"/>
                <a:ea typeface="Courier New"/>
                <a:cs typeface="Courier New"/>
                <a:sym typeface="Courier New"/>
              </a:rPr>
              <a:t>30,3.96</a:t>
            </a:r>
            <a:r>
              <a:rPr lang="en-US" sz="2300" b="1" smtClean="0">
                <a:latin typeface="Courier New"/>
                <a:ea typeface="Courier New"/>
                <a:cs typeface="Courier New"/>
                <a:sym typeface="Courier New"/>
              </a:rPr>
              <a:t>]])</a:t>
            </a:r>
            <a:endParaRPr lang="en-US" sz="2300" b="1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300" b="1" smtClean="0">
                <a:latin typeface="Courier New"/>
                <a:ea typeface="Courier New"/>
                <a:cs typeface="Courier New"/>
                <a:sym typeface="Courier New"/>
              </a:rPr>
              <a:t>...</a:t>
            </a:r>
          </a:p>
          <a:p>
            <a:pPr lvl="0">
              <a:defRPr sz="1800"/>
            </a:pPr>
            <a:endParaRPr lang="en-US" sz="2300" b="1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300" b="1" smtClean="0">
                <a:latin typeface="Courier New"/>
                <a:ea typeface="Courier New"/>
                <a:cs typeface="Courier New"/>
                <a:sym typeface="Courier New"/>
              </a:rPr>
              <a:t>n = int(input())</a:t>
            </a:r>
          </a:p>
          <a:p>
            <a:pPr lvl="0">
              <a:defRPr sz="1800"/>
            </a:pPr>
            <a:r>
              <a:rPr lang="en-US" sz="2300" b="1" smtClean="0">
                <a:latin typeface="Courier New"/>
                <a:ea typeface="Courier New"/>
                <a:cs typeface="Courier New"/>
                <a:sym typeface="Courier New"/>
              </a:rPr>
              <a:t>...</a:t>
            </a:r>
          </a:p>
          <a:p>
            <a:pPr lvl="0">
              <a:defRPr sz="1800"/>
            </a:pPr>
            <a:endParaRPr lang="th-TH" sz="2300"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9853" y="5144450"/>
            <a:ext cx="5709634" cy="5784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140" y="5722877"/>
            <a:ext cx="3288145" cy="86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8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fill="hold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/>
          </p:cNvSpPr>
          <p:nvPr>
            <p:ph type="title"/>
          </p:nvPr>
        </p:nvSpPr>
        <p:spPr>
          <a:xfrm>
            <a:off x="-3175" y="1587"/>
            <a:ext cx="9147175" cy="762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smtClean="0">
                <a:solidFill>
                  <a:srgbClr val="FFFF00"/>
                </a:solidFill>
              </a:rPr>
              <a:t>Dot Product </a:t>
            </a:r>
            <a:r>
              <a:rPr lang="th-TH" sz="3200" smtClean="0">
                <a:solidFill>
                  <a:srgbClr val="FFFF00"/>
                </a:solidFill>
              </a:rPr>
              <a:t>ของเวกเตอร์</a:t>
            </a:r>
            <a:endParaRPr sz="3200">
              <a:solidFill>
                <a:srgbClr val="FFFF00"/>
              </a:solidFill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4389728" y="6584950"/>
            <a:ext cx="4469184" cy="294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0433FF"/>
                </a:solidFill>
                <a:hlinkClick r:id="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0433FF"/>
                </a:solidFill>
                <a:hlinkClick r:id="rId2"/>
              </a:rPr>
              <a:t>http://cs231n.github.io/python-numpy-tutorial/#numpy</a:t>
            </a:r>
          </a:p>
        </p:txBody>
      </p:sp>
      <p:sp>
        <p:nvSpPr>
          <p:cNvPr id="183" name="Shape 183"/>
          <p:cNvSpPr/>
          <p:nvPr/>
        </p:nvSpPr>
        <p:spPr>
          <a:xfrm>
            <a:off x="1993473" y="1894610"/>
            <a:ext cx="5526263" cy="3103028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 lvl="0">
              <a:defRPr sz="1800"/>
            </a:pPr>
            <a:r>
              <a:rPr sz="2300" b="1" dirty="0">
                <a:latin typeface="Courier New"/>
                <a:ea typeface="Courier New"/>
                <a:cs typeface="Courier New"/>
                <a:sym typeface="Courier New"/>
              </a:rPr>
              <a:t>import numpy </a:t>
            </a:r>
            <a:r>
              <a:rPr sz="2300" b="1">
                <a:latin typeface="Courier New"/>
                <a:ea typeface="Courier New"/>
                <a:cs typeface="Courier New"/>
                <a:sym typeface="Courier New"/>
              </a:rPr>
              <a:t>as </a:t>
            </a:r>
            <a:r>
              <a:rPr sz="2300" b="1" smtClean="0">
                <a:latin typeface="Courier New"/>
                <a:ea typeface="Courier New"/>
                <a:cs typeface="Courier New"/>
                <a:sym typeface="Courier New"/>
              </a:rPr>
              <a:t>np</a:t>
            </a:r>
            <a:endParaRPr lang="en-US" sz="2300" b="1" smtClean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endParaRPr sz="23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2300" b="1" dirty="0">
                <a:latin typeface="Courier New"/>
                <a:ea typeface="Courier New"/>
                <a:cs typeface="Courier New"/>
                <a:sym typeface="Courier New"/>
              </a:rPr>
              <a:t>x = </a:t>
            </a:r>
            <a:r>
              <a:rPr sz="2300" b="1">
                <a:latin typeface="Courier New"/>
                <a:ea typeface="Courier New"/>
                <a:cs typeface="Courier New"/>
                <a:sym typeface="Courier New"/>
              </a:rPr>
              <a:t>np.array</a:t>
            </a:r>
            <a:r>
              <a:rPr sz="2300" b="1" smtClean="0">
                <a:latin typeface="Courier New"/>
                <a:ea typeface="Courier New"/>
                <a:cs typeface="Courier New"/>
                <a:sym typeface="Courier New"/>
              </a:rPr>
              <a:t>([1,2,3</a:t>
            </a:r>
            <a:r>
              <a:rPr lang="en-US" sz="2300" b="1" smtClean="0">
                <a:latin typeface="Courier New"/>
                <a:ea typeface="Courier New"/>
                <a:cs typeface="Courier New"/>
                <a:sym typeface="Courier New"/>
              </a:rPr>
              <a:t>])</a:t>
            </a:r>
            <a:endParaRPr sz="23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2300" b="1" dirty="0">
                <a:latin typeface="Courier New"/>
                <a:ea typeface="Courier New"/>
                <a:cs typeface="Courier New"/>
                <a:sym typeface="Courier New"/>
              </a:rPr>
              <a:t>y </a:t>
            </a:r>
            <a:r>
              <a:rPr sz="2300" b="1">
                <a:latin typeface="Courier New"/>
                <a:ea typeface="Courier New"/>
                <a:cs typeface="Courier New"/>
                <a:sym typeface="Courier New"/>
              </a:rPr>
              <a:t>= </a:t>
            </a:r>
            <a:r>
              <a:rPr sz="2300" b="1" smtClean="0">
                <a:latin typeface="Courier New"/>
                <a:ea typeface="Courier New"/>
                <a:cs typeface="Courier New"/>
                <a:sym typeface="Courier New"/>
              </a:rPr>
              <a:t>np.array</a:t>
            </a:r>
            <a:r>
              <a:rPr lang="en-US" sz="2300" b="1" smtClean="0">
                <a:latin typeface="Courier New"/>
                <a:ea typeface="Courier New"/>
                <a:cs typeface="Courier New"/>
                <a:sym typeface="Courier New"/>
              </a:rPr>
              <a:t>([4,5,6])</a:t>
            </a:r>
            <a:endParaRPr sz="23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lnSpc>
                <a:spcPct val="150000"/>
              </a:lnSpc>
              <a:defRPr sz="1800"/>
            </a:pPr>
            <a:r>
              <a:rPr lang="en-US" sz="2300" b="1" smtClean="0">
                <a:latin typeface="Courier New"/>
                <a:ea typeface="Courier New"/>
                <a:cs typeface="Courier New"/>
                <a:sym typeface="Courier New"/>
              </a:rPr>
              <a:t>z = </a:t>
            </a:r>
            <a:r>
              <a:rPr sz="2300" b="1" smtClean="0">
                <a:latin typeface="Courier New"/>
                <a:ea typeface="Courier New"/>
                <a:cs typeface="Courier New"/>
                <a:sym typeface="Courier New"/>
              </a:rPr>
              <a:t>x.</a:t>
            </a:r>
            <a:r>
              <a:rPr sz="2300" b="1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dot</a:t>
            </a:r>
            <a:r>
              <a:rPr sz="2300" b="1" smtClean="0">
                <a:latin typeface="Courier New"/>
                <a:ea typeface="Courier New"/>
                <a:cs typeface="Courier New"/>
                <a:sym typeface="Courier New"/>
              </a:rPr>
              <a:t>(y)</a:t>
            </a:r>
            <a:endParaRPr sz="23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lnSpc>
                <a:spcPct val="150000"/>
              </a:lnSpc>
              <a:defRPr sz="1800"/>
            </a:pPr>
            <a:r>
              <a:rPr lang="en-US" sz="2300" b="1" smtClean="0">
                <a:latin typeface="Courier New"/>
                <a:ea typeface="Courier New"/>
                <a:cs typeface="Courier New"/>
                <a:sym typeface="Courier New"/>
              </a:rPr>
              <a:t>z = </a:t>
            </a:r>
            <a:r>
              <a:rPr sz="2300" b="1" smtClean="0">
                <a:latin typeface="Courier New"/>
                <a:ea typeface="Courier New"/>
                <a:cs typeface="Courier New"/>
                <a:sym typeface="Courier New"/>
              </a:rPr>
              <a:t>np.</a:t>
            </a:r>
            <a:r>
              <a:rPr sz="2300" b="1" smtClean="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dot</a:t>
            </a:r>
            <a:r>
              <a:rPr sz="2300" b="1" smtClean="0">
                <a:latin typeface="Courier New"/>
                <a:ea typeface="Courier New"/>
                <a:cs typeface="Courier New"/>
                <a:sym typeface="Courier New"/>
              </a:rPr>
              <a:t>(x,y)</a:t>
            </a:r>
            <a:endParaRPr lang="en-US" sz="2300" b="1" smtClean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lnSpc>
                <a:spcPct val="150000"/>
              </a:lnSpc>
              <a:defRPr sz="1800"/>
            </a:pPr>
            <a:r>
              <a:rPr lang="en-US" sz="2300" b="1" smtClean="0">
                <a:latin typeface="Courier New"/>
                <a:ea typeface="Courier New"/>
                <a:cs typeface="Courier New"/>
                <a:sym typeface="Courier New"/>
              </a:rPr>
              <a:t>print(z)</a:t>
            </a:r>
            <a:endParaRPr lang="en-US" sz="2300" b="1" dirty="0" smtClean="0">
              <a:latin typeface="Courier New"/>
              <a:ea typeface="Courier New"/>
              <a:cs typeface="Courier New"/>
              <a:sym typeface="Courier New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27200" y="1213017"/>
                <a:ext cx="65630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ahoma" pitchFamily="34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∙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2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∙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3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∙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32</m:t>
                      </m:r>
                    </m:oMath>
                  </m:oMathPara>
                </a14:m>
                <a:endParaRPr lang="en-US" sz="2400" dirty="0" smtClean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200" y="1213017"/>
                <a:ext cx="6563079" cy="369332"/>
              </a:xfrm>
              <a:prstGeom prst="rect">
                <a:avLst/>
              </a:prstGeom>
              <a:blipFill rotWithShape="0">
                <a:blip r:embed="rId3"/>
                <a:stretch>
                  <a:fillRect r="-371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hape 183"/>
          <p:cNvSpPr/>
          <p:nvPr/>
        </p:nvSpPr>
        <p:spPr>
          <a:xfrm>
            <a:off x="1993473" y="5342838"/>
            <a:ext cx="2259702" cy="448455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 lvl="0">
              <a:defRPr sz="1800"/>
            </a:pPr>
            <a:r>
              <a:rPr lang="en-US" sz="2300" b="1" smtClean="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32</a:t>
            </a:r>
            <a:endParaRPr lang="en-US" sz="2300" b="1" dirty="0" smtClean="0">
              <a:solidFill>
                <a:srgbClr val="0070C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79778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/>
          </p:cNvSpPr>
          <p:nvPr>
            <p:ph type="title"/>
          </p:nvPr>
        </p:nvSpPr>
        <p:spPr>
          <a:xfrm>
            <a:off x="-3175" y="1587"/>
            <a:ext cx="9147175" cy="762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smtClean="0">
                <a:solidFill>
                  <a:srgbClr val="FFFF00"/>
                </a:solidFill>
              </a:rPr>
              <a:t>numpy dot </a:t>
            </a:r>
            <a:r>
              <a:rPr lang="th-TH" sz="3200" smtClean="0">
                <a:solidFill>
                  <a:srgbClr val="FFFF00"/>
                </a:solidFill>
              </a:rPr>
              <a:t>ใช้คูณเมทริกซ์ก็ได้</a:t>
            </a:r>
            <a:endParaRPr sz="3200">
              <a:solidFill>
                <a:srgbClr val="FFFF00"/>
              </a:solidFill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4389728" y="6584950"/>
            <a:ext cx="4469184" cy="294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0433FF"/>
                </a:solidFill>
                <a:hlinkClick r:id="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0433FF"/>
                </a:solidFill>
                <a:hlinkClick r:id="rId2"/>
              </a:rPr>
              <a:t>http://cs231n.github.io/python-numpy-tutorial/#numpy</a:t>
            </a:r>
          </a:p>
        </p:txBody>
      </p:sp>
      <p:sp>
        <p:nvSpPr>
          <p:cNvPr id="183" name="Shape 183"/>
          <p:cNvSpPr/>
          <p:nvPr/>
        </p:nvSpPr>
        <p:spPr>
          <a:xfrm>
            <a:off x="1479884" y="2243753"/>
            <a:ext cx="6533148" cy="2572113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 lvl="0">
              <a:defRPr sz="1800"/>
            </a:pPr>
            <a:r>
              <a:rPr sz="2300" b="1" dirty="0">
                <a:latin typeface="Courier New"/>
                <a:ea typeface="Courier New"/>
                <a:cs typeface="Courier New"/>
                <a:sym typeface="Courier New"/>
              </a:rPr>
              <a:t>import numpy </a:t>
            </a:r>
            <a:r>
              <a:rPr sz="2300" b="1">
                <a:latin typeface="Courier New"/>
                <a:ea typeface="Courier New"/>
                <a:cs typeface="Courier New"/>
                <a:sym typeface="Courier New"/>
              </a:rPr>
              <a:t>as </a:t>
            </a:r>
            <a:r>
              <a:rPr sz="2300" b="1" smtClean="0">
                <a:latin typeface="Courier New"/>
                <a:ea typeface="Courier New"/>
                <a:cs typeface="Courier New"/>
                <a:sym typeface="Courier New"/>
              </a:rPr>
              <a:t>np</a:t>
            </a:r>
            <a:endParaRPr lang="en-US" sz="2300" b="1" smtClean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endParaRPr sz="23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2300" b="1" dirty="0">
                <a:latin typeface="Courier New"/>
                <a:ea typeface="Courier New"/>
                <a:cs typeface="Courier New"/>
                <a:sym typeface="Courier New"/>
              </a:rPr>
              <a:t>x = np.array([[1,2,3],[4,5,6]])</a:t>
            </a:r>
          </a:p>
          <a:p>
            <a:pPr lvl="0">
              <a:defRPr sz="1800"/>
            </a:pPr>
            <a:r>
              <a:rPr sz="2300" b="1" dirty="0">
                <a:latin typeface="Courier New"/>
                <a:ea typeface="Courier New"/>
                <a:cs typeface="Courier New"/>
                <a:sym typeface="Courier New"/>
              </a:rPr>
              <a:t>y = np.array([[7,8],[9,10],[11,12]])</a:t>
            </a:r>
          </a:p>
          <a:p>
            <a:pPr lvl="0">
              <a:defRPr sz="1800"/>
            </a:pPr>
            <a:r>
              <a:rPr lang="en-US" sz="2300" b="1" smtClean="0">
                <a:latin typeface="Courier New"/>
                <a:ea typeface="Courier New"/>
                <a:cs typeface="Courier New"/>
                <a:sym typeface="Courier New"/>
              </a:rPr>
              <a:t>z = </a:t>
            </a:r>
            <a:r>
              <a:rPr sz="2300" b="1" smtClean="0">
                <a:latin typeface="Courier New"/>
                <a:ea typeface="Courier New"/>
                <a:cs typeface="Courier New"/>
                <a:sym typeface="Courier New"/>
              </a:rPr>
              <a:t>x.</a:t>
            </a:r>
            <a:r>
              <a:rPr sz="2300" b="1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dot</a:t>
            </a:r>
            <a:r>
              <a:rPr sz="2300" b="1" smtClean="0">
                <a:latin typeface="Courier New"/>
                <a:ea typeface="Courier New"/>
                <a:cs typeface="Courier New"/>
                <a:sym typeface="Courier New"/>
              </a:rPr>
              <a:t>(y)</a:t>
            </a:r>
            <a:endParaRPr sz="23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300" b="1" smtClean="0">
                <a:latin typeface="Courier New"/>
                <a:ea typeface="Courier New"/>
                <a:cs typeface="Courier New"/>
                <a:sym typeface="Courier New"/>
              </a:rPr>
              <a:t>z = </a:t>
            </a:r>
            <a:r>
              <a:rPr sz="2300" b="1" smtClean="0">
                <a:latin typeface="Courier New"/>
                <a:ea typeface="Courier New"/>
                <a:cs typeface="Courier New"/>
                <a:sym typeface="Courier New"/>
              </a:rPr>
              <a:t>np.</a:t>
            </a:r>
            <a:r>
              <a:rPr sz="2300" b="1" smtClean="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dot</a:t>
            </a:r>
            <a:r>
              <a:rPr sz="2300" b="1" smtClean="0">
                <a:latin typeface="Courier New"/>
                <a:ea typeface="Courier New"/>
                <a:cs typeface="Courier New"/>
                <a:sym typeface="Courier New"/>
              </a:rPr>
              <a:t>(x,y)</a:t>
            </a:r>
            <a:endParaRPr lang="en-US" sz="2300" b="1" smtClean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300" b="1" smtClean="0">
                <a:latin typeface="Courier New"/>
                <a:ea typeface="Courier New"/>
                <a:cs typeface="Courier New"/>
                <a:sym typeface="Courier New"/>
              </a:rPr>
              <a:t>print(z)</a:t>
            </a:r>
            <a:endParaRPr lang="en-US" sz="2300" b="1" dirty="0" smtClean="0">
              <a:latin typeface="Courier New"/>
              <a:ea typeface="Courier New"/>
              <a:cs typeface="Courier New"/>
              <a:sym typeface="Courier New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0374" y="1146277"/>
                <a:ext cx="8940075" cy="7713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900" i="1" smtClean="0"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90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9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9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9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9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9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19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9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900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9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9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sz="1900" b="0" i="1" smtClean="0"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9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sz="1900" b="0" i="1" smtClean="0"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9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11</m:t>
                                </m:r>
                              </m:e>
                              <m:e>
                                <m:r>
                                  <a:rPr lang="en-US" sz="1900" b="0" i="1" smtClean="0"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12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900" b="0" i="1" smtClean="0">
                          <a:latin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900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90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sz="19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19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  <m:t>1</m:t>
                                    </m:r>
                                    <m:r>
                                      <a:rPr lang="en-US" sz="19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itchFamily="34" charset="0"/>
                                      </a:rPr>
                                      <m:t>∙</m:t>
                                    </m:r>
                                    <m:r>
                                      <a:rPr lang="en-US" sz="19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itchFamily="34" charset="0"/>
                                      </a:rPr>
                                      <m:t>7</m:t>
                                    </m:r>
                                    <m:r>
                                      <a:rPr lang="en-US" sz="19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itchFamily="34" charset="0"/>
                                      </a:rPr>
                                      <m:t>+</m:t>
                                    </m:r>
                                    <m:r>
                                      <a:rPr lang="en-US" sz="19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itchFamily="34" charset="0"/>
                                      </a:rPr>
                                      <m:t>2</m:t>
                                    </m:r>
                                    <m:r>
                                      <a:rPr lang="en-US" sz="19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itchFamily="34" charset="0"/>
                                      </a:rPr>
                                      <m:t>∙</m:t>
                                    </m:r>
                                    <m:r>
                                      <a:rPr lang="en-US" sz="19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itchFamily="34" charset="0"/>
                                      </a:rPr>
                                      <m:t>9</m:t>
                                    </m:r>
                                    <m:r>
                                      <a:rPr lang="en-US" sz="19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itchFamily="34" charset="0"/>
                                      </a:rPr>
                                      <m:t>+</m:t>
                                    </m:r>
                                    <m:r>
                                      <a:rPr lang="en-US" sz="19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itchFamily="34" charset="0"/>
                                      </a:rPr>
                                      <m:t>3</m:t>
                                    </m:r>
                                    <m:r>
                                      <a:rPr lang="en-US" sz="19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itchFamily="34" charset="0"/>
                                      </a:rPr>
                                      <m:t>∙</m:t>
                                    </m:r>
                                    <m:r>
                                      <a:rPr lang="en-US" sz="19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itchFamily="34" charset="0"/>
                                      </a:rPr>
                                      <m:t>11</m:t>
                                    </m:r>
                                  </m:e>
                                  <m:e>
                                    <m:r>
                                      <a:rPr lang="en-US" sz="19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  <m:t>4</m:t>
                                    </m:r>
                                    <m:r>
                                      <a:rPr lang="en-US" sz="19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itchFamily="34" charset="0"/>
                                      </a:rPr>
                                      <m:t>∙</m:t>
                                    </m:r>
                                    <m:r>
                                      <a:rPr lang="en-US" sz="1900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itchFamily="34" charset="0"/>
                                      </a:rPr>
                                      <m:t>7</m:t>
                                    </m:r>
                                    <m:r>
                                      <a:rPr lang="en-US" sz="19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itchFamily="34" charset="0"/>
                                      </a:rPr>
                                      <m:t>+</m:t>
                                    </m:r>
                                    <m:r>
                                      <a:rPr lang="en-US" sz="19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  <m:t>5</m:t>
                                    </m:r>
                                    <m:r>
                                      <a:rPr lang="en-US" sz="19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itchFamily="34" charset="0"/>
                                      </a:rPr>
                                      <m:t>∙</m:t>
                                    </m:r>
                                    <m:r>
                                      <a:rPr lang="en-US" sz="1900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itchFamily="34" charset="0"/>
                                      </a:rPr>
                                      <m:t>9</m:t>
                                    </m:r>
                                    <m:r>
                                      <a:rPr lang="en-US" sz="19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itchFamily="34" charset="0"/>
                                      </a:rPr>
                                      <m:t>+</m:t>
                                    </m:r>
                                    <m:r>
                                      <a:rPr lang="en-US" sz="19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  <m:t>6</m:t>
                                    </m:r>
                                    <m:r>
                                      <a:rPr lang="en-US" sz="19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itchFamily="34" charset="0"/>
                                      </a:rPr>
                                      <m:t>∙</m:t>
                                    </m:r>
                                    <m:r>
                                      <a:rPr lang="en-US" sz="1900" i="1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itchFamily="34" charset="0"/>
                                      </a:rPr>
                                      <m:t>11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sz="19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19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  <m:t>1</m:t>
                                    </m:r>
                                    <m:r>
                                      <a:rPr lang="en-US" sz="19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itchFamily="34" charset="0"/>
                                      </a:rPr>
                                      <m:t>∙</m:t>
                                    </m:r>
                                    <m:r>
                                      <a:rPr lang="en-US" sz="1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itchFamily="34" charset="0"/>
                                      </a:rPr>
                                      <m:t>8</m:t>
                                    </m:r>
                                    <m:r>
                                      <a:rPr lang="en-US" sz="19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itchFamily="34" charset="0"/>
                                      </a:rPr>
                                      <m:t>+</m:t>
                                    </m:r>
                                    <m:r>
                                      <a:rPr lang="en-US" sz="19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itchFamily="34" charset="0"/>
                                      </a:rPr>
                                      <m:t>2</m:t>
                                    </m:r>
                                    <m:r>
                                      <a:rPr lang="en-US" sz="19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itchFamily="34" charset="0"/>
                                      </a:rPr>
                                      <m:t>∙</m:t>
                                    </m:r>
                                    <m:r>
                                      <a:rPr lang="en-US" sz="1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itchFamily="34" charset="0"/>
                                      </a:rPr>
                                      <m:t>10</m:t>
                                    </m:r>
                                    <m:r>
                                      <a:rPr lang="en-US" sz="19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itchFamily="34" charset="0"/>
                                      </a:rPr>
                                      <m:t>+</m:t>
                                    </m:r>
                                    <m:r>
                                      <a:rPr lang="en-US" sz="19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itchFamily="34" charset="0"/>
                                      </a:rPr>
                                      <m:t>3</m:t>
                                    </m:r>
                                    <m:r>
                                      <a:rPr lang="en-US" sz="19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itchFamily="34" charset="0"/>
                                      </a:rPr>
                                      <m:t>∙</m:t>
                                    </m:r>
                                    <m:r>
                                      <a:rPr lang="en-US" sz="1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itchFamily="34" charset="0"/>
                                      </a:rPr>
                                      <m:t>12</m:t>
                                    </m:r>
                                  </m:e>
                                  <m:e>
                                    <m:r>
                                      <a:rPr lang="en-US" sz="19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  <m:t>4</m:t>
                                    </m:r>
                                    <m:r>
                                      <a:rPr lang="en-US" sz="19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itchFamily="34" charset="0"/>
                                      </a:rPr>
                                      <m:t>∙</m:t>
                                    </m:r>
                                    <m:r>
                                      <a:rPr lang="en-US" sz="19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itchFamily="34" charset="0"/>
                                      </a:rPr>
                                      <m:t>8</m:t>
                                    </m:r>
                                    <m:r>
                                      <a:rPr lang="en-US" sz="19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itchFamily="34" charset="0"/>
                                      </a:rPr>
                                      <m:t>+</m:t>
                                    </m:r>
                                    <m:r>
                                      <a:rPr lang="en-US" sz="19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  <m:t>5</m:t>
                                    </m:r>
                                    <m:r>
                                      <a:rPr lang="en-US" sz="19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itchFamily="34" charset="0"/>
                                      </a:rPr>
                                      <m:t>∙</m:t>
                                    </m:r>
                                    <m:r>
                                      <a:rPr lang="en-US" sz="19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itchFamily="34" charset="0"/>
                                      </a:rPr>
                                      <m:t>10</m:t>
                                    </m:r>
                                    <m:r>
                                      <a:rPr lang="en-US" sz="19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itchFamily="34" charset="0"/>
                                      </a:rPr>
                                      <m:t>+</m:t>
                                    </m:r>
                                    <m:r>
                                      <a:rPr lang="en-US" sz="19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  <m:t>6</m:t>
                                    </m:r>
                                    <m:r>
                                      <a:rPr lang="en-US" sz="19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itchFamily="34" charset="0"/>
                                      </a:rPr>
                                      <m:t>∙</m:t>
                                    </m:r>
                                    <m:r>
                                      <a:rPr lang="en-US" sz="19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itchFamily="34" charset="0"/>
                                      </a:rPr>
                                      <m:t>12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  <m:r>
                        <a:rPr lang="en-US" sz="1900" i="1">
                          <a:latin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900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9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sz="19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1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  <m:t>58</m:t>
                                    </m:r>
                                  </m:e>
                                  <m:e>
                                    <m:r>
                                      <a:rPr lang="en-US" sz="1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  <m:t>139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sz="19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1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  <m:t>64</m:t>
                                    </m:r>
                                  </m:e>
                                  <m:e>
                                    <m:r>
                                      <a:rPr lang="en-US" sz="19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  <m:t>154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900" dirty="0" smtClean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74" y="1146277"/>
                <a:ext cx="8940075" cy="77130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hape 183"/>
          <p:cNvSpPr/>
          <p:nvPr/>
        </p:nvSpPr>
        <p:spPr>
          <a:xfrm>
            <a:off x="1479883" y="5142041"/>
            <a:ext cx="2249695" cy="802398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 lvl="0">
              <a:defRPr sz="1800"/>
            </a:pPr>
            <a:r>
              <a:rPr lang="en-US" sz="2300" b="1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[[ 58  64]</a:t>
            </a:r>
          </a:p>
          <a:p>
            <a:pPr lvl="0">
              <a:defRPr sz="1800"/>
            </a:pPr>
            <a:r>
              <a:rPr lang="en-US" sz="2300" b="1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 [139 154]]</a:t>
            </a:r>
            <a:endParaRPr lang="en-US" sz="2300" b="1" dirty="0" smtClean="0">
              <a:solidFill>
                <a:srgbClr val="0070C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5011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smtClean="0">
                <a:solidFill>
                  <a:srgbClr val="FFFF00"/>
                </a:solidFill>
              </a:rPr>
              <a:t>Dot Operator</a:t>
            </a:r>
            <a:endParaRPr sz="3200">
              <a:solidFill>
                <a:srgbClr val="FFFF00"/>
              </a:solidFill>
            </a:endParaRPr>
          </a:p>
        </p:txBody>
      </p:sp>
      <p:sp>
        <p:nvSpPr>
          <p:cNvPr id="225" name="Shape 225"/>
          <p:cNvSpPr/>
          <p:nvPr/>
        </p:nvSpPr>
        <p:spPr>
          <a:xfrm>
            <a:off x="330365" y="927885"/>
            <a:ext cx="8524878" cy="4403384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 lvl="0">
              <a:defRPr sz="1800"/>
            </a:pPr>
            <a:r>
              <a:rPr sz="2000" b="1" dirty="0">
                <a:latin typeface="Courier New"/>
                <a:ea typeface="Courier New"/>
                <a:cs typeface="Courier New"/>
                <a:sym typeface="Courier New"/>
              </a:rPr>
              <a:t>import numpy </a:t>
            </a:r>
            <a:r>
              <a:rPr sz="2000" b="1">
                <a:latin typeface="Courier New"/>
                <a:ea typeface="Courier New"/>
                <a:cs typeface="Courier New"/>
                <a:sym typeface="Courier New"/>
              </a:rPr>
              <a:t>as </a:t>
            </a: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np</a:t>
            </a:r>
            <a:endParaRPr lang="en-US" sz="2000" b="1" smtClean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endParaRPr lang="en-US" sz="2000" b="1" smtClean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a = np.array([1,2,3])</a:t>
            </a:r>
          </a:p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b = np.array([[4],[5],[6]])</a:t>
            </a:r>
          </a:p>
          <a:p>
            <a:pPr>
              <a:defRPr sz="1800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d = np.array([4,5,6])</a:t>
            </a:r>
          </a:p>
          <a:p>
            <a:pPr lvl="0">
              <a:defRPr sz="1800"/>
            </a:pPr>
            <a:endParaRPr lang="en-US" sz="2000" b="1" smtClean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print( a.dot(b) )   # [20] &lt;-- </a:t>
            </a:r>
            <a:r>
              <a:rPr lang="en-US" sz="2000" b="1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matrix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 multiplication</a:t>
            </a:r>
          </a:p>
          <a:p>
            <a:pPr lvl="0">
              <a:defRPr sz="1800"/>
            </a:pPr>
            <a:endParaRPr lang="en-US" sz="2000" b="1" smtClean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print( a.dot(d) )   # 20   &lt;-- inner product of </a:t>
            </a:r>
            <a:r>
              <a:rPr lang="en-US" sz="2000" b="1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vectors</a:t>
            </a:r>
          </a:p>
          <a:p>
            <a:pPr>
              <a:defRPr sz="1800"/>
            </a:pPr>
            <a:endParaRPr lang="en-US" sz="2000" b="1" smtClean="0"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( 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np.dot(2,10 )# </a:t>
            </a: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20 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&lt;-- 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product </a:t>
            </a: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of </a:t>
            </a:r>
            <a:r>
              <a:rPr lang="en-US" sz="2000" b="1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scalars</a:t>
            </a:r>
            <a:endParaRPr lang="en-US" sz="20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endParaRPr lang="en-US" sz="2000" b="1" smtClean="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defRPr sz="1800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print( 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a.dot(2) )   # [2,4,6]</a:t>
            </a:r>
            <a:endParaRPr lang="en-US" sz="20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endParaRPr lang="en-US" sz="20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216568" y="216568"/>
            <a:ext cx="8638675" cy="6292516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6179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FFFF00"/>
                </a:solidFill>
              </a:rPr>
              <a:t>การคูณเมท</a:t>
            </a:r>
            <a:r>
              <a:rPr sz="3200">
                <a:solidFill>
                  <a:srgbClr val="FFFF00"/>
                </a:solidFill>
              </a:rPr>
              <a:t>ริกซ์ </a:t>
            </a:r>
            <a:r>
              <a:rPr lang="en-US" sz="3200" smtClean="0">
                <a:solidFill>
                  <a:srgbClr val="FFFF00"/>
                </a:solidFill>
              </a:rPr>
              <a:t>(</a:t>
            </a:r>
            <a:r>
              <a:rPr lang="en-US" sz="3200" dirty="0" smtClean="0">
                <a:solidFill>
                  <a:srgbClr val="FFFF00"/>
                </a:solidFill>
              </a:rPr>
              <a:t>CH08_3</a:t>
            </a:r>
            <a:r>
              <a:rPr sz="3200" dirty="0" smtClean="0">
                <a:solidFill>
                  <a:srgbClr val="FFFF00"/>
                </a:solidFill>
              </a:rPr>
              <a:t>)</a:t>
            </a:r>
            <a:endParaRPr sz="3200" dirty="0">
              <a:solidFill>
                <a:srgbClr val="FFFF00"/>
              </a:solidFill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228423" y="869155"/>
            <a:ext cx="4425248" cy="1785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 sz="1800"/>
            </a:pPr>
            <a:r>
              <a:rPr sz="2200" dirty="0">
                <a:latin typeface="Tahoma"/>
                <a:cs typeface="Tahoma"/>
              </a:rPr>
              <a:t>ร้านขายอาหารตามสั่งมีราคาอาหารคือ</a:t>
            </a:r>
          </a:p>
          <a:p>
            <a:pPr lvl="0">
              <a:defRPr sz="1800"/>
            </a:pPr>
            <a:r>
              <a:rPr sz="2200">
                <a:latin typeface="Tahoma"/>
                <a:cs typeface="Tahoma"/>
              </a:rPr>
              <a:t>ข้าว</a:t>
            </a:r>
            <a:r>
              <a:rPr sz="2200" smtClean="0">
                <a:latin typeface="Tahoma"/>
                <a:cs typeface="Tahoma"/>
              </a:rPr>
              <a:t>แกง</a:t>
            </a:r>
            <a:r>
              <a:rPr lang="en-US" sz="2200" smtClean="0">
                <a:latin typeface="Tahoma"/>
                <a:cs typeface="Tahoma"/>
              </a:rPr>
              <a:t>		</a:t>
            </a:r>
            <a:r>
              <a:rPr sz="2200" smtClean="0">
                <a:latin typeface="Tahoma"/>
                <a:cs typeface="Tahoma"/>
              </a:rPr>
              <a:t>25 </a:t>
            </a:r>
            <a:r>
              <a:rPr lang="en-US" sz="2200" smtClean="0">
                <a:latin typeface="Tahoma"/>
                <a:cs typeface="Tahoma"/>
              </a:rPr>
              <a:t> </a:t>
            </a:r>
            <a:r>
              <a:rPr sz="2200" smtClean="0">
                <a:latin typeface="Tahoma"/>
                <a:cs typeface="Tahoma"/>
              </a:rPr>
              <a:t>บาท</a:t>
            </a:r>
            <a:endParaRPr sz="2200" dirty="0">
              <a:latin typeface="Tahoma"/>
              <a:cs typeface="Tahoma"/>
            </a:endParaRPr>
          </a:p>
          <a:p>
            <a:pPr lvl="0">
              <a:defRPr sz="1800"/>
            </a:pPr>
            <a:r>
              <a:rPr sz="2200" dirty="0">
                <a:latin typeface="Tahoma"/>
                <a:cs typeface="Tahoma"/>
              </a:rPr>
              <a:t>ข้าว</a:t>
            </a:r>
            <a:r>
              <a:rPr sz="2200">
                <a:latin typeface="Tahoma"/>
                <a:cs typeface="Tahoma"/>
              </a:rPr>
              <a:t>ผัด   </a:t>
            </a:r>
            <a:r>
              <a:rPr lang="en-US" sz="2200" smtClean="0">
                <a:latin typeface="Tahoma"/>
                <a:cs typeface="Tahoma"/>
              </a:rPr>
              <a:t>	</a:t>
            </a:r>
            <a:r>
              <a:rPr sz="2200" smtClean="0">
                <a:latin typeface="Tahoma"/>
                <a:cs typeface="Tahoma"/>
              </a:rPr>
              <a:t>30 </a:t>
            </a:r>
            <a:r>
              <a:rPr lang="en-US" sz="2200" smtClean="0">
                <a:latin typeface="Tahoma"/>
                <a:cs typeface="Tahoma"/>
              </a:rPr>
              <a:t> </a:t>
            </a:r>
            <a:r>
              <a:rPr sz="2200" smtClean="0">
                <a:latin typeface="Tahoma"/>
                <a:cs typeface="Tahoma"/>
              </a:rPr>
              <a:t>บาท</a:t>
            </a:r>
            <a:endParaRPr sz="2200" dirty="0">
              <a:latin typeface="Tahoma"/>
              <a:cs typeface="Tahoma"/>
            </a:endParaRPr>
          </a:p>
          <a:p>
            <a:pPr lvl="0">
              <a:defRPr sz="1800"/>
            </a:pPr>
            <a:r>
              <a:rPr sz="2200" dirty="0">
                <a:latin typeface="Tahoma"/>
                <a:cs typeface="Tahoma"/>
              </a:rPr>
              <a:t>สุกี้</a:t>
            </a:r>
            <a:r>
              <a:rPr sz="2200">
                <a:latin typeface="Tahoma"/>
                <a:cs typeface="Tahoma"/>
              </a:rPr>
              <a:t>ทะเล  </a:t>
            </a:r>
            <a:r>
              <a:rPr lang="en-US" sz="2200" smtClean="0">
                <a:latin typeface="Tahoma"/>
                <a:cs typeface="Tahoma"/>
              </a:rPr>
              <a:t>	</a:t>
            </a:r>
            <a:r>
              <a:rPr sz="2200" smtClean="0">
                <a:latin typeface="Tahoma"/>
                <a:cs typeface="Tahoma"/>
              </a:rPr>
              <a:t>45 </a:t>
            </a:r>
            <a:r>
              <a:rPr lang="en-US" sz="2200" smtClean="0">
                <a:latin typeface="Tahoma"/>
                <a:cs typeface="Tahoma"/>
              </a:rPr>
              <a:t> </a:t>
            </a:r>
            <a:r>
              <a:rPr sz="2200" smtClean="0">
                <a:latin typeface="Tahoma"/>
                <a:cs typeface="Tahoma"/>
              </a:rPr>
              <a:t>บาท</a:t>
            </a:r>
            <a:endParaRPr sz="2200" dirty="0">
              <a:latin typeface="Tahoma"/>
              <a:cs typeface="Tahoma"/>
            </a:endParaRPr>
          </a:p>
          <a:p>
            <a:pPr lvl="0">
              <a:defRPr sz="1800"/>
            </a:pPr>
            <a:r>
              <a:rPr sz="2200" dirty="0">
                <a:latin typeface="Tahoma"/>
                <a:cs typeface="Tahoma"/>
              </a:rPr>
              <a:t>ในสัปดาห์ที่</a:t>
            </a:r>
            <a:r>
              <a:rPr sz="2200">
                <a:latin typeface="Tahoma"/>
                <a:cs typeface="Tahoma"/>
              </a:rPr>
              <a:t>ผ่าน</a:t>
            </a:r>
            <a:r>
              <a:rPr sz="2200" smtClean="0">
                <a:latin typeface="Tahoma"/>
                <a:cs typeface="Tahoma"/>
              </a:rPr>
              <a:t>มาขาย</a:t>
            </a:r>
            <a:r>
              <a:rPr sz="2200">
                <a:latin typeface="Tahoma"/>
                <a:cs typeface="Tahoma"/>
              </a:rPr>
              <a:t>อาหาร</a:t>
            </a:r>
            <a:r>
              <a:rPr sz="2200" smtClean="0">
                <a:latin typeface="Tahoma"/>
                <a:cs typeface="Tahoma"/>
              </a:rPr>
              <a:t>ได้</a:t>
            </a:r>
            <a:r>
              <a:rPr lang="th-TH" sz="2200" smtClean="0">
                <a:latin typeface="Tahoma"/>
                <a:cs typeface="Tahoma"/>
              </a:rPr>
              <a:t>ดัง</a:t>
            </a:r>
            <a:r>
              <a:rPr sz="2200" smtClean="0">
                <a:latin typeface="Tahoma"/>
                <a:cs typeface="Tahoma"/>
              </a:rPr>
              <a:t>นี้</a:t>
            </a:r>
            <a:endParaRPr sz="2200" dirty="0">
              <a:latin typeface="Tahoma"/>
              <a:cs typeface="Tahoma"/>
            </a:endParaRPr>
          </a:p>
        </p:txBody>
      </p:sp>
      <p:sp>
        <p:nvSpPr>
          <p:cNvPr id="189" name="Shape 189"/>
          <p:cNvSpPr/>
          <p:nvPr/>
        </p:nvSpPr>
        <p:spPr>
          <a:xfrm>
            <a:off x="1311507" y="5131656"/>
            <a:ext cx="6517810" cy="430887"/>
          </a:xfrm>
          <a:prstGeom prst="rect">
            <a:avLst/>
          </a:prstGeom>
          <a:solidFill>
            <a:srgbClr val="FFD479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/>
            </a:lvl1pPr>
          </a:lstStyle>
          <a:p>
            <a:pPr lvl="0">
              <a:defRPr sz="1800"/>
            </a:pPr>
            <a:r>
              <a:rPr sz="2800" dirty="0">
                <a:latin typeface="Tahoma"/>
                <a:cs typeface="Tahoma"/>
              </a:rPr>
              <a:t>ในสัปดาห์ที่ผ่านมาร้านอาหารมีรายได้เท่าไหร่</a:t>
            </a:r>
          </a:p>
        </p:txBody>
      </p:sp>
      <p:graphicFrame>
        <p:nvGraphicFramePr>
          <p:cNvPr id="190" name="Table 190"/>
          <p:cNvGraphicFramePr/>
          <p:nvPr>
            <p:extLst>
              <p:ext uri="{D42A27DB-BD31-4B8C-83A1-F6EECF244321}">
                <p14:modId xmlns:p14="http://schemas.microsoft.com/office/powerpoint/2010/main" val="1517935574"/>
              </p:ext>
            </p:extLst>
          </p:nvPr>
        </p:nvGraphicFramePr>
        <p:xfrm>
          <a:off x="1477344" y="2839861"/>
          <a:ext cx="5927406" cy="1878922"/>
        </p:xfrm>
        <a:graphic>
          <a:graphicData uri="http://schemas.openxmlformats.org/drawingml/2006/table">
            <a:tbl>
              <a:tblPr bandRow="1">
                <a:tableStyleId>{D27102A9-8310-4765-A935-A1911B00CA55}</a:tableStyleId>
              </a:tblPr>
              <a:tblGrid>
                <a:gridCol w="987901"/>
                <a:gridCol w="987901"/>
                <a:gridCol w="987901"/>
                <a:gridCol w="987901"/>
                <a:gridCol w="987901"/>
                <a:gridCol w="987901"/>
              </a:tblGrid>
              <a:tr h="492534">
                <a:tc>
                  <a:txBody>
                    <a:bodyPr/>
                    <a:lstStyle/>
                    <a:p>
                      <a:pPr lvl="0" algn="ctr">
                        <a:defRPr sz="1800">
                          <a:sym typeface="Cambria"/>
                        </a:defRPr>
                      </a:pPr>
                      <a:endParaRPr dirty="0">
                        <a:latin typeface="Tahoma"/>
                        <a:cs typeface="Tahoma"/>
                      </a:endParaRP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จันทร์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dirty="0">
                          <a:latin typeface="Tahoma"/>
                          <a:cs typeface="Tahoma"/>
                          <a:sym typeface="Cambria"/>
                        </a:rPr>
                        <a:t>อังคาร</a:t>
                      </a:r>
                      <a:endParaRPr b="1" i="1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พุธ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พฤหัส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ศุกร์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</a:tr>
              <a:tr h="492534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dirty="0">
                          <a:latin typeface="Tahoma"/>
                          <a:cs typeface="Tahoma"/>
                          <a:sym typeface="Cambria"/>
                        </a:rPr>
                        <a:t>ข้าว</a:t>
                      </a:r>
                      <a:r>
                        <a:rPr dirty="0" smtClean="0">
                          <a:latin typeface="Tahoma"/>
                          <a:cs typeface="Tahoma"/>
                          <a:sym typeface="Cambria"/>
                        </a:rPr>
                        <a:t>แกง</a:t>
                      </a:r>
                      <a:endParaRPr b="1" i="1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dirty="0">
                          <a:latin typeface="Tahoma"/>
                          <a:cs typeface="Tahoma"/>
                          <a:sym typeface="Cambria"/>
                        </a:rPr>
                        <a:t>75</a:t>
                      </a:r>
                      <a:endParaRPr b="1" i="1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dirty="0">
                          <a:latin typeface="Tahoma"/>
                          <a:cs typeface="Tahoma"/>
                          <a:sym typeface="Cambria"/>
                        </a:rPr>
                        <a:t>120</a:t>
                      </a:r>
                      <a:endParaRPr b="1" i="1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70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90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80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</a:tr>
              <a:tr h="492534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dirty="0">
                          <a:latin typeface="Tahoma"/>
                          <a:cs typeface="Tahoma"/>
                          <a:sym typeface="Cambria"/>
                        </a:rPr>
                        <a:t>ข้าว</a:t>
                      </a:r>
                      <a:r>
                        <a:rPr dirty="0" smtClean="0">
                          <a:latin typeface="Tahoma"/>
                          <a:cs typeface="Tahoma"/>
                          <a:sym typeface="Cambria"/>
                        </a:rPr>
                        <a:t>ผัด</a:t>
                      </a:r>
                      <a:endParaRPr b="1" i="1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80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90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dirty="0">
                          <a:latin typeface="Tahoma"/>
                          <a:cs typeface="Tahoma"/>
                          <a:sym typeface="Cambria"/>
                        </a:rPr>
                        <a:t>100</a:t>
                      </a:r>
                      <a:endParaRPr b="1" i="1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dirty="0">
                          <a:latin typeface="Tahoma"/>
                          <a:cs typeface="Tahoma"/>
                          <a:sym typeface="Cambria"/>
                        </a:rPr>
                        <a:t>70</a:t>
                      </a:r>
                      <a:endParaRPr b="1" i="1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dirty="0">
                          <a:latin typeface="Tahoma"/>
                          <a:cs typeface="Tahoma"/>
                          <a:sym typeface="Cambria"/>
                        </a:rPr>
                        <a:t>50</a:t>
                      </a:r>
                      <a:endParaRPr b="1" i="1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</a:tr>
              <a:tr h="0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dirty="0">
                          <a:latin typeface="Tahoma"/>
                          <a:cs typeface="Tahoma"/>
                          <a:sym typeface="Cambria"/>
                        </a:rPr>
                        <a:t>สุกี้ทะเล</a:t>
                      </a:r>
                      <a:endParaRPr b="1" i="1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50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45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70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65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dirty="0">
                          <a:latin typeface="Tahoma"/>
                          <a:cs typeface="Tahoma"/>
                          <a:sym typeface="Cambria"/>
                        </a:rPr>
                        <a:t>50</a:t>
                      </a:r>
                      <a:endParaRPr b="1" i="1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59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th-TH" sz="3200" smtClean="0">
                <a:solidFill>
                  <a:srgbClr val="FFFF00"/>
                </a:solidFill>
              </a:rPr>
              <a:t>รายได้ของแต่ละวันในสัปดาห์</a:t>
            </a:r>
            <a:endParaRPr sz="3200">
              <a:solidFill>
                <a:srgbClr val="FFFF00"/>
              </a:solidFill>
            </a:endParaRPr>
          </a:p>
        </p:txBody>
      </p:sp>
      <p:sp>
        <p:nvSpPr>
          <p:cNvPr id="193" name="Shape 193"/>
          <p:cNvSpPr/>
          <p:nvPr/>
        </p:nvSpPr>
        <p:spPr>
          <a:xfrm>
            <a:off x="-69484" y="1551940"/>
            <a:ext cx="5499189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5">
              <a:defRPr sz="1800"/>
            </a:pPr>
            <a:r>
              <a:rPr sz="2000" dirty="0">
                <a:latin typeface="Tahoma"/>
                <a:cs typeface="Tahoma"/>
              </a:rPr>
              <a:t>75    120     70   90   80</a:t>
            </a:r>
          </a:p>
          <a:p>
            <a:pPr lvl="0">
              <a:defRPr sz="1800"/>
            </a:pPr>
            <a:r>
              <a:rPr sz="2000" dirty="0">
                <a:latin typeface="Tahoma"/>
                <a:cs typeface="Tahoma"/>
              </a:rPr>
              <a:t>                            </a:t>
            </a:r>
            <a:r>
              <a:rPr sz="2000" dirty="0" smtClean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80     90   </a:t>
            </a:r>
            <a:r>
              <a:rPr lang="en-US" sz="2000" dirty="0" smtClean="0">
                <a:latin typeface="Tahoma"/>
                <a:cs typeface="Tahoma"/>
              </a:rPr>
              <a:t> </a:t>
            </a:r>
            <a:r>
              <a:rPr sz="2000" dirty="0" smtClean="0">
                <a:latin typeface="Tahoma"/>
                <a:cs typeface="Tahoma"/>
              </a:rPr>
              <a:t>100   </a:t>
            </a:r>
            <a:r>
              <a:rPr sz="2000" dirty="0">
                <a:latin typeface="Tahoma"/>
                <a:cs typeface="Tahoma"/>
              </a:rPr>
              <a:t>70   50</a:t>
            </a:r>
          </a:p>
          <a:p>
            <a:pPr lvl="0">
              <a:defRPr sz="1800"/>
            </a:pPr>
            <a:r>
              <a:rPr sz="2000" dirty="0">
                <a:latin typeface="Tahoma"/>
                <a:cs typeface="Tahoma"/>
              </a:rPr>
              <a:t>                             </a:t>
            </a:r>
            <a:r>
              <a:rPr sz="2000" dirty="0" smtClean="0">
                <a:latin typeface="Tahoma"/>
                <a:cs typeface="Tahoma"/>
              </a:rPr>
              <a:t>50     </a:t>
            </a:r>
            <a:r>
              <a:rPr sz="2000" dirty="0">
                <a:latin typeface="Tahoma"/>
                <a:cs typeface="Tahoma"/>
              </a:rPr>
              <a:t>45     70    65   50</a:t>
            </a:r>
          </a:p>
        </p:txBody>
      </p:sp>
      <p:sp>
        <p:nvSpPr>
          <p:cNvPr id="194" name="Shape 194"/>
          <p:cNvSpPr/>
          <p:nvPr/>
        </p:nvSpPr>
        <p:spPr>
          <a:xfrm flipV="1">
            <a:off x="2143864" y="1299452"/>
            <a:ext cx="1" cy="1598688"/>
          </a:xfrm>
          <a:prstGeom prst="line">
            <a:avLst/>
          </a:prstGeom>
          <a:ln w="25400">
            <a:solidFill>
              <a:srgbClr val="00CC99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95" name="Shape 195"/>
          <p:cNvSpPr/>
          <p:nvPr/>
        </p:nvSpPr>
        <p:spPr>
          <a:xfrm flipV="1">
            <a:off x="5222239" y="1302506"/>
            <a:ext cx="1" cy="1598688"/>
          </a:xfrm>
          <a:prstGeom prst="line">
            <a:avLst/>
          </a:prstGeom>
          <a:ln w="25400">
            <a:solidFill>
              <a:srgbClr val="00CC99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2144647" y="2890519"/>
            <a:ext cx="184638" cy="1"/>
          </a:xfrm>
          <a:prstGeom prst="line">
            <a:avLst/>
          </a:prstGeom>
          <a:ln w="25400">
            <a:solidFill>
              <a:srgbClr val="00CC99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97" name="Shape 197"/>
          <p:cNvSpPr/>
          <p:nvPr/>
        </p:nvSpPr>
        <p:spPr>
          <a:xfrm flipV="1">
            <a:off x="2144647" y="1313180"/>
            <a:ext cx="184638" cy="1"/>
          </a:xfrm>
          <a:prstGeom prst="line">
            <a:avLst/>
          </a:prstGeom>
          <a:ln w="25400">
            <a:solidFill>
              <a:srgbClr val="00CC99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98" name="Shape 198"/>
          <p:cNvSpPr/>
          <p:nvPr/>
        </p:nvSpPr>
        <p:spPr>
          <a:xfrm flipV="1">
            <a:off x="5050303" y="1286509"/>
            <a:ext cx="184638" cy="1"/>
          </a:xfrm>
          <a:prstGeom prst="line">
            <a:avLst/>
          </a:prstGeom>
          <a:ln w="25400">
            <a:solidFill>
              <a:srgbClr val="00CC99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5050303" y="2917189"/>
            <a:ext cx="184638" cy="1"/>
          </a:xfrm>
          <a:prstGeom prst="line">
            <a:avLst/>
          </a:prstGeom>
          <a:ln w="25400">
            <a:solidFill>
              <a:srgbClr val="00CC99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73228" y="1936772"/>
            <a:ext cx="1413306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000" dirty="0">
                <a:latin typeface="Tahoma"/>
                <a:cs typeface="Tahoma"/>
              </a:rPr>
              <a:t>25   30   45</a:t>
            </a:r>
          </a:p>
        </p:txBody>
      </p:sp>
      <p:sp>
        <p:nvSpPr>
          <p:cNvPr id="201" name="Shape 201"/>
          <p:cNvSpPr/>
          <p:nvPr/>
        </p:nvSpPr>
        <p:spPr>
          <a:xfrm flipV="1">
            <a:off x="67707" y="1859252"/>
            <a:ext cx="1" cy="543616"/>
          </a:xfrm>
          <a:prstGeom prst="line">
            <a:avLst/>
          </a:prstGeom>
          <a:ln w="25400">
            <a:solidFill>
              <a:srgbClr val="00CC99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02" name="Shape 202"/>
          <p:cNvSpPr/>
          <p:nvPr/>
        </p:nvSpPr>
        <p:spPr>
          <a:xfrm flipV="1">
            <a:off x="1601867" y="1859252"/>
            <a:ext cx="1" cy="543616"/>
          </a:xfrm>
          <a:prstGeom prst="line">
            <a:avLst/>
          </a:prstGeom>
          <a:ln w="25400">
            <a:solidFill>
              <a:srgbClr val="00CC99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71903" y="1869439"/>
            <a:ext cx="184638" cy="1"/>
          </a:xfrm>
          <a:prstGeom prst="line">
            <a:avLst/>
          </a:prstGeom>
          <a:ln w="25400">
            <a:solidFill>
              <a:srgbClr val="00CC99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04" name="Shape 204"/>
          <p:cNvSpPr/>
          <p:nvPr/>
        </p:nvSpPr>
        <p:spPr>
          <a:xfrm>
            <a:off x="59203" y="2392679"/>
            <a:ext cx="184638" cy="1"/>
          </a:xfrm>
          <a:prstGeom prst="line">
            <a:avLst/>
          </a:prstGeom>
          <a:ln w="25400">
            <a:solidFill>
              <a:srgbClr val="00CC99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05" name="Shape 205"/>
          <p:cNvSpPr/>
          <p:nvPr/>
        </p:nvSpPr>
        <p:spPr>
          <a:xfrm>
            <a:off x="1423183" y="1865236"/>
            <a:ext cx="184638" cy="1"/>
          </a:xfrm>
          <a:prstGeom prst="line">
            <a:avLst/>
          </a:prstGeom>
          <a:ln w="25400">
            <a:solidFill>
              <a:srgbClr val="00CC99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06" name="Shape 206"/>
          <p:cNvSpPr/>
          <p:nvPr/>
        </p:nvSpPr>
        <p:spPr>
          <a:xfrm>
            <a:off x="1423183" y="2392679"/>
            <a:ext cx="184638" cy="1"/>
          </a:xfrm>
          <a:prstGeom prst="line">
            <a:avLst/>
          </a:prstGeom>
          <a:ln w="25400">
            <a:solidFill>
              <a:srgbClr val="00CC99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2139000" y="1846066"/>
            <a:ext cx="182449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 sz="1800"/>
            </a:pPr>
            <a:r>
              <a:rPr sz="2800"/>
              <a:t> </a:t>
            </a:r>
          </a:p>
        </p:txBody>
      </p:sp>
      <p:sp>
        <p:nvSpPr>
          <p:cNvPr id="208" name="Shape 208"/>
          <p:cNvSpPr/>
          <p:nvPr/>
        </p:nvSpPr>
        <p:spPr>
          <a:xfrm>
            <a:off x="5283641" y="1816856"/>
            <a:ext cx="301041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/>
            </a:pPr>
            <a:r>
              <a:rPr sz="2800"/>
              <a:t>=</a:t>
            </a:r>
          </a:p>
        </p:txBody>
      </p:sp>
      <p:sp>
        <p:nvSpPr>
          <p:cNvPr id="209" name="Shape 209"/>
          <p:cNvSpPr/>
          <p:nvPr/>
        </p:nvSpPr>
        <p:spPr>
          <a:xfrm>
            <a:off x="1702390" y="1820851"/>
            <a:ext cx="276037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/>
            </a:pPr>
            <a:r>
              <a:rPr sz="2800"/>
              <a:t>x</a:t>
            </a:r>
          </a:p>
        </p:txBody>
      </p:sp>
      <p:sp>
        <p:nvSpPr>
          <p:cNvPr id="210" name="Shape 210"/>
          <p:cNvSpPr/>
          <p:nvPr/>
        </p:nvSpPr>
        <p:spPr>
          <a:xfrm flipV="1">
            <a:off x="9068578" y="1846552"/>
            <a:ext cx="1" cy="543616"/>
          </a:xfrm>
          <a:prstGeom prst="line">
            <a:avLst/>
          </a:prstGeom>
          <a:ln w="25400">
            <a:solidFill>
              <a:srgbClr val="00CC99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11" name="Shape 211"/>
          <p:cNvSpPr/>
          <p:nvPr/>
        </p:nvSpPr>
        <p:spPr>
          <a:xfrm>
            <a:off x="8889895" y="1852536"/>
            <a:ext cx="184637" cy="1"/>
          </a:xfrm>
          <a:prstGeom prst="line">
            <a:avLst/>
          </a:prstGeom>
          <a:ln w="25400">
            <a:solidFill>
              <a:srgbClr val="00CC99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12" name="Shape 212"/>
          <p:cNvSpPr/>
          <p:nvPr/>
        </p:nvSpPr>
        <p:spPr>
          <a:xfrm>
            <a:off x="8889895" y="2379979"/>
            <a:ext cx="184637" cy="1"/>
          </a:xfrm>
          <a:prstGeom prst="line">
            <a:avLst/>
          </a:prstGeom>
          <a:ln w="25400">
            <a:solidFill>
              <a:srgbClr val="00CC99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13" name="Shape 213"/>
          <p:cNvSpPr/>
          <p:nvPr/>
        </p:nvSpPr>
        <p:spPr>
          <a:xfrm flipV="1">
            <a:off x="5649505" y="1826232"/>
            <a:ext cx="1" cy="543616"/>
          </a:xfrm>
          <a:prstGeom prst="line">
            <a:avLst/>
          </a:prstGeom>
          <a:ln w="25400">
            <a:solidFill>
              <a:srgbClr val="00CC99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14" name="Shape 214"/>
          <p:cNvSpPr/>
          <p:nvPr/>
        </p:nvSpPr>
        <p:spPr>
          <a:xfrm>
            <a:off x="5633382" y="1827529"/>
            <a:ext cx="184637" cy="1"/>
          </a:xfrm>
          <a:prstGeom prst="line">
            <a:avLst/>
          </a:prstGeom>
          <a:ln w="25400">
            <a:solidFill>
              <a:srgbClr val="00CC99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15" name="Shape 215"/>
          <p:cNvSpPr/>
          <p:nvPr/>
        </p:nvSpPr>
        <p:spPr>
          <a:xfrm>
            <a:off x="5633382" y="2376169"/>
            <a:ext cx="184637" cy="1"/>
          </a:xfrm>
          <a:prstGeom prst="line">
            <a:avLst/>
          </a:prstGeom>
          <a:ln w="25400">
            <a:solidFill>
              <a:srgbClr val="00CC99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16" name="Shape 216"/>
          <p:cNvSpPr/>
          <p:nvPr/>
        </p:nvSpPr>
        <p:spPr>
          <a:xfrm>
            <a:off x="329287" y="1501866"/>
            <a:ext cx="1906257" cy="4263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903" extrusionOk="0">
                <a:moveTo>
                  <a:pt x="0" y="19903"/>
                </a:moveTo>
                <a:cubicBezTo>
                  <a:pt x="2147" y="9423"/>
                  <a:pt x="5565" y="2374"/>
                  <a:pt x="9408" y="502"/>
                </a:cubicBezTo>
                <a:cubicBezTo>
                  <a:pt x="13920" y="-1697"/>
                  <a:pt x="18479" y="3423"/>
                  <a:pt x="21600" y="14195"/>
                </a:cubicBezTo>
              </a:path>
            </a:pathLst>
          </a:custGeom>
          <a:ln w="25400">
            <a:solidFill>
              <a:srgbClr val="0433FF"/>
            </a:solidFill>
            <a:miter lim="400000"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17" name="Shape 217"/>
          <p:cNvSpPr/>
          <p:nvPr/>
        </p:nvSpPr>
        <p:spPr>
          <a:xfrm>
            <a:off x="958738" y="1738979"/>
            <a:ext cx="1281007" cy="3705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903" extrusionOk="0">
                <a:moveTo>
                  <a:pt x="0" y="19903"/>
                </a:moveTo>
                <a:cubicBezTo>
                  <a:pt x="2147" y="9423"/>
                  <a:pt x="5565" y="2374"/>
                  <a:pt x="9408" y="502"/>
                </a:cubicBezTo>
                <a:cubicBezTo>
                  <a:pt x="13920" y="-1697"/>
                  <a:pt x="18479" y="3423"/>
                  <a:pt x="21600" y="14195"/>
                </a:cubicBezTo>
              </a:path>
            </a:pathLst>
          </a:custGeom>
          <a:ln w="25400">
            <a:solidFill>
              <a:srgbClr val="0433FF"/>
            </a:solidFill>
            <a:miter lim="400000"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18" name="Shape 218"/>
          <p:cNvSpPr/>
          <p:nvPr/>
        </p:nvSpPr>
        <p:spPr>
          <a:xfrm>
            <a:off x="1307251" y="2278442"/>
            <a:ext cx="961471" cy="5268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903" extrusionOk="0">
                <a:moveTo>
                  <a:pt x="0" y="0"/>
                </a:moveTo>
                <a:cubicBezTo>
                  <a:pt x="2147" y="10480"/>
                  <a:pt x="5565" y="17529"/>
                  <a:pt x="9408" y="19401"/>
                </a:cubicBezTo>
                <a:cubicBezTo>
                  <a:pt x="13920" y="21600"/>
                  <a:pt x="18479" y="16480"/>
                  <a:pt x="21600" y="5708"/>
                </a:cubicBezTo>
              </a:path>
            </a:pathLst>
          </a:custGeom>
          <a:ln w="25400">
            <a:solidFill>
              <a:srgbClr val="0433FF"/>
            </a:solidFill>
            <a:miter lim="400000"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19" name="Shape 219"/>
          <p:cNvSpPr/>
          <p:nvPr/>
        </p:nvSpPr>
        <p:spPr>
          <a:xfrm>
            <a:off x="1307251" y="3093384"/>
            <a:ext cx="4071026" cy="338554"/>
          </a:xfrm>
          <a:prstGeom prst="rect">
            <a:avLst/>
          </a:prstGeom>
          <a:solidFill>
            <a:srgbClr val="FFD479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200"/>
            </a:lvl1pPr>
          </a:lstStyle>
          <a:p>
            <a:pPr lvl="0">
              <a:defRPr sz="1800"/>
            </a:pPr>
            <a:r>
              <a:rPr sz="2200" dirty="0">
                <a:latin typeface="Tahoma"/>
                <a:cs typeface="Tahoma"/>
              </a:rPr>
              <a:t>25*75 + 30*80 + 45*50 = 6525</a:t>
            </a:r>
          </a:p>
        </p:txBody>
      </p:sp>
      <p:sp>
        <p:nvSpPr>
          <p:cNvPr id="220" name="Shape 220"/>
          <p:cNvSpPr/>
          <p:nvPr/>
        </p:nvSpPr>
        <p:spPr>
          <a:xfrm>
            <a:off x="5709582" y="1891029"/>
            <a:ext cx="504044" cy="276999"/>
          </a:xfrm>
          <a:prstGeom prst="rect">
            <a:avLst/>
          </a:prstGeom>
          <a:solidFill>
            <a:srgbClr val="FFD479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dirty="0">
                <a:latin typeface="Tahoma"/>
                <a:cs typeface="Tahoma"/>
              </a:rPr>
              <a:t>6525</a:t>
            </a:r>
          </a:p>
        </p:txBody>
      </p:sp>
      <p:sp>
        <p:nvSpPr>
          <p:cNvPr id="221" name="Shape 221"/>
          <p:cNvSpPr/>
          <p:nvPr/>
        </p:nvSpPr>
        <p:spPr>
          <a:xfrm>
            <a:off x="6314339" y="1843007"/>
            <a:ext cx="59637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dirty="0">
                <a:latin typeface="Tahoma"/>
                <a:cs typeface="Tahoma"/>
              </a:rPr>
              <a:t>7725</a:t>
            </a:r>
          </a:p>
        </p:txBody>
      </p:sp>
      <p:sp>
        <p:nvSpPr>
          <p:cNvPr id="222" name="Shape 222"/>
          <p:cNvSpPr/>
          <p:nvPr/>
        </p:nvSpPr>
        <p:spPr>
          <a:xfrm>
            <a:off x="7037510" y="1897051"/>
            <a:ext cx="504044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>
                <a:latin typeface="Tahoma"/>
                <a:cs typeface="Tahoma"/>
              </a:rPr>
              <a:t>7900</a:t>
            </a:r>
          </a:p>
        </p:txBody>
      </p:sp>
      <p:sp>
        <p:nvSpPr>
          <p:cNvPr id="223" name="Shape 223"/>
          <p:cNvSpPr/>
          <p:nvPr/>
        </p:nvSpPr>
        <p:spPr>
          <a:xfrm>
            <a:off x="7690291" y="1897051"/>
            <a:ext cx="504044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>
                <a:latin typeface="Tahoma"/>
                <a:cs typeface="Tahoma"/>
              </a:rPr>
              <a:t>7275</a:t>
            </a:r>
          </a:p>
        </p:txBody>
      </p:sp>
      <p:sp>
        <p:nvSpPr>
          <p:cNvPr id="224" name="Shape 224"/>
          <p:cNvSpPr/>
          <p:nvPr/>
        </p:nvSpPr>
        <p:spPr>
          <a:xfrm>
            <a:off x="8378958" y="1897051"/>
            <a:ext cx="504044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>
                <a:latin typeface="Tahoma"/>
                <a:cs typeface="Tahoma"/>
              </a:rPr>
              <a:t>5750</a:t>
            </a:r>
          </a:p>
        </p:txBody>
      </p:sp>
      <p:sp>
        <p:nvSpPr>
          <p:cNvPr id="225" name="Shape 225"/>
          <p:cNvSpPr/>
          <p:nvPr/>
        </p:nvSpPr>
        <p:spPr>
          <a:xfrm>
            <a:off x="1171330" y="3647022"/>
            <a:ext cx="6673259" cy="2556725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 lvl="0">
              <a:defRPr sz="1800"/>
            </a:pPr>
            <a:r>
              <a:rPr sz="2000" b="1" dirty="0">
                <a:latin typeface="Courier New"/>
                <a:ea typeface="Courier New"/>
                <a:cs typeface="Courier New"/>
                <a:sym typeface="Courier New"/>
              </a:rPr>
              <a:t>import numpy as np</a:t>
            </a:r>
          </a:p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prices</a:t>
            </a: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2000" b="1" dirty="0">
                <a:latin typeface="Courier New"/>
                <a:ea typeface="Courier New"/>
                <a:cs typeface="Courier New"/>
                <a:sym typeface="Courier New"/>
              </a:rPr>
              <a:t>= np.array([25,30,45])</a:t>
            </a:r>
          </a:p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dailysales</a:t>
            </a: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2000" b="1" dirty="0">
                <a:latin typeface="Courier New"/>
                <a:ea typeface="Courier New"/>
                <a:cs typeface="Courier New"/>
                <a:sym typeface="Courier New"/>
              </a:rPr>
              <a:t>= np.array([[</a:t>
            </a:r>
            <a:r>
              <a:rPr sz="2000" b="1">
                <a:latin typeface="Courier New"/>
                <a:ea typeface="Courier New"/>
                <a:cs typeface="Courier New"/>
                <a:sym typeface="Courier New"/>
              </a:rPr>
              <a:t>75,120,70,90,80</a:t>
            </a: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],</a:t>
            </a:r>
            <a:endParaRPr lang="en-US" sz="2000" b="1" smtClean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                      </a:t>
            </a: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sz="2000" b="1">
                <a:latin typeface="Courier New"/>
                <a:ea typeface="Courier New"/>
                <a:cs typeface="Courier New"/>
                <a:sym typeface="Courier New"/>
              </a:rPr>
              <a:t>80,90,100,70,50</a:t>
            </a: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],</a:t>
            </a:r>
            <a:endParaRPr lang="en-US" sz="2000" b="1" smtClean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                      </a:t>
            </a: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sz="2000" b="1" dirty="0">
                <a:latin typeface="Courier New"/>
                <a:ea typeface="Courier New"/>
                <a:cs typeface="Courier New"/>
                <a:sym typeface="Courier New"/>
              </a:rPr>
              <a:t>50,45,70,65,50]])</a:t>
            </a:r>
          </a:p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dailyincome = </a:t>
            </a:r>
            <a:r>
              <a:rPr sz="2000" b="1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np.dot</a:t>
            </a: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prices</a:t>
            </a: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 dailysales</a:t>
            </a: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lang="en-US" sz="2000" b="1" smtClean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dailyincome =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 prices.</a:t>
            </a:r>
            <a:r>
              <a:rPr lang="en-US" sz="2000" b="1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dot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(dailysales)</a:t>
            </a:r>
            <a:endParaRPr lang="en-US"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lastweekincome = np.sum(dailyincome)</a:t>
            </a:r>
            <a:endParaRPr lang="th-TH" sz="2000" b="1" smtClean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7212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225"/>
          <p:cNvSpPr/>
          <p:nvPr/>
        </p:nvSpPr>
        <p:spPr>
          <a:xfrm>
            <a:off x="463011" y="3115142"/>
            <a:ext cx="8119763" cy="1633395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 lvl="0">
              <a:defRPr sz="1800"/>
            </a:pPr>
            <a:r>
              <a:rPr sz="2000" b="1" dirty="0">
                <a:latin typeface="Courier New"/>
                <a:ea typeface="Courier New"/>
                <a:cs typeface="Courier New"/>
                <a:sym typeface="Courier New"/>
              </a:rPr>
              <a:t>import numpy as np</a:t>
            </a:r>
          </a:p>
          <a:p>
            <a:pPr lvl="0">
              <a:defRPr sz="1800"/>
            </a:pPr>
            <a:endParaRPr lang="th-TH" sz="2000" b="1" smtClean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sales</a:t>
            </a: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2000" b="1" dirty="0">
                <a:latin typeface="Courier New"/>
                <a:ea typeface="Courier New"/>
                <a:cs typeface="Courier New"/>
                <a:sym typeface="Courier New"/>
              </a:rPr>
              <a:t>= np.array([[</a:t>
            </a:r>
            <a:r>
              <a:rPr sz="2000" b="1">
                <a:latin typeface="Courier New"/>
                <a:ea typeface="Courier New"/>
                <a:cs typeface="Courier New"/>
                <a:sym typeface="Courier New"/>
              </a:rPr>
              <a:t>75,120,70,90,80</a:t>
            </a: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],</a:t>
            </a:r>
            <a:endParaRPr lang="en-US" sz="2000" b="1" smtClean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                 </a:t>
            </a: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sz="2000" b="1">
                <a:latin typeface="Courier New"/>
                <a:ea typeface="Courier New"/>
                <a:cs typeface="Courier New"/>
                <a:sym typeface="Courier New"/>
              </a:rPr>
              <a:t>80,90,100,70,50</a:t>
            </a: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],</a:t>
            </a:r>
            <a:endParaRPr lang="en-US" sz="2000" b="1" smtClean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                 </a:t>
            </a: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sz="2000" b="1">
                <a:latin typeface="Courier New"/>
                <a:ea typeface="Courier New"/>
                <a:cs typeface="Courier New"/>
                <a:sym typeface="Courier New"/>
              </a:rPr>
              <a:t>50,45,70,65,50</a:t>
            </a: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]])</a:t>
            </a:r>
            <a:endParaRPr sz="20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 err="1">
                <a:solidFill>
                  <a:srgbClr val="FFFF00"/>
                </a:solidFill>
              </a:rPr>
              <a:t>ฟังก์ชัน</a:t>
            </a:r>
            <a:r>
              <a:rPr sz="3200" dirty="0">
                <a:solidFill>
                  <a:srgbClr val="FFFF00"/>
                </a:solidFill>
              </a:rPr>
              <a:t> sum() </a:t>
            </a:r>
            <a:r>
              <a:rPr sz="3200" dirty="0" err="1">
                <a:solidFill>
                  <a:srgbClr val="FFFF00"/>
                </a:solidFill>
              </a:rPr>
              <a:t>ใน</a:t>
            </a:r>
            <a:r>
              <a:rPr sz="3200" dirty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NumPy</a:t>
            </a:r>
            <a:endParaRPr sz="3200" dirty="0">
              <a:solidFill>
                <a:srgbClr val="FFFF00"/>
              </a:solidFill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459625" y="4753295"/>
            <a:ext cx="8123150" cy="1017842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lvl="0">
              <a:defRPr sz="1800"/>
            </a:pP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print(</a:t>
            </a:r>
            <a:r>
              <a:rPr sz="2000" b="1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np.sum(</a:t>
            </a:r>
            <a:r>
              <a:rPr lang="en-US" sz="2000" b="1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sales</a:t>
            </a:r>
            <a:r>
              <a:rPr sz="2000" b="1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 # 1105</a:t>
            </a: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print(</a:t>
            </a:r>
            <a:r>
              <a:rPr sz="2000" b="1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np.sum(</a:t>
            </a:r>
            <a:r>
              <a:rPr lang="en-US" sz="2000" b="1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sales</a:t>
            </a:r>
            <a:r>
              <a:rPr sz="2000" b="1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sz="2000" b="1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axis=0</a:t>
            </a:r>
            <a:r>
              <a:rPr sz="20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sz="2000" b="1">
                <a:latin typeface="Courier New"/>
                <a:ea typeface="Courier New"/>
                <a:cs typeface="Courier New"/>
                <a:sym typeface="Courier New"/>
              </a:rPr>
              <a:t>) # </a:t>
            </a: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[205 255 240 225 180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]</a:t>
            </a: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print(</a:t>
            </a:r>
            <a:r>
              <a:rPr sz="2000" b="1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np.sum(</a:t>
            </a:r>
            <a:r>
              <a:rPr lang="en-US" sz="2000" b="1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sales</a:t>
            </a:r>
            <a:r>
              <a:rPr sz="2000" b="1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sz="2000" b="1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axis=1</a:t>
            </a:r>
            <a:r>
              <a:rPr sz="20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sz="2000" b="1">
                <a:latin typeface="Courier New"/>
                <a:ea typeface="Courier New"/>
                <a:cs typeface="Courier New"/>
                <a:sym typeface="Courier New"/>
              </a:rPr>
              <a:t>) # </a:t>
            </a: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[435 390 280]</a:t>
            </a: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graphicFrame>
        <p:nvGraphicFramePr>
          <p:cNvPr id="11" name="Table 190"/>
          <p:cNvGraphicFramePr/>
          <p:nvPr>
            <p:extLst>
              <p:ext uri="{D42A27DB-BD31-4B8C-83A1-F6EECF244321}">
                <p14:modId xmlns:p14="http://schemas.microsoft.com/office/powerpoint/2010/main" val="291960890"/>
              </p:ext>
            </p:extLst>
          </p:nvPr>
        </p:nvGraphicFramePr>
        <p:xfrm>
          <a:off x="1525576" y="895180"/>
          <a:ext cx="5927406" cy="1970136"/>
        </p:xfrm>
        <a:graphic>
          <a:graphicData uri="http://schemas.openxmlformats.org/drawingml/2006/table">
            <a:tbl>
              <a:tblPr bandRow="1">
                <a:tableStyleId>{D27102A9-8310-4765-A935-A1911B00CA55}</a:tableStyleId>
              </a:tblPr>
              <a:tblGrid>
                <a:gridCol w="987901"/>
                <a:gridCol w="987901"/>
                <a:gridCol w="987901"/>
                <a:gridCol w="987901"/>
                <a:gridCol w="987901"/>
                <a:gridCol w="987901"/>
              </a:tblGrid>
              <a:tr h="492534">
                <a:tc>
                  <a:txBody>
                    <a:bodyPr/>
                    <a:lstStyle/>
                    <a:p>
                      <a:pPr lvl="0" algn="ctr">
                        <a:defRPr sz="1800">
                          <a:sym typeface="Cambria"/>
                        </a:defRPr>
                      </a:pPr>
                      <a:endParaRPr dirty="0">
                        <a:latin typeface="Tahoma"/>
                        <a:cs typeface="Tahoma"/>
                      </a:endParaRP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จันทร์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dirty="0">
                          <a:latin typeface="Tahoma"/>
                          <a:cs typeface="Tahoma"/>
                          <a:sym typeface="Cambria"/>
                        </a:rPr>
                        <a:t>อังคาร</a:t>
                      </a:r>
                      <a:endParaRPr b="1" i="1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พุธ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พฤหัส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ศุกร์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</a:tr>
              <a:tr h="492534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dirty="0">
                          <a:latin typeface="Tahoma"/>
                          <a:cs typeface="Tahoma"/>
                          <a:sym typeface="Cambria"/>
                        </a:rPr>
                        <a:t>ข้าว</a:t>
                      </a:r>
                      <a:r>
                        <a:rPr dirty="0" smtClean="0">
                          <a:latin typeface="Tahoma"/>
                          <a:cs typeface="Tahoma"/>
                          <a:sym typeface="Cambria"/>
                        </a:rPr>
                        <a:t>แกง</a:t>
                      </a:r>
                      <a:endParaRPr b="1" i="1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dirty="0">
                          <a:latin typeface="Tahoma"/>
                          <a:cs typeface="Tahoma"/>
                          <a:sym typeface="Cambria"/>
                        </a:rPr>
                        <a:t>75</a:t>
                      </a:r>
                      <a:endParaRPr b="1" i="1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dirty="0">
                          <a:latin typeface="Tahoma"/>
                          <a:cs typeface="Tahoma"/>
                          <a:sym typeface="Cambria"/>
                        </a:rPr>
                        <a:t>120</a:t>
                      </a:r>
                      <a:endParaRPr b="1" i="1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70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90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80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</a:tr>
              <a:tr h="492534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dirty="0">
                          <a:latin typeface="Tahoma"/>
                          <a:cs typeface="Tahoma"/>
                          <a:sym typeface="Cambria"/>
                        </a:rPr>
                        <a:t>ข้าว</a:t>
                      </a:r>
                      <a:r>
                        <a:rPr dirty="0" smtClean="0">
                          <a:latin typeface="Tahoma"/>
                          <a:cs typeface="Tahoma"/>
                          <a:sym typeface="Cambria"/>
                        </a:rPr>
                        <a:t>ผัด</a:t>
                      </a:r>
                      <a:endParaRPr b="1" i="1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80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90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dirty="0">
                          <a:latin typeface="Tahoma"/>
                          <a:cs typeface="Tahoma"/>
                          <a:sym typeface="Cambria"/>
                        </a:rPr>
                        <a:t>100</a:t>
                      </a:r>
                      <a:endParaRPr b="1" i="1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dirty="0">
                          <a:latin typeface="Tahoma"/>
                          <a:cs typeface="Tahoma"/>
                          <a:sym typeface="Cambria"/>
                        </a:rPr>
                        <a:t>70</a:t>
                      </a:r>
                      <a:endParaRPr b="1" i="1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dirty="0">
                          <a:latin typeface="Tahoma"/>
                          <a:cs typeface="Tahoma"/>
                          <a:sym typeface="Cambria"/>
                        </a:rPr>
                        <a:t>50</a:t>
                      </a:r>
                      <a:endParaRPr b="1" i="1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</a:tr>
              <a:tr h="492534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สุกี้ทะเล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50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45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70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65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dirty="0">
                          <a:latin typeface="Tahoma"/>
                          <a:cs typeface="Tahoma"/>
                          <a:sym typeface="Cambria"/>
                        </a:rPr>
                        <a:t>50</a:t>
                      </a:r>
                      <a:endParaRPr b="1" i="1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</a:tr>
            </a:tbl>
          </a:graphicData>
        </a:graphic>
      </p:graphicFrame>
      <p:sp>
        <p:nvSpPr>
          <p:cNvPr id="2" name="Rounded Rectangular Callout 1"/>
          <p:cNvSpPr/>
          <p:nvPr/>
        </p:nvSpPr>
        <p:spPr bwMode="auto">
          <a:xfrm>
            <a:off x="6509454" y="4072143"/>
            <a:ext cx="2394284" cy="777152"/>
          </a:xfrm>
          <a:prstGeom prst="wedgeRoundRectCallout">
            <a:avLst>
              <a:gd name="adj1" fmla="val -63044"/>
              <a:gd name="adj2" fmla="val 6029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z="2000">
                <a:latin typeface="Tahoma"/>
                <a:cs typeface="Tahoma"/>
              </a:rPr>
              <a:t>จำนวนจานทั้งหมดที่ขายได้แต่ละวัน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6347028" y="5871895"/>
            <a:ext cx="2556710" cy="777152"/>
          </a:xfrm>
          <a:prstGeom prst="wedgeRoundRectCallout">
            <a:avLst>
              <a:gd name="adj1" fmla="val -67750"/>
              <a:gd name="adj2" fmla="val -5891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>
              <a:defRPr sz="1800"/>
            </a:pPr>
            <a:r>
              <a:rPr lang="th-TH" sz="2000">
                <a:latin typeface="Tahoma"/>
                <a:cs typeface="Tahoma"/>
              </a:rPr>
              <a:t>อาหารแต่ละประเภทที่ขายได้ใน 1 สัปดาห์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1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dvAuto="0"/>
      <p:bldP spid="231" grpId="0" animBg="1" advAuto="0"/>
      <p:bldP spid="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axis=0,  axis=1</a:t>
            </a:r>
            <a:endParaRPr lang="en-US"/>
          </a:p>
        </p:txBody>
      </p:sp>
      <p:sp>
        <p:nvSpPr>
          <p:cNvPr id="3" name="Shape 225"/>
          <p:cNvSpPr/>
          <p:nvPr/>
        </p:nvSpPr>
        <p:spPr>
          <a:xfrm>
            <a:off x="602588" y="750774"/>
            <a:ext cx="5359055" cy="2248948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a </a:t>
            </a: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= </a:t>
            </a:r>
            <a:r>
              <a:rPr sz="2000" b="1">
                <a:latin typeface="Courier New"/>
                <a:ea typeface="Courier New"/>
                <a:cs typeface="Courier New"/>
                <a:sym typeface="Courier New"/>
              </a:rPr>
              <a:t>np.array</a:t>
            </a: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([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1, 2, 3, 4, 5</a:t>
            </a: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]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,</a:t>
            </a:r>
          </a:p>
          <a:p>
            <a:pPr lvl="0">
              <a:defRPr sz="1800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	   [1, 2, 3, 4, 5],</a:t>
            </a:r>
          </a:p>
          <a:p>
            <a:pPr lvl="0">
              <a:defRPr sz="1800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	   [1, 2, 3, 4, 5] </a:t>
            </a: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])</a:t>
            </a:r>
            <a:endParaRPr lang="th-TH" sz="2000" b="1" smtClean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b = np.sum(a, axis=0)</a:t>
            </a:r>
          </a:p>
          <a:p>
            <a:pPr lvl="0">
              <a:defRPr sz="1800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r>
              <a:rPr lang="en-US" sz="2000" b="1" smtClean="0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# [3, 6, 9,12,15]</a:t>
            </a:r>
          </a:p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c = np.sum(a, axis=1)</a:t>
            </a:r>
          </a:p>
          <a:p>
            <a:pPr lvl="0">
              <a:defRPr sz="1800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r>
              <a:rPr lang="en-US" sz="2000" b="1" smtClean="0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# [15, 15, 15]</a:t>
            </a:r>
            <a:endParaRPr sz="2000" b="1" dirty="0">
              <a:solidFill>
                <a:srgbClr val="C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6574" y="3063511"/>
            <a:ext cx="4009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ahoma" pitchFamily="34" charset="0"/>
                <a:cs typeface="Tahoma" pitchFamily="34" charset="0"/>
              </a:rPr>
              <a:t>axis=0  --&gt; </a:t>
            </a:r>
            <a:r>
              <a:rPr lang="th-TH" sz="2400" smtClean="0">
                <a:latin typeface="Tahoma" pitchFamily="34" charset="0"/>
                <a:cs typeface="Tahoma" pitchFamily="34" charset="0"/>
              </a:rPr>
              <a:t>รวมข้อมูลในมิติ </a:t>
            </a:r>
            <a:r>
              <a:rPr lang="en-US" sz="2400" smtClean="0">
                <a:latin typeface="Tahoma" pitchFamily="34" charset="0"/>
                <a:cs typeface="Tahoma" pitchFamily="34" charset="0"/>
              </a:rPr>
              <a:t>0</a:t>
            </a:r>
            <a:endParaRPr lang="en-US" sz="2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Shape 225"/>
          <p:cNvSpPr/>
          <p:nvPr/>
        </p:nvSpPr>
        <p:spPr>
          <a:xfrm>
            <a:off x="602588" y="3465801"/>
            <a:ext cx="8282726" cy="402289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[ np.sum(a[</a:t>
            </a:r>
            <a:r>
              <a:rPr lang="en-US" sz="2000" b="1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:,0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]), np.sum(a</a:t>
            </a: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-US" sz="20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:,1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], ..., np.sum(a[</a:t>
            </a:r>
            <a:r>
              <a:rPr lang="en-US" sz="2000" b="1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:,4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] ]</a:t>
            </a:r>
            <a:endParaRPr lang="en-US" sz="2000"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" name="Shape 225"/>
          <p:cNvSpPr/>
          <p:nvPr/>
        </p:nvSpPr>
        <p:spPr>
          <a:xfrm>
            <a:off x="602588" y="3985277"/>
            <a:ext cx="8282726" cy="402289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b = [ np.sum(a[</a:t>
            </a:r>
            <a:r>
              <a:rPr lang="en-US" sz="2000" b="1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:,i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]  for i in range(a.shape[1]) ]</a:t>
            </a:r>
            <a:endParaRPr lang="en-US" sz="2000"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" name="Shape 225"/>
          <p:cNvSpPr/>
          <p:nvPr/>
        </p:nvSpPr>
        <p:spPr>
          <a:xfrm>
            <a:off x="6197279" y="1461192"/>
            <a:ext cx="2453427" cy="402289"/>
          </a:xfrm>
          <a:prstGeom prst="rect">
            <a:avLst/>
          </a:prstGeom>
          <a:ln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6799" tIns="46799" rIns="46799" bIns="46799">
            <a:spAutoFit/>
          </a:bodyPr>
          <a:lstStyle/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a.shape = (3,5)</a:t>
            </a:r>
            <a:endParaRPr sz="20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6574" y="4595507"/>
            <a:ext cx="4009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ahoma" pitchFamily="34" charset="0"/>
                <a:cs typeface="Tahoma" pitchFamily="34" charset="0"/>
              </a:rPr>
              <a:t>axis=1  --&gt; </a:t>
            </a:r>
            <a:r>
              <a:rPr lang="th-TH" sz="2400" smtClean="0">
                <a:latin typeface="Tahoma" pitchFamily="34" charset="0"/>
                <a:cs typeface="Tahoma" pitchFamily="34" charset="0"/>
              </a:rPr>
              <a:t>รวมข้อมูลในมิติ </a:t>
            </a:r>
            <a:r>
              <a:rPr lang="en-US" sz="2400" smtClean="0">
                <a:latin typeface="Tahoma" pitchFamily="34" charset="0"/>
                <a:cs typeface="Tahoma" pitchFamily="34" charset="0"/>
              </a:rPr>
              <a:t>1</a:t>
            </a:r>
            <a:endParaRPr lang="en-US" sz="2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Shape 225"/>
          <p:cNvSpPr/>
          <p:nvPr/>
        </p:nvSpPr>
        <p:spPr>
          <a:xfrm>
            <a:off x="602588" y="4997797"/>
            <a:ext cx="8282726" cy="402289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[ np.sum(a[</a:t>
            </a:r>
            <a:r>
              <a:rPr lang="en-US" sz="2000" b="1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0,: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]), np.sum(a[</a:t>
            </a:r>
            <a:r>
              <a:rPr lang="en-US" sz="2000" b="1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1,: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], np.sum(a[</a:t>
            </a:r>
            <a:r>
              <a:rPr lang="en-US" sz="2000" b="1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2,: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] ]</a:t>
            </a:r>
            <a:endParaRPr lang="en-US" sz="2000"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" name="Shape 225"/>
          <p:cNvSpPr/>
          <p:nvPr/>
        </p:nvSpPr>
        <p:spPr>
          <a:xfrm>
            <a:off x="602588" y="5517273"/>
            <a:ext cx="8282726" cy="402289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c = [ np.sum(a[</a:t>
            </a:r>
            <a:r>
              <a:rPr lang="en-US" sz="2000" b="1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i,: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]  for i in range(a.shape[0]) ]</a:t>
            </a:r>
            <a:endParaRPr lang="en-US" sz="2000"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37333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 advAuto="0"/>
      <p:bldP spid="7" grpId="0" animBg="1" advAuto="0"/>
      <p:bldP spid="9" grpId="0"/>
      <p:bldP spid="10" grpId="0" animBg="1" advAuto="0"/>
      <p:bldP spid="11" grpId="0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นอกเรื่อง </a:t>
            </a:r>
            <a:r>
              <a:rPr lang="en-US" smtClean="0"/>
              <a:t>: axis</a:t>
            </a:r>
            <a:endParaRPr lang="en-US"/>
          </a:p>
        </p:txBody>
      </p:sp>
      <p:sp>
        <p:nvSpPr>
          <p:cNvPr id="3" name="Shape 225"/>
          <p:cNvSpPr/>
          <p:nvPr/>
        </p:nvSpPr>
        <p:spPr>
          <a:xfrm>
            <a:off x="288758" y="763588"/>
            <a:ext cx="8563308" cy="5942267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a = np.array( [ [[</a:t>
            </a: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1, 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2, 3],</a:t>
            </a:r>
            <a:endParaRPr lang="en-US"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          [4, 5, 6]],</a:t>
            </a:r>
            <a:endParaRPr lang="en-US"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endParaRPr lang="en-US" sz="2000" b="1" smtClean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		    [[</a:t>
            </a: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1, 2, 3],</a:t>
            </a:r>
          </a:p>
          <a:p>
            <a:pPr lvl="0">
              <a:defRPr sz="1800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              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[4, 5, 6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]] ] )</a:t>
            </a:r>
            <a:endParaRPr lang="en-US"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b = np.sum(a)</a:t>
            </a:r>
          </a:p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b = np.sum(a,axis=(0,1,2))</a:t>
            </a:r>
          </a:p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c = np.sum(a,axis=(0,1))</a:t>
            </a:r>
          </a:p>
          <a:p>
            <a:pPr lvl="0">
              <a:lnSpc>
                <a:spcPct val="150000"/>
              </a:lnSpc>
              <a:defRPr sz="1800"/>
            </a:pPr>
            <a:r>
              <a:rPr lang="en-US" sz="2000" b="1" smtClean="0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#  [np.sum(a[</a:t>
            </a:r>
            <a:r>
              <a:rPr lang="en-US" sz="2000" b="1" smtClean="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:,:,i</a:t>
            </a:r>
            <a:r>
              <a:rPr lang="en-US" sz="2000" b="1" smtClean="0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]) for i in range(a.shape[</a:t>
            </a:r>
            <a:r>
              <a:rPr lang="en-US" sz="2000" b="1" smtClean="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-US" sz="2000" b="1" smtClean="0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])]</a:t>
            </a:r>
          </a:p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d = np.sum(a,axis=(0,2))</a:t>
            </a:r>
          </a:p>
          <a:p>
            <a:pPr lvl="0">
              <a:lnSpc>
                <a:spcPct val="150000"/>
              </a:lnSpc>
              <a:defRPr sz="1800"/>
            </a:pPr>
            <a:r>
              <a:rPr lang="en-US" sz="20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#  </a:t>
            </a:r>
            <a:r>
              <a:rPr lang="en-US" sz="2000" b="1" smtClean="0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[np.sum(a[</a:t>
            </a:r>
            <a:r>
              <a:rPr lang="en-US" sz="2000" b="1" smtClean="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:,i,:</a:t>
            </a:r>
            <a:r>
              <a:rPr lang="en-US" sz="2000" b="1" smtClean="0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]) </a:t>
            </a:r>
            <a:r>
              <a:rPr lang="en-US" sz="20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for i in </a:t>
            </a:r>
            <a:r>
              <a:rPr lang="en-US" sz="2000" b="1" smtClean="0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range(a.shape[</a:t>
            </a:r>
            <a:r>
              <a:rPr lang="en-US" sz="2000" b="1" smtClean="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US" sz="2000" b="1" smtClean="0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])]</a:t>
            </a:r>
          </a:p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e = np.sum(a,axis=0)</a:t>
            </a:r>
          </a:p>
          <a:p>
            <a:pPr>
              <a:lnSpc>
                <a:spcPct val="150000"/>
              </a:lnSpc>
              <a:defRPr sz="1800"/>
            </a:pPr>
            <a:r>
              <a:rPr lang="en-US" sz="20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#  </a:t>
            </a:r>
            <a:r>
              <a:rPr lang="en-US" sz="2000" b="1" smtClean="0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[ [np.sum(a[</a:t>
            </a:r>
            <a:r>
              <a:rPr lang="en-US" sz="2000" b="1" smtClean="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:,i,j</a:t>
            </a:r>
            <a:r>
              <a:rPr lang="en-US" sz="2000" b="1" smtClean="0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]) </a:t>
            </a:r>
            <a:r>
              <a:rPr lang="en-US" sz="20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for </a:t>
            </a:r>
            <a:r>
              <a:rPr lang="en-US" sz="2000" b="1" smtClean="0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j </a:t>
            </a:r>
            <a:r>
              <a:rPr lang="en-US" sz="20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in </a:t>
            </a:r>
            <a:r>
              <a:rPr lang="en-US" sz="2000" b="1" smtClean="0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range(a.shape[</a:t>
            </a:r>
            <a:r>
              <a:rPr lang="en-US" sz="2000" b="1" smtClean="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-US" sz="2000" b="1" smtClean="0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])]</a:t>
            </a:r>
          </a:p>
          <a:p>
            <a:pPr>
              <a:defRPr sz="1800"/>
            </a:pPr>
            <a:r>
              <a:rPr lang="en-US" sz="20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smtClean="0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for i in range(a.shape[</a:t>
            </a:r>
            <a:r>
              <a:rPr lang="en-US" sz="2000" b="1" smtClean="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US" sz="2000" b="1" smtClean="0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]) ]</a:t>
            </a:r>
            <a:endParaRPr lang="en-US" sz="2000" b="1">
              <a:solidFill>
                <a:srgbClr val="C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f = np.sum(a,axis=2)</a:t>
            </a:r>
            <a:endParaRPr lang="en-US"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lnSpc>
                <a:spcPct val="150000"/>
              </a:lnSpc>
              <a:defRPr sz="1800"/>
            </a:pPr>
            <a:r>
              <a:rPr lang="en-US" sz="20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#  </a:t>
            </a:r>
            <a:r>
              <a:rPr lang="en-US" sz="2000" b="1" smtClean="0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[ [np.sum(a[</a:t>
            </a:r>
            <a:r>
              <a:rPr lang="en-US" sz="2000" b="1" smtClean="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i,j,:</a:t>
            </a:r>
            <a:r>
              <a:rPr lang="en-US" sz="2000" b="1" smtClean="0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]) </a:t>
            </a:r>
            <a:r>
              <a:rPr lang="en-US" sz="20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for j in </a:t>
            </a:r>
            <a:r>
              <a:rPr lang="en-US" sz="2000" b="1" smtClean="0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range(a.shape[</a:t>
            </a:r>
            <a:r>
              <a:rPr lang="en-US" sz="2000" b="1" smtClean="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US" sz="2000" b="1" smtClean="0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])]</a:t>
            </a:r>
            <a:endParaRPr lang="en-US" sz="2000" b="1">
              <a:solidFill>
                <a:srgbClr val="C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defRPr sz="1800"/>
            </a:pPr>
            <a:r>
              <a:rPr lang="en-US" sz="20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for i in </a:t>
            </a:r>
            <a:r>
              <a:rPr lang="en-US" sz="2000" b="1" smtClean="0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range(a.shape[</a:t>
            </a:r>
            <a:r>
              <a:rPr lang="en-US" sz="2000" b="1" smtClean="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US" sz="2000" b="1" smtClean="0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]) ]</a:t>
            </a:r>
            <a:endParaRPr lang="en-US" sz="2000" b="1">
              <a:solidFill>
                <a:srgbClr val="C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" name="Shape 225"/>
          <p:cNvSpPr/>
          <p:nvPr/>
        </p:nvSpPr>
        <p:spPr>
          <a:xfrm>
            <a:off x="4308321" y="2743387"/>
            <a:ext cx="2736162" cy="402289"/>
          </a:xfrm>
          <a:prstGeom prst="rect">
            <a:avLst/>
          </a:prstGeom>
          <a:ln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6799" tIns="46799" rIns="46799" bIns="46799">
            <a:spAutoFit/>
          </a:bodyPr>
          <a:lstStyle/>
          <a:p>
            <a:pPr lvl="0">
              <a:defRPr sz="1800"/>
            </a:pPr>
            <a:r>
              <a:rPr lang="en-US" sz="2000" b="1" smtClean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a.shape = (2,2,3)</a:t>
            </a:r>
            <a:endParaRPr sz="2000" b="1" dirty="0">
              <a:solidFill>
                <a:schemeClr val="tx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00610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dirty="0" smtClean="0"/>
              <a:t>ลองเขียนดู </a:t>
            </a:r>
            <a:r>
              <a:rPr lang="en-US" dirty="0" smtClean="0"/>
              <a:t>: Matrix Transpose</a:t>
            </a:r>
            <a:endParaRPr lang="th-TH" dirty="0"/>
          </a:p>
        </p:txBody>
      </p:sp>
      <p:sp>
        <p:nvSpPr>
          <p:cNvPr id="20" name="AutoShape 9"/>
          <p:cNvSpPr>
            <a:spLocks noChangeArrowheads="1"/>
          </p:cNvSpPr>
          <p:nvPr/>
        </p:nvSpPr>
        <p:spPr bwMode="auto">
          <a:xfrm>
            <a:off x="1036885" y="972623"/>
            <a:ext cx="6940052" cy="1228281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 type="none" w="lg" len="med"/>
          </a:ln>
        </p:spPr>
        <p:txBody>
          <a:bodyPr wrap="square" lIns="90000" tIns="46800" rIns="90000" bIns="46800" anchor="ctr">
            <a:spAutoFit/>
          </a:bodyPr>
          <a:lstStyle/>
          <a:p>
            <a:r>
              <a:rPr lang="th-TH" sz="2200" smtClean="0">
                <a:latin typeface="Tahoma"/>
                <a:cs typeface="Tahoma"/>
              </a:rPr>
              <a:t>สร้างเมทริกซ์ด้วย </a:t>
            </a:r>
            <a:r>
              <a:rPr lang="en-US" sz="2200" smtClean="0">
                <a:latin typeface="Tahoma"/>
                <a:cs typeface="Tahoma"/>
              </a:rPr>
              <a:t>list of lists </a:t>
            </a:r>
            <a:br>
              <a:rPr lang="en-US" sz="2200" smtClean="0">
                <a:latin typeface="Tahoma"/>
                <a:cs typeface="Tahoma"/>
              </a:rPr>
            </a:br>
            <a:r>
              <a:rPr lang="th-TH" sz="2200" smtClean="0">
                <a:latin typeface="Tahoma"/>
                <a:cs typeface="Tahoma"/>
              </a:rPr>
              <a:t>เขียน</a:t>
            </a:r>
            <a:r>
              <a:rPr lang="th-TH" sz="2200" dirty="0" smtClean="0">
                <a:latin typeface="Tahoma"/>
                <a:cs typeface="Tahoma"/>
              </a:rPr>
              <a:t>โปรแกรมรับค่าเมตริกจากผู้ใช้ขนาด </a:t>
            </a:r>
            <a:r>
              <a:rPr lang="en-US" sz="2200" smtClean="0">
                <a:latin typeface="Tahoma"/>
                <a:cs typeface="Tahoma"/>
              </a:rPr>
              <a:t>3 </a:t>
            </a:r>
            <a:r>
              <a:rPr lang="en-US" sz="2200" smtClean="0">
                <a:latin typeface="Tahoma"/>
                <a:cs typeface="Tahoma"/>
                <a:sym typeface="Symbol" panose="05050102010706020507" pitchFamily="18" charset="2"/>
              </a:rPr>
              <a:t></a:t>
            </a:r>
            <a:r>
              <a:rPr lang="th-TH" sz="2200" smtClean="0">
                <a:latin typeface="Tahoma"/>
                <a:cs typeface="Tahoma"/>
                <a:sym typeface="Symbol" panose="05050102010706020507" pitchFamily="18" charset="2"/>
              </a:rPr>
              <a:t> </a:t>
            </a:r>
            <a:r>
              <a:rPr lang="en-US" sz="2200" smtClean="0">
                <a:latin typeface="Tahoma"/>
                <a:cs typeface="Tahoma"/>
              </a:rPr>
              <a:t>3</a:t>
            </a:r>
            <a:r>
              <a:rPr lang="th-TH" sz="2200" smtClean="0">
                <a:latin typeface="Tahoma"/>
                <a:cs typeface="Tahoma"/>
              </a:rPr>
              <a:t> ที</a:t>
            </a:r>
            <a:r>
              <a:rPr lang="th-TH" sz="2200" dirty="0" smtClean="0">
                <a:latin typeface="Tahoma"/>
                <a:cs typeface="Tahoma"/>
              </a:rPr>
              <a:t>ละ</a:t>
            </a:r>
            <a:r>
              <a:rPr lang="th-TH" sz="2200" smtClean="0">
                <a:latin typeface="Tahoma"/>
                <a:cs typeface="Tahoma"/>
              </a:rPr>
              <a:t>แถว </a:t>
            </a:r>
            <a:br>
              <a:rPr lang="th-TH" sz="2200" smtClean="0">
                <a:latin typeface="Tahoma"/>
                <a:cs typeface="Tahoma"/>
              </a:rPr>
            </a:br>
            <a:r>
              <a:rPr lang="th-TH" sz="2200" smtClean="0">
                <a:latin typeface="Tahoma"/>
                <a:cs typeface="Tahoma"/>
              </a:rPr>
              <a:t>จากนั้นสร้างเมทริกซ์สลับเปลี่ยน </a:t>
            </a:r>
            <a:r>
              <a:rPr lang="en-US" sz="2200" smtClean="0">
                <a:latin typeface="Tahoma"/>
                <a:cs typeface="Tahoma"/>
              </a:rPr>
              <a:t>(Matrix Transpose)</a:t>
            </a:r>
            <a:endParaRPr lang="th-TH" sz="24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791606" y="2435165"/>
            <a:ext cx="7557611" cy="1941173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 type="none" w="lg" len="med"/>
          </a:ln>
        </p:spPr>
        <p:txBody>
          <a:bodyPr wrap="square" lIns="90000" tIns="46800" rIns="90000" bIns="46800"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r>
              <a:rPr lang="en-US" sz="2000" b="1" dirty="0" smtClean="0">
                <a:solidFill>
                  <a:srgbClr val="0000FF"/>
                </a:solidFill>
                <a:latin typeface="Courier New"/>
                <a:cs typeface="Courier New"/>
              </a:rPr>
              <a:t>Input matrix row1:</a:t>
            </a:r>
            <a:r>
              <a:rPr lang="en-US" sz="2000" b="1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1 2 3</a:t>
            </a:r>
          </a:p>
          <a:p>
            <a:r>
              <a:rPr lang="en-US" sz="2000" b="1" dirty="0">
                <a:solidFill>
                  <a:srgbClr val="0000FF"/>
                </a:solidFill>
                <a:latin typeface="Courier New"/>
                <a:cs typeface="Courier New"/>
              </a:rPr>
              <a:t>Input matrix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  <a:cs typeface="Courier New"/>
              </a:rPr>
              <a:t>row2: </a:t>
            </a:r>
            <a:r>
              <a:rPr lang="en-US" sz="2000" b="1" dirty="0" smtClean="0">
                <a:solidFill>
                  <a:srgbClr val="000000"/>
                </a:solidFill>
                <a:latin typeface="Courier New"/>
                <a:cs typeface="Courier New"/>
              </a:rPr>
              <a:t>4 5 6</a:t>
            </a:r>
            <a:endParaRPr lang="en-US" sz="2000" b="1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2000" b="1" dirty="0">
                <a:solidFill>
                  <a:srgbClr val="0000FF"/>
                </a:solidFill>
                <a:latin typeface="Courier New"/>
                <a:cs typeface="Courier New"/>
              </a:rPr>
              <a:t>Input matrix 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  <a:cs typeface="Courier New"/>
              </a:rPr>
              <a:t>row3: </a:t>
            </a:r>
            <a:r>
              <a:rPr lang="en-US" sz="2000" b="1" dirty="0" smtClean="0">
                <a:latin typeface="Courier New"/>
                <a:cs typeface="Courier New"/>
              </a:rPr>
              <a:t>7 8 9</a:t>
            </a:r>
            <a:endParaRPr lang="en-US" sz="2000" b="1" dirty="0">
              <a:latin typeface="Courier New"/>
              <a:cs typeface="Courier New"/>
            </a:endParaRPr>
          </a:p>
          <a:p>
            <a:endParaRPr lang="en-US" sz="2000" b="1" dirty="0" smtClean="0">
              <a:solidFill>
                <a:srgbClr val="0000FF"/>
              </a:solidFill>
              <a:latin typeface="Courier New"/>
              <a:cs typeface="Courier New"/>
            </a:endParaRPr>
          </a:p>
          <a:p>
            <a:r>
              <a:rPr lang="en-US" sz="2000" b="1" dirty="0" smtClean="0">
                <a:solidFill>
                  <a:srgbClr val="0000FF"/>
                </a:solidFill>
                <a:latin typeface="Courier New"/>
                <a:cs typeface="Courier New"/>
              </a:rPr>
              <a:t>Matrix: </a:t>
            </a:r>
            <a:r>
              <a:rPr lang="fr-FR" sz="2000" b="1" dirty="0">
                <a:solidFill>
                  <a:srgbClr val="0000FF"/>
                </a:solidFill>
                <a:latin typeface="Courier New"/>
                <a:cs typeface="Courier New"/>
              </a:rPr>
              <a:t>[</a:t>
            </a:r>
            <a:r>
              <a:rPr lang="fr-FR" sz="2000" b="1" dirty="0" smtClean="0">
                <a:solidFill>
                  <a:srgbClr val="0000FF"/>
                </a:solidFill>
                <a:latin typeface="Courier New"/>
                <a:cs typeface="Courier New"/>
              </a:rPr>
              <a:t>[1, 2, 3]</a:t>
            </a:r>
            <a:r>
              <a:rPr lang="fr-FR" sz="2000" b="1" dirty="0">
                <a:solidFill>
                  <a:srgbClr val="0000FF"/>
                </a:solidFill>
                <a:latin typeface="Courier New"/>
                <a:cs typeface="Courier New"/>
              </a:rPr>
              <a:t>, </a:t>
            </a:r>
            <a:r>
              <a:rPr lang="fr-FR" sz="2000" b="1" dirty="0" smtClean="0">
                <a:solidFill>
                  <a:srgbClr val="0000FF"/>
                </a:solidFill>
                <a:latin typeface="Courier New"/>
                <a:cs typeface="Courier New"/>
              </a:rPr>
              <a:t>[4, 5, 6]</a:t>
            </a:r>
            <a:r>
              <a:rPr lang="fr-FR" sz="2000" b="1" dirty="0">
                <a:solidFill>
                  <a:srgbClr val="0000FF"/>
                </a:solidFill>
                <a:latin typeface="Courier New"/>
                <a:cs typeface="Courier New"/>
              </a:rPr>
              <a:t>, </a:t>
            </a:r>
            <a:r>
              <a:rPr lang="fr-FR" sz="2000" b="1" dirty="0" smtClean="0">
                <a:solidFill>
                  <a:srgbClr val="0000FF"/>
                </a:solidFill>
                <a:latin typeface="Courier New"/>
                <a:cs typeface="Courier New"/>
              </a:rPr>
              <a:t>[7, 8, 9]]</a:t>
            </a:r>
          </a:p>
          <a:p>
            <a:r>
              <a:rPr lang="fr-FR" sz="20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Matrix.T</a:t>
            </a:r>
            <a:r>
              <a:rPr lang="fr-FR" sz="2000" b="1" dirty="0" smtClean="0">
                <a:solidFill>
                  <a:srgbClr val="0000FF"/>
                </a:solidFill>
                <a:latin typeface="Courier New"/>
                <a:cs typeface="Courier New"/>
              </a:rPr>
              <a:t>: </a:t>
            </a:r>
            <a:r>
              <a:rPr lang="fr-FR" sz="2000" b="1" dirty="0">
                <a:solidFill>
                  <a:srgbClr val="0000FF"/>
                </a:solidFill>
                <a:latin typeface="Courier New"/>
                <a:cs typeface="Courier New"/>
              </a:rPr>
              <a:t>[[1, </a:t>
            </a:r>
            <a:r>
              <a:rPr lang="fr-FR" sz="2000" b="1" dirty="0" smtClean="0">
                <a:solidFill>
                  <a:srgbClr val="0000FF"/>
                </a:solidFill>
                <a:latin typeface="Courier New"/>
                <a:cs typeface="Courier New"/>
              </a:rPr>
              <a:t>4, 7]</a:t>
            </a:r>
            <a:r>
              <a:rPr lang="fr-FR" sz="2000" b="1" dirty="0">
                <a:solidFill>
                  <a:srgbClr val="0000FF"/>
                </a:solidFill>
                <a:latin typeface="Courier New"/>
                <a:cs typeface="Courier New"/>
              </a:rPr>
              <a:t>, </a:t>
            </a:r>
            <a:r>
              <a:rPr lang="fr-FR" sz="2000" b="1" dirty="0" smtClean="0">
                <a:solidFill>
                  <a:srgbClr val="0000FF"/>
                </a:solidFill>
                <a:latin typeface="Courier New"/>
                <a:cs typeface="Courier New"/>
              </a:rPr>
              <a:t>[2, </a:t>
            </a:r>
            <a:r>
              <a:rPr lang="fr-FR" sz="2000" b="1" dirty="0">
                <a:solidFill>
                  <a:srgbClr val="0000FF"/>
                </a:solidFill>
                <a:latin typeface="Courier New"/>
                <a:cs typeface="Courier New"/>
              </a:rPr>
              <a:t>5, </a:t>
            </a:r>
            <a:r>
              <a:rPr lang="fr-FR" sz="2000" b="1" dirty="0" smtClean="0">
                <a:solidFill>
                  <a:srgbClr val="0000FF"/>
                </a:solidFill>
                <a:latin typeface="Courier New"/>
                <a:cs typeface="Courier New"/>
              </a:rPr>
              <a:t>8]</a:t>
            </a:r>
            <a:r>
              <a:rPr lang="fr-FR" sz="2000" b="1" dirty="0">
                <a:solidFill>
                  <a:srgbClr val="0000FF"/>
                </a:solidFill>
                <a:latin typeface="Courier New"/>
                <a:cs typeface="Courier New"/>
              </a:rPr>
              <a:t>, </a:t>
            </a:r>
            <a:r>
              <a:rPr lang="fr-FR" sz="2000" b="1" dirty="0" smtClean="0">
                <a:solidFill>
                  <a:srgbClr val="0000FF"/>
                </a:solidFill>
                <a:latin typeface="Courier New"/>
                <a:cs typeface="Courier New"/>
              </a:rPr>
              <a:t>[3, 6, </a:t>
            </a:r>
            <a:r>
              <a:rPr lang="fr-FR" sz="2000" b="1" dirty="0">
                <a:solidFill>
                  <a:srgbClr val="0000FF"/>
                </a:solidFill>
                <a:latin typeface="Courier New"/>
                <a:cs typeface="Courier New"/>
              </a:rPr>
              <a:t>9]</a:t>
            </a:r>
            <a:r>
              <a:rPr lang="fr-FR" sz="2000" b="1" dirty="0" smtClean="0">
                <a:solidFill>
                  <a:srgbClr val="0000FF"/>
                </a:solidFill>
                <a:latin typeface="Courier New"/>
                <a:cs typeface="Courier New"/>
              </a:rPr>
              <a:t>]</a:t>
            </a:r>
            <a:endParaRPr lang="en-US" sz="2000" b="1" dirty="0" smtClean="0">
              <a:solidFill>
                <a:srgbClr val="0000FF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73940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นอกเรื่อง </a:t>
            </a:r>
            <a:r>
              <a:rPr lang="en-US" smtClean="0"/>
              <a:t>: axis</a:t>
            </a:r>
            <a:endParaRPr lang="en-US"/>
          </a:p>
        </p:txBody>
      </p:sp>
      <p:sp>
        <p:nvSpPr>
          <p:cNvPr id="3" name="Shape 225"/>
          <p:cNvSpPr/>
          <p:nvPr/>
        </p:nvSpPr>
        <p:spPr>
          <a:xfrm>
            <a:off x="288758" y="763588"/>
            <a:ext cx="8563308" cy="2248948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a = np.array( [ [[</a:t>
            </a: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1, 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2, 3],</a:t>
            </a:r>
            <a:endParaRPr lang="en-US"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          [4, 5, 6]],</a:t>
            </a:r>
            <a:endParaRPr lang="en-US"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endParaRPr lang="en-US" sz="2000" b="1" smtClean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		    [[</a:t>
            </a: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1, 2, 3],</a:t>
            </a:r>
          </a:p>
          <a:p>
            <a:pPr lvl="0">
              <a:defRPr sz="1800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              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[4, 5, 6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]] ] )</a:t>
            </a:r>
          </a:p>
          <a:p>
            <a:pPr lvl="0">
              <a:defRPr sz="1800"/>
            </a:pPr>
            <a:endParaRPr lang="en-US"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c = np.sum(a,axis=(1,0))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6889" y="3204006"/>
            <a:ext cx="69621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ahoma" pitchFamily="34" charset="0"/>
                <a:cs typeface="Tahoma" pitchFamily="34" charset="0"/>
              </a:rPr>
              <a:t>axis=(1,0)  --&gt; </a:t>
            </a:r>
            <a:r>
              <a:rPr lang="th-TH" sz="2400" smtClean="0">
                <a:latin typeface="Tahoma" pitchFamily="34" charset="0"/>
                <a:cs typeface="Tahoma" pitchFamily="34" charset="0"/>
              </a:rPr>
              <a:t>รวมข้อมูลในมิติ </a:t>
            </a:r>
            <a:r>
              <a:rPr lang="en-US" sz="2400" smtClean="0">
                <a:latin typeface="Tahoma" pitchFamily="34" charset="0"/>
                <a:cs typeface="Tahoma" pitchFamily="34" charset="0"/>
              </a:rPr>
              <a:t>1 </a:t>
            </a:r>
            <a:r>
              <a:rPr lang="th-TH" sz="2400" smtClean="0">
                <a:latin typeface="Tahoma" pitchFamily="34" charset="0"/>
                <a:cs typeface="Tahoma" pitchFamily="34" charset="0"/>
              </a:rPr>
              <a:t>ก่อน แล้วค่อยมิติ </a:t>
            </a:r>
            <a:r>
              <a:rPr lang="en-US" sz="2400" smtClean="0">
                <a:latin typeface="Tahoma" pitchFamily="34" charset="0"/>
                <a:cs typeface="Tahoma" pitchFamily="34" charset="0"/>
              </a:rPr>
              <a:t>0</a:t>
            </a:r>
          </a:p>
          <a:p>
            <a:endParaRPr lang="en-US" sz="2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Shape 225"/>
          <p:cNvSpPr/>
          <p:nvPr/>
        </p:nvSpPr>
        <p:spPr>
          <a:xfrm>
            <a:off x="716889" y="3831640"/>
            <a:ext cx="2610852" cy="1633395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[ [[</a:t>
            </a: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1, 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2, 3],</a:t>
            </a:r>
            <a:endParaRPr lang="en-US"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 [4, 5, 6]],</a:t>
            </a:r>
            <a:endParaRPr lang="en-US"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endParaRPr lang="en-US" sz="2000" b="1" smtClean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  [[</a:t>
            </a: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1, 2, 3],</a:t>
            </a:r>
          </a:p>
          <a:p>
            <a:pPr lvl="0">
              <a:defRPr sz="1800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  [</a:t>
            </a: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4, 5, 6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]] ] 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323473" y="3856049"/>
            <a:ext cx="228600" cy="595980"/>
          </a:xfrm>
          <a:prstGeom prst="rect">
            <a:avLst/>
          </a:prstGeom>
          <a:solidFill>
            <a:srgbClr val="FF0000">
              <a:alpha val="3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793715" y="3856049"/>
            <a:ext cx="228600" cy="595980"/>
          </a:xfrm>
          <a:prstGeom prst="rect">
            <a:avLst/>
          </a:prstGeom>
          <a:solidFill>
            <a:srgbClr val="FF0000">
              <a:alpha val="3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263957" y="3859194"/>
            <a:ext cx="228600" cy="595980"/>
          </a:xfrm>
          <a:prstGeom prst="rect">
            <a:avLst/>
          </a:prstGeom>
          <a:solidFill>
            <a:srgbClr val="FF0000">
              <a:alpha val="3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61588" y="4778528"/>
            <a:ext cx="228600" cy="595980"/>
          </a:xfrm>
          <a:prstGeom prst="rect">
            <a:avLst/>
          </a:prstGeom>
          <a:solidFill>
            <a:srgbClr val="FF0000">
              <a:alpha val="3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831830" y="4778528"/>
            <a:ext cx="228600" cy="595980"/>
          </a:xfrm>
          <a:prstGeom prst="rect">
            <a:avLst/>
          </a:prstGeom>
          <a:solidFill>
            <a:srgbClr val="FF0000">
              <a:alpha val="3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302072" y="4781673"/>
            <a:ext cx="228600" cy="595980"/>
          </a:xfrm>
          <a:prstGeom prst="rect">
            <a:avLst/>
          </a:prstGeom>
          <a:solidFill>
            <a:srgbClr val="FF0000">
              <a:alpha val="3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Shape 225"/>
          <p:cNvSpPr/>
          <p:nvPr/>
        </p:nvSpPr>
        <p:spPr>
          <a:xfrm>
            <a:off x="3569383" y="3831639"/>
            <a:ext cx="2277964" cy="1017842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[ [5, 7, 9],</a:t>
            </a:r>
            <a:endParaRPr lang="en-US"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endParaRPr lang="en-US" sz="2000" b="1" smtClean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  [5, 7, 9] ] 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4013586" y="3841543"/>
            <a:ext cx="243570" cy="933839"/>
          </a:xfrm>
          <a:prstGeom prst="rect">
            <a:avLst/>
          </a:prstGeom>
          <a:solidFill>
            <a:srgbClr val="FF0000">
              <a:alpha val="3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483828" y="3841543"/>
            <a:ext cx="243570" cy="933839"/>
          </a:xfrm>
          <a:prstGeom prst="rect">
            <a:avLst/>
          </a:prstGeom>
          <a:solidFill>
            <a:srgbClr val="FF0000">
              <a:alpha val="3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954070" y="3844688"/>
            <a:ext cx="243570" cy="933839"/>
          </a:xfrm>
          <a:prstGeom prst="rect">
            <a:avLst/>
          </a:prstGeom>
          <a:solidFill>
            <a:srgbClr val="FF0000">
              <a:alpha val="3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Shape 225"/>
          <p:cNvSpPr/>
          <p:nvPr/>
        </p:nvSpPr>
        <p:spPr>
          <a:xfrm>
            <a:off x="6291550" y="3799541"/>
            <a:ext cx="2277964" cy="402289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[ 10,14,18 ]</a:t>
            </a:r>
            <a:endParaRPr lang="en-US" sz="2000"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76311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นอกเรื่อง </a:t>
            </a:r>
            <a:r>
              <a:rPr lang="en-US" smtClean="0"/>
              <a:t>: axis</a:t>
            </a:r>
            <a:endParaRPr lang="en-US"/>
          </a:p>
        </p:txBody>
      </p:sp>
      <p:sp>
        <p:nvSpPr>
          <p:cNvPr id="3" name="Shape 225"/>
          <p:cNvSpPr/>
          <p:nvPr/>
        </p:nvSpPr>
        <p:spPr>
          <a:xfrm>
            <a:off x="288758" y="763588"/>
            <a:ext cx="8563308" cy="2248948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a = np.array( [ [[</a:t>
            </a: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1, 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2, 3],</a:t>
            </a:r>
            <a:endParaRPr lang="en-US"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          [4, 5, 6]],</a:t>
            </a:r>
            <a:endParaRPr lang="en-US"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endParaRPr lang="en-US" sz="2000" b="1" smtClean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		    [[</a:t>
            </a: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1, 2, 3],</a:t>
            </a:r>
          </a:p>
          <a:p>
            <a:pPr lvl="0">
              <a:defRPr sz="1800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              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[4, 5, 6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]] ] )</a:t>
            </a:r>
          </a:p>
          <a:p>
            <a:pPr lvl="0">
              <a:defRPr sz="1800"/>
            </a:pPr>
            <a:endParaRPr lang="en-US"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c = np.sum(a,axis=(0,1))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6889" y="3204006"/>
            <a:ext cx="69621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ahoma" pitchFamily="34" charset="0"/>
                <a:cs typeface="Tahoma" pitchFamily="34" charset="0"/>
              </a:rPr>
              <a:t>axis=(0,1)  --&gt; </a:t>
            </a:r>
            <a:r>
              <a:rPr lang="th-TH" sz="2400" smtClean="0">
                <a:latin typeface="Tahoma" pitchFamily="34" charset="0"/>
                <a:cs typeface="Tahoma" pitchFamily="34" charset="0"/>
              </a:rPr>
              <a:t>รวมข้อมูลในมิติ </a:t>
            </a:r>
            <a:r>
              <a:rPr lang="en-US" sz="2400" smtClean="0">
                <a:latin typeface="Tahoma" pitchFamily="34" charset="0"/>
                <a:cs typeface="Tahoma" pitchFamily="34" charset="0"/>
              </a:rPr>
              <a:t>0 </a:t>
            </a:r>
            <a:r>
              <a:rPr lang="th-TH" sz="2400" smtClean="0">
                <a:latin typeface="Tahoma" pitchFamily="34" charset="0"/>
                <a:cs typeface="Tahoma" pitchFamily="34" charset="0"/>
              </a:rPr>
              <a:t>ก่อน แล้วค่อยมิติ </a:t>
            </a:r>
            <a:r>
              <a:rPr lang="en-US" sz="2400" smtClean="0">
                <a:latin typeface="Tahoma" pitchFamily="34" charset="0"/>
                <a:cs typeface="Tahoma" pitchFamily="34" charset="0"/>
              </a:rPr>
              <a:t>1</a:t>
            </a:r>
          </a:p>
          <a:p>
            <a:endParaRPr lang="en-US" sz="2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Shape 225"/>
          <p:cNvSpPr/>
          <p:nvPr/>
        </p:nvSpPr>
        <p:spPr>
          <a:xfrm>
            <a:off x="716889" y="3831640"/>
            <a:ext cx="2610852" cy="1633395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[ [[</a:t>
            </a: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1, 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2, 3],</a:t>
            </a:r>
            <a:endParaRPr lang="en-US"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 [4, 5, 6]],</a:t>
            </a:r>
            <a:endParaRPr lang="en-US"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endParaRPr lang="en-US" sz="2000" b="1" smtClean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  [[</a:t>
            </a: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1, 2, 3],</a:t>
            </a:r>
          </a:p>
          <a:p>
            <a:pPr lvl="0">
              <a:defRPr sz="1800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  [</a:t>
            </a: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4, 5, 6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]] ] </a:t>
            </a:r>
          </a:p>
        </p:txBody>
      </p:sp>
      <p:sp>
        <p:nvSpPr>
          <p:cNvPr id="14" name="Shape 225"/>
          <p:cNvSpPr/>
          <p:nvPr/>
        </p:nvSpPr>
        <p:spPr>
          <a:xfrm>
            <a:off x="3569383" y="3831639"/>
            <a:ext cx="2277964" cy="1017842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[ [2, 4, 6],</a:t>
            </a:r>
            <a:endParaRPr lang="en-US"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endParaRPr lang="en-US" sz="2000" b="1" smtClean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  [8,10,12] ] </a:t>
            </a:r>
          </a:p>
        </p:txBody>
      </p:sp>
      <p:sp>
        <p:nvSpPr>
          <p:cNvPr id="18" name="Shape 225"/>
          <p:cNvSpPr/>
          <p:nvPr/>
        </p:nvSpPr>
        <p:spPr>
          <a:xfrm>
            <a:off x="6291550" y="3799541"/>
            <a:ext cx="2277964" cy="402289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[ 10,14,18 ]</a:t>
            </a:r>
            <a:endParaRPr lang="en-US" sz="2000"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148189" y="3903840"/>
            <a:ext cx="415916" cy="1175866"/>
            <a:chOff x="1148189" y="3903840"/>
            <a:chExt cx="415916" cy="1175866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353598" y="3903840"/>
              <a:ext cx="210507" cy="297990"/>
            </a:xfrm>
            <a:prstGeom prst="rect">
              <a:avLst/>
            </a:prstGeom>
            <a:solidFill>
              <a:srgbClr val="FF0000">
                <a:alpha val="3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200" dirty="0" smtClean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1353598" y="4781716"/>
              <a:ext cx="210507" cy="297990"/>
            </a:xfrm>
            <a:prstGeom prst="rect">
              <a:avLst/>
            </a:prstGeom>
            <a:solidFill>
              <a:srgbClr val="FF0000">
                <a:alpha val="3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200" dirty="0" smtClean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1148189" y="4042611"/>
              <a:ext cx="223411" cy="902368"/>
            </a:xfrm>
            <a:custGeom>
              <a:avLst/>
              <a:gdLst>
                <a:gd name="connsiteX0" fmla="*/ 211379 w 223411"/>
                <a:gd name="connsiteY0" fmla="*/ 0 h 902368"/>
                <a:gd name="connsiteX1" fmla="*/ 30906 w 223411"/>
                <a:gd name="connsiteY1" fmla="*/ 204536 h 902368"/>
                <a:gd name="connsiteX2" fmla="*/ 18874 w 223411"/>
                <a:gd name="connsiteY2" fmla="*/ 757989 h 902368"/>
                <a:gd name="connsiteX3" fmla="*/ 223411 w 223411"/>
                <a:gd name="connsiteY3" fmla="*/ 902368 h 902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411" h="902368">
                  <a:moveTo>
                    <a:pt x="211379" y="0"/>
                  </a:moveTo>
                  <a:cubicBezTo>
                    <a:pt x="137184" y="39102"/>
                    <a:pt x="62990" y="78205"/>
                    <a:pt x="30906" y="204536"/>
                  </a:cubicBezTo>
                  <a:cubicBezTo>
                    <a:pt x="-1178" y="330867"/>
                    <a:pt x="-13210" y="641684"/>
                    <a:pt x="18874" y="757989"/>
                  </a:cubicBezTo>
                  <a:cubicBezTo>
                    <a:pt x="50958" y="874294"/>
                    <a:pt x="223411" y="902368"/>
                    <a:pt x="223411" y="902368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606399" y="3890405"/>
            <a:ext cx="415916" cy="1175866"/>
            <a:chOff x="1148189" y="3903840"/>
            <a:chExt cx="415916" cy="1175866"/>
          </a:xfrm>
        </p:grpSpPr>
        <p:sp>
          <p:nvSpPr>
            <p:cNvPr id="31" name="Rectangle 30"/>
            <p:cNvSpPr/>
            <p:nvPr/>
          </p:nvSpPr>
          <p:spPr bwMode="auto">
            <a:xfrm>
              <a:off x="1353598" y="3903840"/>
              <a:ext cx="210507" cy="297990"/>
            </a:xfrm>
            <a:prstGeom prst="rect">
              <a:avLst/>
            </a:prstGeom>
            <a:solidFill>
              <a:srgbClr val="FF0000">
                <a:alpha val="3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200" dirty="0" smtClean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1353598" y="4781716"/>
              <a:ext cx="210507" cy="297990"/>
            </a:xfrm>
            <a:prstGeom prst="rect">
              <a:avLst/>
            </a:prstGeom>
            <a:solidFill>
              <a:srgbClr val="FF0000">
                <a:alpha val="3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200" dirty="0" smtClean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1148189" y="4042611"/>
              <a:ext cx="223411" cy="902368"/>
            </a:xfrm>
            <a:custGeom>
              <a:avLst/>
              <a:gdLst>
                <a:gd name="connsiteX0" fmla="*/ 211379 w 223411"/>
                <a:gd name="connsiteY0" fmla="*/ 0 h 902368"/>
                <a:gd name="connsiteX1" fmla="*/ 30906 w 223411"/>
                <a:gd name="connsiteY1" fmla="*/ 204536 h 902368"/>
                <a:gd name="connsiteX2" fmla="*/ 18874 w 223411"/>
                <a:gd name="connsiteY2" fmla="*/ 757989 h 902368"/>
                <a:gd name="connsiteX3" fmla="*/ 223411 w 223411"/>
                <a:gd name="connsiteY3" fmla="*/ 902368 h 902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411" h="902368">
                  <a:moveTo>
                    <a:pt x="211379" y="0"/>
                  </a:moveTo>
                  <a:cubicBezTo>
                    <a:pt x="137184" y="39102"/>
                    <a:pt x="62990" y="78205"/>
                    <a:pt x="30906" y="204536"/>
                  </a:cubicBezTo>
                  <a:cubicBezTo>
                    <a:pt x="-1178" y="330867"/>
                    <a:pt x="-13210" y="641684"/>
                    <a:pt x="18874" y="757989"/>
                  </a:cubicBezTo>
                  <a:cubicBezTo>
                    <a:pt x="50958" y="874294"/>
                    <a:pt x="223411" y="902368"/>
                    <a:pt x="223411" y="902368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068514" y="3890405"/>
            <a:ext cx="415916" cy="1175866"/>
            <a:chOff x="1148189" y="3903840"/>
            <a:chExt cx="415916" cy="1175866"/>
          </a:xfrm>
        </p:grpSpPr>
        <p:sp>
          <p:nvSpPr>
            <p:cNvPr id="35" name="Rectangle 34"/>
            <p:cNvSpPr/>
            <p:nvPr/>
          </p:nvSpPr>
          <p:spPr bwMode="auto">
            <a:xfrm>
              <a:off x="1353598" y="3903840"/>
              <a:ext cx="210507" cy="297990"/>
            </a:xfrm>
            <a:prstGeom prst="rect">
              <a:avLst/>
            </a:prstGeom>
            <a:solidFill>
              <a:srgbClr val="FF0000">
                <a:alpha val="3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200" dirty="0" smtClean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1353598" y="4781716"/>
              <a:ext cx="210507" cy="297990"/>
            </a:xfrm>
            <a:prstGeom prst="rect">
              <a:avLst/>
            </a:prstGeom>
            <a:solidFill>
              <a:srgbClr val="FF0000">
                <a:alpha val="3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200" dirty="0" smtClean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1148189" y="4042611"/>
              <a:ext cx="223411" cy="902368"/>
            </a:xfrm>
            <a:custGeom>
              <a:avLst/>
              <a:gdLst>
                <a:gd name="connsiteX0" fmla="*/ 211379 w 223411"/>
                <a:gd name="connsiteY0" fmla="*/ 0 h 902368"/>
                <a:gd name="connsiteX1" fmla="*/ 30906 w 223411"/>
                <a:gd name="connsiteY1" fmla="*/ 204536 h 902368"/>
                <a:gd name="connsiteX2" fmla="*/ 18874 w 223411"/>
                <a:gd name="connsiteY2" fmla="*/ 757989 h 902368"/>
                <a:gd name="connsiteX3" fmla="*/ 223411 w 223411"/>
                <a:gd name="connsiteY3" fmla="*/ 902368 h 902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411" h="902368">
                  <a:moveTo>
                    <a:pt x="211379" y="0"/>
                  </a:moveTo>
                  <a:cubicBezTo>
                    <a:pt x="137184" y="39102"/>
                    <a:pt x="62990" y="78205"/>
                    <a:pt x="30906" y="204536"/>
                  </a:cubicBezTo>
                  <a:cubicBezTo>
                    <a:pt x="-1178" y="330867"/>
                    <a:pt x="-13210" y="641684"/>
                    <a:pt x="18874" y="757989"/>
                  </a:cubicBezTo>
                  <a:cubicBezTo>
                    <a:pt x="50958" y="874294"/>
                    <a:pt x="223411" y="902368"/>
                    <a:pt x="223411" y="902368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 rot="10800000">
            <a:off x="1354194" y="4223096"/>
            <a:ext cx="1336241" cy="1189301"/>
            <a:chOff x="3391157" y="5465035"/>
            <a:chExt cx="1336241" cy="1189301"/>
          </a:xfrm>
        </p:grpSpPr>
        <p:grpSp>
          <p:nvGrpSpPr>
            <p:cNvPr id="38" name="Group 37"/>
            <p:cNvGrpSpPr/>
            <p:nvPr/>
          </p:nvGrpSpPr>
          <p:grpSpPr>
            <a:xfrm>
              <a:off x="3391157" y="5478470"/>
              <a:ext cx="415916" cy="1175866"/>
              <a:chOff x="1148189" y="3903840"/>
              <a:chExt cx="415916" cy="1175866"/>
            </a:xfrm>
          </p:grpSpPr>
          <p:sp>
            <p:nvSpPr>
              <p:cNvPr id="39" name="Rectangle 38"/>
              <p:cNvSpPr/>
              <p:nvPr/>
            </p:nvSpPr>
            <p:spPr bwMode="auto">
              <a:xfrm>
                <a:off x="1353598" y="3903840"/>
                <a:ext cx="210507" cy="297990"/>
              </a:xfrm>
              <a:prstGeom prst="rect">
                <a:avLst/>
              </a:prstGeom>
              <a:solidFill>
                <a:srgbClr val="0070C0">
                  <a:alpha val="38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200" dirty="0" smtClean="0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>
                <a:off x="1353598" y="4781716"/>
                <a:ext cx="210507" cy="297990"/>
              </a:xfrm>
              <a:prstGeom prst="rect">
                <a:avLst/>
              </a:prstGeom>
              <a:solidFill>
                <a:srgbClr val="0070C0">
                  <a:alpha val="38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200" dirty="0" smtClean="0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" name="Freeform 40"/>
              <p:cNvSpPr/>
              <p:nvPr/>
            </p:nvSpPr>
            <p:spPr bwMode="auto">
              <a:xfrm>
                <a:off x="1148189" y="4042611"/>
                <a:ext cx="223411" cy="902368"/>
              </a:xfrm>
              <a:custGeom>
                <a:avLst/>
                <a:gdLst>
                  <a:gd name="connsiteX0" fmla="*/ 211379 w 223411"/>
                  <a:gd name="connsiteY0" fmla="*/ 0 h 902368"/>
                  <a:gd name="connsiteX1" fmla="*/ 30906 w 223411"/>
                  <a:gd name="connsiteY1" fmla="*/ 204536 h 902368"/>
                  <a:gd name="connsiteX2" fmla="*/ 18874 w 223411"/>
                  <a:gd name="connsiteY2" fmla="*/ 757989 h 902368"/>
                  <a:gd name="connsiteX3" fmla="*/ 223411 w 223411"/>
                  <a:gd name="connsiteY3" fmla="*/ 902368 h 902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411" h="902368">
                    <a:moveTo>
                      <a:pt x="211379" y="0"/>
                    </a:moveTo>
                    <a:cubicBezTo>
                      <a:pt x="137184" y="39102"/>
                      <a:pt x="62990" y="78205"/>
                      <a:pt x="30906" y="204536"/>
                    </a:cubicBezTo>
                    <a:cubicBezTo>
                      <a:pt x="-1178" y="330867"/>
                      <a:pt x="-13210" y="641684"/>
                      <a:pt x="18874" y="757989"/>
                    </a:cubicBezTo>
                    <a:cubicBezTo>
                      <a:pt x="50958" y="874294"/>
                      <a:pt x="223411" y="902368"/>
                      <a:pt x="223411" y="9023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3849367" y="5465035"/>
              <a:ext cx="415916" cy="1175866"/>
              <a:chOff x="1148189" y="3903840"/>
              <a:chExt cx="415916" cy="1175866"/>
            </a:xfrm>
          </p:grpSpPr>
          <p:sp>
            <p:nvSpPr>
              <p:cNvPr id="43" name="Rectangle 42"/>
              <p:cNvSpPr/>
              <p:nvPr/>
            </p:nvSpPr>
            <p:spPr bwMode="auto">
              <a:xfrm>
                <a:off x="1353598" y="3903840"/>
                <a:ext cx="210507" cy="297990"/>
              </a:xfrm>
              <a:prstGeom prst="rect">
                <a:avLst/>
              </a:prstGeom>
              <a:solidFill>
                <a:srgbClr val="0070C0">
                  <a:alpha val="38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200" dirty="0" smtClean="0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1353598" y="4781716"/>
                <a:ext cx="210507" cy="297990"/>
              </a:xfrm>
              <a:prstGeom prst="rect">
                <a:avLst/>
              </a:prstGeom>
              <a:solidFill>
                <a:srgbClr val="0070C0">
                  <a:alpha val="38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200" dirty="0" smtClean="0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Freeform 44"/>
              <p:cNvSpPr/>
              <p:nvPr/>
            </p:nvSpPr>
            <p:spPr bwMode="auto">
              <a:xfrm>
                <a:off x="1148189" y="4042611"/>
                <a:ext cx="223411" cy="902368"/>
              </a:xfrm>
              <a:custGeom>
                <a:avLst/>
                <a:gdLst>
                  <a:gd name="connsiteX0" fmla="*/ 211379 w 223411"/>
                  <a:gd name="connsiteY0" fmla="*/ 0 h 902368"/>
                  <a:gd name="connsiteX1" fmla="*/ 30906 w 223411"/>
                  <a:gd name="connsiteY1" fmla="*/ 204536 h 902368"/>
                  <a:gd name="connsiteX2" fmla="*/ 18874 w 223411"/>
                  <a:gd name="connsiteY2" fmla="*/ 757989 h 902368"/>
                  <a:gd name="connsiteX3" fmla="*/ 223411 w 223411"/>
                  <a:gd name="connsiteY3" fmla="*/ 902368 h 902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411" h="902368">
                    <a:moveTo>
                      <a:pt x="211379" y="0"/>
                    </a:moveTo>
                    <a:cubicBezTo>
                      <a:pt x="137184" y="39102"/>
                      <a:pt x="62990" y="78205"/>
                      <a:pt x="30906" y="204536"/>
                    </a:cubicBezTo>
                    <a:cubicBezTo>
                      <a:pt x="-1178" y="330867"/>
                      <a:pt x="-13210" y="641684"/>
                      <a:pt x="18874" y="757989"/>
                    </a:cubicBezTo>
                    <a:cubicBezTo>
                      <a:pt x="50958" y="874294"/>
                      <a:pt x="223411" y="902368"/>
                      <a:pt x="223411" y="9023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4311482" y="5465035"/>
              <a:ext cx="415916" cy="1175866"/>
              <a:chOff x="1148189" y="3903840"/>
              <a:chExt cx="415916" cy="1175866"/>
            </a:xfrm>
          </p:grpSpPr>
          <p:sp>
            <p:nvSpPr>
              <p:cNvPr id="47" name="Rectangle 46"/>
              <p:cNvSpPr/>
              <p:nvPr/>
            </p:nvSpPr>
            <p:spPr bwMode="auto">
              <a:xfrm>
                <a:off x="1353598" y="3903840"/>
                <a:ext cx="210507" cy="297990"/>
              </a:xfrm>
              <a:prstGeom prst="rect">
                <a:avLst/>
              </a:prstGeom>
              <a:solidFill>
                <a:srgbClr val="0070C0">
                  <a:alpha val="38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200" dirty="0" smtClean="0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 bwMode="auto">
              <a:xfrm>
                <a:off x="1353598" y="4781716"/>
                <a:ext cx="210507" cy="297990"/>
              </a:xfrm>
              <a:prstGeom prst="rect">
                <a:avLst/>
              </a:prstGeom>
              <a:solidFill>
                <a:srgbClr val="0070C0">
                  <a:alpha val="38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200" dirty="0" smtClean="0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48"/>
              <p:cNvSpPr/>
              <p:nvPr/>
            </p:nvSpPr>
            <p:spPr bwMode="auto">
              <a:xfrm>
                <a:off x="1148189" y="4042611"/>
                <a:ext cx="223411" cy="902368"/>
              </a:xfrm>
              <a:custGeom>
                <a:avLst/>
                <a:gdLst>
                  <a:gd name="connsiteX0" fmla="*/ 211379 w 223411"/>
                  <a:gd name="connsiteY0" fmla="*/ 0 h 902368"/>
                  <a:gd name="connsiteX1" fmla="*/ 30906 w 223411"/>
                  <a:gd name="connsiteY1" fmla="*/ 204536 h 902368"/>
                  <a:gd name="connsiteX2" fmla="*/ 18874 w 223411"/>
                  <a:gd name="connsiteY2" fmla="*/ 757989 h 902368"/>
                  <a:gd name="connsiteX3" fmla="*/ 223411 w 223411"/>
                  <a:gd name="connsiteY3" fmla="*/ 902368 h 902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411" h="902368">
                    <a:moveTo>
                      <a:pt x="211379" y="0"/>
                    </a:moveTo>
                    <a:cubicBezTo>
                      <a:pt x="137184" y="39102"/>
                      <a:pt x="62990" y="78205"/>
                      <a:pt x="30906" y="204536"/>
                    </a:cubicBezTo>
                    <a:cubicBezTo>
                      <a:pt x="-1178" y="330867"/>
                      <a:pt x="-13210" y="641684"/>
                      <a:pt x="18874" y="757989"/>
                    </a:cubicBezTo>
                    <a:cubicBezTo>
                      <a:pt x="50958" y="874294"/>
                      <a:pt x="223411" y="902368"/>
                      <a:pt x="223411" y="902368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</a:endParaRPr>
              </a:p>
            </p:txBody>
          </p:sp>
        </p:grpSp>
      </p:grpSp>
      <p:sp>
        <p:nvSpPr>
          <p:cNvPr id="52" name="Rectangle 51"/>
          <p:cNvSpPr/>
          <p:nvPr/>
        </p:nvSpPr>
        <p:spPr bwMode="auto">
          <a:xfrm>
            <a:off x="4013586" y="3841543"/>
            <a:ext cx="243570" cy="933839"/>
          </a:xfrm>
          <a:prstGeom prst="rect">
            <a:avLst/>
          </a:prstGeom>
          <a:solidFill>
            <a:srgbClr val="FF0000">
              <a:alpha val="3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4483828" y="3841543"/>
            <a:ext cx="243570" cy="933839"/>
          </a:xfrm>
          <a:prstGeom prst="rect">
            <a:avLst/>
          </a:prstGeom>
          <a:solidFill>
            <a:srgbClr val="FF0000">
              <a:alpha val="3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4954070" y="3844688"/>
            <a:ext cx="243570" cy="933839"/>
          </a:xfrm>
          <a:prstGeom prst="rect">
            <a:avLst/>
          </a:prstGeom>
          <a:solidFill>
            <a:srgbClr val="FF0000">
              <a:alpha val="3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2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84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นอกเรื่อง </a:t>
            </a:r>
            <a:r>
              <a:rPr lang="en-US" smtClean="0"/>
              <a:t>: axis</a:t>
            </a:r>
            <a:endParaRPr lang="en-US"/>
          </a:p>
        </p:txBody>
      </p:sp>
      <p:sp>
        <p:nvSpPr>
          <p:cNvPr id="3" name="Shape 225"/>
          <p:cNvSpPr/>
          <p:nvPr/>
        </p:nvSpPr>
        <p:spPr>
          <a:xfrm>
            <a:off x="288758" y="763588"/>
            <a:ext cx="8563308" cy="2248948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a = np.array( [ [[</a:t>
            </a: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1, 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2, 3],</a:t>
            </a:r>
            <a:endParaRPr lang="en-US"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          [4, 5, 6]],</a:t>
            </a:r>
            <a:endParaRPr lang="en-US"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endParaRPr lang="en-US" sz="2000" b="1" smtClean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		    [[</a:t>
            </a: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1, 2, 3],</a:t>
            </a:r>
          </a:p>
          <a:p>
            <a:pPr lvl="0">
              <a:defRPr sz="1800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              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[4, 5, 6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]] ] )</a:t>
            </a:r>
          </a:p>
          <a:p>
            <a:pPr lvl="0">
              <a:defRPr sz="1800"/>
            </a:pPr>
            <a:endParaRPr lang="en-US"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c = np.sum(a,axis=(0,2))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6889" y="3204006"/>
            <a:ext cx="69621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ahoma" pitchFamily="34" charset="0"/>
                <a:cs typeface="Tahoma" pitchFamily="34" charset="0"/>
              </a:rPr>
              <a:t>axis=(0,2)  --&gt; </a:t>
            </a:r>
            <a:r>
              <a:rPr lang="th-TH" sz="2400" smtClean="0">
                <a:latin typeface="Tahoma" pitchFamily="34" charset="0"/>
                <a:cs typeface="Tahoma" pitchFamily="34" charset="0"/>
              </a:rPr>
              <a:t>รวมข้อมูลในมิติ </a:t>
            </a:r>
            <a:r>
              <a:rPr lang="en-US" sz="2400">
                <a:latin typeface="Tahoma" pitchFamily="34" charset="0"/>
                <a:cs typeface="Tahoma" pitchFamily="34" charset="0"/>
              </a:rPr>
              <a:t>2</a:t>
            </a:r>
            <a:r>
              <a:rPr lang="en-US" sz="240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sz="2400" smtClean="0">
                <a:latin typeface="Tahoma" pitchFamily="34" charset="0"/>
                <a:cs typeface="Tahoma" pitchFamily="34" charset="0"/>
              </a:rPr>
              <a:t>ก่อน แล้วค่อยมิติ </a:t>
            </a:r>
            <a:r>
              <a:rPr lang="en-US" sz="2400" smtClean="0">
                <a:latin typeface="Tahoma" pitchFamily="34" charset="0"/>
                <a:cs typeface="Tahoma" pitchFamily="34" charset="0"/>
              </a:rPr>
              <a:t>0</a:t>
            </a:r>
          </a:p>
          <a:p>
            <a:endParaRPr lang="en-US" sz="24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Shape 225"/>
          <p:cNvSpPr/>
          <p:nvPr/>
        </p:nvSpPr>
        <p:spPr>
          <a:xfrm>
            <a:off x="716889" y="3831640"/>
            <a:ext cx="2610852" cy="1633395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[ [[</a:t>
            </a: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1, 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2, 3],</a:t>
            </a:r>
            <a:endParaRPr lang="en-US"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 [4, 5, 6]],</a:t>
            </a:r>
            <a:endParaRPr lang="en-US"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endParaRPr lang="en-US" sz="2000" b="1" smtClean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  [[</a:t>
            </a: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1, 2, 3],</a:t>
            </a:r>
          </a:p>
          <a:p>
            <a:pPr lvl="0">
              <a:defRPr sz="1800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  [</a:t>
            </a: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4, 5, 6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]] ] </a:t>
            </a:r>
          </a:p>
        </p:txBody>
      </p:sp>
      <p:sp>
        <p:nvSpPr>
          <p:cNvPr id="14" name="Shape 225"/>
          <p:cNvSpPr/>
          <p:nvPr/>
        </p:nvSpPr>
        <p:spPr>
          <a:xfrm>
            <a:off x="3569383" y="3831639"/>
            <a:ext cx="2277964" cy="1017842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[ [6, 15],</a:t>
            </a:r>
            <a:endParaRPr lang="en-US"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endParaRPr lang="en-US" sz="2000" b="1" smtClean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  [6, 15] ] 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324487" y="3925476"/>
            <a:ext cx="1118291" cy="219053"/>
          </a:xfrm>
          <a:prstGeom prst="rect">
            <a:avLst/>
          </a:prstGeom>
          <a:solidFill>
            <a:srgbClr val="FF0000">
              <a:alpha val="3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052121" y="3880971"/>
            <a:ext cx="243570" cy="933839"/>
          </a:xfrm>
          <a:prstGeom prst="rect">
            <a:avLst/>
          </a:prstGeom>
          <a:solidFill>
            <a:srgbClr val="FF0000">
              <a:alpha val="3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559925" y="3880095"/>
            <a:ext cx="266632" cy="933839"/>
          </a:xfrm>
          <a:prstGeom prst="rect">
            <a:avLst/>
          </a:prstGeom>
          <a:solidFill>
            <a:srgbClr val="FF0000">
              <a:alpha val="3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Shape 225"/>
          <p:cNvSpPr/>
          <p:nvPr/>
        </p:nvSpPr>
        <p:spPr>
          <a:xfrm>
            <a:off x="6291550" y="3799541"/>
            <a:ext cx="1995099" cy="402289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[ 12, 30 ]</a:t>
            </a:r>
            <a:endParaRPr lang="en-US" sz="2000"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331143" y="4238365"/>
            <a:ext cx="1118291" cy="219053"/>
          </a:xfrm>
          <a:prstGeom prst="rect">
            <a:avLst/>
          </a:prstGeom>
          <a:solidFill>
            <a:srgbClr val="FF0000">
              <a:alpha val="3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331143" y="4841940"/>
            <a:ext cx="1118291" cy="219053"/>
          </a:xfrm>
          <a:prstGeom prst="rect">
            <a:avLst/>
          </a:prstGeom>
          <a:solidFill>
            <a:srgbClr val="FF0000">
              <a:alpha val="3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331143" y="5153487"/>
            <a:ext cx="1118291" cy="219053"/>
          </a:xfrm>
          <a:prstGeom prst="rect">
            <a:avLst/>
          </a:prstGeom>
          <a:solidFill>
            <a:srgbClr val="FF0000">
              <a:alpha val="3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2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1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225"/>
          <p:cNvSpPr/>
          <p:nvPr/>
        </p:nvSpPr>
        <p:spPr>
          <a:xfrm>
            <a:off x="466333" y="3111394"/>
            <a:ext cx="8461099" cy="1633395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 lvl="0">
              <a:defRPr sz="1800"/>
            </a:pPr>
            <a:r>
              <a:rPr sz="2000" b="1" dirty="0">
                <a:latin typeface="Courier New"/>
                <a:ea typeface="Courier New"/>
                <a:cs typeface="Courier New"/>
                <a:sym typeface="Courier New"/>
              </a:rPr>
              <a:t>import numpy as np</a:t>
            </a:r>
          </a:p>
          <a:p>
            <a:pPr lvl="0">
              <a:defRPr sz="1800"/>
            </a:pPr>
            <a:endParaRPr lang="th-TH" sz="2000" b="1" smtClean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sales</a:t>
            </a: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2000" b="1" dirty="0">
                <a:latin typeface="Courier New"/>
                <a:ea typeface="Courier New"/>
                <a:cs typeface="Courier New"/>
                <a:sym typeface="Courier New"/>
              </a:rPr>
              <a:t>= np.array([[</a:t>
            </a:r>
            <a:r>
              <a:rPr sz="2000" b="1">
                <a:latin typeface="Courier New"/>
                <a:ea typeface="Courier New"/>
                <a:cs typeface="Courier New"/>
                <a:sym typeface="Courier New"/>
              </a:rPr>
              <a:t>75,120,70,90,80</a:t>
            </a: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],</a:t>
            </a:r>
            <a:endParaRPr lang="en-US" sz="2000" b="1" smtClean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                 </a:t>
            </a: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sz="2000" b="1">
                <a:latin typeface="Courier New"/>
                <a:ea typeface="Courier New"/>
                <a:cs typeface="Courier New"/>
                <a:sym typeface="Courier New"/>
              </a:rPr>
              <a:t>80,90,100,70,50</a:t>
            </a: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],</a:t>
            </a:r>
            <a:endParaRPr lang="en-US" sz="2000" b="1" smtClean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                 </a:t>
            </a: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sz="2000" b="1">
                <a:latin typeface="Courier New"/>
                <a:ea typeface="Courier New"/>
                <a:cs typeface="Courier New"/>
                <a:sym typeface="Courier New"/>
              </a:rPr>
              <a:t>50,45,70,65,50</a:t>
            </a: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]])</a:t>
            </a:r>
            <a:endParaRPr sz="20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7" name="Shape 2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 err="1">
                <a:solidFill>
                  <a:srgbClr val="FFFF00"/>
                </a:solidFill>
              </a:rPr>
              <a:t>ฟังก์ชัน</a:t>
            </a:r>
            <a:r>
              <a:rPr sz="3200" dirty="0">
                <a:solidFill>
                  <a:srgbClr val="FFFF00"/>
                </a:solidFill>
              </a:rPr>
              <a:t> mean(), </a:t>
            </a:r>
            <a:r>
              <a:rPr sz="3200" dirty="0" err="1">
                <a:solidFill>
                  <a:srgbClr val="FFFF00"/>
                </a:solidFill>
              </a:rPr>
              <a:t>std</a:t>
            </a:r>
            <a:r>
              <a:rPr sz="3200" dirty="0">
                <a:solidFill>
                  <a:srgbClr val="FFFF00"/>
                </a:solidFill>
              </a:rPr>
              <a:t>(), max(), </a:t>
            </a:r>
            <a:r>
              <a:rPr sz="3200" dirty="0" err="1">
                <a:solidFill>
                  <a:srgbClr val="FFFF00"/>
                </a:solidFill>
              </a:rPr>
              <a:t>argmax</a:t>
            </a:r>
            <a:r>
              <a:rPr sz="3200" dirty="0">
                <a:solidFill>
                  <a:srgbClr val="FFFF00"/>
                </a:solidFill>
              </a:rPr>
              <a:t>()</a:t>
            </a:r>
            <a:r>
              <a:rPr sz="3200" dirty="0" err="1">
                <a:solidFill>
                  <a:srgbClr val="FFFF00"/>
                </a:solidFill>
              </a:rPr>
              <a:t>ใน</a:t>
            </a:r>
            <a:r>
              <a:rPr sz="3200" dirty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NumPy</a:t>
            </a:r>
            <a:endParaRPr sz="3200" dirty="0">
              <a:solidFill>
                <a:srgbClr val="FFFF00"/>
              </a:solidFill>
            </a:endParaRPr>
          </a:p>
        </p:txBody>
      </p:sp>
      <p:sp>
        <p:nvSpPr>
          <p:cNvPr id="241" name="Shape 241"/>
          <p:cNvSpPr/>
          <p:nvPr/>
        </p:nvSpPr>
        <p:spPr>
          <a:xfrm>
            <a:off x="475646" y="4744789"/>
            <a:ext cx="8451786" cy="1325618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 lvl="0">
              <a:defRPr sz="1800"/>
            </a:pP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print(np.</a:t>
            </a:r>
            <a:r>
              <a:rPr sz="2000" b="1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mean</a:t>
            </a: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sales</a:t>
            </a: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sz="2000" b="1">
                <a:latin typeface="Courier New"/>
                <a:ea typeface="Courier New"/>
                <a:cs typeface="Courier New"/>
                <a:sym typeface="Courier New"/>
              </a:rPr>
              <a:t>axis=1)) </a:t>
            </a: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 # average of each row</a:t>
            </a: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print(np.</a:t>
            </a:r>
            <a:r>
              <a:rPr sz="2000" b="1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std</a:t>
            </a: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s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ales</a:t>
            </a: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sz="2000" b="1">
                <a:latin typeface="Courier New"/>
                <a:ea typeface="Courier New"/>
                <a:cs typeface="Courier New"/>
                <a:sym typeface="Courier New"/>
              </a:rPr>
              <a:t>axis=1)) </a:t>
            </a:r>
          </a:p>
          <a:p>
            <a:pPr lvl="0">
              <a:defRPr sz="1800"/>
            </a:pP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print(np.</a:t>
            </a:r>
            <a:r>
              <a:rPr sz="2000" b="1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max</a:t>
            </a: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sales</a:t>
            </a: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sz="2000" b="1">
                <a:latin typeface="Courier New"/>
                <a:ea typeface="Courier New"/>
                <a:cs typeface="Courier New"/>
                <a:sym typeface="Courier New"/>
              </a:rPr>
              <a:t>axis=1</a:t>
            </a: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))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# </a:t>
            </a:r>
            <a:r>
              <a:rPr sz="2000" b="1">
                <a:latin typeface="Courier New"/>
                <a:ea typeface="Courier New"/>
                <a:cs typeface="Courier New"/>
                <a:sym typeface="Courier New"/>
              </a:rPr>
              <a:t>120, 100, 70</a:t>
            </a:r>
          </a:p>
          <a:p>
            <a:pPr lvl="0">
              <a:defRPr sz="1800"/>
            </a:pP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print(np.</a:t>
            </a:r>
            <a:r>
              <a:rPr sz="2000" b="1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argmax</a:t>
            </a: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sales</a:t>
            </a: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sz="2000" b="1">
                <a:latin typeface="Courier New"/>
                <a:ea typeface="Courier New"/>
                <a:cs typeface="Courier New"/>
                <a:sym typeface="Courier New"/>
              </a:rPr>
              <a:t>axis=1)) # 1, 2, 2</a:t>
            </a:r>
          </a:p>
        </p:txBody>
      </p:sp>
      <p:graphicFrame>
        <p:nvGraphicFramePr>
          <p:cNvPr id="8" name="Table 190"/>
          <p:cNvGraphicFramePr/>
          <p:nvPr>
            <p:extLst>
              <p:ext uri="{D42A27DB-BD31-4B8C-83A1-F6EECF244321}">
                <p14:modId xmlns:p14="http://schemas.microsoft.com/office/powerpoint/2010/main" val="3055339199"/>
              </p:ext>
            </p:extLst>
          </p:nvPr>
        </p:nvGraphicFramePr>
        <p:xfrm>
          <a:off x="1525576" y="895180"/>
          <a:ext cx="5927406" cy="1970136"/>
        </p:xfrm>
        <a:graphic>
          <a:graphicData uri="http://schemas.openxmlformats.org/drawingml/2006/table">
            <a:tbl>
              <a:tblPr bandRow="1">
                <a:tableStyleId>{D27102A9-8310-4765-A935-A1911B00CA55}</a:tableStyleId>
              </a:tblPr>
              <a:tblGrid>
                <a:gridCol w="987901"/>
                <a:gridCol w="987901"/>
                <a:gridCol w="987901"/>
                <a:gridCol w="987901"/>
                <a:gridCol w="987901"/>
                <a:gridCol w="987901"/>
              </a:tblGrid>
              <a:tr h="492534">
                <a:tc>
                  <a:txBody>
                    <a:bodyPr/>
                    <a:lstStyle/>
                    <a:p>
                      <a:pPr lvl="0" algn="ctr">
                        <a:defRPr sz="1800">
                          <a:sym typeface="Cambria"/>
                        </a:defRPr>
                      </a:pPr>
                      <a:endParaRPr dirty="0">
                        <a:latin typeface="Tahoma"/>
                        <a:cs typeface="Tahoma"/>
                      </a:endParaRP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จันทร์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dirty="0">
                          <a:latin typeface="Tahoma"/>
                          <a:cs typeface="Tahoma"/>
                          <a:sym typeface="Cambria"/>
                        </a:rPr>
                        <a:t>อังคาร</a:t>
                      </a:r>
                      <a:endParaRPr b="1" i="1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พุธ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พฤหัส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ศุกร์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</a:tr>
              <a:tr h="492534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dirty="0">
                          <a:latin typeface="Tahoma"/>
                          <a:cs typeface="Tahoma"/>
                          <a:sym typeface="Cambria"/>
                        </a:rPr>
                        <a:t>ข้าว</a:t>
                      </a:r>
                      <a:r>
                        <a:rPr dirty="0" smtClean="0">
                          <a:latin typeface="Tahoma"/>
                          <a:cs typeface="Tahoma"/>
                          <a:sym typeface="Cambria"/>
                        </a:rPr>
                        <a:t>แกง</a:t>
                      </a:r>
                      <a:endParaRPr b="1" i="1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dirty="0">
                          <a:latin typeface="Tahoma"/>
                          <a:cs typeface="Tahoma"/>
                          <a:sym typeface="Cambria"/>
                        </a:rPr>
                        <a:t>75</a:t>
                      </a:r>
                      <a:endParaRPr b="1" i="1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dirty="0">
                          <a:latin typeface="Tahoma"/>
                          <a:cs typeface="Tahoma"/>
                          <a:sym typeface="Cambria"/>
                        </a:rPr>
                        <a:t>120</a:t>
                      </a:r>
                      <a:endParaRPr b="1" i="1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70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90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80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</a:tr>
              <a:tr h="492534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dirty="0">
                          <a:latin typeface="Tahoma"/>
                          <a:cs typeface="Tahoma"/>
                          <a:sym typeface="Cambria"/>
                        </a:rPr>
                        <a:t>ข้าว</a:t>
                      </a:r>
                      <a:r>
                        <a:rPr dirty="0" smtClean="0">
                          <a:latin typeface="Tahoma"/>
                          <a:cs typeface="Tahoma"/>
                          <a:sym typeface="Cambria"/>
                        </a:rPr>
                        <a:t>ผัด</a:t>
                      </a:r>
                      <a:endParaRPr b="1" i="1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80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90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dirty="0">
                          <a:latin typeface="Tahoma"/>
                          <a:cs typeface="Tahoma"/>
                          <a:sym typeface="Cambria"/>
                        </a:rPr>
                        <a:t>100</a:t>
                      </a:r>
                      <a:endParaRPr b="1" i="1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dirty="0">
                          <a:latin typeface="Tahoma"/>
                          <a:cs typeface="Tahoma"/>
                          <a:sym typeface="Cambria"/>
                        </a:rPr>
                        <a:t>70</a:t>
                      </a:r>
                      <a:endParaRPr b="1" i="1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dirty="0">
                          <a:latin typeface="Tahoma"/>
                          <a:cs typeface="Tahoma"/>
                          <a:sym typeface="Cambria"/>
                        </a:rPr>
                        <a:t>50</a:t>
                      </a:r>
                      <a:endParaRPr b="1" i="1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</a:tr>
              <a:tr h="492534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สุกี้ทะเล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50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45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70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65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dirty="0">
                          <a:latin typeface="Tahoma"/>
                          <a:cs typeface="Tahoma"/>
                          <a:sym typeface="Cambria"/>
                        </a:rPr>
                        <a:t>50</a:t>
                      </a:r>
                      <a:endParaRPr b="1" i="1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</a:tr>
            </a:tbl>
          </a:graphicData>
        </a:graphic>
      </p:graphicFrame>
      <p:sp>
        <p:nvSpPr>
          <p:cNvPr id="7" name="Rounded Rectangular Callout 6"/>
          <p:cNvSpPr/>
          <p:nvPr/>
        </p:nvSpPr>
        <p:spPr bwMode="auto">
          <a:xfrm>
            <a:off x="6271908" y="3967637"/>
            <a:ext cx="2908187" cy="777152"/>
          </a:xfrm>
          <a:prstGeom prst="wedgeRoundRectCallout">
            <a:avLst>
              <a:gd name="adj1" fmla="val -63044"/>
              <a:gd name="adj2" fmla="val 6029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>
              <a:defRPr sz="1800"/>
            </a:pPr>
            <a:r>
              <a:rPr lang="th-TH" sz="2000" smtClean="0">
                <a:latin typeface="Tahoma"/>
                <a:cs typeface="Tahoma"/>
              </a:rPr>
              <a:t>จำนวนที่ขาย</a:t>
            </a:r>
            <a:r>
              <a:rPr lang="th-TH" sz="2000">
                <a:latin typeface="Tahoma"/>
                <a:cs typeface="Tahoma"/>
              </a:rPr>
              <a:t>ได้โดยเฉลี่ยต่อ</a:t>
            </a:r>
            <a:r>
              <a:rPr lang="th-TH" sz="2000" smtClean="0">
                <a:latin typeface="Tahoma"/>
                <a:cs typeface="Tahoma"/>
              </a:rPr>
              <a:t>วันของแต่ละประเภท</a:t>
            </a:r>
            <a:endParaRPr lang="th-TH" sz="2000">
              <a:latin typeface="Tahoma"/>
              <a:cs typeface="Tahoma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25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" grpId="0" animBg="1" advAuto="0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00"/>
                </a:solidFill>
              </a:rPr>
              <a:t>เมท</a:t>
            </a:r>
            <a:r>
              <a:rPr sz="3200" smtClean="0">
                <a:solidFill>
                  <a:srgbClr val="FFFF00"/>
                </a:solidFill>
              </a:rPr>
              <a:t>ริก</a:t>
            </a:r>
            <a:r>
              <a:rPr lang="th-TH" sz="3200" smtClean="0">
                <a:solidFill>
                  <a:srgbClr val="FFFF00"/>
                </a:solidFill>
              </a:rPr>
              <a:t>ซ์สลับเปลี่ยน</a:t>
            </a:r>
            <a:r>
              <a:rPr sz="3200" smtClean="0">
                <a:solidFill>
                  <a:srgbClr val="FFFF00"/>
                </a:solidFill>
              </a:rPr>
              <a:t> (</a:t>
            </a:r>
            <a:r>
              <a:rPr lang="en-US" sz="3200" smtClean="0">
                <a:solidFill>
                  <a:srgbClr val="FFFF00"/>
                </a:solidFill>
              </a:rPr>
              <a:t>M</a:t>
            </a:r>
            <a:r>
              <a:rPr sz="3200" smtClean="0">
                <a:solidFill>
                  <a:srgbClr val="FFFF00"/>
                </a:solidFill>
              </a:rPr>
              <a:t>atrix </a:t>
            </a:r>
            <a:r>
              <a:rPr lang="en-US" sz="3200" smtClean="0">
                <a:solidFill>
                  <a:srgbClr val="FFFF00"/>
                </a:solidFill>
              </a:rPr>
              <a:t>T</a:t>
            </a:r>
            <a:r>
              <a:rPr sz="3200" smtClean="0">
                <a:solidFill>
                  <a:srgbClr val="FFFF00"/>
                </a:solidFill>
              </a:rPr>
              <a:t>ranspose</a:t>
            </a:r>
            <a:r>
              <a:rPr sz="320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251" name="Shape 251"/>
          <p:cNvSpPr/>
          <p:nvPr/>
        </p:nvSpPr>
        <p:spPr>
          <a:xfrm>
            <a:off x="383822" y="1048066"/>
            <a:ext cx="8552370" cy="1941171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lvl="0">
              <a:defRPr sz="1800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import numpy as np</a:t>
            </a:r>
          </a:p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sales </a:t>
            </a: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= np.array([[75,120,70,90,80],</a:t>
            </a:r>
          </a:p>
          <a:p>
            <a:pPr lvl="0">
              <a:defRPr sz="1800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             </a:t>
            </a: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[80,90,100,70,50],</a:t>
            </a:r>
          </a:p>
          <a:p>
            <a:pPr lvl="0">
              <a:defRPr sz="1800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         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         </a:t>
            </a: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[50,45,70,65,50]])</a:t>
            </a:r>
          </a:p>
          <a:p>
            <a:pPr lvl="0">
              <a:defRPr sz="1800"/>
            </a:pP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print(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sales</a:t>
            </a: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20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print(</a:t>
            </a:r>
            <a:r>
              <a:rPr lang="en-US" sz="2000" b="1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sales</a:t>
            </a:r>
            <a:r>
              <a:rPr sz="2000" b="1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.T</a:t>
            </a:r>
            <a:r>
              <a:rPr sz="2000" b="1" dirty="0" smtClean="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lang="en-US" sz="2000" b="1" dirty="0" smtClean="0">
              <a:latin typeface="Courier New"/>
              <a:ea typeface="Courier New"/>
              <a:cs typeface="Courier New"/>
              <a:sym typeface="Courier New"/>
            </a:endParaRPr>
          </a:p>
        </p:txBody>
      </p:sp>
      <p:graphicFrame>
        <p:nvGraphicFramePr>
          <p:cNvPr id="253" name="Table 253"/>
          <p:cNvGraphicFramePr/>
          <p:nvPr>
            <p:extLst>
              <p:ext uri="{D42A27DB-BD31-4B8C-83A1-F6EECF244321}">
                <p14:modId xmlns:p14="http://schemas.microsoft.com/office/powerpoint/2010/main" val="1479973428"/>
              </p:ext>
            </p:extLst>
          </p:nvPr>
        </p:nvGraphicFramePr>
        <p:xfrm>
          <a:off x="5448300" y="3211579"/>
          <a:ext cx="3505324" cy="2682240"/>
        </p:xfrm>
        <a:graphic>
          <a:graphicData uri="http://schemas.openxmlformats.org/drawingml/2006/table">
            <a:tbl>
              <a:tblPr bandRow="1">
                <a:tableStyleId>{D27102A9-8310-4765-A935-A1911B00CA55}</a:tableStyleId>
              </a:tblPr>
              <a:tblGrid>
                <a:gridCol w="774700"/>
                <a:gridCol w="903827"/>
                <a:gridCol w="895682"/>
                <a:gridCol w="931115"/>
              </a:tblGrid>
              <a:tr h="396751">
                <a:tc>
                  <a:txBody>
                    <a:bodyPr/>
                    <a:lstStyle/>
                    <a:p>
                      <a:pPr lvl="0" algn="ctr">
                        <a:defRPr sz="1800">
                          <a:sym typeface="Cambria"/>
                        </a:defRPr>
                      </a:pPr>
                      <a:endParaRPr dirty="0">
                        <a:latin typeface="Tahoma"/>
                        <a:cs typeface="Tahoma"/>
                      </a:endParaRP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dirty="0">
                          <a:latin typeface="Tahoma"/>
                          <a:cs typeface="Tahoma"/>
                          <a:sym typeface="Cambria"/>
                        </a:rPr>
                        <a:t>ข้าวแกง</a:t>
                      </a:r>
                      <a:endParaRPr b="1" i="1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ข้าวผัด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สุกี้ทะเลทะเล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</a:tr>
              <a:tr h="396751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จันทร์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dirty="0">
                          <a:latin typeface="Tahoma"/>
                          <a:cs typeface="Tahoma"/>
                          <a:sym typeface="Cambria"/>
                        </a:rPr>
                        <a:t>75</a:t>
                      </a:r>
                      <a:endParaRPr b="1" i="1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dirty="0">
                          <a:latin typeface="Tahoma"/>
                          <a:cs typeface="Tahoma"/>
                          <a:sym typeface="Cambria"/>
                        </a:rPr>
                        <a:t>80</a:t>
                      </a:r>
                      <a:endParaRPr b="1" i="1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50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</a:tr>
              <a:tr h="396751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dirty="0" smtClean="0">
                          <a:latin typeface="Tahoma"/>
                          <a:cs typeface="Tahoma"/>
                          <a:sym typeface="Cambria"/>
                        </a:rPr>
                        <a:t>อังคาร</a:t>
                      </a:r>
                      <a:endParaRPr b="1" i="1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120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dirty="0">
                          <a:latin typeface="Tahoma"/>
                          <a:cs typeface="Tahoma"/>
                          <a:sym typeface="Cambria"/>
                        </a:rPr>
                        <a:t>90</a:t>
                      </a:r>
                      <a:endParaRPr b="1" i="1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45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</a:tr>
              <a:tr h="396751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พุธ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70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dirty="0">
                          <a:latin typeface="Tahoma"/>
                          <a:cs typeface="Tahoma"/>
                          <a:sym typeface="Cambria"/>
                        </a:rPr>
                        <a:t>100</a:t>
                      </a:r>
                      <a:endParaRPr b="1" i="1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70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</a:tr>
              <a:tr h="396751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พฤหัส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90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dirty="0">
                          <a:latin typeface="Tahoma"/>
                          <a:cs typeface="Tahoma"/>
                          <a:sym typeface="Cambria"/>
                        </a:rPr>
                        <a:t>70</a:t>
                      </a:r>
                      <a:endParaRPr b="1" i="1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dirty="0">
                          <a:latin typeface="Tahoma"/>
                          <a:cs typeface="Tahoma"/>
                          <a:sym typeface="Cambria"/>
                        </a:rPr>
                        <a:t>65</a:t>
                      </a:r>
                      <a:endParaRPr b="1" i="1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</a:tr>
              <a:tr h="396751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ศุกร์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dirty="0">
                          <a:latin typeface="Tahoma"/>
                          <a:cs typeface="Tahoma"/>
                          <a:sym typeface="Cambria"/>
                        </a:rPr>
                        <a:t>80</a:t>
                      </a:r>
                      <a:endParaRPr b="1" i="1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50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dirty="0">
                          <a:latin typeface="Tahoma"/>
                          <a:cs typeface="Tahoma"/>
                          <a:sym typeface="Cambria"/>
                        </a:rPr>
                        <a:t>50</a:t>
                      </a:r>
                      <a:endParaRPr b="1" i="1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</a:tr>
            </a:tbl>
          </a:graphicData>
        </a:graphic>
      </p:graphicFrame>
      <p:sp>
        <p:nvSpPr>
          <p:cNvPr id="254" name="Shape 254"/>
          <p:cNvSpPr/>
          <p:nvPr/>
        </p:nvSpPr>
        <p:spPr>
          <a:xfrm>
            <a:off x="4835317" y="4243643"/>
            <a:ext cx="574914" cy="474695"/>
          </a:xfrm>
          <a:prstGeom prst="rightArrow">
            <a:avLst>
              <a:gd name="adj1" fmla="val 32000"/>
              <a:gd name="adj2" fmla="val 77512"/>
            </a:avLst>
          </a:prstGeom>
          <a:solidFill>
            <a:srgbClr val="73FCD6"/>
          </a:solidFill>
          <a:ln w="25400">
            <a:solidFill>
              <a:srgbClr val="00CC99"/>
            </a:solidFill>
          </a:ln>
        </p:spPr>
        <p:txBody>
          <a:bodyPr lIns="0" tIns="0" rIns="0" bIns="0"/>
          <a:lstStyle/>
          <a:p>
            <a:pPr lvl="0"/>
            <a:endParaRPr/>
          </a:p>
        </p:txBody>
      </p:sp>
      <p:graphicFrame>
        <p:nvGraphicFramePr>
          <p:cNvPr id="7" name="Table 190"/>
          <p:cNvGraphicFramePr/>
          <p:nvPr>
            <p:extLst>
              <p:ext uri="{D42A27DB-BD31-4B8C-83A1-F6EECF244321}">
                <p14:modId xmlns:p14="http://schemas.microsoft.com/office/powerpoint/2010/main" val="3608061584"/>
              </p:ext>
            </p:extLst>
          </p:nvPr>
        </p:nvGraphicFramePr>
        <p:xfrm>
          <a:off x="207339" y="3434941"/>
          <a:ext cx="4483722" cy="1970136"/>
        </p:xfrm>
        <a:graphic>
          <a:graphicData uri="http://schemas.openxmlformats.org/drawingml/2006/table">
            <a:tbl>
              <a:tblPr bandRow="1">
                <a:tableStyleId>{D27102A9-8310-4765-A935-A1911B00CA55}</a:tableStyleId>
              </a:tblPr>
              <a:tblGrid>
                <a:gridCol w="958946"/>
                <a:gridCol w="725689"/>
                <a:gridCol w="751606"/>
                <a:gridCol w="552907"/>
                <a:gridCol w="747287"/>
                <a:gridCol w="747287"/>
              </a:tblGrid>
              <a:tr h="492534">
                <a:tc>
                  <a:txBody>
                    <a:bodyPr/>
                    <a:lstStyle/>
                    <a:p>
                      <a:pPr lvl="0" algn="ctr">
                        <a:defRPr sz="1800">
                          <a:sym typeface="Cambria"/>
                        </a:defRPr>
                      </a:pPr>
                      <a:endParaRPr dirty="0">
                        <a:latin typeface="Tahoma"/>
                        <a:cs typeface="Tahoma"/>
                      </a:endParaRP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จันทร์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dirty="0">
                          <a:latin typeface="Tahoma"/>
                          <a:cs typeface="Tahoma"/>
                          <a:sym typeface="Cambria"/>
                        </a:rPr>
                        <a:t>อังคาร</a:t>
                      </a:r>
                      <a:endParaRPr b="1" i="1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พุธ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พฤหัส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dirty="0">
                          <a:latin typeface="Tahoma"/>
                          <a:cs typeface="Tahoma"/>
                          <a:sym typeface="Cambria"/>
                        </a:rPr>
                        <a:t>ศุกร์</a:t>
                      </a:r>
                      <a:endParaRPr b="1" i="1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</a:tr>
              <a:tr h="492534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dirty="0">
                          <a:latin typeface="Tahoma"/>
                          <a:cs typeface="Tahoma"/>
                          <a:sym typeface="Cambria"/>
                        </a:rPr>
                        <a:t>ข้าว</a:t>
                      </a:r>
                      <a:r>
                        <a:rPr dirty="0" smtClean="0">
                          <a:latin typeface="Tahoma"/>
                          <a:cs typeface="Tahoma"/>
                          <a:sym typeface="Cambria"/>
                        </a:rPr>
                        <a:t>แกง</a:t>
                      </a:r>
                      <a:endParaRPr b="1" i="1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dirty="0">
                          <a:latin typeface="Tahoma"/>
                          <a:cs typeface="Tahoma"/>
                          <a:sym typeface="Cambria"/>
                        </a:rPr>
                        <a:t>75</a:t>
                      </a:r>
                      <a:endParaRPr b="1" i="1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dirty="0">
                          <a:latin typeface="Tahoma"/>
                          <a:cs typeface="Tahoma"/>
                          <a:sym typeface="Cambria"/>
                        </a:rPr>
                        <a:t>120</a:t>
                      </a:r>
                      <a:endParaRPr b="1" i="1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70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90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80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</a:tr>
              <a:tr h="492534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dirty="0">
                          <a:latin typeface="Tahoma"/>
                          <a:cs typeface="Tahoma"/>
                          <a:sym typeface="Cambria"/>
                        </a:rPr>
                        <a:t>ข้าว</a:t>
                      </a:r>
                      <a:r>
                        <a:rPr dirty="0" smtClean="0">
                          <a:latin typeface="Tahoma"/>
                          <a:cs typeface="Tahoma"/>
                          <a:sym typeface="Cambria"/>
                        </a:rPr>
                        <a:t>ผัด</a:t>
                      </a:r>
                      <a:endParaRPr b="1" i="1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80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90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dirty="0">
                          <a:latin typeface="Tahoma"/>
                          <a:cs typeface="Tahoma"/>
                          <a:sym typeface="Cambria"/>
                        </a:rPr>
                        <a:t>100</a:t>
                      </a:r>
                      <a:endParaRPr b="1" i="1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dirty="0">
                          <a:latin typeface="Tahoma"/>
                          <a:cs typeface="Tahoma"/>
                          <a:sym typeface="Cambria"/>
                        </a:rPr>
                        <a:t>70</a:t>
                      </a:r>
                      <a:endParaRPr b="1" i="1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dirty="0">
                          <a:latin typeface="Tahoma"/>
                          <a:cs typeface="Tahoma"/>
                          <a:sym typeface="Cambria"/>
                        </a:rPr>
                        <a:t>50</a:t>
                      </a:r>
                      <a:endParaRPr b="1" i="1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</a:tr>
              <a:tr h="492534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สุกี้ทะเล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50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45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70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dirty="0">
                          <a:latin typeface="Tahoma"/>
                          <a:cs typeface="Tahoma"/>
                          <a:sym typeface="Cambria"/>
                        </a:rPr>
                        <a:t>65</a:t>
                      </a:r>
                      <a:endParaRPr b="1" i="1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dirty="0">
                          <a:latin typeface="Tahoma"/>
                          <a:cs typeface="Tahoma"/>
                          <a:sym typeface="Cambria"/>
                        </a:rPr>
                        <a:t>50</a:t>
                      </a:r>
                      <a:endParaRPr b="1" i="1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468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" grpId="0" animBg="1" advAuto="0"/>
      <p:bldP spid="25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25"/>
          <p:cNvSpPr/>
          <p:nvPr/>
        </p:nvSpPr>
        <p:spPr>
          <a:xfrm>
            <a:off x="466333" y="3111394"/>
            <a:ext cx="8119763" cy="1633395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 lvl="0">
              <a:defRPr sz="1800"/>
            </a:pPr>
            <a:r>
              <a:rPr sz="2000" b="1" dirty="0">
                <a:latin typeface="Courier New"/>
                <a:ea typeface="Courier New"/>
                <a:cs typeface="Courier New"/>
                <a:sym typeface="Courier New"/>
              </a:rPr>
              <a:t>import numpy as np</a:t>
            </a:r>
          </a:p>
          <a:p>
            <a:pPr lvl="0">
              <a:defRPr sz="1800"/>
            </a:pPr>
            <a:endParaRPr sz="20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sales</a:t>
            </a: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2000" b="1" dirty="0">
                <a:latin typeface="Courier New"/>
                <a:ea typeface="Courier New"/>
                <a:cs typeface="Courier New"/>
                <a:sym typeface="Courier New"/>
              </a:rPr>
              <a:t>= np.array([[</a:t>
            </a:r>
            <a:r>
              <a:rPr sz="2000" b="1">
                <a:latin typeface="Courier New"/>
                <a:ea typeface="Courier New"/>
                <a:cs typeface="Courier New"/>
                <a:sym typeface="Courier New"/>
              </a:rPr>
              <a:t>75,120,70,90,80</a:t>
            </a: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],</a:t>
            </a:r>
            <a:endParaRPr lang="en-US" sz="2000" b="1" smtClean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                 </a:t>
            </a: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sz="2000" b="1">
                <a:latin typeface="Courier New"/>
                <a:ea typeface="Courier New"/>
                <a:cs typeface="Courier New"/>
                <a:sym typeface="Courier New"/>
              </a:rPr>
              <a:t>80,90,100,70,50</a:t>
            </a: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],</a:t>
            </a:r>
            <a:endParaRPr lang="en-US" sz="2000" b="1" smtClean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                 </a:t>
            </a: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sz="2000" b="1">
                <a:latin typeface="Courier New"/>
                <a:ea typeface="Courier New"/>
                <a:cs typeface="Courier New"/>
                <a:sym typeface="Courier New"/>
              </a:rPr>
              <a:t>50,45,70,65,50</a:t>
            </a: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]])</a:t>
            </a:r>
            <a:endParaRPr sz="20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4" name="Shape 2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th-TH" sz="3200" smtClean="0">
                <a:solidFill>
                  <a:srgbClr val="FFFF00"/>
                </a:solidFill>
              </a:rPr>
              <a:t>การเ</a:t>
            </a:r>
            <a:r>
              <a:rPr sz="3200" smtClean="0">
                <a:solidFill>
                  <a:srgbClr val="FFFF00"/>
                </a:solidFill>
              </a:rPr>
              <a:t>ปรียบเทียบ </a:t>
            </a:r>
            <a:r>
              <a:rPr sz="3200">
                <a:solidFill>
                  <a:srgbClr val="FFFF00"/>
                </a:solidFill>
              </a:rPr>
              <a:t>(&lt;, &lt;=, &gt;, &gt;=, ==,...)</a:t>
            </a:r>
          </a:p>
        </p:txBody>
      </p:sp>
      <p:sp>
        <p:nvSpPr>
          <p:cNvPr id="248" name="Shape 248"/>
          <p:cNvSpPr/>
          <p:nvPr/>
        </p:nvSpPr>
        <p:spPr>
          <a:xfrm>
            <a:off x="476542" y="4744789"/>
            <a:ext cx="8123150" cy="1325618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lvl="0">
              <a:defRPr sz="1800"/>
            </a:pP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print(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np.sum(</a:t>
            </a:r>
            <a:r>
              <a:rPr lang="en-US" sz="2000" b="1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sales</a:t>
            </a:r>
            <a:r>
              <a:rPr sz="2000" b="1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&gt; </a:t>
            </a:r>
            <a:r>
              <a:rPr sz="20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65</a:t>
            </a: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) 		# broadcast 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Wingdings" panose="05000000000000000000" pitchFamily="2" charset="2"/>
              </a:rPr>
              <a:t></a:t>
            </a:r>
            <a:endParaRPr sz="20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breakeven = np.array([80,60,50])</a:t>
            </a:r>
          </a:p>
          <a:p>
            <a:pPr lvl="0">
              <a:defRPr sz="1800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print(</a:t>
            </a:r>
            <a:r>
              <a:rPr lang="en-US" sz="20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sales &lt; breakeven</a:t>
            </a: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) 		# broadcast </a:t>
            </a:r>
            <a:r>
              <a:rPr lang="en-US" sz="2000" b="1">
                <a:latin typeface="Courier New"/>
                <a:ea typeface="Courier New"/>
                <a:cs typeface="Courier New"/>
                <a:sym typeface="Wingdings" panose="05000000000000000000" pitchFamily="2" charset="2"/>
              </a:rPr>
              <a:t></a:t>
            </a:r>
            <a:endParaRPr lang="en-US"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print(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lang="en-US" sz="2000" b="1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sales.T</a:t>
            </a:r>
            <a:r>
              <a:rPr sz="2000" b="1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sz="2000" b="1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000" b="1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breakeven</a:t>
            </a: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.T )</a:t>
            </a: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	# 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broadcast 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Wingdings" panose="05000000000000000000" pitchFamily="2" charset="2"/>
              </a:rPr>
              <a:t></a:t>
            </a:r>
            <a:endParaRPr sz="20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graphicFrame>
        <p:nvGraphicFramePr>
          <p:cNvPr id="7" name="Table 190"/>
          <p:cNvGraphicFramePr/>
          <p:nvPr>
            <p:extLst>
              <p:ext uri="{D42A27DB-BD31-4B8C-83A1-F6EECF244321}">
                <p14:modId xmlns:p14="http://schemas.microsoft.com/office/powerpoint/2010/main" val="3850018926"/>
              </p:ext>
            </p:extLst>
          </p:nvPr>
        </p:nvGraphicFramePr>
        <p:xfrm>
          <a:off x="1525576" y="895180"/>
          <a:ext cx="5927406" cy="1970136"/>
        </p:xfrm>
        <a:graphic>
          <a:graphicData uri="http://schemas.openxmlformats.org/drawingml/2006/table">
            <a:tbl>
              <a:tblPr bandRow="1">
                <a:tableStyleId>{D27102A9-8310-4765-A935-A1911B00CA55}</a:tableStyleId>
              </a:tblPr>
              <a:tblGrid>
                <a:gridCol w="987901"/>
                <a:gridCol w="987901"/>
                <a:gridCol w="987901"/>
                <a:gridCol w="987901"/>
                <a:gridCol w="987901"/>
                <a:gridCol w="987901"/>
              </a:tblGrid>
              <a:tr h="492534">
                <a:tc>
                  <a:txBody>
                    <a:bodyPr/>
                    <a:lstStyle/>
                    <a:p>
                      <a:pPr lvl="0" algn="ctr">
                        <a:defRPr sz="1800">
                          <a:sym typeface="Cambria"/>
                        </a:defRPr>
                      </a:pPr>
                      <a:endParaRPr dirty="0">
                        <a:latin typeface="Tahoma"/>
                        <a:cs typeface="Tahoma"/>
                      </a:endParaRP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จันทร์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dirty="0">
                          <a:latin typeface="Tahoma"/>
                          <a:cs typeface="Tahoma"/>
                          <a:sym typeface="Cambria"/>
                        </a:rPr>
                        <a:t>อังคาร</a:t>
                      </a:r>
                      <a:endParaRPr b="1" i="1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พุธ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พฤหัส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ศุกร์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</a:tr>
              <a:tr h="492534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dirty="0">
                          <a:latin typeface="Tahoma"/>
                          <a:cs typeface="Tahoma"/>
                          <a:sym typeface="Cambria"/>
                        </a:rPr>
                        <a:t>ข้าว</a:t>
                      </a:r>
                      <a:r>
                        <a:rPr dirty="0" smtClean="0">
                          <a:latin typeface="Tahoma"/>
                          <a:cs typeface="Tahoma"/>
                          <a:sym typeface="Cambria"/>
                        </a:rPr>
                        <a:t>แกง</a:t>
                      </a:r>
                      <a:endParaRPr b="1" i="1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dirty="0">
                          <a:latin typeface="Tahoma"/>
                          <a:cs typeface="Tahoma"/>
                          <a:sym typeface="Cambria"/>
                        </a:rPr>
                        <a:t>75</a:t>
                      </a:r>
                      <a:endParaRPr b="1" i="1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dirty="0">
                          <a:latin typeface="Tahoma"/>
                          <a:cs typeface="Tahoma"/>
                          <a:sym typeface="Cambria"/>
                        </a:rPr>
                        <a:t>120</a:t>
                      </a:r>
                      <a:endParaRPr b="1" i="1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70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90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80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</a:tr>
              <a:tr h="492534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dirty="0">
                          <a:latin typeface="Tahoma"/>
                          <a:cs typeface="Tahoma"/>
                          <a:sym typeface="Cambria"/>
                        </a:rPr>
                        <a:t>ข้าว</a:t>
                      </a:r>
                      <a:r>
                        <a:rPr dirty="0" smtClean="0">
                          <a:latin typeface="Tahoma"/>
                          <a:cs typeface="Tahoma"/>
                          <a:sym typeface="Cambria"/>
                        </a:rPr>
                        <a:t>ผัด</a:t>
                      </a:r>
                      <a:endParaRPr b="1" i="1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80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90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dirty="0">
                          <a:latin typeface="Tahoma"/>
                          <a:cs typeface="Tahoma"/>
                          <a:sym typeface="Cambria"/>
                        </a:rPr>
                        <a:t>100</a:t>
                      </a:r>
                      <a:endParaRPr b="1" i="1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dirty="0">
                          <a:latin typeface="Tahoma"/>
                          <a:cs typeface="Tahoma"/>
                          <a:sym typeface="Cambria"/>
                        </a:rPr>
                        <a:t>70</a:t>
                      </a:r>
                      <a:endParaRPr b="1" i="1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dirty="0">
                          <a:latin typeface="Tahoma"/>
                          <a:cs typeface="Tahoma"/>
                          <a:sym typeface="Cambria"/>
                        </a:rPr>
                        <a:t>50</a:t>
                      </a:r>
                      <a:endParaRPr b="1" i="1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</a:tr>
              <a:tr h="492534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สุกี้ทะเล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50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45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>
                          <a:latin typeface="Tahoma"/>
                          <a:cs typeface="Tahoma"/>
                          <a:sym typeface="Cambria"/>
                        </a:rPr>
                        <a:t>70</a:t>
                      </a:r>
                      <a:endParaRPr b="1" i="1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dirty="0">
                          <a:latin typeface="Tahoma"/>
                          <a:cs typeface="Tahoma"/>
                          <a:sym typeface="Cambria"/>
                        </a:rPr>
                        <a:t>65</a:t>
                      </a:r>
                      <a:endParaRPr b="1" i="1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dirty="0">
                          <a:latin typeface="Tahoma"/>
                          <a:cs typeface="Tahoma"/>
                          <a:sym typeface="Cambria"/>
                        </a:rPr>
                        <a:t>50</a:t>
                      </a:r>
                      <a:endParaRPr b="1" i="1" dirty="0">
                        <a:latin typeface="Tahoma"/>
                        <a:cs typeface="Tahoma"/>
                        <a:sym typeface="Cambria"/>
                      </a:endParaRPr>
                    </a:p>
                  </a:txBody>
                  <a:tcPr marL="63500" marR="63500" marT="63500" marB="63500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37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" grpId="0" animBg="1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smtClean="0">
                <a:solidFill>
                  <a:srgbClr val="FFFF00"/>
                </a:solidFill>
              </a:rPr>
              <a:t>for x in list    vs.   for x in ndarray</a:t>
            </a:r>
            <a:endParaRPr sz="3200">
              <a:solidFill>
                <a:srgbClr val="FFFF00"/>
              </a:solidFill>
            </a:endParaRPr>
          </a:p>
        </p:txBody>
      </p:sp>
      <p:sp>
        <p:nvSpPr>
          <p:cNvPr id="43" name="Shape 43"/>
          <p:cNvSpPr/>
          <p:nvPr/>
        </p:nvSpPr>
        <p:spPr>
          <a:xfrm>
            <a:off x="881813" y="1066062"/>
            <a:ext cx="7732798" cy="1867305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 lvl="0">
              <a:defRPr sz="1800"/>
            </a:pPr>
            <a:r>
              <a:rPr lang="en-US" sz="2400" b="1" smtClean="0">
                <a:latin typeface="Courier New"/>
                <a:ea typeface="Courier New"/>
                <a:cs typeface="Courier New"/>
                <a:sym typeface="Courier New"/>
              </a:rPr>
              <a:t>M = [ [1,2],[3,4],[5,6] ]</a:t>
            </a:r>
          </a:p>
          <a:p>
            <a:pPr lvl="0">
              <a:defRPr sz="1800"/>
            </a:pPr>
            <a:r>
              <a:rPr lang="en-US" sz="2400" b="1" smtClean="0">
                <a:latin typeface="Courier New"/>
                <a:ea typeface="Courier New"/>
                <a:cs typeface="Courier New"/>
                <a:sym typeface="Courier New"/>
              </a:rPr>
              <a:t>for alist in M:</a:t>
            </a:r>
            <a:r>
              <a:rPr lang="th-TH" sz="2400" b="1" smtClean="0"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en-US" sz="2400" b="1" smtClean="0">
                <a:latin typeface="Courier New"/>
                <a:ea typeface="Courier New"/>
                <a:cs typeface="Courier New"/>
                <a:sym typeface="Courier New"/>
              </a:rPr>
              <a:t># </a:t>
            </a:r>
            <a:r>
              <a:rPr lang="th-TH" sz="2400" b="1" smtClean="0">
                <a:latin typeface="Courier New"/>
                <a:ea typeface="Courier New"/>
                <a:cs typeface="Courier New"/>
                <a:sym typeface="Courier New"/>
              </a:rPr>
              <a:t>หยิบแต่ละลิสต์ย่อย</a:t>
            </a:r>
            <a:endParaRPr lang="en-US" sz="2400" b="1" smtClean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400" b="1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400" b="1" smtClean="0">
                <a:latin typeface="Courier New"/>
                <a:ea typeface="Courier New"/>
                <a:cs typeface="Courier New"/>
                <a:sym typeface="Courier New"/>
              </a:rPr>
              <a:t>   for x in alist:</a:t>
            </a:r>
            <a:r>
              <a:rPr lang="th-TH" sz="2400" b="1" smtClean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400" b="1" smtClean="0">
                <a:latin typeface="Courier New"/>
                <a:ea typeface="Courier New"/>
                <a:cs typeface="Courier New"/>
                <a:sym typeface="Courier New"/>
              </a:rPr>
              <a:t># </a:t>
            </a:r>
            <a:r>
              <a:rPr lang="th-TH" sz="2400" b="1" smtClean="0">
                <a:latin typeface="Courier New"/>
                <a:ea typeface="Courier New"/>
                <a:cs typeface="Courier New"/>
                <a:sym typeface="Courier New"/>
              </a:rPr>
              <a:t>หยิบแต่ละตัวในลิสต์ย่อย</a:t>
            </a:r>
            <a:endParaRPr lang="en-US" sz="2400" b="1" smtClean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400" b="1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400" b="1" smtClean="0">
                <a:latin typeface="Courier New"/>
                <a:ea typeface="Courier New"/>
                <a:cs typeface="Courier New"/>
                <a:sym typeface="Courier New"/>
              </a:rPr>
              <a:t>       sum += x</a:t>
            </a:r>
          </a:p>
        </p:txBody>
      </p:sp>
      <p:sp>
        <p:nvSpPr>
          <p:cNvPr id="8" name="Shape 43"/>
          <p:cNvSpPr/>
          <p:nvPr/>
        </p:nvSpPr>
        <p:spPr>
          <a:xfrm>
            <a:off x="881813" y="3416315"/>
            <a:ext cx="7732798" cy="1867305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 lvl="0">
              <a:defRPr sz="1800"/>
            </a:pPr>
            <a:r>
              <a:rPr lang="en-US" sz="2400" b="1" smtClean="0">
                <a:latin typeface="Courier New"/>
                <a:ea typeface="Courier New"/>
                <a:cs typeface="Courier New"/>
                <a:sym typeface="Courier New"/>
              </a:rPr>
              <a:t>M = np.array( [ [1,2],[3,4],[5,6] ] )</a:t>
            </a:r>
          </a:p>
          <a:p>
            <a:pPr lvl="0">
              <a:defRPr sz="1800"/>
            </a:pPr>
            <a:r>
              <a:rPr lang="en-US" sz="2400" b="1" smtClean="0">
                <a:latin typeface="Courier New"/>
                <a:ea typeface="Courier New"/>
                <a:cs typeface="Courier New"/>
                <a:sym typeface="Courier New"/>
              </a:rPr>
              <a:t>for </a:t>
            </a:r>
            <a:r>
              <a:rPr lang="en-US" sz="2400" b="1" smtClean="0">
                <a:latin typeface="Courier New"/>
                <a:ea typeface="Courier New"/>
                <a:cs typeface="Courier New"/>
                <a:sym typeface="Courier New"/>
              </a:rPr>
              <a:t>row </a:t>
            </a:r>
            <a:r>
              <a:rPr lang="en-US" sz="2400" b="1" smtClean="0">
                <a:latin typeface="Courier New"/>
                <a:ea typeface="Courier New"/>
                <a:cs typeface="Courier New"/>
                <a:sym typeface="Courier New"/>
              </a:rPr>
              <a:t>in M:  </a:t>
            </a:r>
            <a:r>
              <a:rPr lang="en-US" sz="2400" b="1" smtClean="0">
                <a:latin typeface="Courier New"/>
                <a:ea typeface="Courier New"/>
                <a:cs typeface="Courier New"/>
                <a:sym typeface="Courier New"/>
              </a:rPr>
              <a:t>   #</a:t>
            </a:r>
            <a:r>
              <a:rPr lang="th-TH" sz="2400" b="1" smtClean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th-TH" sz="2400" b="1" smtClean="0">
                <a:latin typeface="Courier New"/>
                <a:ea typeface="Courier New"/>
                <a:cs typeface="Courier New"/>
                <a:sym typeface="Courier New"/>
              </a:rPr>
              <a:t>หยิบแต่ละแถว</a:t>
            </a:r>
            <a:endParaRPr lang="en-US" sz="2400" b="1" smtClean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400" b="1" smtClean="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400" b="1" smtClean="0">
                <a:latin typeface="Courier New"/>
                <a:ea typeface="Courier New"/>
                <a:cs typeface="Courier New"/>
                <a:sym typeface="Courier New"/>
              </a:rPr>
              <a:t>for x in row:</a:t>
            </a:r>
            <a:r>
              <a:rPr lang="th-TH" sz="2400" b="1" smtClean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400" b="1" smtClean="0">
                <a:latin typeface="Courier New"/>
                <a:ea typeface="Courier New"/>
                <a:cs typeface="Courier New"/>
                <a:sym typeface="Courier New"/>
              </a:rPr>
              <a:t># </a:t>
            </a:r>
            <a:r>
              <a:rPr lang="th-TH" sz="2400" b="1" smtClean="0">
                <a:latin typeface="Courier New"/>
                <a:ea typeface="Courier New"/>
                <a:cs typeface="Courier New"/>
                <a:sym typeface="Courier New"/>
              </a:rPr>
              <a:t>หยิบแต่ละหลัก</a:t>
            </a:r>
            <a:endParaRPr lang="en-US" sz="2400" b="1" smtClean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400" b="1" smtClean="0">
                <a:latin typeface="Courier New"/>
                <a:ea typeface="Courier New"/>
                <a:cs typeface="Courier New"/>
                <a:sym typeface="Courier New"/>
              </a:rPr>
              <a:t>        sum </a:t>
            </a:r>
            <a:r>
              <a:rPr lang="en-US" sz="2400" b="1" smtClean="0">
                <a:latin typeface="Courier New"/>
                <a:ea typeface="Courier New"/>
                <a:cs typeface="Courier New"/>
                <a:sym typeface="Courier New"/>
              </a:rPr>
              <a:t>+= x</a:t>
            </a:r>
          </a:p>
        </p:txBody>
      </p:sp>
    </p:spTree>
    <p:extLst>
      <p:ext uri="{BB962C8B-B14F-4D97-AF65-F5344CB8AC3E}">
        <p14:creationId xmlns:p14="http://schemas.microsoft.com/office/powerpoint/2010/main" val="274460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smtClean="0">
                <a:solidFill>
                  <a:srgbClr val="FFFF00"/>
                </a:solidFill>
              </a:rPr>
              <a:t>enumerate   vs.   np.ndenumerate</a:t>
            </a:r>
            <a:endParaRPr sz="3200">
              <a:solidFill>
                <a:srgbClr val="FFFF00"/>
              </a:solidFill>
            </a:endParaRPr>
          </a:p>
        </p:txBody>
      </p:sp>
      <p:sp>
        <p:nvSpPr>
          <p:cNvPr id="43" name="Shape 43"/>
          <p:cNvSpPr/>
          <p:nvPr/>
        </p:nvSpPr>
        <p:spPr>
          <a:xfrm>
            <a:off x="529389" y="1066062"/>
            <a:ext cx="6148137" cy="1202508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 lvl="0">
              <a:defRPr sz="1800"/>
            </a:pPr>
            <a:r>
              <a:rPr lang="en-US" sz="2400" b="1" smtClean="0">
                <a:latin typeface="Courier New"/>
                <a:ea typeface="Courier New"/>
                <a:cs typeface="Courier New"/>
                <a:sym typeface="Courier New"/>
              </a:rPr>
              <a:t>M = [11,12,13,14,15]</a:t>
            </a:r>
          </a:p>
          <a:p>
            <a:pPr lvl="0">
              <a:defRPr sz="1800"/>
            </a:pPr>
            <a:r>
              <a:rPr lang="en-US" sz="2400" b="1" smtClean="0">
                <a:latin typeface="Courier New"/>
                <a:ea typeface="Courier New"/>
                <a:cs typeface="Courier New"/>
                <a:sym typeface="Courier New"/>
              </a:rPr>
              <a:t>for </a:t>
            </a:r>
            <a:r>
              <a:rPr lang="en-US" sz="2400" b="1" smtClean="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i,e</a:t>
            </a:r>
            <a:r>
              <a:rPr lang="en-US" sz="2400" b="1" smtClean="0">
                <a:latin typeface="Courier New"/>
                <a:ea typeface="Courier New"/>
                <a:cs typeface="Courier New"/>
                <a:sym typeface="Courier New"/>
              </a:rPr>
              <a:t> in </a:t>
            </a:r>
            <a:r>
              <a:rPr lang="en-US" sz="2400" b="1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enumerate</a:t>
            </a:r>
            <a:r>
              <a:rPr lang="en-US" sz="2400" b="1" smtClean="0">
                <a:latin typeface="Courier New"/>
                <a:ea typeface="Courier New"/>
                <a:cs typeface="Courier New"/>
                <a:sym typeface="Courier New"/>
              </a:rPr>
              <a:t>(M) :</a:t>
            </a:r>
          </a:p>
          <a:p>
            <a:pPr lvl="0">
              <a:defRPr sz="1800"/>
            </a:pPr>
            <a:r>
              <a:rPr lang="en-US" sz="2400" b="1" smtClean="0">
                <a:latin typeface="Courier New"/>
                <a:ea typeface="Courier New"/>
                <a:cs typeface="Courier New"/>
                <a:sym typeface="Courier New"/>
              </a:rPr>
              <a:t>   print(i,e)</a:t>
            </a:r>
          </a:p>
        </p:txBody>
      </p:sp>
      <p:sp>
        <p:nvSpPr>
          <p:cNvPr id="8" name="Shape 43"/>
          <p:cNvSpPr/>
          <p:nvPr/>
        </p:nvSpPr>
        <p:spPr>
          <a:xfrm>
            <a:off x="529389" y="3411097"/>
            <a:ext cx="6148137" cy="1941171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 lvl="0">
              <a:defRPr sz="1800"/>
            </a:pPr>
            <a:r>
              <a:rPr lang="en-US" sz="2400" b="1" smtClean="0">
                <a:latin typeface="Courier New"/>
                <a:ea typeface="Courier New"/>
                <a:cs typeface="Courier New"/>
                <a:sym typeface="Courier New"/>
              </a:rPr>
              <a:t>M = np.array([ [11,12],</a:t>
            </a:r>
          </a:p>
          <a:p>
            <a:pPr lvl="0">
              <a:defRPr sz="1800"/>
            </a:pPr>
            <a:r>
              <a:rPr lang="en-US" sz="2400" b="1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400" b="1" smtClean="0">
                <a:latin typeface="Courier New"/>
                <a:ea typeface="Courier New"/>
                <a:cs typeface="Courier New"/>
                <a:sym typeface="Courier New"/>
              </a:rPr>
              <a:t>              [13,14],</a:t>
            </a:r>
          </a:p>
          <a:p>
            <a:pPr lvl="0">
              <a:defRPr sz="1800"/>
            </a:pPr>
            <a:r>
              <a:rPr lang="en-US" sz="2400" b="1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400" b="1" smtClean="0">
                <a:latin typeface="Courier New"/>
                <a:ea typeface="Courier New"/>
                <a:cs typeface="Courier New"/>
                <a:sym typeface="Courier New"/>
              </a:rPr>
              <a:t>              [15,16] ] )</a:t>
            </a:r>
          </a:p>
          <a:p>
            <a:pPr lvl="0">
              <a:defRPr sz="1800"/>
            </a:pPr>
            <a:r>
              <a:rPr lang="en-US" sz="2400" b="1" smtClean="0">
                <a:latin typeface="Courier New"/>
                <a:ea typeface="Courier New"/>
                <a:cs typeface="Courier New"/>
                <a:sym typeface="Courier New"/>
              </a:rPr>
              <a:t>for </a:t>
            </a:r>
            <a:r>
              <a:rPr lang="en-US" sz="2400" b="1" smtClean="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(r,c),e </a:t>
            </a:r>
            <a:r>
              <a:rPr lang="en-US" sz="2400" b="1" smtClean="0">
                <a:latin typeface="Courier New"/>
                <a:ea typeface="Courier New"/>
                <a:cs typeface="Courier New"/>
                <a:sym typeface="Courier New"/>
              </a:rPr>
              <a:t>in </a:t>
            </a:r>
            <a:r>
              <a:rPr lang="en-US" sz="2400" b="1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np.ndenumerate</a:t>
            </a:r>
            <a:r>
              <a:rPr lang="en-US" sz="2400" b="1" smtClean="0">
                <a:latin typeface="Courier New"/>
                <a:ea typeface="Courier New"/>
                <a:cs typeface="Courier New"/>
                <a:sym typeface="Courier New"/>
              </a:rPr>
              <a:t>(M):</a:t>
            </a:r>
          </a:p>
          <a:p>
            <a:pPr lvl="0">
              <a:defRPr sz="1800"/>
            </a:pPr>
            <a:r>
              <a:rPr lang="en-US" sz="2400" b="1" smtClean="0">
                <a:latin typeface="Courier New"/>
                <a:ea typeface="Courier New"/>
                <a:cs typeface="Courier New"/>
                <a:sym typeface="Courier New"/>
              </a:rPr>
              <a:t>    print( (r,c),e )</a:t>
            </a:r>
          </a:p>
        </p:txBody>
      </p:sp>
      <p:sp>
        <p:nvSpPr>
          <p:cNvPr id="6" name="Shape 52"/>
          <p:cNvSpPr/>
          <p:nvPr/>
        </p:nvSpPr>
        <p:spPr>
          <a:xfrm>
            <a:off x="6961778" y="1066062"/>
            <a:ext cx="679673" cy="1692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/>
            </a:pPr>
            <a:r>
              <a:rPr lang="en-US" sz="2200" b="1">
                <a:latin typeface="Courier New"/>
                <a:ea typeface="Courier New"/>
                <a:cs typeface="Courier New"/>
                <a:sym typeface="Courier New"/>
              </a:rPr>
              <a:t>0 11</a:t>
            </a:r>
          </a:p>
          <a:p>
            <a:pPr lvl="0">
              <a:defRPr sz="1800"/>
            </a:pPr>
            <a:r>
              <a:rPr lang="en-US" sz="2200" b="1">
                <a:latin typeface="Courier New"/>
                <a:ea typeface="Courier New"/>
                <a:cs typeface="Courier New"/>
                <a:sym typeface="Courier New"/>
              </a:rPr>
              <a:t>1 12</a:t>
            </a:r>
          </a:p>
          <a:p>
            <a:pPr lvl="0">
              <a:defRPr sz="1800"/>
            </a:pPr>
            <a:r>
              <a:rPr lang="en-US" sz="2200" b="1">
                <a:latin typeface="Courier New"/>
                <a:ea typeface="Courier New"/>
                <a:cs typeface="Courier New"/>
                <a:sym typeface="Courier New"/>
              </a:rPr>
              <a:t>2 13</a:t>
            </a:r>
          </a:p>
          <a:p>
            <a:pPr lvl="0">
              <a:defRPr sz="1800"/>
            </a:pPr>
            <a:r>
              <a:rPr lang="en-US" sz="2200" b="1">
                <a:latin typeface="Courier New"/>
                <a:ea typeface="Courier New"/>
                <a:cs typeface="Courier New"/>
                <a:sym typeface="Courier New"/>
              </a:rPr>
              <a:t>3 14</a:t>
            </a:r>
          </a:p>
          <a:p>
            <a:pPr lvl="0">
              <a:defRPr sz="1800"/>
            </a:pPr>
            <a:r>
              <a:rPr lang="en-US" sz="2200" b="1">
                <a:latin typeface="Courier New"/>
                <a:ea typeface="Courier New"/>
                <a:cs typeface="Courier New"/>
                <a:sym typeface="Courier New"/>
              </a:rPr>
              <a:t>4 15</a:t>
            </a:r>
            <a:endParaRPr sz="2200"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" name="Shape 52"/>
          <p:cNvSpPr/>
          <p:nvPr/>
        </p:nvSpPr>
        <p:spPr>
          <a:xfrm>
            <a:off x="6961778" y="3411097"/>
            <a:ext cx="1529265" cy="2031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/>
            </a:pPr>
            <a:r>
              <a:rPr lang="en-US" sz="2200" b="1">
                <a:latin typeface="Courier New"/>
                <a:ea typeface="Courier New"/>
                <a:cs typeface="Courier New"/>
                <a:sym typeface="Courier New"/>
              </a:rPr>
              <a:t>(0, 0) 11</a:t>
            </a:r>
          </a:p>
          <a:p>
            <a:pPr lvl="0">
              <a:defRPr sz="1800"/>
            </a:pPr>
            <a:r>
              <a:rPr lang="en-US" sz="2200" b="1">
                <a:latin typeface="Courier New"/>
                <a:ea typeface="Courier New"/>
                <a:cs typeface="Courier New"/>
                <a:sym typeface="Courier New"/>
              </a:rPr>
              <a:t>(0, 1) 12</a:t>
            </a:r>
          </a:p>
          <a:p>
            <a:pPr lvl="0">
              <a:defRPr sz="1800"/>
            </a:pPr>
            <a:r>
              <a:rPr lang="en-US" sz="2200" b="1">
                <a:latin typeface="Courier New"/>
                <a:ea typeface="Courier New"/>
                <a:cs typeface="Courier New"/>
                <a:sym typeface="Courier New"/>
              </a:rPr>
              <a:t>(1, 0) 13</a:t>
            </a:r>
          </a:p>
          <a:p>
            <a:pPr lvl="0">
              <a:defRPr sz="1800"/>
            </a:pPr>
            <a:r>
              <a:rPr lang="en-US" sz="2200" b="1">
                <a:latin typeface="Courier New"/>
                <a:ea typeface="Courier New"/>
                <a:cs typeface="Courier New"/>
                <a:sym typeface="Courier New"/>
              </a:rPr>
              <a:t>(1, 1) 14</a:t>
            </a:r>
          </a:p>
          <a:p>
            <a:pPr lvl="0">
              <a:defRPr sz="1800"/>
            </a:pPr>
            <a:r>
              <a:rPr lang="en-US" sz="2200" b="1">
                <a:latin typeface="Courier New"/>
                <a:ea typeface="Courier New"/>
                <a:cs typeface="Courier New"/>
                <a:sym typeface="Courier New"/>
              </a:rPr>
              <a:t>(2, 0) 15</a:t>
            </a:r>
          </a:p>
          <a:p>
            <a:pPr lvl="0">
              <a:defRPr sz="1800"/>
            </a:pPr>
            <a:r>
              <a:rPr lang="en-US" sz="2200" b="1">
                <a:latin typeface="Courier New"/>
                <a:ea typeface="Courier New"/>
                <a:cs typeface="Courier New"/>
                <a:sym typeface="Courier New"/>
              </a:rPr>
              <a:t>(2, 1) 16</a:t>
            </a:r>
            <a:endParaRPr sz="2200"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216568" y="216568"/>
            <a:ext cx="8638675" cy="6292516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23804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 advAuto="0"/>
      <p:bldP spid="7" grpId="0" animBg="1" advAuto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smtClean="0">
                <a:solidFill>
                  <a:srgbClr val="FFFF00"/>
                </a:solidFill>
              </a:rPr>
              <a:t>List En</a:t>
            </a:r>
            <a:r>
              <a:rPr sz="3200" smtClean="0">
                <a:solidFill>
                  <a:srgbClr val="FFFF00"/>
                </a:solidFill>
              </a:rPr>
              <a:t>umerate</a:t>
            </a:r>
            <a:endParaRPr sz="3200">
              <a:solidFill>
                <a:srgbClr val="FFFF00"/>
              </a:solidFill>
            </a:endParaRPr>
          </a:p>
        </p:txBody>
      </p:sp>
      <p:sp>
        <p:nvSpPr>
          <p:cNvPr id="43" name="Shape 43"/>
          <p:cNvSpPr/>
          <p:nvPr/>
        </p:nvSpPr>
        <p:spPr>
          <a:xfrm>
            <a:off x="142546" y="1259375"/>
            <a:ext cx="8850809" cy="1479507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 lvl="0">
              <a:defRPr sz="1800"/>
            </a:pPr>
            <a:r>
              <a:rPr sz="1800" b="1" dirty="0">
                <a:latin typeface="Courier New"/>
                <a:ea typeface="Courier New"/>
                <a:cs typeface="Courier New"/>
                <a:sym typeface="Courier New"/>
              </a:rPr>
              <a:t>&gt;&gt;years = </a:t>
            </a:r>
            <a:r>
              <a:rPr sz="1800" b="1" dirty="0">
                <a:solidFill>
                  <a:srgbClr val="3333CC"/>
                </a:solidFill>
                <a:latin typeface="Courier New"/>
                <a:ea typeface="Courier New"/>
                <a:cs typeface="Courier New"/>
                <a:sym typeface="Courier New"/>
              </a:rPr>
              <a:t>[‘Freshy','Sophomore','Junior','Senior']</a:t>
            </a:r>
            <a:endParaRPr sz="18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1800" b="1" dirty="0">
                <a:latin typeface="Courier New"/>
                <a:ea typeface="Courier New"/>
                <a:cs typeface="Courier New"/>
                <a:sym typeface="Courier New"/>
              </a:rPr>
              <a:t>&gt;&gt;list(</a:t>
            </a:r>
            <a:r>
              <a:rPr sz="1800" b="1" dirty="0">
                <a:solidFill>
                  <a:srgbClr val="FF2600"/>
                </a:solidFill>
                <a:latin typeface="Courier New"/>
                <a:ea typeface="Courier New"/>
                <a:cs typeface="Courier New"/>
                <a:sym typeface="Courier New"/>
              </a:rPr>
              <a:t>enumerate</a:t>
            </a:r>
            <a:r>
              <a:rPr sz="1800" b="1" dirty="0">
                <a:latin typeface="Courier New"/>
                <a:ea typeface="Courier New"/>
                <a:cs typeface="Courier New"/>
                <a:sym typeface="Courier New"/>
              </a:rPr>
              <a:t>(years))</a:t>
            </a: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1800" b="1" dirty="0">
                <a:solidFill>
                  <a:srgbClr val="3333CC"/>
                </a:solidFill>
                <a:latin typeface="Courier New"/>
                <a:ea typeface="Courier New"/>
                <a:cs typeface="Courier New"/>
                <a:sym typeface="Courier New"/>
              </a:rPr>
              <a:t>[(0, 'Freshy'), (1, 'Sophomore'), (2, 'Junior'), (3, 'Senior')]</a:t>
            </a: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1800" b="1" dirty="0">
                <a:latin typeface="Courier New"/>
                <a:ea typeface="Courier New"/>
                <a:cs typeface="Courier New"/>
                <a:sym typeface="Courier New"/>
              </a:rPr>
              <a:t>&gt;&gt;list(enumerate(years, </a:t>
            </a:r>
            <a:r>
              <a:rPr sz="1800" b="1" dirty="0">
                <a:solidFill>
                  <a:srgbClr val="FF2600"/>
                </a:solidFill>
                <a:latin typeface="Courier New"/>
                <a:ea typeface="Courier New"/>
                <a:cs typeface="Courier New"/>
                <a:sym typeface="Courier New"/>
              </a:rPr>
              <a:t>start=1</a:t>
            </a:r>
            <a:r>
              <a:rPr sz="1800" b="1" dirty="0">
                <a:latin typeface="Courier New"/>
                <a:ea typeface="Courier New"/>
                <a:cs typeface="Courier New"/>
                <a:sym typeface="Courier New"/>
              </a:rPr>
              <a:t>))</a:t>
            </a: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1800" b="1" dirty="0">
                <a:solidFill>
                  <a:srgbClr val="3333CC"/>
                </a:solidFill>
                <a:latin typeface="Courier New"/>
                <a:ea typeface="Courier New"/>
                <a:cs typeface="Courier New"/>
                <a:sym typeface="Courier New"/>
              </a:rPr>
              <a:t>[(</a:t>
            </a:r>
            <a:r>
              <a:rPr sz="18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sz="1800" b="1" dirty="0">
                <a:solidFill>
                  <a:srgbClr val="3333CC"/>
                </a:solidFill>
                <a:latin typeface="Courier New"/>
                <a:ea typeface="Courier New"/>
                <a:cs typeface="Courier New"/>
                <a:sym typeface="Courier New"/>
              </a:rPr>
              <a:t>, 'Freshy'), (2, 'Sophomore'), (3, 'Junior'), (4, ‘Senior')</a:t>
            </a:r>
            <a:r>
              <a:rPr sz="1800" b="1" dirty="0" smtClean="0">
                <a:solidFill>
                  <a:srgbClr val="3333CC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endParaRPr lang="en-US" sz="1800" b="1" dirty="0" smtClean="0">
              <a:solidFill>
                <a:srgbClr val="3333CC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4287088" y="6584950"/>
            <a:ext cx="2651367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/>
            </a:pPr>
            <a:r>
              <a:rPr sz="1400">
                <a:solidFill>
                  <a:srgbClr val="0433FF"/>
                </a:solidFill>
                <a:hlinkClick r:id="rId2"/>
              </a:rPr>
              <a:t>http://cs231n.github.io/python-numpy-tutorial/#numpy</a:t>
            </a:r>
            <a:r>
              <a:rPr sz="1400">
                <a:solidFill>
                  <a:srgbClr val="0433FF"/>
                </a:solidFill>
              </a:rPr>
              <a:t> </a:t>
            </a:r>
          </a:p>
        </p:txBody>
      </p:sp>
      <p:sp>
        <p:nvSpPr>
          <p:cNvPr id="45" name="Shape 45"/>
          <p:cNvSpPr/>
          <p:nvPr/>
        </p:nvSpPr>
        <p:spPr>
          <a:xfrm>
            <a:off x="639505" y="2913355"/>
            <a:ext cx="5531197" cy="710065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 lvl="0">
              <a:defRPr sz="1800"/>
            </a:pPr>
            <a:r>
              <a:rPr sz="2000" b="1" dirty="0">
                <a:latin typeface="Courier New"/>
                <a:ea typeface="Courier New"/>
                <a:cs typeface="Courier New"/>
                <a:sym typeface="Courier New"/>
              </a:rPr>
              <a:t>for </a:t>
            </a:r>
            <a:r>
              <a:rPr sz="2000" b="1" dirty="0">
                <a:solidFill>
                  <a:srgbClr val="FF2600"/>
                </a:solidFill>
                <a:latin typeface="Courier New"/>
                <a:ea typeface="Courier New"/>
                <a:cs typeface="Courier New"/>
                <a:sym typeface="Courier New"/>
              </a:rPr>
              <a:t>i, year</a:t>
            </a:r>
            <a:r>
              <a:rPr sz="2000" b="1" dirty="0">
                <a:latin typeface="Courier New"/>
                <a:ea typeface="Courier New"/>
                <a:cs typeface="Courier New"/>
                <a:sym typeface="Courier New"/>
              </a:rPr>
              <a:t> in enumerate(years):</a:t>
            </a:r>
          </a:p>
          <a:p>
            <a:pPr lvl="0">
              <a:defRPr sz="1800"/>
            </a:pPr>
            <a:r>
              <a:rPr sz="2000" b="1" dirty="0">
                <a:latin typeface="Courier New"/>
                <a:ea typeface="Courier New"/>
                <a:cs typeface="Courier New"/>
                <a:sym typeface="Courier New"/>
              </a:rPr>
              <a:t>    print(i, year</a:t>
            </a:r>
            <a:r>
              <a:rPr sz="2000" b="1" dirty="0" smtClean="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lang="en-US" sz="2000" b="1" dirty="0" smtClean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6" name="Shape 46"/>
          <p:cNvSpPr/>
          <p:nvPr/>
        </p:nvSpPr>
        <p:spPr>
          <a:xfrm>
            <a:off x="804605" y="4150570"/>
            <a:ext cx="2116149" cy="1361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 sz="1800"/>
            </a:pPr>
            <a:r>
              <a:rPr sz="2200" b="1">
                <a:latin typeface="Courier New"/>
                <a:ea typeface="Courier New"/>
                <a:cs typeface="Courier New"/>
                <a:sym typeface="Courier New"/>
              </a:rPr>
              <a:t>0 Freshy</a:t>
            </a:r>
          </a:p>
          <a:p>
            <a:pPr lvl="0">
              <a:defRPr sz="1800"/>
            </a:pPr>
            <a:r>
              <a:rPr sz="2200" b="1">
                <a:latin typeface="Courier New"/>
                <a:ea typeface="Courier New"/>
                <a:cs typeface="Courier New"/>
                <a:sym typeface="Courier New"/>
              </a:rPr>
              <a:t>1 Sophomore</a:t>
            </a:r>
          </a:p>
          <a:p>
            <a:pPr lvl="0">
              <a:defRPr sz="1800"/>
            </a:pPr>
            <a:r>
              <a:rPr sz="2200" b="1">
                <a:latin typeface="Courier New"/>
                <a:ea typeface="Courier New"/>
                <a:cs typeface="Courier New"/>
                <a:sym typeface="Courier New"/>
              </a:rPr>
              <a:t>2 Junior</a:t>
            </a:r>
          </a:p>
          <a:p>
            <a:pPr lvl="0">
              <a:defRPr sz="1800"/>
            </a:pPr>
            <a:r>
              <a:rPr sz="2200" b="1">
                <a:latin typeface="Courier New"/>
                <a:ea typeface="Courier New"/>
                <a:cs typeface="Courier New"/>
                <a:sym typeface="Courier New"/>
              </a:rPr>
              <a:t>3 Senior</a:t>
            </a:r>
          </a:p>
        </p:txBody>
      </p:sp>
      <p:sp>
        <p:nvSpPr>
          <p:cNvPr id="47" name="Shape 47"/>
          <p:cNvSpPr/>
          <p:nvPr/>
        </p:nvSpPr>
        <p:spPr>
          <a:xfrm>
            <a:off x="3238500" y="4231127"/>
            <a:ext cx="5227667" cy="1200329"/>
          </a:xfrm>
          <a:prstGeom prst="rect">
            <a:avLst/>
          </a:prstGeom>
          <a:solidFill>
            <a:srgbClr val="73FCD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 sz="1800"/>
            </a:pPr>
            <a:r>
              <a:rPr sz="2600" smtClean="0">
                <a:latin typeface="Tahoma"/>
                <a:cs typeface="Tahoma"/>
              </a:rPr>
              <a:t>ใ</a:t>
            </a:r>
            <a:r>
              <a:rPr lang="th-TH" sz="2600" smtClean="0">
                <a:latin typeface="Tahoma"/>
                <a:cs typeface="Tahoma"/>
              </a:rPr>
              <a:t>นแต่ละรอบ ไ</a:t>
            </a:r>
            <a:r>
              <a:rPr sz="2600" smtClean="0">
                <a:latin typeface="Tahoma"/>
                <a:cs typeface="Tahoma"/>
              </a:rPr>
              <a:t>ด้ผลออกมา</a:t>
            </a:r>
            <a:r>
              <a:rPr lang="en-US" sz="2600" smtClean="0">
                <a:latin typeface="Tahoma"/>
                <a:cs typeface="Tahoma"/>
              </a:rPr>
              <a:t> </a:t>
            </a:r>
            <a:r>
              <a:rPr sz="2600" smtClean="0">
                <a:latin typeface="Tahoma"/>
                <a:cs typeface="Tahoma"/>
              </a:rPr>
              <a:t>tuple</a:t>
            </a:r>
            <a:r>
              <a:rPr lang="th-TH" sz="2600" smtClean="0">
                <a:latin typeface="Tahoma"/>
                <a:cs typeface="Tahoma"/>
              </a:rPr>
              <a:t> ที่เก็บ    </a:t>
            </a:r>
          </a:p>
          <a:p>
            <a:pPr lvl="0">
              <a:defRPr sz="1800"/>
            </a:pPr>
            <a:r>
              <a:rPr lang="th-TH" sz="2600">
                <a:latin typeface="Tahoma"/>
                <a:cs typeface="Tahoma"/>
              </a:rPr>
              <a:t> </a:t>
            </a:r>
            <a:r>
              <a:rPr lang="th-TH" sz="2600" smtClean="0">
                <a:latin typeface="Tahoma"/>
                <a:cs typeface="Tahoma"/>
              </a:rPr>
              <a:t> </a:t>
            </a:r>
            <a:r>
              <a:rPr lang="en-US" sz="2600" smtClean="0">
                <a:latin typeface="Tahoma"/>
                <a:cs typeface="Tahoma"/>
              </a:rPr>
              <a:t> - </a:t>
            </a:r>
            <a:r>
              <a:rPr lang="th-TH" sz="2600" smtClean="0">
                <a:latin typeface="Tahoma"/>
                <a:cs typeface="Tahoma"/>
              </a:rPr>
              <a:t>เลขตำ</a:t>
            </a:r>
            <a:r>
              <a:rPr sz="2600" smtClean="0">
                <a:latin typeface="Tahoma"/>
                <a:cs typeface="Tahoma"/>
              </a:rPr>
              <a:t>แหน่ง</a:t>
            </a:r>
            <a:r>
              <a:rPr sz="2600" dirty="0">
                <a:latin typeface="Tahoma"/>
                <a:cs typeface="Tahoma"/>
              </a:rPr>
              <a:t>ข้อมูล</a:t>
            </a:r>
          </a:p>
          <a:p>
            <a:pPr lvl="0">
              <a:defRPr sz="1800"/>
            </a:pPr>
            <a:r>
              <a:rPr sz="2600">
                <a:latin typeface="Tahoma"/>
                <a:cs typeface="Tahoma"/>
              </a:rPr>
              <a:t> </a:t>
            </a:r>
            <a:r>
              <a:rPr lang="en-US" sz="2600" smtClean="0">
                <a:latin typeface="Tahoma"/>
                <a:cs typeface="Tahoma"/>
              </a:rPr>
              <a:t>  - </a:t>
            </a:r>
            <a:r>
              <a:rPr sz="2600" smtClean="0">
                <a:latin typeface="Tahoma"/>
                <a:cs typeface="Tahoma"/>
              </a:rPr>
              <a:t>ค่า</a:t>
            </a:r>
            <a:r>
              <a:rPr sz="2600" dirty="0" smtClean="0">
                <a:latin typeface="Tahoma"/>
                <a:cs typeface="Tahoma"/>
              </a:rPr>
              <a:t>ของ</a:t>
            </a:r>
            <a:r>
              <a:rPr sz="2600" dirty="0">
                <a:latin typeface="Tahoma"/>
                <a:cs typeface="Tahoma"/>
              </a:rPr>
              <a:t>ข้อมูล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16568" y="216568"/>
            <a:ext cx="8638675" cy="6292516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4559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 advAuto="0"/>
      <p:bldP spid="46" grpId="0" animBg="1" advAuto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smtClean="0">
                <a:solidFill>
                  <a:srgbClr val="FFFF00"/>
                </a:solidFill>
              </a:rPr>
              <a:t>ndenumerate</a:t>
            </a:r>
            <a:endParaRPr sz="3200" dirty="0">
              <a:solidFill>
                <a:srgbClr val="FFFF00"/>
              </a:solidFill>
            </a:endParaRPr>
          </a:p>
        </p:txBody>
      </p:sp>
      <p:sp>
        <p:nvSpPr>
          <p:cNvPr id="50" name="Shape 50"/>
          <p:cNvSpPr/>
          <p:nvPr/>
        </p:nvSpPr>
        <p:spPr>
          <a:xfrm>
            <a:off x="510425" y="1087310"/>
            <a:ext cx="8123150" cy="1510284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lvl="0">
              <a:defRPr sz="1800"/>
            </a:pPr>
            <a:r>
              <a:rPr sz="2300" b="1" dirty="0">
                <a:latin typeface="Courier New"/>
                <a:ea typeface="Courier New"/>
                <a:cs typeface="Courier New"/>
                <a:sym typeface="Courier New"/>
              </a:rPr>
              <a:t>import numpy as np</a:t>
            </a:r>
          </a:p>
          <a:p>
            <a:pPr lvl="0">
              <a:defRPr sz="1800"/>
            </a:pPr>
            <a:r>
              <a:rPr sz="2300" b="1" dirty="0">
                <a:latin typeface="Courier New"/>
                <a:ea typeface="Courier New"/>
                <a:cs typeface="Courier New"/>
                <a:sym typeface="Courier New"/>
              </a:rPr>
              <a:t>a = np.array([[1,2],[3,4]]) </a:t>
            </a:r>
          </a:p>
          <a:p>
            <a:pPr lvl="0">
              <a:defRPr sz="1800"/>
            </a:pPr>
            <a:r>
              <a:rPr sz="2300" b="1" dirty="0">
                <a:latin typeface="Courier New"/>
                <a:ea typeface="Courier New"/>
                <a:cs typeface="Courier New"/>
                <a:sym typeface="Courier New"/>
              </a:rPr>
              <a:t>for </a:t>
            </a:r>
            <a:r>
              <a:rPr sz="2300" b="1" dirty="0">
                <a:solidFill>
                  <a:srgbClr val="FF2600"/>
                </a:solidFill>
                <a:latin typeface="Courier New"/>
                <a:ea typeface="Courier New"/>
                <a:cs typeface="Courier New"/>
                <a:sym typeface="Courier New"/>
              </a:rPr>
              <a:t>index,x </a:t>
            </a:r>
            <a:r>
              <a:rPr sz="2300" b="1" dirty="0">
                <a:latin typeface="Courier New"/>
                <a:ea typeface="Courier New"/>
                <a:cs typeface="Courier New"/>
                <a:sym typeface="Courier New"/>
              </a:rPr>
              <a:t>in </a:t>
            </a:r>
            <a:r>
              <a:rPr sz="2300" b="1" dirty="0">
                <a:solidFill>
                  <a:srgbClr val="FF2600"/>
                </a:solidFill>
                <a:latin typeface="Courier New"/>
                <a:ea typeface="Courier New"/>
                <a:cs typeface="Courier New"/>
                <a:sym typeface="Courier New"/>
              </a:rPr>
              <a:t>np.ndenumerate</a:t>
            </a:r>
            <a:r>
              <a:rPr sz="2300" b="1" dirty="0">
                <a:latin typeface="Courier New"/>
                <a:ea typeface="Courier New"/>
                <a:cs typeface="Courier New"/>
                <a:sym typeface="Courier New"/>
              </a:rPr>
              <a:t>(a):</a:t>
            </a:r>
          </a:p>
          <a:p>
            <a:pPr lvl="0">
              <a:defRPr sz="1800"/>
            </a:pPr>
            <a:r>
              <a:rPr sz="2300" b="1" dirty="0">
                <a:latin typeface="Courier New"/>
                <a:ea typeface="Courier New"/>
                <a:cs typeface="Courier New"/>
                <a:sym typeface="Courier New"/>
              </a:rPr>
              <a:t>    print(index,x</a:t>
            </a:r>
            <a:r>
              <a:rPr sz="2300" b="1" dirty="0" smtClean="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lang="en-US" sz="2300" b="1" dirty="0" smtClean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1" name="Shape 51"/>
          <p:cNvSpPr/>
          <p:nvPr/>
        </p:nvSpPr>
        <p:spPr>
          <a:xfrm>
            <a:off x="4287088" y="6584950"/>
            <a:ext cx="4508337" cy="294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/>
            </a:pPr>
            <a:r>
              <a:rPr sz="1400">
                <a:solidFill>
                  <a:srgbClr val="0433FF"/>
                </a:solidFill>
                <a:hlinkClick r:id="rId2"/>
              </a:rPr>
              <a:t>http://cs231n.github.io/python-numpy-tutorial/#numpy</a:t>
            </a:r>
            <a:r>
              <a:rPr sz="1400">
                <a:solidFill>
                  <a:srgbClr val="0433FF"/>
                </a:solidFill>
              </a:rPr>
              <a:t> </a:t>
            </a:r>
          </a:p>
        </p:txBody>
      </p:sp>
      <p:sp>
        <p:nvSpPr>
          <p:cNvPr id="52" name="Shape 52"/>
          <p:cNvSpPr/>
          <p:nvPr/>
        </p:nvSpPr>
        <p:spPr>
          <a:xfrm>
            <a:off x="1018177" y="3201104"/>
            <a:ext cx="1613147" cy="1361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/>
            </a:pPr>
            <a:r>
              <a:rPr sz="2200" b="1">
                <a:latin typeface="Courier New"/>
                <a:ea typeface="Courier New"/>
                <a:cs typeface="Courier New"/>
                <a:sym typeface="Courier New"/>
              </a:rPr>
              <a:t>(0, 0) 1</a:t>
            </a:r>
          </a:p>
          <a:p>
            <a:pPr lvl="0">
              <a:defRPr sz="1800"/>
            </a:pPr>
            <a:r>
              <a:rPr sz="2200" b="1">
                <a:latin typeface="Courier New"/>
                <a:ea typeface="Courier New"/>
                <a:cs typeface="Courier New"/>
                <a:sym typeface="Courier New"/>
              </a:rPr>
              <a:t>(0, 1) 2</a:t>
            </a:r>
          </a:p>
          <a:p>
            <a:pPr lvl="0">
              <a:defRPr sz="1800"/>
            </a:pPr>
            <a:r>
              <a:rPr sz="2200" b="1">
                <a:latin typeface="Courier New"/>
                <a:ea typeface="Courier New"/>
                <a:cs typeface="Courier New"/>
                <a:sym typeface="Courier New"/>
              </a:rPr>
              <a:t>(1, 0) 3</a:t>
            </a:r>
          </a:p>
          <a:p>
            <a:pPr lvl="0">
              <a:defRPr sz="1800"/>
            </a:pPr>
            <a:r>
              <a:rPr sz="2200" b="1">
                <a:latin typeface="Courier New"/>
                <a:ea typeface="Courier New"/>
                <a:cs typeface="Courier New"/>
                <a:sym typeface="Courier New"/>
              </a:rPr>
              <a:t>(1, 1) 4</a:t>
            </a:r>
          </a:p>
        </p:txBody>
      </p:sp>
      <p:sp>
        <p:nvSpPr>
          <p:cNvPr id="7" name="Shape 47"/>
          <p:cNvSpPr/>
          <p:nvPr/>
        </p:nvSpPr>
        <p:spPr>
          <a:xfrm>
            <a:off x="3405908" y="3201104"/>
            <a:ext cx="5227667" cy="1200329"/>
          </a:xfrm>
          <a:prstGeom prst="rect">
            <a:avLst/>
          </a:prstGeom>
          <a:solidFill>
            <a:srgbClr val="73FCD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 sz="1800"/>
            </a:pPr>
            <a:r>
              <a:rPr lang="th-TH" sz="2600" smtClean="0">
                <a:latin typeface="Tahoma"/>
                <a:cs typeface="Tahoma"/>
              </a:rPr>
              <a:t>ในแต่ละรอบ </a:t>
            </a:r>
            <a:r>
              <a:rPr sz="2600" smtClean="0">
                <a:latin typeface="Tahoma"/>
                <a:cs typeface="Tahoma"/>
              </a:rPr>
              <a:t>ได้ผลออกมา tuple</a:t>
            </a:r>
            <a:r>
              <a:rPr lang="th-TH" sz="2600" smtClean="0">
                <a:latin typeface="Tahoma"/>
                <a:cs typeface="Tahoma"/>
              </a:rPr>
              <a:t> ที่เก็บ    </a:t>
            </a:r>
          </a:p>
          <a:p>
            <a:pPr lvl="0">
              <a:defRPr sz="1800"/>
            </a:pPr>
            <a:r>
              <a:rPr lang="th-TH" sz="2600">
                <a:latin typeface="Tahoma"/>
                <a:cs typeface="Tahoma"/>
              </a:rPr>
              <a:t> </a:t>
            </a:r>
            <a:r>
              <a:rPr lang="th-TH" sz="2600" smtClean="0">
                <a:latin typeface="Tahoma"/>
                <a:cs typeface="Tahoma"/>
              </a:rPr>
              <a:t> </a:t>
            </a:r>
            <a:r>
              <a:rPr lang="en-US" sz="2600" smtClean="0">
                <a:latin typeface="Tahoma"/>
                <a:cs typeface="Tahoma"/>
              </a:rPr>
              <a:t> - tuple </a:t>
            </a:r>
            <a:r>
              <a:rPr lang="th-TH" sz="2600" smtClean="0">
                <a:latin typeface="Tahoma"/>
                <a:cs typeface="Tahoma"/>
              </a:rPr>
              <a:t>บอก ตำ</a:t>
            </a:r>
            <a:r>
              <a:rPr sz="2600" smtClean="0">
                <a:latin typeface="Tahoma"/>
                <a:cs typeface="Tahoma"/>
              </a:rPr>
              <a:t>แหน่ง</a:t>
            </a:r>
            <a:r>
              <a:rPr sz="2600" dirty="0">
                <a:latin typeface="Tahoma"/>
                <a:cs typeface="Tahoma"/>
              </a:rPr>
              <a:t>ข้อมูล</a:t>
            </a:r>
          </a:p>
          <a:p>
            <a:pPr lvl="0">
              <a:defRPr sz="1800"/>
            </a:pPr>
            <a:r>
              <a:rPr sz="2600">
                <a:latin typeface="Tahoma"/>
                <a:cs typeface="Tahoma"/>
              </a:rPr>
              <a:t> </a:t>
            </a:r>
            <a:r>
              <a:rPr lang="en-US" sz="2600" smtClean="0">
                <a:latin typeface="Tahoma"/>
                <a:cs typeface="Tahoma"/>
              </a:rPr>
              <a:t>  - </a:t>
            </a:r>
            <a:r>
              <a:rPr sz="2600" smtClean="0">
                <a:latin typeface="Tahoma"/>
                <a:cs typeface="Tahoma"/>
              </a:rPr>
              <a:t>ค่า</a:t>
            </a:r>
            <a:r>
              <a:rPr sz="2600" dirty="0" smtClean="0">
                <a:latin typeface="Tahoma"/>
                <a:cs typeface="Tahoma"/>
              </a:rPr>
              <a:t>ของ</a:t>
            </a:r>
            <a:r>
              <a:rPr sz="2600" dirty="0">
                <a:latin typeface="Tahoma"/>
                <a:cs typeface="Tahoma"/>
              </a:rPr>
              <a:t>ข้อมูล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16568" y="216568"/>
            <a:ext cx="8638675" cy="6292516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3699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00"/>
                </a:solidFill>
              </a:rPr>
              <a:t>ตัวอย่างประสิทธิภาพ</a:t>
            </a:r>
            <a:r>
              <a:rPr sz="3200" smtClean="0">
                <a:solidFill>
                  <a:srgbClr val="FFFF00"/>
                </a:solidFill>
              </a:rPr>
              <a:t>ขอ</a:t>
            </a:r>
            <a:r>
              <a:rPr lang="th-TH" sz="3200" smtClean="0">
                <a:solidFill>
                  <a:srgbClr val="FFFF00"/>
                </a:solidFill>
              </a:rPr>
              <a:t>งอาเรย์ใน</a:t>
            </a:r>
            <a:r>
              <a:rPr sz="3200" smtClean="0">
                <a:solidFill>
                  <a:srgbClr val="FFFF00"/>
                </a:solidFill>
              </a:rPr>
              <a:t> </a:t>
            </a:r>
            <a:r>
              <a:rPr sz="3200">
                <a:solidFill>
                  <a:srgbClr val="FFFF00"/>
                </a:solidFill>
              </a:rPr>
              <a:t>NumPy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30224" y="763588"/>
            <a:ext cx="8080376" cy="4711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 type="none" w="lg" len="med"/>
          </a:ln>
        </p:spPr>
        <p:txBody>
          <a:bodyPr wrap="square" lIns="90000" tIns="46800" rIns="90000" bIns="46800"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r>
              <a:rPr lang="en-US" sz="2000" b="1" smtClean="0">
                <a:latin typeface="Courier New" pitchFamily="49" charset="0"/>
                <a:cs typeface="Tahoma" pitchFamily="34" charset="0"/>
              </a:rPr>
              <a:t>import numpy</a:t>
            </a:r>
            <a:endParaRPr lang="en-US" sz="2000" b="1">
              <a:latin typeface="Courier New" pitchFamily="49" charset="0"/>
              <a:cs typeface="Tahoma" pitchFamily="34" charset="0"/>
            </a:endParaRPr>
          </a:p>
          <a:p>
            <a:r>
              <a:rPr lang="en-US" sz="2000" b="1">
                <a:latin typeface="Courier New" pitchFamily="49" charset="0"/>
                <a:cs typeface="Tahoma" pitchFamily="34" charset="0"/>
              </a:rPr>
              <a:t>import time</a:t>
            </a:r>
          </a:p>
          <a:p>
            <a:r>
              <a:rPr lang="en-US" sz="2000" b="1">
                <a:latin typeface="Courier New" pitchFamily="49" charset="0"/>
                <a:cs typeface="Tahoma" pitchFamily="34" charset="0"/>
              </a:rPr>
              <a:t>import random</a:t>
            </a:r>
          </a:p>
          <a:p>
            <a:endParaRPr lang="en-US" sz="2000" b="1">
              <a:latin typeface="Courier New" pitchFamily="49" charset="0"/>
              <a:cs typeface="Tahoma" pitchFamily="34" charset="0"/>
            </a:endParaRPr>
          </a:p>
          <a:p>
            <a:r>
              <a:rPr lang="en-US" sz="2000" b="1">
                <a:latin typeface="Courier New" pitchFamily="49" charset="0"/>
                <a:cs typeface="Tahoma" pitchFamily="34" charset="0"/>
              </a:rPr>
              <a:t>r = </a:t>
            </a:r>
            <a:r>
              <a:rPr lang="en-US" sz="2000" b="1" smtClean="0">
                <a:latin typeface="Courier New" pitchFamily="49" charset="0"/>
                <a:cs typeface="Tahoma" pitchFamily="34" charset="0"/>
              </a:rPr>
              <a:t>1000; c </a:t>
            </a:r>
            <a:r>
              <a:rPr lang="en-US" sz="2000" b="1">
                <a:latin typeface="Courier New" pitchFamily="49" charset="0"/>
                <a:cs typeface="Tahoma" pitchFamily="34" charset="0"/>
              </a:rPr>
              <a:t>= </a:t>
            </a:r>
            <a:r>
              <a:rPr lang="en-US" sz="2000" b="1" smtClean="0">
                <a:latin typeface="Courier New" pitchFamily="49" charset="0"/>
                <a:cs typeface="Tahoma" pitchFamily="34" charset="0"/>
              </a:rPr>
              <a:t>1000; k = 20</a:t>
            </a:r>
            <a:endParaRPr lang="en-US" sz="2000" b="1">
              <a:latin typeface="Courier New" pitchFamily="49" charset="0"/>
              <a:cs typeface="Tahoma" pitchFamily="34" charset="0"/>
            </a:endParaRPr>
          </a:p>
          <a:p>
            <a:r>
              <a:rPr lang="en-US" sz="2000" b="1">
                <a:latin typeface="Courier New" pitchFamily="49" charset="0"/>
                <a:cs typeface="Tahoma" pitchFamily="34" charset="0"/>
              </a:rPr>
              <a:t>m1 = [[random.randint(0,100) for j in range(c</a:t>
            </a:r>
            <a:r>
              <a:rPr lang="en-US" sz="2000" b="1" smtClean="0">
                <a:latin typeface="Courier New" pitchFamily="49" charset="0"/>
                <a:cs typeface="Tahoma" pitchFamily="34" charset="0"/>
              </a:rPr>
              <a:t>)] \</a:t>
            </a:r>
            <a:endParaRPr lang="en-US" sz="2000" b="1">
              <a:latin typeface="Courier New" pitchFamily="49" charset="0"/>
              <a:cs typeface="Tahoma" pitchFamily="34" charset="0"/>
            </a:endParaRPr>
          </a:p>
          <a:p>
            <a:r>
              <a:rPr lang="en-US" sz="2000" b="1">
                <a:latin typeface="Courier New" pitchFamily="49" charset="0"/>
                <a:cs typeface="Tahoma" pitchFamily="34" charset="0"/>
              </a:rPr>
              <a:t>      for i in range(r)]</a:t>
            </a:r>
          </a:p>
          <a:p>
            <a:r>
              <a:rPr lang="en-US" sz="2000" b="1" smtClean="0">
                <a:latin typeface="Courier New" pitchFamily="49" charset="0"/>
                <a:cs typeface="Tahoma" pitchFamily="34" charset="0"/>
              </a:rPr>
              <a:t>#--------------------------------------------------</a:t>
            </a:r>
          </a:p>
          <a:p>
            <a:r>
              <a:rPr lang="en-US" sz="2000" b="1" smtClean="0">
                <a:latin typeface="Courier New" pitchFamily="49" charset="0"/>
                <a:cs typeface="Tahoma" pitchFamily="34" charset="0"/>
              </a:rPr>
              <a:t>t1 </a:t>
            </a:r>
            <a:r>
              <a:rPr lang="en-US" sz="2000" b="1">
                <a:latin typeface="Courier New" pitchFamily="49" charset="0"/>
                <a:cs typeface="Tahoma" pitchFamily="34" charset="0"/>
              </a:rPr>
              <a:t>= time.time()</a:t>
            </a:r>
          </a:p>
          <a:p>
            <a:r>
              <a:rPr lang="en-US" sz="2000" b="1">
                <a:latin typeface="Courier New" pitchFamily="49" charset="0"/>
                <a:cs typeface="Tahoma" pitchFamily="34" charset="0"/>
              </a:rPr>
              <a:t>for i in range(k):</a:t>
            </a:r>
          </a:p>
          <a:p>
            <a:r>
              <a:rPr lang="en-US" sz="2000" b="1">
                <a:latin typeface="Courier New" pitchFamily="49" charset="0"/>
                <a:cs typeface="Tahoma" pitchFamily="34" charset="0"/>
              </a:rPr>
              <a:t>    u1 = [[0]*len(m1[i]) for i in range(len(m1))]</a:t>
            </a:r>
          </a:p>
          <a:p>
            <a:r>
              <a:rPr lang="en-US" sz="2000" b="1">
                <a:latin typeface="Courier New" pitchFamily="49" charset="0"/>
                <a:cs typeface="Tahoma" pitchFamily="34" charset="0"/>
              </a:rPr>
              <a:t>    for i in range(len(m1)):</a:t>
            </a:r>
          </a:p>
          <a:p>
            <a:r>
              <a:rPr lang="en-US" sz="2000" b="1">
                <a:latin typeface="Courier New" pitchFamily="49" charset="0"/>
                <a:cs typeface="Tahoma" pitchFamily="34" charset="0"/>
              </a:rPr>
              <a:t>        for j in range(len(m1[i])):</a:t>
            </a:r>
          </a:p>
          <a:p>
            <a:r>
              <a:rPr lang="en-US" sz="2000" b="1">
                <a:latin typeface="Courier New" pitchFamily="49" charset="0"/>
                <a:cs typeface="Tahoma" pitchFamily="34" charset="0"/>
              </a:rPr>
              <a:t>            u1[i][j] = 2*m1[i][j]</a:t>
            </a:r>
          </a:p>
          <a:p>
            <a:r>
              <a:rPr lang="en-US" sz="2000" b="1">
                <a:latin typeface="Courier New" pitchFamily="49" charset="0"/>
                <a:cs typeface="Tahoma" pitchFamily="34" charset="0"/>
              </a:rPr>
              <a:t>print</a:t>
            </a:r>
            <a:r>
              <a:rPr lang="en-US" sz="2000" b="1" smtClean="0">
                <a:latin typeface="Courier New" pitchFamily="49" charset="0"/>
                <a:cs typeface="Tahoma" pitchFamily="34" charset="0"/>
              </a:rPr>
              <a:t>("nested loops\t\t", time.time</a:t>
            </a:r>
            <a:r>
              <a:rPr lang="en-US" sz="2000" b="1">
                <a:latin typeface="Courier New" pitchFamily="49" charset="0"/>
                <a:cs typeface="Tahoma" pitchFamily="34" charset="0"/>
              </a:rPr>
              <a:t>() - t1</a:t>
            </a:r>
            <a:r>
              <a:rPr lang="en-US" sz="2000" b="1" smtClean="0">
                <a:latin typeface="Courier New" pitchFamily="49" charset="0"/>
                <a:cs typeface="Tahoma" pitchFamily="34" charset="0"/>
              </a:rPr>
              <a:t>)</a:t>
            </a:r>
            <a:endParaRPr lang="en-US" sz="2000" b="1">
              <a:latin typeface="Courier New" pitchFamily="49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09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smtClean="0">
                <a:solidFill>
                  <a:srgbClr val="FFFF00"/>
                </a:solidFill>
              </a:rPr>
              <a:t>loadtxt( ): </a:t>
            </a:r>
            <a:r>
              <a:rPr sz="3200" smtClean="0">
                <a:solidFill>
                  <a:srgbClr val="FFFF00"/>
                </a:solidFill>
              </a:rPr>
              <a:t>อ่าน</a:t>
            </a:r>
            <a:r>
              <a:rPr sz="3200">
                <a:solidFill>
                  <a:srgbClr val="FFFF00"/>
                </a:solidFill>
              </a:rPr>
              <a:t>ข้อมูล</a:t>
            </a:r>
            <a:r>
              <a:rPr sz="3200" smtClean="0">
                <a:solidFill>
                  <a:srgbClr val="FFFF00"/>
                </a:solidFill>
              </a:rPr>
              <a:t>จา</a:t>
            </a:r>
            <a:r>
              <a:rPr lang="th-TH" sz="3200" smtClean="0">
                <a:solidFill>
                  <a:srgbClr val="FFFF00"/>
                </a:solidFill>
              </a:rPr>
              <a:t>กแฟ้มข้อความ</a:t>
            </a:r>
            <a:r>
              <a:rPr sz="3200" smtClean="0">
                <a:solidFill>
                  <a:srgbClr val="FFFF00"/>
                </a:solidFill>
              </a:rPr>
              <a:t>เข้าอาเรย์</a:t>
            </a:r>
            <a:endParaRPr sz="3200">
              <a:solidFill>
                <a:srgbClr val="FFFF00"/>
              </a:solidFill>
            </a:endParaRPr>
          </a:p>
        </p:txBody>
      </p:sp>
      <p:sp>
        <p:nvSpPr>
          <p:cNvPr id="291" name="Shape 291"/>
          <p:cNvSpPr/>
          <p:nvPr/>
        </p:nvSpPr>
        <p:spPr>
          <a:xfrm>
            <a:off x="295815" y="1517966"/>
            <a:ext cx="8552370" cy="1448729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2200" b="1" dirty="0">
                <a:latin typeface="Courier New"/>
                <a:ea typeface="Courier New"/>
                <a:cs typeface="Courier New"/>
                <a:sym typeface="Courier New"/>
              </a:rPr>
              <a:t>import numpy as np</a:t>
            </a: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2200" b="1" dirty="0">
                <a:latin typeface="Courier New"/>
                <a:ea typeface="Courier New"/>
                <a:cs typeface="Courier New"/>
                <a:sym typeface="Courier New"/>
              </a:rPr>
              <a:t>data = </a:t>
            </a:r>
            <a:r>
              <a:rPr sz="2200" b="1">
                <a:latin typeface="Courier New"/>
                <a:ea typeface="Courier New"/>
                <a:cs typeface="Courier New"/>
                <a:sym typeface="Courier New"/>
              </a:rPr>
              <a:t>np.loadtxt</a:t>
            </a:r>
            <a:r>
              <a:rPr sz="2200" b="1" smtClean="0">
                <a:latin typeface="Courier New"/>
                <a:ea typeface="Courier New"/>
                <a:cs typeface="Courier New"/>
                <a:sym typeface="Courier New"/>
              </a:rPr>
              <a:t>("</a:t>
            </a:r>
            <a:r>
              <a:rPr lang="en-US" sz="2200" b="1" smtClean="0">
                <a:latin typeface="Courier New"/>
                <a:ea typeface="Courier New"/>
                <a:cs typeface="Courier New"/>
                <a:sym typeface="Courier New"/>
              </a:rPr>
              <a:t>data</a:t>
            </a:r>
            <a:r>
              <a:rPr sz="2200" b="1" smtClean="0">
                <a:latin typeface="Courier New"/>
                <a:ea typeface="Courier New"/>
                <a:cs typeface="Courier New"/>
                <a:sym typeface="Courier New"/>
              </a:rPr>
              <a:t>.csv",</a:t>
            </a:r>
            <a:r>
              <a:rPr lang="th-TH" sz="2200" b="1" smtClean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2200" b="1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skiprows=3</a:t>
            </a:r>
            <a:r>
              <a:rPr sz="2200" b="1" dirty="0">
                <a:latin typeface="Courier New"/>
                <a:ea typeface="Courier New"/>
                <a:cs typeface="Courier New"/>
                <a:sym typeface="Courier New"/>
              </a:rPr>
              <a:t>, \</a:t>
            </a: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2200" b="1" dirty="0"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sz="2200" b="1">
                <a:latin typeface="Courier New"/>
                <a:ea typeface="Courier New"/>
                <a:cs typeface="Courier New"/>
                <a:sym typeface="Courier New"/>
              </a:rPr>
              <a:t>delimiter</a:t>
            </a:r>
            <a:r>
              <a:rPr sz="2200" b="1" smtClean="0">
                <a:latin typeface="Courier New"/>
                <a:ea typeface="Courier New"/>
                <a:cs typeface="Courier New"/>
                <a:sym typeface="Courier New"/>
              </a:rPr>
              <a:t>="</a:t>
            </a:r>
            <a:r>
              <a:rPr lang="en-US" sz="2200" b="1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sz="2200" b="1" smtClean="0">
                <a:latin typeface="Courier New"/>
                <a:ea typeface="Courier New"/>
                <a:cs typeface="Courier New"/>
                <a:sym typeface="Courier New"/>
              </a:rPr>
              <a:t>")</a:t>
            </a:r>
            <a:endParaRPr lang="th-TH" sz="2200" b="1" smtClean="0">
              <a:latin typeface="Courier New"/>
              <a:ea typeface="Courier New"/>
              <a:cs typeface="Courier New"/>
              <a:sym typeface="Courier New"/>
            </a:endParaRP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endParaRPr sz="22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2" name="Shape 292"/>
          <p:cNvSpPr/>
          <p:nvPr/>
        </p:nvSpPr>
        <p:spPr>
          <a:xfrm>
            <a:off x="235788" y="951230"/>
            <a:ext cx="5265284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 sz="1800"/>
            </a:pPr>
            <a:r>
              <a:rPr sz="2200" dirty="0" smtClean="0">
                <a:latin typeface="Tahoma"/>
                <a:cs typeface="Tahoma"/>
              </a:rPr>
              <a:t>ใช้ </a:t>
            </a:r>
            <a:r>
              <a:rPr sz="2200" b="1" dirty="0" smtClean="0">
                <a:latin typeface="Tahoma"/>
                <a:ea typeface="Courier New"/>
                <a:cs typeface="Tahoma"/>
                <a:sym typeface="Courier New"/>
              </a:rPr>
              <a:t>loadtxt</a:t>
            </a:r>
            <a:r>
              <a:rPr lang="th-TH" sz="2200" b="1" dirty="0" smtClean="0">
                <a:latin typeface="Tahoma"/>
                <a:ea typeface="Courier New"/>
                <a:cs typeface="Tahoma"/>
                <a:sym typeface="Courier New"/>
              </a:rPr>
              <a:t> </a:t>
            </a:r>
            <a:r>
              <a:rPr lang="th-TH" sz="2200" dirty="0" smtClean="0">
                <a:latin typeface="Tahoma"/>
                <a:ea typeface="Courier New"/>
                <a:cs typeface="Tahoma"/>
                <a:sym typeface="Courier New"/>
              </a:rPr>
              <a:t>อ่านข้อมูลทั้งหมด </a:t>
            </a:r>
            <a:r>
              <a:rPr lang="th-TH" sz="2200" b="1" dirty="0" smtClean="0">
                <a:latin typeface="Tahoma"/>
                <a:ea typeface="Courier New"/>
                <a:cs typeface="Tahoma"/>
                <a:sym typeface="Courier New"/>
              </a:rPr>
              <a:t>(</a:t>
            </a:r>
            <a:r>
              <a:rPr lang="th-TH" sz="2200" b="1" u="sng" dirty="0" smtClean="0">
                <a:latin typeface="Tahoma"/>
                <a:ea typeface="Courier New"/>
                <a:cs typeface="Tahoma"/>
                <a:sym typeface="Courier New"/>
              </a:rPr>
              <a:t>ทุกคอลัมน์)</a:t>
            </a:r>
            <a:endParaRPr sz="2200" b="1" dirty="0">
              <a:latin typeface="Tahoma"/>
              <a:ea typeface="Courier New"/>
              <a:cs typeface="Tahoma"/>
              <a:sym typeface="Courier New"/>
            </a:endParaRPr>
          </a:p>
        </p:txBody>
      </p:sp>
      <p:sp>
        <p:nvSpPr>
          <p:cNvPr id="11" name="Shape 301"/>
          <p:cNvSpPr/>
          <p:nvPr/>
        </p:nvSpPr>
        <p:spPr>
          <a:xfrm>
            <a:off x="255280" y="4246981"/>
            <a:ext cx="8552370" cy="1448729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2200" b="1" dirty="0">
                <a:latin typeface="Courier New"/>
                <a:ea typeface="Courier New"/>
                <a:cs typeface="Courier New"/>
                <a:sym typeface="Courier New"/>
              </a:rPr>
              <a:t>import numpy as np</a:t>
            </a: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2200" b="1" dirty="0">
                <a:latin typeface="Courier New"/>
                <a:ea typeface="Courier New"/>
                <a:cs typeface="Courier New"/>
                <a:sym typeface="Courier New"/>
              </a:rPr>
              <a:t>data = </a:t>
            </a:r>
            <a:r>
              <a:rPr sz="2200" b="1">
                <a:latin typeface="Courier New"/>
                <a:ea typeface="Courier New"/>
                <a:cs typeface="Courier New"/>
                <a:sym typeface="Courier New"/>
              </a:rPr>
              <a:t>np.loadtxt</a:t>
            </a:r>
            <a:r>
              <a:rPr sz="2200" b="1" smtClean="0">
                <a:latin typeface="Courier New"/>
                <a:ea typeface="Courier New"/>
                <a:cs typeface="Courier New"/>
                <a:sym typeface="Courier New"/>
              </a:rPr>
              <a:t>("</a:t>
            </a:r>
            <a:r>
              <a:rPr lang="en-US" sz="2200" b="1" smtClean="0">
                <a:latin typeface="Courier New"/>
                <a:ea typeface="Courier New"/>
                <a:cs typeface="Courier New"/>
                <a:sym typeface="Courier New"/>
              </a:rPr>
              <a:t>data</a:t>
            </a:r>
            <a:r>
              <a:rPr sz="2200" b="1" smtClean="0">
                <a:latin typeface="Courier New"/>
                <a:ea typeface="Courier New"/>
                <a:cs typeface="Courier New"/>
                <a:sym typeface="Courier New"/>
              </a:rPr>
              <a:t>.csv",</a:t>
            </a:r>
            <a:r>
              <a:rPr lang="th-TH" sz="2200" b="1" smtClean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2200" b="1" smtClean="0">
                <a:latin typeface="Courier New"/>
                <a:ea typeface="Courier New"/>
                <a:cs typeface="Courier New"/>
                <a:sym typeface="Courier New"/>
              </a:rPr>
              <a:t>skiprows=3</a:t>
            </a:r>
            <a:r>
              <a:rPr sz="2200" b="1" dirty="0">
                <a:latin typeface="Courier New"/>
                <a:ea typeface="Courier New"/>
                <a:cs typeface="Courier New"/>
                <a:sym typeface="Courier New"/>
              </a:rPr>
              <a:t>, \</a:t>
            </a: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2200" b="1" dirty="0"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sz="2200" b="1">
                <a:latin typeface="Courier New"/>
                <a:ea typeface="Courier New"/>
                <a:cs typeface="Courier New"/>
                <a:sym typeface="Courier New"/>
              </a:rPr>
              <a:t>delimiter</a:t>
            </a:r>
            <a:r>
              <a:rPr sz="2200" b="1" smtClean="0">
                <a:latin typeface="Courier New"/>
                <a:ea typeface="Courier New"/>
                <a:cs typeface="Courier New"/>
                <a:sym typeface="Courier New"/>
              </a:rPr>
              <a:t>="</a:t>
            </a:r>
            <a:r>
              <a:rPr lang="en-US" sz="2200" b="1" smtClean="0"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sz="2200" b="1" smtClean="0"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th-TH" sz="2200" b="1" smtClean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2200" b="1" smtClean="0"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th-TH" sz="2200" b="1" smtClean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sz="2200" b="1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usecols</a:t>
            </a:r>
            <a:r>
              <a:rPr sz="22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=(</a:t>
            </a:r>
            <a:r>
              <a:rPr sz="2200" b="1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0,2</a:t>
            </a:r>
            <a:r>
              <a:rPr lang="en-US" sz="2200" b="1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,3</a:t>
            </a:r>
            <a:r>
              <a:rPr sz="2200" b="1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sz="2200" b="1" smtClean="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22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endParaRPr sz="2200" b="1" dirty="0">
              <a:solidFill>
                <a:srgbClr val="34BBC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" name="Shape 302"/>
          <p:cNvSpPr/>
          <p:nvPr/>
        </p:nvSpPr>
        <p:spPr>
          <a:xfrm>
            <a:off x="195253" y="3680245"/>
            <a:ext cx="477310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 dirty="0">
                <a:latin typeface="Tahoma"/>
                <a:cs typeface="Tahoma"/>
              </a:rPr>
              <a:t>การอ่าน</a:t>
            </a:r>
            <a:r>
              <a:rPr sz="2400">
                <a:latin typeface="Tahoma"/>
                <a:cs typeface="Tahoma"/>
              </a:rPr>
              <a:t>ไฟล์</a:t>
            </a:r>
            <a:r>
              <a:rPr sz="2400" b="1" smtClean="0">
                <a:latin typeface="Tahoma"/>
                <a:cs typeface="Tahoma"/>
              </a:rPr>
              <a:t>เลือกเฉพาะ</a:t>
            </a:r>
            <a:r>
              <a:rPr sz="2400" b="1" dirty="0">
                <a:latin typeface="Tahoma"/>
                <a:cs typeface="Tahoma"/>
              </a:rPr>
              <a:t>บางคอลัมน์</a:t>
            </a:r>
          </a:p>
        </p:txBody>
      </p:sp>
      <p:sp>
        <p:nvSpPr>
          <p:cNvPr id="7" name="Shape 287"/>
          <p:cNvSpPr/>
          <p:nvPr/>
        </p:nvSpPr>
        <p:spPr>
          <a:xfrm>
            <a:off x="7545285" y="2352625"/>
            <a:ext cx="1598715" cy="17565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# </a:t>
            </a:r>
            <a:r>
              <a:rPr lang="en-US" sz="1800" b="1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data.csv</a:t>
            </a:r>
            <a:endParaRPr sz="1800" b="1" dirty="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# </a:t>
            </a:r>
            <a:r>
              <a:rPr lang="en-US" sz="1800" b="1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sz="1800" b="1" dirty="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# </a:t>
            </a:r>
            <a:r>
              <a:rPr lang="en-US" sz="1800" b="1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 sz="1800" b="1" dirty="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1800" b="1" smtClean="0">
                <a:latin typeface="Courier New"/>
                <a:ea typeface="Courier New"/>
                <a:cs typeface="Courier New"/>
                <a:sym typeface="Courier New"/>
              </a:rPr>
              <a:t>1,20,30,40</a:t>
            </a: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1800" b="1" smtClean="0">
                <a:latin typeface="Courier New"/>
                <a:ea typeface="Courier New"/>
                <a:cs typeface="Courier New"/>
                <a:sym typeface="Courier New"/>
              </a:rPr>
              <a:t>2,30,40,22</a:t>
            </a: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1800" b="1" smtClean="0">
                <a:latin typeface="Courier New"/>
                <a:ea typeface="Courier New"/>
                <a:cs typeface="Courier New"/>
                <a:sym typeface="Courier New"/>
              </a:rPr>
              <a:t>3,45,32,34</a:t>
            </a:r>
            <a:endParaRPr lang="en-US" sz="1800" b="1" dirty="0" smtClean="0">
              <a:latin typeface="Courier New"/>
              <a:ea typeface="Courier New"/>
              <a:cs typeface="Courier New"/>
              <a:sym typeface="Courier New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977616" y="2616175"/>
                <a:ext cx="1944891" cy="79746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9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9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1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9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9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  <m:t>2</m:t>
                                      </m:r>
                                      <m:r>
                                        <a:rPr lang="en-US" sz="19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19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  <m:t>30</m:t>
                                      </m:r>
                                    </m:e>
                                    <m:e>
                                      <m:r>
                                        <a:rPr lang="en-US" sz="19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  <m:t>40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sz="1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2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9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9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  <m:t>3</m:t>
                                      </m:r>
                                      <m:r>
                                        <a:rPr lang="en-US" sz="19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19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  <m:t>40</m:t>
                                      </m:r>
                                    </m:e>
                                    <m:e>
                                      <m:r>
                                        <a:rPr lang="en-US" sz="19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  <m:t>22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sz="1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3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9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9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  <m:t>4</m:t>
                                      </m:r>
                                      <m:r>
                                        <a:rPr lang="en-US" sz="19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  <m:t>5</m:t>
                                      </m:r>
                                    </m:e>
                                    <m:e>
                                      <m:r>
                                        <a:rPr lang="en-US" sz="19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  <m:t>32</m:t>
                                      </m:r>
                                    </m:e>
                                    <m:e>
                                      <m:r>
                                        <a:rPr lang="en-US" sz="19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  <m:t>34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900" dirty="0" smtClean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616" y="2616175"/>
                <a:ext cx="1944891" cy="79746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234096" y="5459974"/>
                <a:ext cx="1431930" cy="77322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9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9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30</m:t>
                                </m:r>
                              </m:e>
                              <m:e>
                                <m:r>
                                  <a:rPr lang="en-US" sz="1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40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40</m:t>
                                </m:r>
                              </m:e>
                              <m:e>
                                <m:r>
                                  <a:rPr lang="en-US" sz="1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22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32</m:t>
                                </m:r>
                              </m:e>
                              <m:e>
                                <m:r>
                                  <a:rPr lang="en-US" sz="19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34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900" dirty="0" smtClean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096" y="5459974"/>
                <a:ext cx="1431930" cy="77322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73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" grpId="0" animBg="1"/>
      <p:bldP spid="292" grpId="0" animBg="1"/>
      <p:bldP spid="11" grpId="0" animBg="1"/>
      <p:bldP spid="12" grpId="0" animBg="1"/>
      <p:bldP spid="10" grpId="0" animBg="1"/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smtClean="0">
                <a:solidFill>
                  <a:srgbClr val="FFFF00"/>
                </a:solidFill>
              </a:rPr>
              <a:t>savetext( ): </a:t>
            </a:r>
            <a:r>
              <a:rPr lang="th-TH" sz="3200" smtClean="0">
                <a:solidFill>
                  <a:srgbClr val="FFFF00"/>
                </a:solidFill>
              </a:rPr>
              <a:t>บันทึก</a:t>
            </a:r>
            <a:r>
              <a:rPr sz="3200" smtClean="0">
                <a:solidFill>
                  <a:srgbClr val="FFFF00"/>
                </a:solidFill>
              </a:rPr>
              <a:t>ข้อมูล</a:t>
            </a:r>
            <a:r>
              <a:rPr lang="th-TH" sz="3200" smtClean="0">
                <a:solidFill>
                  <a:srgbClr val="FFFF00"/>
                </a:solidFill>
              </a:rPr>
              <a:t>ใน</a:t>
            </a:r>
            <a:r>
              <a:rPr sz="3200" smtClean="0">
                <a:solidFill>
                  <a:srgbClr val="FFFF00"/>
                </a:solidFill>
              </a:rPr>
              <a:t>อาเรย์</a:t>
            </a:r>
            <a:r>
              <a:rPr lang="th-TH" sz="3200" smtClean="0">
                <a:solidFill>
                  <a:srgbClr val="FFFF00"/>
                </a:solidFill>
              </a:rPr>
              <a:t>ลงแฟ้ม</a:t>
            </a:r>
            <a:endParaRPr sz="3200">
              <a:solidFill>
                <a:srgbClr val="FFFF00"/>
              </a:solidFill>
            </a:endParaRPr>
          </a:p>
        </p:txBody>
      </p:sp>
      <p:sp>
        <p:nvSpPr>
          <p:cNvPr id="307" name="Shape 307"/>
          <p:cNvSpPr/>
          <p:nvPr/>
        </p:nvSpPr>
        <p:spPr>
          <a:xfrm>
            <a:off x="1010544" y="1030205"/>
            <a:ext cx="7119736" cy="1787283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200" b="1">
                <a:latin typeface="Courier New"/>
                <a:ea typeface="Courier New"/>
                <a:cs typeface="Courier New"/>
                <a:sym typeface="Courier New"/>
              </a:rPr>
              <a:t>import numpy as np</a:t>
            </a: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endParaRPr lang="en-US" sz="2200" b="1">
              <a:latin typeface="Courier New"/>
              <a:ea typeface="Courier New"/>
              <a:cs typeface="Courier New"/>
              <a:sym typeface="Courier New"/>
            </a:endParaRP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200" b="1">
                <a:latin typeface="Courier New"/>
                <a:ea typeface="Courier New"/>
                <a:cs typeface="Courier New"/>
                <a:sym typeface="Courier New"/>
              </a:rPr>
              <a:t>m = np.identity(4)</a:t>
            </a: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200" b="1">
                <a:latin typeface="Courier New"/>
                <a:ea typeface="Courier New"/>
                <a:cs typeface="Courier New"/>
                <a:sym typeface="Courier New"/>
              </a:rPr>
              <a:t>np.savetxt</a:t>
            </a:r>
            <a:r>
              <a:rPr lang="en-US" sz="2200" b="1" smtClean="0">
                <a:latin typeface="Courier New"/>
                <a:ea typeface="Courier New"/>
                <a:cs typeface="Courier New"/>
                <a:sym typeface="Courier New"/>
              </a:rPr>
              <a:t>("out.csv</a:t>
            </a:r>
            <a:r>
              <a:rPr lang="en-US" sz="2200" b="1">
                <a:latin typeface="Courier New"/>
                <a:ea typeface="Courier New"/>
                <a:cs typeface="Courier New"/>
                <a:sym typeface="Courier New"/>
              </a:rPr>
              <a:t>",m, fmt</a:t>
            </a:r>
            <a:r>
              <a:rPr lang="en-US" sz="2200" b="1" smtClean="0">
                <a:latin typeface="Courier New"/>
                <a:ea typeface="Courier New"/>
                <a:cs typeface="Courier New"/>
                <a:sym typeface="Courier New"/>
              </a:rPr>
              <a:t>="%5.2f</a:t>
            </a:r>
            <a:r>
              <a:rPr lang="en-US" sz="2200" b="1">
                <a:latin typeface="Courier New"/>
                <a:ea typeface="Courier New"/>
                <a:cs typeface="Courier New"/>
                <a:sym typeface="Courier New"/>
              </a:rPr>
              <a:t>",</a:t>
            </a:r>
          </a:p>
          <a:p>
            <a:pPr lvl="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sz="2200" b="1">
                <a:latin typeface="Courier New"/>
                <a:ea typeface="Courier New"/>
                <a:cs typeface="Courier New"/>
                <a:sym typeface="Courier New"/>
              </a:rPr>
              <a:t>           newline="\n</a:t>
            </a:r>
            <a:r>
              <a:rPr lang="en-US" sz="2200" b="1" smtClean="0">
                <a:latin typeface="Courier New"/>
                <a:ea typeface="Courier New"/>
                <a:cs typeface="Courier New"/>
                <a:sym typeface="Courier New"/>
              </a:rPr>
              <a:t>",</a:t>
            </a:r>
            <a:r>
              <a:rPr lang="th-TH" sz="2200" b="1" smtClean="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200" b="1" smtClean="0">
                <a:latin typeface="Courier New"/>
                <a:ea typeface="Courier New"/>
                <a:cs typeface="Courier New"/>
                <a:sym typeface="Courier New"/>
              </a:rPr>
              <a:t>delimiter="</a:t>
            </a:r>
            <a:r>
              <a:rPr lang="en-US" sz="22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en-US" sz="2200" b="1" smtClean="0">
                <a:latin typeface="Courier New"/>
                <a:ea typeface="Courier New"/>
                <a:cs typeface="Courier New"/>
                <a:sym typeface="Courier New"/>
              </a:rPr>
              <a:t>")</a:t>
            </a:r>
            <a:endParaRPr lang="en-US" sz="21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293692" y="3138050"/>
            <a:ext cx="3526834" cy="1574019"/>
            <a:chOff x="4353852" y="3138050"/>
            <a:chExt cx="3214020" cy="1574019"/>
          </a:xfrm>
        </p:grpSpPr>
        <p:sp>
          <p:nvSpPr>
            <p:cNvPr id="7" name="Shape 287"/>
            <p:cNvSpPr/>
            <p:nvPr/>
          </p:nvSpPr>
          <p:spPr>
            <a:xfrm>
              <a:off x="4353852" y="3509561"/>
              <a:ext cx="3214020" cy="12025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/>
              <a:miter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6799" tIns="46799" rIns="46799" bIns="46799">
              <a:spAutoFit/>
            </a:bodyPr>
            <a:lstStyle/>
            <a:p>
              <a:pPr lvl="0" defTabSz="4572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800"/>
              </a:pPr>
              <a:r>
                <a:rPr lang="en-US" sz="1800" b="1" smtClean="0">
                  <a:latin typeface="Courier New"/>
                  <a:ea typeface="Courier New"/>
                  <a:cs typeface="Courier New"/>
                  <a:sym typeface="Courier New"/>
                </a:rPr>
                <a:t> 1.00; 0.00; 0.00; 0.00</a:t>
              </a:r>
            </a:p>
            <a:p>
              <a:pPr lvl="0" defTabSz="4572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800"/>
              </a:pPr>
              <a:r>
                <a:rPr lang="en-US" sz="1800" b="1"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lang="en-US" sz="1800" b="1" smtClean="0">
                  <a:latin typeface="Courier New"/>
                  <a:ea typeface="Courier New"/>
                  <a:cs typeface="Courier New"/>
                  <a:sym typeface="Courier New"/>
                </a:rPr>
                <a:t>0.00; 1.00; 0.00; 0.00</a:t>
              </a:r>
            </a:p>
            <a:p>
              <a:pPr lvl="0" defTabSz="4572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800"/>
              </a:pPr>
              <a:r>
                <a:rPr lang="en-US" sz="1800" b="1"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lang="en-US" sz="1800" b="1" smtClean="0">
                  <a:latin typeface="Courier New"/>
                  <a:ea typeface="Courier New"/>
                  <a:cs typeface="Courier New"/>
                  <a:sym typeface="Courier New"/>
                </a:rPr>
                <a:t>0.00; 0.00; 1.00; 0.00</a:t>
              </a:r>
            </a:p>
            <a:p>
              <a:pPr lvl="0" defTabSz="4572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800"/>
              </a:pPr>
              <a:r>
                <a:rPr lang="en-US" sz="1800" b="1"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lang="en-US" sz="1800" b="1" smtClean="0">
                  <a:latin typeface="Courier New"/>
                  <a:ea typeface="Courier New"/>
                  <a:cs typeface="Courier New"/>
                  <a:sym typeface="Courier New"/>
                </a:rPr>
                <a:t>0.00; 0.00; 0.00; </a:t>
              </a:r>
              <a:r>
                <a:rPr lang="en-US" sz="1800" b="1">
                  <a:latin typeface="Courier New"/>
                  <a:ea typeface="Courier New"/>
                  <a:cs typeface="Courier New"/>
                  <a:sym typeface="Courier New"/>
                </a:rPr>
                <a:t>1.00</a:t>
              </a:r>
              <a:endParaRPr lang="en-US" sz="1800" b="1" dirty="0" smtClean="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9" name="Shape 287"/>
            <p:cNvSpPr/>
            <p:nvPr/>
          </p:nvSpPr>
          <p:spPr>
            <a:xfrm>
              <a:off x="4353852" y="3138050"/>
              <a:ext cx="1276935" cy="371511"/>
            </a:xfrm>
            <a:prstGeom prst="rect">
              <a:avLst/>
            </a:prstGeom>
            <a:noFill/>
            <a:ln>
              <a:noFill/>
              <a:miter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6799" tIns="46799" rIns="46799" bIns="46799">
              <a:spAutoFit/>
            </a:bodyPr>
            <a:lstStyle/>
            <a:p>
              <a:pPr lvl="0" defTabSz="4572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800"/>
              </a:pPr>
              <a:r>
                <a:rPr lang="en-US" sz="1800" b="1" smtClean="0">
                  <a:latin typeface="Courier New"/>
                  <a:ea typeface="Courier New"/>
                  <a:cs typeface="Courier New"/>
                  <a:sym typeface="Courier New"/>
                </a:rPr>
                <a:t>out.csv</a:t>
              </a:r>
              <a:endParaRPr lang="en-US" sz="1800" b="1" dirty="0" smtClean="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36582" y="3084105"/>
            <a:ext cx="1551835" cy="1484825"/>
            <a:chOff x="1596742" y="3084105"/>
            <a:chExt cx="1551835" cy="14848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596742" y="3491712"/>
                  <a:ext cx="1551835" cy="1077218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19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9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1</m:t>
                                  </m:r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9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9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ahoma" pitchFamily="34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sz="19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ahoma" pitchFamily="34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sz="19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ahoma" pitchFamily="34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r>
                                    <a:rPr lang="en-US" sz="19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0</m:t>
                                  </m:r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9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9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ahoma" pitchFamily="34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US" sz="19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ahoma" pitchFamily="34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sz="19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ahoma" pitchFamily="34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eqArr>
                                    <m:eqArrPr>
                                      <m:ctrlPr>
                                        <a:rPr lang="en-US" sz="19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19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19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  <m:t>0</m:t>
                                      </m:r>
                                    </m:e>
                                  </m:eqArr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9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eqArr>
                                          <m:eqArrPr>
                                            <m:ctrlPr>
                                              <a:rPr lang="en-US" sz="19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Tahoma" pitchFamily="34" charset="0"/>
                                              </a:rPr>
                                            </m:ctrlPr>
                                          </m:eqArr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19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Tahoma" pitchFamily="34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sz="19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Tahoma" pitchFamily="34" charset="0"/>
                                              </a:rPr>
                                              <m:t>0</m:t>
                                            </m:r>
                                          </m:e>
                                        </m:eqArr>
                                      </m:e>
                                      <m:e>
                                        <m:eqArr>
                                          <m:eqArrPr>
                                            <m:ctrlPr>
                                              <a:rPr lang="en-US" sz="19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Tahoma" pitchFamily="34" charset="0"/>
                                              </a:rPr>
                                            </m:ctrlPr>
                                          </m:eqArrPr>
                                          <m:e>
                                            <m:r>
                                              <a:rPr lang="en-US" sz="19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Tahoma" pitchFamily="34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sz="19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Tahoma" pitchFamily="34" charset="0"/>
                                              </a:rPr>
                                              <m:t>0</m:t>
                                            </m:r>
                                          </m:e>
                                        </m:eqArr>
                                      </m:e>
                                      <m:e>
                                        <m:eqArr>
                                          <m:eqArrPr>
                                            <m:ctrlPr>
                                              <a:rPr lang="en-US" sz="19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Tahoma" pitchFamily="34" charset="0"/>
                                              </a:rPr>
                                            </m:ctrlPr>
                                          </m:eqArrPr>
                                          <m:e>
                                            <m:r>
                                              <a:rPr lang="en-US" sz="19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Tahoma" pitchFamily="34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sz="19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Tahoma" pitchFamily="34" charset="0"/>
                                              </a:rPr>
                                              <m:t>1</m:t>
                                            </m:r>
                                          </m:e>
                                        </m:eqArr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1900" dirty="0" smtClean="0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6742" y="3491712"/>
                  <a:ext cx="1551835" cy="107721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b="-5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Shape 287"/>
            <p:cNvSpPr/>
            <p:nvPr/>
          </p:nvSpPr>
          <p:spPr>
            <a:xfrm>
              <a:off x="1673383" y="3084105"/>
              <a:ext cx="418524" cy="463844"/>
            </a:xfrm>
            <a:prstGeom prst="rect">
              <a:avLst/>
            </a:prstGeom>
            <a:noFill/>
            <a:ln>
              <a:noFill/>
              <a:miter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6799" tIns="46799" rIns="46799" bIns="46799">
              <a:spAutoFit/>
            </a:bodyPr>
            <a:lstStyle/>
            <a:p>
              <a:pPr lvl="0" defTabSz="457200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800"/>
              </a:pPr>
              <a:r>
                <a:rPr lang="en-US" sz="2400" b="1" smtClean="0">
                  <a:latin typeface="Courier New"/>
                  <a:ea typeface="Courier New"/>
                  <a:cs typeface="Courier New"/>
                  <a:sym typeface="Courier New"/>
                </a:rPr>
                <a:t>m</a:t>
              </a:r>
              <a:endParaRPr lang="en-US" sz="2400" b="1" dirty="0" smtClean="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sp>
        <p:nvSpPr>
          <p:cNvPr id="12" name="Shape 254"/>
          <p:cNvSpPr/>
          <p:nvPr/>
        </p:nvSpPr>
        <p:spPr>
          <a:xfrm>
            <a:off x="3403597" y="3792973"/>
            <a:ext cx="574914" cy="474695"/>
          </a:xfrm>
          <a:prstGeom prst="rightArrow">
            <a:avLst>
              <a:gd name="adj1" fmla="val 32000"/>
              <a:gd name="adj2" fmla="val 77512"/>
            </a:avLst>
          </a:prstGeom>
          <a:solidFill>
            <a:srgbClr val="73FCD6"/>
          </a:solidFill>
          <a:ln w="25400">
            <a:solidFill>
              <a:srgbClr val="00CC99"/>
            </a:solidFill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6340642" y="854242"/>
            <a:ext cx="2760458" cy="994065"/>
          </a:xfrm>
          <a:prstGeom prst="wedgeRoundRectCallout">
            <a:avLst>
              <a:gd name="adj1" fmla="val -57585"/>
              <a:gd name="adj2" fmla="val 5433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000" smtClean="0">
                <a:latin typeface="Tahoma" pitchFamily="34" charset="0"/>
                <a:cs typeface="Tahoma" pitchFamily="34" charset="0"/>
              </a:rPr>
              <a:t>ทั้งหมดใช้ที่ </a:t>
            </a:r>
            <a:r>
              <a:rPr lang="en-US" sz="2000" smtClean="0">
                <a:latin typeface="Tahoma" pitchFamily="34" charset="0"/>
                <a:cs typeface="Tahoma" pitchFamily="34" charset="0"/>
              </a:rPr>
              <a:t>5 </a:t>
            </a:r>
            <a:r>
              <a:rPr lang="th-TH" sz="2000" smtClean="0">
                <a:latin typeface="Tahoma" pitchFamily="34" charset="0"/>
                <a:cs typeface="Tahoma" pitchFamily="34" charset="0"/>
              </a:rPr>
              <a:t>ตำแหน่ง</a:t>
            </a:r>
            <a:br>
              <a:rPr lang="th-TH" sz="2000" smtClean="0">
                <a:latin typeface="Tahoma" pitchFamily="34" charset="0"/>
                <a:cs typeface="Tahoma" pitchFamily="34" charset="0"/>
              </a:rPr>
            </a:br>
            <a:r>
              <a:rPr lang="th-TH" sz="2000" smtClean="0">
                <a:latin typeface="Tahoma" pitchFamily="34" charset="0"/>
                <a:cs typeface="Tahoma" pitchFamily="34" charset="0"/>
              </a:rPr>
              <a:t>มีเลขหลังจุดทศนิยม </a:t>
            </a:r>
            <a:r>
              <a:rPr lang="en-US" sz="2000" smtClean="0">
                <a:latin typeface="Tahoma" pitchFamily="34" charset="0"/>
                <a:cs typeface="Tahoma" pitchFamily="34" charset="0"/>
              </a:rPr>
              <a:t>2 </a:t>
            </a:r>
            <a:r>
              <a:rPr lang="th-TH" sz="2000" smtClean="0">
                <a:latin typeface="Tahoma" pitchFamily="34" charset="0"/>
                <a:cs typeface="Tahoma" pitchFamily="34" charset="0"/>
              </a:rPr>
              <a:t>ตำแหน่ง</a:t>
            </a:r>
            <a:endParaRPr lang="en-US" sz="20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29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title"/>
          </p:nvPr>
        </p:nvSpPr>
        <p:spPr>
          <a:xfrm>
            <a:off x="-3175" y="1587"/>
            <a:ext cx="9147175" cy="762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ลองเขียนดู (CH08_04)</a:t>
            </a:r>
          </a:p>
        </p:txBody>
      </p:sp>
      <p:sp>
        <p:nvSpPr>
          <p:cNvPr id="158" name="Shape 158"/>
          <p:cNvSpPr/>
          <p:nvPr/>
        </p:nvSpPr>
        <p:spPr>
          <a:xfrm>
            <a:off x="1177103" y="786598"/>
            <a:ext cx="5048816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200">
                <a:latin typeface="Tahoma"/>
                <a:ea typeface="Tahoma"/>
                <a:cs typeface="Tahoma"/>
                <a:sym typeface="Tahoma"/>
              </a:defRPr>
            </a:pPr>
            <a:r>
              <a:rPr dirty="0"/>
              <a:t>อ่านไฟล์คะแนนเก็บ</a:t>
            </a:r>
            <a:r>
              <a:rPr/>
              <a:t>ของ</a:t>
            </a:r>
            <a:r>
              <a:rPr smtClean="0"/>
              <a:t>นิสิต</a:t>
            </a:r>
            <a:r>
              <a:rPr lang="th-TH" smtClean="0"/>
              <a:t>ด้วย </a:t>
            </a:r>
            <a:r>
              <a:rPr lang="en-US"/>
              <a:t>loadtxt() </a:t>
            </a:r>
            <a:r>
              <a:rPr lang="th-TH" smtClean="0"/>
              <a:t/>
            </a:r>
            <a:br>
              <a:rPr lang="th-TH" smtClean="0"/>
            </a:br>
            <a:r>
              <a:rPr smtClean="0"/>
              <a:t>คำนวณคะแนนรวม</a:t>
            </a:r>
            <a:r>
              <a:rPr lang="th-TH" smtClean="0"/>
              <a:t>ของนิสิตแต่ละคน</a:t>
            </a:r>
          </a:p>
          <a:p>
            <a:pPr>
              <a:defRPr sz="2200">
                <a:latin typeface="Tahoma"/>
                <a:ea typeface="Tahoma"/>
                <a:cs typeface="Tahoma"/>
                <a:sym typeface="Tahoma"/>
              </a:defRPr>
            </a:pPr>
            <a:r>
              <a:rPr lang="th-TH" smtClean="0"/>
              <a:t>บันทึกลงแฟ้มด้วย</a:t>
            </a:r>
            <a:r>
              <a:rPr smtClean="0"/>
              <a:t> </a:t>
            </a:r>
            <a:r>
              <a:rPr dirty="0"/>
              <a:t>savetxt()</a:t>
            </a:r>
          </a:p>
        </p:txBody>
      </p:sp>
      <p:sp>
        <p:nvSpPr>
          <p:cNvPr id="159" name="Shape 159"/>
          <p:cNvSpPr/>
          <p:nvPr/>
        </p:nvSpPr>
        <p:spPr>
          <a:xfrm>
            <a:off x="1180557" y="2082528"/>
            <a:ext cx="7017304" cy="2246769"/>
          </a:xfrm>
          <a:prstGeom prst="rect">
            <a:avLst/>
          </a:prstGeom>
          <a:ln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45719" rIns="45719">
            <a:spAutoFit/>
          </a:bodyPr>
          <a:lstStyle/>
          <a:p>
            <a:pPr marR="457200" defTabSz="457200">
              <a:defRPr sz="20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# scores of students </a:t>
            </a:r>
            <a:r>
              <a:rPr/>
              <a:t>in </a:t>
            </a:r>
            <a:r>
              <a:rPr lang="en-US" smtClean="0"/>
              <a:t>2110101</a:t>
            </a:r>
            <a:r>
              <a:rPr smtClean="0"/>
              <a:t> </a:t>
            </a:r>
            <a:r>
              <a:rPr dirty="0"/>
              <a:t>class</a:t>
            </a:r>
          </a:p>
          <a:p>
            <a:pPr marR="457200" defTabSz="457200">
              <a:defRPr sz="20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# year: 2557/1</a:t>
            </a:r>
          </a:p>
          <a:p>
            <a:pPr marR="45720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STUDENT_ID,hw1,hw2,quiz1,exam1,quiz2,exam2</a:t>
            </a:r>
          </a:p>
          <a:p>
            <a:pPr marR="45720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5622770071,4,4,2,28,1,38</a:t>
            </a:r>
          </a:p>
          <a:p>
            <a:pPr marR="45720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5622770790,5,3,1,30,2,28</a:t>
            </a:r>
          </a:p>
          <a:p>
            <a:pPr marR="45720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5622771079,2,4,3,12,3,34</a:t>
            </a:r>
          </a:p>
          <a:p>
            <a:pPr marR="457200" defTabSz="457200">
              <a:defRPr sz="20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/>
              <a:t>5622771152,3,5,4,13,4,23</a:t>
            </a:r>
          </a:p>
        </p:txBody>
      </p:sp>
      <p:sp>
        <p:nvSpPr>
          <p:cNvPr id="160" name="Shape 160"/>
          <p:cNvSpPr/>
          <p:nvPr/>
        </p:nvSpPr>
        <p:spPr>
          <a:xfrm>
            <a:off x="1215541" y="4441548"/>
            <a:ext cx="973719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2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ผลลัพธ์</a:t>
            </a:r>
          </a:p>
        </p:txBody>
      </p:sp>
      <p:sp>
        <p:nvSpPr>
          <p:cNvPr id="161" name="Shape 161"/>
          <p:cNvSpPr/>
          <p:nvPr/>
        </p:nvSpPr>
        <p:spPr>
          <a:xfrm>
            <a:off x="1215541" y="4875889"/>
            <a:ext cx="1323437" cy="1323439"/>
          </a:xfrm>
          <a:prstGeom prst="rect">
            <a:avLst/>
          </a:prstGeom>
          <a:ln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45719" rIns="45719">
            <a:spAutoFit/>
          </a:bodyPr>
          <a:lstStyle/>
          <a:p>
            <a:pPr marR="45720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 b="1">
                <a:solidFill>
                  <a:schemeClr val="accent1">
                    <a:lumOff val="-8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>
                <a:solidFill>
                  <a:schemeClr val="tx1"/>
                </a:solidFill>
              </a:rPr>
              <a:t>77.00</a:t>
            </a:r>
          </a:p>
          <a:p>
            <a:pPr marR="45720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 b="1">
                <a:solidFill>
                  <a:schemeClr val="accent1">
                    <a:lumOff val="-8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>
                <a:solidFill>
                  <a:schemeClr val="tx1"/>
                </a:solidFill>
              </a:rPr>
              <a:t>69.00</a:t>
            </a:r>
          </a:p>
          <a:p>
            <a:pPr marR="457200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 b="1">
                <a:solidFill>
                  <a:schemeClr val="accent1">
                    <a:lumOff val="-8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>
                <a:solidFill>
                  <a:schemeClr val="tx1"/>
                </a:solidFill>
              </a:rPr>
              <a:t>58.00</a:t>
            </a:r>
          </a:p>
          <a:p>
            <a:pPr marR="457200" defTabSz="457200">
              <a:defRPr sz="2000" b="1">
                <a:solidFill>
                  <a:schemeClr val="accent1">
                    <a:lumOff val="-8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dirty="0">
                <a:solidFill>
                  <a:schemeClr val="tx1"/>
                </a:solidFill>
              </a:rPr>
              <a:t>52.00</a:t>
            </a:r>
          </a:p>
        </p:txBody>
      </p:sp>
    </p:spTree>
    <p:extLst>
      <p:ext uri="{BB962C8B-B14F-4D97-AF65-F5344CB8AC3E}">
        <p14:creationId xmlns:p14="http://schemas.microsoft.com/office/powerpoint/2010/main" val="9507674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7042" y="2286000"/>
            <a:ext cx="8349916" cy="1143000"/>
          </a:xfrm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tx1"/>
                    </a:gs>
                    <a:gs pos="50000">
                      <a:srgbClr val="000099"/>
                    </a:gs>
                    <a:gs pos="100000">
                      <a:schemeClr val="tx1"/>
                    </a:gs>
                  </a:gsLst>
                  <a:lin ang="5400000" scaled="1"/>
                </a:gradFill>
              </a14:hiddenFill>
            </a:ext>
          </a:extLst>
        </p:spPr>
        <p:txBody>
          <a:bodyPr/>
          <a:lstStyle/>
          <a:p>
            <a:pPr>
              <a:defRPr/>
            </a:pPr>
            <a:r>
              <a:rPr lang="th-TH" sz="4000" dirty="0" smtClean="0"/>
              <a:t>ส่วนที่ </a:t>
            </a:r>
            <a:r>
              <a:rPr lang="en-US" sz="4000" smtClean="0"/>
              <a:t>2 </a:t>
            </a:r>
            <a:r>
              <a:rPr lang="th-TH" sz="4000" smtClean="0"/>
              <a:t>คลังคำสั่ง </a:t>
            </a:r>
            <a:r>
              <a:rPr lang="en-US" sz="4000" smtClean="0"/>
              <a:t>matplotlib </a:t>
            </a:r>
            <a:r>
              <a:rPr lang="th-TH" sz="4000" smtClean="0"/>
              <a:t>และ </a:t>
            </a:r>
            <a:r>
              <a:rPr lang="en-US" sz="4000" smtClean="0"/>
              <a:t>PIL</a:t>
            </a:r>
            <a:endParaRPr lang="th-TH" sz="4000" dirty="0" smtClean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2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ความแตกต่างระหว่าง </a:t>
            </a:r>
            <a:r>
              <a:rPr lang="en-US" dirty="0" smtClean="0"/>
              <a:t>from </a:t>
            </a:r>
            <a:r>
              <a:rPr lang="en-US" dirty="0" err="1" smtClean="0"/>
              <a:t>vs</a:t>
            </a:r>
            <a:r>
              <a:rPr lang="en-US" dirty="0" smtClean="0"/>
              <a:t> import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36192" y="766945"/>
            <a:ext cx="8428773" cy="5105400"/>
          </a:xfrm>
        </p:spPr>
        <p:txBody>
          <a:bodyPr/>
          <a:lstStyle/>
          <a:p>
            <a:r>
              <a:rPr lang="en-US" sz="2400" dirty="0" smtClean="0"/>
              <a:t>import </a:t>
            </a:r>
            <a:r>
              <a:rPr lang="th-TH" sz="2400" dirty="0" smtClean="0"/>
              <a:t>และ </a:t>
            </a:r>
            <a:r>
              <a:rPr lang="en-US" sz="2400" dirty="0" smtClean="0"/>
              <a:t>from </a:t>
            </a:r>
            <a:r>
              <a:rPr lang="th-TH" sz="2400" dirty="0" smtClean="0"/>
              <a:t>เป็นการเรียกใช้งานไลบรารี (</a:t>
            </a:r>
            <a:r>
              <a:rPr lang="en-US" sz="2400" dirty="0" smtClean="0"/>
              <a:t>module)</a:t>
            </a:r>
            <a:r>
              <a:rPr lang="th-TH" sz="2400" dirty="0" smtClean="0"/>
              <a:t> แต่ต่างกันตรงที่</a:t>
            </a:r>
          </a:p>
          <a:p>
            <a:pPr lvl="1"/>
            <a:r>
              <a:rPr lang="en-US" dirty="0" smtClean="0"/>
              <a:t>import </a:t>
            </a:r>
            <a:r>
              <a:rPr lang="th-TH" dirty="0" smtClean="0"/>
              <a:t>เมื่อเรียกใช้งาน ต้องมีชื่อ </a:t>
            </a:r>
            <a:r>
              <a:rPr lang="en-US" dirty="0" smtClean="0"/>
              <a:t>module </a:t>
            </a:r>
            <a:r>
              <a:rPr lang="th-TH" dirty="0" smtClean="0"/>
              <a:t>นำหน้า</a:t>
            </a:r>
          </a:p>
          <a:p>
            <a:pPr lvl="1"/>
            <a:r>
              <a:rPr lang="en-US" dirty="0" smtClean="0"/>
              <a:t>from </a:t>
            </a:r>
            <a:r>
              <a:rPr lang="th-TH" dirty="0" smtClean="0"/>
              <a:t>เมื่อเรียกใช้งาน </a:t>
            </a:r>
            <a:r>
              <a:rPr lang="th-TH" dirty="0" smtClean="0">
                <a:solidFill>
                  <a:srgbClr val="FF0000"/>
                </a:solidFill>
              </a:rPr>
              <a:t>ไม</a:t>
            </a:r>
            <a:r>
              <a:rPr lang="th-TH" dirty="0" smtClean="0"/>
              <a:t>่ต้องมีชื่อ </a:t>
            </a:r>
            <a:r>
              <a:rPr lang="en-US" dirty="0" smtClean="0"/>
              <a:t>module </a:t>
            </a:r>
            <a:r>
              <a:rPr lang="th-TH" dirty="0" smtClean="0"/>
              <a:t>นำหน้า</a:t>
            </a:r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th-TH" sz="2400" dirty="0" smtClean="0"/>
              <a:t>ถึงแม้ว่า </a:t>
            </a:r>
            <a:r>
              <a:rPr lang="en-US" sz="2400" dirty="0" smtClean="0"/>
              <a:t>from </a:t>
            </a:r>
            <a:r>
              <a:rPr lang="th-TH" sz="2400" dirty="0" smtClean="0"/>
              <a:t>จะใช้งานได้สะดวกกว่า แต่มีข้อเสีย</a:t>
            </a:r>
          </a:p>
          <a:p>
            <a:pPr lvl="1"/>
            <a:r>
              <a:rPr lang="th-TH" dirty="0" smtClean="0"/>
              <a:t>ทำให้ไม่สามารถรู้ได้จากโค้ดว่าคำสั่งใดเรียกใช้ไลบรารีอื่น</a:t>
            </a:r>
          </a:p>
          <a:p>
            <a:pPr lvl="1"/>
            <a:r>
              <a:rPr lang="th-TH" dirty="0" smtClean="0"/>
              <a:t>เกิดความกำกวมในกรณีที่คำสั่งเดียวอยู่ได้มากกว่า </a:t>
            </a:r>
            <a:r>
              <a:rPr lang="en-US" dirty="0" smtClean="0"/>
              <a:t>1 module</a:t>
            </a:r>
          </a:p>
          <a:p>
            <a:pPr lvl="2"/>
            <a:r>
              <a:rPr lang="en-US" dirty="0" smtClean="0"/>
              <a:t>open() </a:t>
            </a:r>
            <a:r>
              <a:rPr lang="th-TH" dirty="0" smtClean="0"/>
              <a:t>อยู่ในทั้ง </a:t>
            </a:r>
            <a:r>
              <a:rPr lang="en-US" dirty="0" err="1" smtClean="0"/>
              <a:t>os</a:t>
            </a:r>
            <a:r>
              <a:rPr lang="en-US" dirty="0" smtClean="0"/>
              <a:t>, </a:t>
            </a:r>
            <a:r>
              <a:rPr lang="en-US" dirty="0" err="1" smtClean="0"/>
              <a:t>urlib</a:t>
            </a:r>
            <a:endParaRPr lang="th-TH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821067" y="2424432"/>
            <a:ext cx="350919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import random</a:t>
            </a:r>
            <a:br>
              <a:rPr lang="en-US" sz="1800" b="1" dirty="0">
                <a:latin typeface="Courier New"/>
                <a:cs typeface="Courier New"/>
              </a:rPr>
            </a:br>
            <a:r>
              <a:rPr lang="en-US" sz="1800" b="1" dirty="0" smtClean="0">
                <a:solidFill>
                  <a:srgbClr val="FF0000"/>
                </a:solidFill>
                <a:latin typeface="Courier New"/>
                <a:cs typeface="Courier New"/>
              </a:rPr>
              <a:t>n </a:t>
            </a:r>
            <a:r>
              <a:rPr lang="en-US" sz="1800" b="1" dirty="0">
                <a:solidFill>
                  <a:srgbClr val="FF0000"/>
                </a:solidFill>
                <a:latin typeface="Courier New"/>
                <a:cs typeface="Courier New"/>
              </a:rPr>
              <a:t>= </a:t>
            </a:r>
            <a:r>
              <a:rPr lang="en-US" sz="1800" b="1" dirty="0" err="1">
                <a:solidFill>
                  <a:srgbClr val="FF0000"/>
                </a:solidFill>
                <a:latin typeface="Courier New"/>
                <a:cs typeface="Courier New"/>
              </a:rPr>
              <a:t>random.randint</a:t>
            </a:r>
            <a:r>
              <a:rPr lang="en-US" sz="1800" b="1" dirty="0">
                <a:solidFill>
                  <a:srgbClr val="FF0000"/>
                </a:solidFill>
                <a:latin typeface="Courier New"/>
                <a:cs typeface="Courier New"/>
              </a:rPr>
              <a:t>(0, 9</a:t>
            </a:r>
            <a:r>
              <a:rPr lang="en-US" sz="1800" b="1" dirty="0" smtClean="0">
                <a:solidFill>
                  <a:srgbClr val="FF0000"/>
                </a:solidFill>
                <a:latin typeface="Courier New"/>
                <a:cs typeface="Courier New"/>
              </a:rPr>
              <a:t>)</a:t>
            </a:r>
            <a:endParaRPr lang="en-US" sz="1800" dirty="0" smtClean="0">
              <a:latin typeface="Courier New"/>
              <a:cs typeface="Courier Ne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1636" y="2422902"/>
            <a:ext cx="295510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from random import *</a:t>
            </a:r>
            <a:br>
              <a:rPr lang="en-US" sz="1800" b="1" dirty="0">
                <a:latin typeface="Courier New"/>
                <a:cs typeface="Courier New"/>
              </a:rPr>
            </a:br>
            <a:r>
              <a:rPr lang="en-US" sz="1800" b="1" dirty="0" smtClean="0">
                <a:solidFill>
                  <a:srgbClr val="FF0000"/>
                </a:solidFill>
                <a:latin typeface="Courier New"/>
                <a:cs typeface="Courier New"/>
              </a:rPr>
              <a:t>n </a:t>
            </a:r>
            <a:r>
              <a:rPr lang="en-US" sz="1800" b="1" dirty="0">
                <a:solidFill>
                  <a:srgbClr val="FF0000"/>
                </a:solidFill>
                <a:latin typeface="Courier New"/>
                <a:cs typeface="Courier New"/>
              </a:rPr>
              <a:t>= </a:t>
            </a:r>
            <a:r>
              <a:rPr lang="en-US" sz="1800" b="1" dirty="0" err="1">
                <a:solidFill>
                  <a:srgbClr val="FF0000"/>
                </a:solidFill>
                <a:latin typeface="Courier New"/>
                <a:cs typeface="Courier New"/>
              </a:rPr>
              <a:t>randint</a:t>
            </a:r>
            <a:r>
              <a:rPr lang="en-US" sz="1800" b="1" dirty="0">
                <a:solidFill>
                  <a:srgbClr val="FF0000"/>
                </a:solidFill>
                <a:latin typeface="Courier New"/>
                <a:cs typeface="Courier New"/>
              </a:rPr>
              <a:t>(0, 9</a:t>
            </a:r>
            <a:r>
              <a:rPr lang="en-US" sz="1800" b="1" dirty="0" smtClean="0">
                <a:solidFill>
                  <a:srgbClr val="FF0000"/>
                </a:solidFill>
                <a:latin typeface="Courier New"/>
                <a:cs typeface="Courier New"/>
              </a:rPr>
              <a:t>)</a:t>
            </a:r>
            <a:endParaRPr lang="en-US" sz="1800" dirty="0" smtClean="0">
              <a:latin typeface="Courier New"/>
              <a:cs typeface="Courier Ne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67158" y="5158716"/>
            <a:ext cx="2816584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from </a:t>
            </a:r>
            <a:r>
              <a:rPr lang="en-US" sz="1800" b="1" dirty="0" err="1" smtClean="0">
                <a:latin typeface="Courier New"/>
                <a:cs typeface="Courier New"/>
              </a:rPr>
              <a:t>os</a:t>
            </a:r>
            <a:r>
              <a:rPr lang="en-US" sz="1800" b="1" dirty="0" smtClean="0">
                <a:latin typeface="Courier New"/>
                <a:cs typeface="Courier New"/>
              </a:rPr>
              <a:t> </a:t>
            </a:r>
            <a:r>
              <a:rPr lang="en-US" sz="1800" b="1" dirty="0">
                <a:latin typeface="Courier New"/>
                <a:cs typeface="Courier New"/>
              </a:rPr>
              <a:t>import *</a:t>
            </a:r>
            <a:br>
              <a:rPr lang="en-US" sz="1800" b="1" dirty="0">
                <a:latin typeface="Courier New"/>
                <a:cs typeface="Courier New"/>
              </a:rPr>
            </a:br>
            <a:r>
              <a:rPr lang="en-US" sz="1800" b="1" dirty="0" smtClean="0">
                <a:latin typeface="Courier New"/>
                <a:cs typeface="Courier New"/>
              </a:rPr>
              <a:t>from </a:t>
            </a:r>
            <a:r>
              <a:rPr lang="en-US" sz="1800" b="1" dirty="0" err="1" smtClean="0">
                <a:latin typeface="Courier New"/>
                <a:cs typeface="Courier New"/>
              </a:rPr>
              <a:t>urlib</a:t>
            </a:r>
            <a:r>
              <a:rPr lang="en-US" sz="1800" b="1" dirty="0" smtClean="0">
                <a:latin typeface="Courier New"/>
                <a:cs typeface="Courier New"/>
              </a:rPr>
              <a:t> import *</a:t>
            </a:r>
          </a:p>
          <a:p>
            <a:r>
              <a:rPr lang="en-US" sz="1800" b="1" dirty="0" smtClean="0">
                <a:solidFill>
                  <a:srgbClr val="FF0000"/>
                </a:solidFill>
                <a:latin typeface="Courier New"/>
                <a:cs typeface="Courier New"/>
              </a:rPr>
              <a:t>open(foo)</a:t>
            </a:r>
            <a:endParaRPr lang="en-US" sz="1800" dirty="0" smtClean="0">
              <a:solidFill>
                <a:srgbClr val="FF0000"/>
              </a:solidFill>
              <a:latin typeface="Courier New"/>
              <a:cs typeface="Courier Ne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65875" y="5170011"/>
            <a:ext cx="2262496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Courier New"/>
                <a:cs typeface="Courier New"/>
              </a:rPr>
              <a:t>import </a:t>
            </a:r>
            <a:r>
              <a:rPr lang="en-US" sz="1800" b="1" dirty="0" err="1" smtClean="0">
                <a:latin typeface="Courier New"/>
                <a:cs typeface="Courier New"/>
              </a:rPr>
              <a:t>os</a:t>
            </a:r>
            <a:endParaRPr lang="en-US" sz="1800" b="1" dirty="0" smtClean="0">
              <a:latin typeface="Courier New"/>
              <a:cs typeface="Courier New"/>
            </a:endParaRPr>
          </a:p>
          <a:p>
            <a:r>
              <a:rPr lang="en-US" sz="1800" b="1" dirty="0" smtClean="0">
                <a:latin typeface="Courier New"/>
                <a:cs typeface="Courier New"/>
              </a:rPr>
              <a:t>import </a:t>
            </a:r>
            <a:r>
              <a:rPr lang="en-US" sz="1800" b="1" dirty="0" err="1" smtClean="0">
                <a:latin typeface="Courier New"/>
                <a:cs typeface="Courier New"/>
              </a:rPr>
              <a:t>urlib</a:t>
            </a:r>
            <a:endParaRPr lang="en-US" sz="1800" b="1" dirty="0" smtClean="0">
              <a:latin typeface="Courier New"/>
              <a:cs typeface="Courier New"/>
            </a:endParaRPr>
          </a:p>
          <a:p>
            <a:r>
              <a:rPr lang="en-US" sz="18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urlib.open</a:t>
            </a:r>
            <a:r>
              <a:rPr lang="en-US" sz="1800" b="1" dirty="0" smtClean="0">
                <a:solidFill>
                  <a:srgbClr val="FF0000"/>
                </a:solidFill>
                <a:latin typeface="Courier New"/>
                <a:cs typeface="Courier New"/>
              </a:rPr>
              <a:t>(foo)</a:t>
            </a:r>
            <a:endParaRPr lang="en-US" sz="1800" dirty="0" smtClean="0">
              <a:solidFill>
                <a:srgbClr val="FF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22999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xfrm>
            <a:off x="-3175" y="1587"/>
            <a:ext cx="9147175" cy="762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latin typeface="Tahoma"/>
                <a:ea typeface="Tahoma"/>
                <a:cs typeface="Tahoma"/>
                <a:sym typeface="Tahoma"/>
              </a:rPr>
              <a:t>ไลบรารีอื่นๆ</a:t>
            </a:r>
          </a:p>
        </p:txBody>
      </p:sp>
      <p:sp>
        <p:nvSpPr>
          <p:cNvPr id="164" name="Shape 164"/>
          <p:cNvSpPr>
            <a:spLocks noGrp="1"/>
          </p:cNvSpPr>
          <p:nvPr>
            <p:ph type="body" idx="1"/>
          </p:nvPr>
        </p:nvSpPr>
        <p:spPr>
          <a:xfrm>
            <a:off x="684213" y="908050"/>
            <a:ext cx="7920036" cy="5105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8322" indent="-298322" defTabSz="795527">
              <a:spcBef>
                <a:spcPts val="500"/>
              </a:spcBef>
              <a:defRPr sz="2262"/>
            </a:pPr>
            <a:r>
              <a:rPr b="1" u="sng" dirty="0">
                <a:latin typeface="Tahoma"/>
                <a:cs typeface="Tahoma"/>
              </a:rPr>
              <a:t>matplotlib</a:t>
            </a:r>
          </a:p>
          <a:p>
            <a:pPr marL="0" indent="0" defTabSz="795527">
              <a:spcBef>
                <a:spcPts val="500"/>
              </a:spcBef>
              <a:buSzTx/>
              <a:buNone/>
              <a:defRPr sz="2262"/>
            </a:pPr>
            <a:r>
              <a:rPr dirty="0">
                <a:latin typeface="Tahoma"/>
                <a:cs typeface="Tahoma"/>
              </a:rPr>
              <a:t>เป็นไลบรารีหลักที่ใช้ในการวาดกราฟ 2 มิติ โดยให้คุณภาพภาพที่มีความละเอียดสูง มีลักษณะกราฟมากมายที่เหมาะกับการแสดงผลทางวิศวกรรม </a:t>
            </a:r>
          </a:p>
          <a:p>
            <a:pPr marL="298322" indent="-298322" defTabSz="795527">
              <a:spcBef>
                <a:spcPts val="500"/>
              </a:spcBef>
              <a:defRPr sz="2262"/>
            </a:pPr>
            <a:r>
              <a:rPr b="1" u="sng" dirty="0">
                <a:latin typeface="Tahoma"/>
                <a:cs typeface="Tahoma"/>
              </a:rPr>
              <a:t>PIL (Python Imaging Library)</a:t>
            </a:r>
          </a:p>
          <a:p>
            <a:pPr marL="0" indent="0" defTabSz="795527">
              <a:spcBef>
                <a:spcPts val="500"/>
              </a:spcBef>
              <a:buSzTx/>
              <a:buNone/>
              <a:defRPr sz="2262"/>
            </a:pPr>
            <a:r>
              <a:rPr dirty="0">
                <a:latin typeface="Tahoma"/>
                <a:cs typeface="Tahoma"/>
              </a:rPr>
              <a:t>เป็นไลบรารีหลักที่ใช้ในการประมวลผลรูปภาพกราฟิกส์ (image processing) ในไพธอน โดยรองรับไฟล์ภาพที่มีรูปแบบ (format) ที่หลากหลาย </a:t>
            </a:r>
          </a:p>
          <a:p>
            <a:pPr marL="298322" indent="-298322" defTabSz="795527">
              <a:spcBef>
                <a:spcPts val="500"/>
              </a:spcBef>
              <a:defRPr sz="2262"/>
            </a:pPr>
            <a:r>
              <a:rPr b="1" u="sng" dirty="0">
                <a:latin typeface="Tahoma"/>
                <a:cs typeface="Tahoma"/>
              </a:rPr>
              <a:t>SciPy </a:t>
            </a:r>
          </a:p>
          <a:p>
            <a:pPr marL="0" indent="0" defTabSz="795527">
              <a:spcBef>
                <a:spcPts val="500"/>
              </a:spcBef>
              <a:buSzTx/>
              <a:buNone/>
              <a:defRPr sz="2262"/>
            </a:pPr>
            <a:r>
              <a:rPr dirty="0">
                <a:latin typeface="Tahoma"/>
                <a:cs typeface="Tahoma"/>
              </a:rPr>
              <a:t>เป็นชุดของ open-source ซอฟต์แวร์ที่มีชุดของไลบรารีที่ช่วยในการคำนวณทางคณิตศาสตร์ วิทยาศาสตร์ และวิศวกรรมศาสตร์ NumPy และ matplotlib เป็นตัวอย่างของไลบรารีที่เป็นส่วนหนึ่งของ SciPy</a:t>
            </a:r>
          </a:p>
        </p:txBody>
      </p:sp>
    </p:spTree>
    <p:extLst>
      <p:ext uri="{BB962C8B-B14F-4D97-AF65-F5344CB8AC3E}">
        <p14:creationId xmlns:p14="http://schemas.microsoft.com/office/powerpoint/2010/main" val="32699461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00"/>
                </a:solidFill>
              </a:rPr>
              <a:t>ตย การใช้งาน: การวาดกราฟ (sine curve)</a:t>
            </a:r>
          </a:p>
        </p:txBody>
      </p:sp>
      <p:sp>
        <p:nvSpPr>
          <p:cNvPr id="328" name="Shape 328"/>
          <p:cNvSpPr/>
          <p:nvPr/>
        </p:nvSpPr>
        <p:spPr>
          <a:xfrm>
            <a:off x="510425" y="1087310"/>
            <a:ext cx="8123150" cy="3917097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lvl="0">
              <a:defRPr sz="1800"/>
            </a:pPr>
            <a:r>
              <a:rPr sz="2300" b="1" dirty="0">
                <a:latin typeface="Courier New"/>
                <a:ea typeface="Courier New"/>
                <a:cs typeface="Courier New"/>
                <a:sym typeface="Courier New"/>
              </a:rPr>
              <a:t>import numpy as np</a:t>
            </a:r>
          </a:p>
          <a:p>
            <a:pPr lvl="0">
              <a:defRPr sz="1800"/>
            </a:pPr>
            <a:r>
              <a:rPr sz="2300" b="1" dirty="0">
                <a:latin typeface="Courier New"/>
                <a:ea typeface="Courier New"/>
                <a:cs typeface="Courier New"/>
                <a:sym typeface="Courier New"/>
              </a:rPr>
              <a:t>import </a:t>
            </a:r>
            <a:r>
              <a:rPr sz="2300" b="1" dirty="0">
                <a:solidFill>
                  <a:srgbClr val="FF7E79"/>
                </a:solidFill>
                <a:latin typeface="Courier New"/>
                <a:ea typeface="Courier New"/>
                <a:cs typeface="Courier New"/>
                <a:sym typeface="Courier New"/>
              </a:rPr>
              <a:t>matplotlib.pyplot</a:t>
            </a:r>
            <a:r>
              <a:rPr sz="2300" b="1" dirty="0">
                <a:latin typeface="Courier New"/>
                <a:ea typeface="Courier New"/>
                <a:cs typeface="Courier New"/>
                <a:sym typeface="Courier New"/>
              </a:rPr>
              <a:t> as plt</a:t>
            </a:r>
          </a:p>
          <a:p>
            <a:pPr lvl="0">
              <a:defRPr sz="1800"/>
            </a:pPr>
            <a:endParaRPr sz="23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2300" b="1" dirty="0">
                <a:latin typeface="Courier New"/>
                <a:ea typeface="Courier New"/>
                <a:cs typeface="Courier New"/>
                <a:sym typeface="Courier New"/>
              </a:rPr>
              <a:t># คำนวณค่าจุด x,y ที่จะอยู่บน sine curve</a:t>
            </a:r>
          </a:p>
          <a:p>
            <a:pPr lvl="0">
              <a:defRPr sz="1800"/>
            </a:pPr>
            <a:r>
              <a:rPr sz="2300" b="1" dirty="0">
                <a:latin typeface="Courier New"/>
                <a:ea typeface="Courier New"/>
                <a:cs typeface="Courier New"/>
                <a:sym typeface="Courier New"/>
              </a:rPr>
              <a:t>x = np.arange(0, 3 * np.pi, 0.1)</a:t>
            </a:r>
          </a:p>
          <a:p>
            <a:pPr lvl="0">
              <a:defRPr sz="1800"/>
            </a:pPr>
            <a:r>
              <a:rPr sz="2300" b="1" dirty="0">
                <a:latin typeface="Courier New"/>
                <a:ea typeface="Courier New"/>
                <a:cs typeface="Courier New"/>
                <a:sym typeface="Courier New"/>
              </a:rPr>
              <a:t>y = np.sin(x)</a:t>
            </a:r>
          </a:p>
          <a:p>
            <a:pPr lvl="0">
              <a:defRPr sz="1800"/>
            </a:pPr>
            <a:endParaRPr sz="23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2300" b="1" dirty="0">
                <a:latin typeface="Courier New"/>
                <a:ea typeface="Courier New"/>
                <a:cs typeface="Courier New"/>
                <a:sym typeface="Courier New"/>
              </a:rPr>
              <a:t># พล็อตกราฟ</a:t>
            </a:r>
          </a:p>
          <a:p>
            <a:pPr lvl="0">
              <a:defRPr sz="1800"/>
            </a:pPr>
            <a:r>
              <a:rPr sz="2300" b="1" dirty="0">
                <a:latin typeface="Courier New"/>
                <a:ea typeface="Courier New"/>
                <a:cs typeface="Courier New"/>
                <a:sym typeface="Courier New"/>
              </a:rPr>
              <a:t>plt.plot(x, y)</a:t>
            </a:r>
          </a:p>
          <a:p>
            <a:pPr lvl="0">
              <a:defRPr sz="1800"/>
            </a:pPr>
            <a:r>
              <a:rPr sz="2300" b="1" dirty="0" err="1">
                <a:latin typeface="Courier New"/>
                <a:ea typeface="Courier New"/>
                <a:cs typeface="Courier New"/>
                <a:sym typeface="Courier New"/>
              </a:rPr>
              <a:t>plt.show</a:t>
            </a:r>
            <a:r>
              <a:rPr sz="2300" b="1" dirty="0" smtClean="0"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lang="en-US" sz="2300" b="1" dirty="0" smtClean="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329" name="Screen Shot 2015-08-26 at 9.21.32 PM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4459" y="3248526"/>
            <a:ext cx="4021962" cy="3336424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Shape 330"/>
          <p:cNvSpPr/>
          <p:nvPr/>
        </p:nvSpPr>
        <p:spPr>
          <a:xfrm>
            <a:off x="4287088" y="6584950"/>
            <a:ext cx="4508337" cy="294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/>
            </a:pPr>
            <a:r>
              <a:rPr sz="1400">
                <a:solidFill>
                  <a:srgbClr val="0433FF"/>
                </a:solidFill>
                <a:hlinkClick r:id="rId3"/>
              </a:rPr>
              <a:t>http://cs231n.github.io/python-numpy-tutorial/#numpy</a:t>
            </a:r>
            <a:r>
              <a:rPr sz="1400">
                <a:solidFill>
                  <a:srgbClr val="0433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692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00"/>
                </a:solidFill>
              </a:rPr>
              <a:t>ตย การใช้งาน: การวาดกราฟ (sine และ cos curves)</a:t>
            </a:r>
          </a:p>
        </p:txBody>
      </p:sp>
      <p:sp>
        <p:nvSpPr>
          <p:cNvPr id="333" name="Shape 333"/>
          <p:cNvSpPr/>
          <p:nvPr/>
        </p:nvSpPr>
        <p:spPr>
          <a:xfrm>
            <a:off x="510425" y="763588"/>
            <a:ext cx="8123150" cy="5265158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lvl="0">
              <a:defRPr sz="1800"/>
            </a:pPr>
            <a:r>
              <a:rPr sz="2000" b="1" dirty="0">
                <a:latin typeface="Courier New"/>
                <a:ea typeface="Courier New"/>
                <a:cs typeface="Courier New"/>
                <a:sym typeface="Courier New"/>
              </a:rPr>
              <a:t>import numpy as np</a:t>
            </a:r>
          </a:p>
          <a:p>
            <a:pPr lvl="0">
              <a:defRPr sz="1800"/>
            </a:pPr>
            <a:r>
              <a:rPr sz="2000" b="1" dirty="0">
                <a:latin typeface="Courier New"/>
                <a:ea typeface="Courier New"/>
                <a:cs typeface="Courier New"/>
                <a:sym typeface="Courier New"/>
              </a:rPr>
              <a:t>import </a:t>
            </a:r>
            <a:r>
              <a:rPr sz="2000" b="1" dirty="0">
                <a:solidFill>
                  <a:srgbClr val="FF7E79"/>
                </a:solidFill>
                <a:latin typeface="Courier New"/>
                <a:ea typeface="Courier New"/>
                <a:cs typeface="Courier New"/>
                <a:sym typeface="Courier New"/>
              </a:rPr>
              <a:t>matplotlib.pyplot</a:t>
            </a:r>
            <a:r>
              <a:rPr sz="2000" b="1" dirty="0">
                <a:latin typeface="Courier New"/>
                <a:ea typeface="Courier New"/>
                <a:cs typeface="Courier New"/>
                <a:sym typeface="Courier New"/>
              </a:rPr>
              <a:t> as plt</a:t>
            </a:r>
          </a:p>
          <a:p>
            <a:pPr lvl="0">
              <a:defRPr sz="1800"/>
            </a:pPr>
            <a:endParaRPr sz="20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2000" b="1" dirty="0">
                <a:latin typeface="Courier New"/>
                <a:ea typeface="Courier New"/>
                <a:cs typeface="Courier New"/>
                <a:sym typeface="Courier New"/>
              </a:rPr>
              <a:t># คำนวณค่าจุด x,y ที่จะอยู่บน sine และ cos curves</a:t>
            </a:r>
          </a:p>
          <a:p>
            <a:pPr lvl="0">
              <a:defRPr sz="1800"/>
            </a:pPr>
            <a:r>
              <a:rPr sz="2000" b="1" dirty="0">
                <a:latin typeface="Courier New"/>
                <a:ea typeface="Courier New"/>
                <a:cs typeface="Courier New"/>
                <a:sym typeface="Courier New"/>
              </a:rPr>
              <a:t>x = np.arange(0, 3 * np.pi, 0.1)</a:t>
            </a:r>
          </a:p>
          <a:p>
            <a:pPr lvl="0">
              <a:defRPr sz="1800"/>
            </a:pPr>
            <a:r>
              <a:rPr sz="2000" b="1" dirty="0">
                <a:latin typeface="Courier New"/>
                <a:ea typeface="Courier New"/>
                <a:cs typeface="Courier New"/>
                <a:sym typeface="Courier New"/>
              </a:rPr>
              <a:t>y_sin = np.sin(x)</a:t>
            </a:r>
          </a:p>
          <a:p>
            <a:pPr lvl="0">
              <a:defRPr sz="1800"/>
            </a:pPr>
            <a:r>
              <a:rPr sz="2000" b="1" dirty="0">
                <a:latin typeface="Courier New"/>
                <a:ea typeface="Courier New"/>
                <a:cs typeface="Courier New"/>
                <a:sym typeface="Courier New"/>
              </a:rPr>
              <a:t>y_cos = np.cos(x)</a:t>
            </a:r>
          </a:p>
          <a:p>
            <a:pPr lvl="0">
              <a:defRPr sz="1800"/>
            </a:pPr>
            <a:endParaRPr sz="20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2000" b="1">
                <a:latin typeface="Courier New"/>
                <a:ea typeface="Courier New"/>
                <a:cs typeface="Courier New"/>
                <a:sym typeface="Courier New"/>
              </a:rPr>
              <a:t># </a:t>
            </a:r>
            <a:r>
              <a:rPr lang="th-TH" sz="2000" b="1" smtClean="0">
                <a:latin typeface="Courier New"/>
                <a:ea typeface="Courier New"/>
                <a:cs typeface="Courier New"/>
                <a:sym typeface="Courier New"/>
              </a:rPr>
              <a:t>วาด</a:t>
            </a: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กราฟ</a:t>
            </a:r>
            <a:r>
              <a:rPr sz="2000" b="1">
                <a:latin typeface="Courier New"/>
                <a:ea typeface="Courier New"/>
                <a:cs typeface="Courier New"/>
                <a:sym typeface="Courier New"/>
              </a:rPr>
              <a:t>​ </a:t>
            </a: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โดยระบุ</a:t>
            </a:r>
            <a:r>
              <a:rPr sz="2000" b="1" dirty="0">
                <a:latin typeface="Courier New"/>
                <a:ea typeface="Courier New"/>
                <a:cs typeface="Courier New"/>
                <a:sym typeface="Courier New"/>
              </a:rPr>
              <a:t>รายละเอียดของกราฟ </a:t>
            </a:r>
          </a:p>
          <a:p>
            <a:pPr lvl="0">
              <a:defRPr sz="1800"/>
            </a:pPr>
            <a:r>
              <a:rPr sz="2000" b="1" dirty="0">
                <a:latin typeface="Courier New"/>
                <a:ea typeface="Courier New"/>
                <a:cs typeface="Courier New"/>
                <a:sym typeface="Courier New"/>
              </a:rPr>
              <a:t>plt.plot(x, y_sin)</a:t>
            </a:r>
          </a:p>
          <a:p>
            <a:pPr lvl="0">
              <a:defRPr sz="1800"/>
            </a:pPr>
            <a:r>
              <a:rPr sz="2000" b="1" dirty="0">
                <a:latin typeface="Courier New"/>
                <a:ea typeface="Courier New"/>
                <a:cs typeface="Courier New"/>
                <a:sym typeface="Courier New"/>
              </a:rPr>
              <a:t>plt.plot(x, y_cos)</a:t>
            </a:r>
          </a:p>
          <a:p>
            <a:pPr lvl="0">
              <a:defRPr sz="1800"/>
            </a:pPr>
            <a:r>
              <a:rPr sz="2000" b="1" dirty="0">
                <a:latin typeface="Courier New"/>
                <a:ea typeface="Courier New"/>
                <a:cs typeface="Courier New"/>
                <a:sym typeface="Courier New"/>
              </a:rPr>
              <a:t>plt.xlabel('x axis label')</a:t>
            </a:r>
          </a:p>
          <a:p>
            <a:pPr lvl="0">
              <a:defRPr sz="1800"/>
            </a:pPr>
            <a:r>
              <a:rPr sz="2000" b="1" dirty="0">
                <a:latin typeface="Courier New"/>
                <a:ea typeface="Courier New"/>
                <a:cs typeface="Courier New"/>
                <a:sym typeface="Courier New"/>
              </a:rPr>
              <a:t>plt.ylabel('y axis label')</a:t>
            </a:r>
          </a:p>
          <a:p>
            <a:pPr lvl="0">
              <a:defRPr sz="1800"/>
            </a:pPr>
            <a:r>
              <a:rPr sz="2000" b="1" dirty="0">
                <a:latin typeface="Courier New"/>
                <a:ea typeface="Courier New"/>
                <a:cs typeface="Courier New"/>
                <a:sym typeface="Courier New"/>
              </a:rPr>
              <a:t>plt.title('Sine and Cosine')</a:t>
            </a:r>
          </a:p>
          <a:p>
            <a:pPr lvl="0">
              <a:defRPr sz="1800"/>
            </a:pPr>
            <a:r>
              <a:rPr sz="2000" b="1" dirty="0">
                <a:latin typeface="Courier New"/>
                <a:ea typeface="Courier New"/>
                <a:cs typeface="Courier New"/>
                <a:sym typeface="Courier New"/>
              </a:rPr>
              <a:t>plt.legend([</a:t>
            </a:r>
            <a:r>
              <a:rPr sz="2000" b="1">
                <a:latin typeface="Courier New"/>
                <a:ea typeface="Courier New"/>
                <a:cs typeface="Courier New"/>
                <a:sym typeface="Courier New"/>
              </a:rPr>
              <a:t>'Sine</a:t>
            </a:r>
            <a:r>
              <a:rPr sz="2000" b="1" smtClean="0">
                <a:latin typeface="Courier New"/>
                <a:ea typeface="Courier New"/>
                <a:cs typeface="Courier New"/>
                <a:sym typeface="Courier New"/>
              </a:rPr>
              <a:t>','Cosine</a:t>
            </a:r>
            <a:r>
              <a:rPr sz="2000" b="1" dirty="0">
                <a:latin typeface="Courier New"/>
                <a:ea typeface="Courier New"/>
                <a:cs typeface="Courier New"/>
                <a:sym typeface="Courier New"/>
              </a:rPr>
              <a:t>'])</a:t>
            </a:r>
          </a:p>
          <a:p>
            <a:pPr lvl="0">
              <a:defRPr sz="1800"/>
            </a:pPr>
            <a:r>
              <a:rPr sz="2000" b="1" dirty="0">
                <a:latin typeface="Courier New"/>
                <a:ea typeface="Courier New"/>
                <a:cs typeface="Courier New"/>
                <a:sym typeface="Courier New"/>
              </a:rPr>
              <a:t>plt.show(</a:t>
            </a:r>
            <a:r>
              <a:rPr sz="2000" b="1" dirty="0" smtClean="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lang="en-US" sz="2000" b="1" dirty="0" smtClean="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334" name="Screen Shot 2015-08-26 at 9.24.46 PM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1100" y="3692795"/>
            <a:ext cx="3892900" cy="2846964"/>
          </a:xfrm>
          <a:prstGeom prst="rect">
            <a:avLst/>
          </a:prstGeom>
          <a:ln w="12700">
            <a:miter lim="400000"/>
          </a:ln>
        </p:spPr>
      </p:pic>
      <p:sp>
        <p:nvSpPr>
          <p:cNvPr id="335" name="Shape 335"/>
          <p:cNvSpPr/>
          <p:nvPr/>
        </p:nvSpPr>
        <p:spPr>
          <a:xfrm>
            <a:off x="4443068" y="6411088"/>
            <a:ext cx="4469183" cy="294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0433FF"/>
                </a:solidFill>
                <a:hlinkClick r:id="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0433FF"/>
                </a:solidFill>
                <a:hlinkClick r:id="rId3"/>
              </a:rPr>
              <a:t>http://cs231n.github.io/python-numpy-tutorial/#numpy</a:t>
            </a:r>
          </a:p>
        </p:txBody>
      </p:sp>
      <p:sp>
        <p:nvSpPr>
          <p:cNvPr id="336" name="Shape 336"/>
          <p:cNvSpPr/>
          <p:nvPr/>
        </p:nvSpPr>
        <p:spPr>
          <a:xfrm>
            <a:off x="538857" y="4449792"/>
            <a:ext cx="4550501" cy="1564740"/>
          </a:xfrm>
          <a:prstGeom prst="rect">
            <a:avLst/>
          </a:prstGeom>
          <a:ln w="25400">
            <a:solidFill>
              <a:srgbClr val="9437FF"/>
            </a:solidFill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337" name="Shape 337"/>
          <p:cNvSpPr/>
          <p:nvPr/>
        </p:nvSpPr>
        <p:spPr>
          <a:xfrm>
            <a:off x="525898" y="2823356"/>
            <a:ext cx="2758723" cy="271761"/>
          </a:xfrm>
          <a:prstGeom prst="rect">
            <a:avLst/>
          </a:prstGeom>
          <a:ln w="25400">
            <a:solidFill>
              <a:srgbClr val="9437FF"/>
            </a:solidFill>
            <a:miter lim="400000"/>
          </a:ln>
        </p:spPr>
        <p:txBody>
          <a:bodyPr lIns="0" tIns="0" rIns="0" bIns="0"/>
          <a:lstStyle/>
          <a:p>
            <a:pPr lvl="0"/>
            <a:endParaRPr/>
          </a:p>
        </p:txBody>
      </p:sp>
      <p:sp>
        <p:nvSpPr>
          <p:cNvPr id="339" name="Shape 339"/>
          <p:cNvSpPr/>
          <p:nvPr/>
        </p:nvSpPr>
        <p:spPr>
          <a:xfrm>
            <a:off x="4681305" y="2823356"/>
            <a:ext cx="2675337" cy="430887"/>
          </a:xfrm>
          <a:prstGeom prst="rect">
            <a:avLst/>
          </a:prstGeom>
          <a:solidFill>
            <a:srgbClr val="73FCD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/>
            </a:pPr>
            <a:r>
              <a:rPr sz="2800" dirty="0">
                <a:latin typeface="Tahoma"/>
                <a:cs typeface="Tahoma"/>
              </a:rPr>
              <a:t>เพิ่มจากหน้าที่แล้ว</a:t>
            </a:r>
          </a:p>
        </p:txBody>
      </p:sp>
      <p:sp>
        <p:nvSpPr>
          <p:cNvPr id="340" name="Shape 340"/>
          <p:cNvSpPr/>
          <p:nvPr/>
        </p:nvSpPr>
        <p:spPr>
          <a:xfrm>
            <a:off x="3404372" y="2919673"/>
            <a:ext cx="1194377" cy="139706"/>
          </a:xfrm>
          <a:prstGeom prst="line">
            <a:avLst/>
          </a:prstGeom>
          <a:ln w="25400">
            <a:solidFill>
              <a:srgbClr val="9437FF"/>
            </a:solidFill>
            <a:tailEnd type="triangle" w="lg" len="lg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41" name="Shape 341"/>
          <p:cNvSpPr/>
          <p:nvPr/>
        </p:nvSpPr>
        <p:spPr>
          <a:xfrm flipV="1">
            <a:off x="3865118" y="3280133"/>
            <a:ext cx="985001" cy="985001"/>
          </a:xfrm>
          <a:prstGeom prst="line">
            <a:avLst/>
          </a:prstGeom>
          <a:ln w="25400">
            <a:solidFill>
              <a:srgbClr val="9437FF"/>
            </a:solidFill>
            <a:tailEnd type="triangle" w="lg" len="lg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3" name="Shape 339"/>
          <p:cNvSpPr/>
          <p:nvPr/>
        </p:nvSpPr>
        <p:spPr>
          <a:xfrm>
            <a:off x="7567468" y="3180723"/>
            <a:ext cx="1383867" cy="430887"/>
          </a:xfrm>
          <a:prstGeom prst="rect">
            <a:avLst/>
          </a:prstGeom>
          <a:ln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lvl="0">
              <a:defRPr sz="1800"/>
            </a:pPr>
            <a:r>
              <a:rPr lang="th-TH" sz="2800" dirty="0" smtClean="0">
                <a:solidFill>
                  <a:srgbClr val="FF0000"/>
                </a:solidFill>
                <a:latin typeface="Tahoma"/>
                <a:cs typeface="Tahoma"/>
              </a:rPr>
              <a:t>ไม่ต้องจำ</a:t>
            </a:r>
            <a:endParaRPr sz="28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5760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FFFF00"/>
                </a:solidFill>
              </a:rPr>
              <a:t>ตย การใช้งาน: การวาดกราฟ (แยกเป็นสองกราฟ บน ล่าง)</a:t>
            </a:r>
          </a:p>
        </p:txBody>
      </p:sp>
      <p:sp>
        <p:nvSpPr>
          <p:cNvPr id="345" name="Shape 345"/>
          <p:cNvSpPr/>
          <p:nvPr/>
        </p:nvSpPr>
        <p:spPr>
          <a:xfrm>
            <a:off x="4331308" y="6584950"/>
            <a:ext cx="4469183" cy="294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0433FF"/>
                </a:solidFill>
                <a:hlinkClick r:id="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0433FF"/>
                </a:solidFill>
                <a:hlinkClick r:id="rId2"/>
              </a:rPr>
              <a:t>http://cs231n.github.io/python-numpy-tutorial/#numpy</a:t>
            </a:r>
          </a:p>
        </p:txBody>
      </p:sp>
      <p:sp>
        <p:nvSpPr>
          <p:cNvPr id="346" name="Shape 346"/>
          <p:cNvSpPr/>
          <p:nvPr/>
        </p:nvSpPr>
        <p:spPr>
          <a:xfrm>
            <a:off x="510425" y="763588"/>
            <a:ext cx="8123150" cy="5265158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lvl="0">
              <a:defRPr sz="1800"/>
            </a:pPr>
            <a:r>
              <a:rPr sz="2000" b="1" dirty="0">
                <a:latin typeface="Courier New"/>
                <a:ea typeface="Courier New"/>
                <a:cs typeface="Courier New"/>
                <a:sym typeface="Courier New"/>
              </a:rPr>
              <a:t>import numpy as np</a:t>
            </a:r>
          </a:p>
          <a:p>
            <a:pPr lvl="0">
              <a:defRPr sz="1800"/>
            </a:pPr>
            <a:r>
              <a:rPr sz="2000" b="1" dirty="0">
                <a:latin typeface="Courier New"/>
                <a:ea typeface="Courier New"/>
                <a:cs typeface="Courier New"/>
                <a:sym typeface="Courier New"/>
              </a:rPr>
              <a:t>import matplotlib.pyplot as plt</a:t>
            </a:r>
          </a:p>
          <a:p>
            <a:pPr lvl="0">
              <a:defRPr sz="1800"/>
            </a:pPr>
            <a:endParaRPr sz="20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2000" b="1" dirty="0">
                <a:latin typeface="Courier New"/>
                <a:ea typeface="Courier New"/>
                <a:cs typeface="Courier New"/>
                <a:sym typeface="Courier New"/>
              </a:rPr>
              <a:t># คำนวณค่าจุด x,y ที่จะอยู่บน sine และ cos curves</a:t>
            </a:r>
          </a:p>
          <a:p>
            <a:pPr lvl="0">
              <a:defRPr sz="1800"/>
            </a:pPr>
            <a:r>
              <a:rPr sz="2000" b="1" dirty="0">
                <a:latin typeface="Courier New"/>
                <a:ea typeface="Courier New"/>
                <a:cs typeface="Courier New"/>
                <a:sym typeface="Courier New"/>
              </a:rPr>
              <a:t>x = np.arange(0, 3 * np.pi, 0.1)</a:t>
            </a:r>
          </a:p>
          <a:p>
            <a:pPr lvl="0">
              <a:defRPr sz="1800"/>
            </a:pPr>
            <a:r>
              <a:rPr sz="2000" b="1" dirty="0">
                <a:latin typeface="Courier New"/>
                <a:ea typeface="Courier New"/>
                <a:cs typeface="Courier New"/>
                <a:sym typeface="Courier New"/>
              </a:rPr>
              <a:t>y_sin = np.sin(x)</a:t>
            </a:r>
          </a:p>
          <a:p>
            <a:pPr lvl="0">
              <a:defRPr sz="1800"/>
            </a:pPr>
            <a:r>
              <a:rPr sz="2000" b="1" dirty="0">
                <a:latin typeface="Courier New"/>
                <a:ea typeface="Courier New"/>
                <a:cs typeface="Courier New"/>
                <a:sym typeface="Courier New"/>
              </a:rPr>
              <a:t>y_cos = np.cos(x)</a:t>
            </a:r>
          </a:p>
          <a:p>
            <a:pPr lvl="0">
              <a:defRPr sz="1800"/>
            </a:pPr>
            <a:endParaRPr sz="20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2000" b="1" dirty="0">
                <a:latin typeface="Courier New"/>
                <a:ea typeface="Courier New"/>
                <a:cs typeface="Courier New"/>
                <a:sym typeface="Courier New"/>
              </a:rPr>
              <a:t>#ระบุรูปแบบการแสดงกราฟย่อย</a:t>
            </a:r>
          </a:p>
          <a:p>
            <a:pPr lvl="0">
              <a:defRPr sz="1800"/>
            </a:pPr>
            <a:r>
              <a:rPr sz="2000" b="1" dirty="0">
                <a:latin typeface="Courier New"/>
                <a:ea typeface="Courier New"/>
                <a:cs typeface="Courier New"/>
                <a:sym typeface="Courier New"/>
              </a:rPr>
              <a:t>plt.subplot(</a:t>
            </a:r>
            <a:r>
              <a:rPr sz="20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2, 1</a:t>
            </a:r>
            <a:r>
              <a:rPr sz="2000" b="1" dirty="0">
                <a:latin typeface="Courier New"/>
                <a:ea typeface="Courier New"/>
                <a:cs typeface="Courier New"/>
                <a:sym typeface="Courier New"/>
              </a:rPr>
              <a:t>, 1)</a:t>
            </a:r>
          </a:p>
          <a:p>
            <a:pPr lvl="0">
              <a:defRPr sz="1800"/>
            </a:pPr>
            <a:r>
              <a:rPr sz="2000" b="1" dirty="0">
                <a:latin typeface="Courier New"/>
                <a:ea typeface="Courier New"/>
                <a:cs typeface="Courier New"/>
                <a:sym typeface="Courier New"/>
              </a:rPr>
              <a:t>plt.plot(x, y_sin)</a:t>
            </a:r>
          </a:p>
          <a:p>
            <a:pPr lvl="0">
              <a:defRPr sz="1800"/>
            </a:pPr>
            <a:r>
              <a:rPr sz="2000" b="1" dirty="0">
                <a:latin typeface="Courier New"/>
                <a:ea typeface="Courier New"/>
                <a:cs typeface="Courier New"/>
                <a:sym typeface="Courier New"/>
              </a:rPr>
              <a:t>plt.title('Sine')</a:t>
            </a:r>
          </a:p>
          <a:p>
            <a:pPr lvl="0">
              <a:defRPr sz="1800"/>
            </a:pPr>
            <a:r>
              <a:rPr sz="2000" b="1" dirty="0">
                <a:latin typeface="Courier New"/>
                <a:ea typeface="Courier New"/>
                <a:cs typeface="Courier New"/>
                <a:sym typeface="Courier New"/>
              </a:rPr>
              <a:t>plt.subplot(</a:t>
            </a:r>
            <a:r>
              <a:rPr sz="2000" b="1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2, 1</a:t>
            </a:r>
            <a:r>
              <a:rPr sz="2000" b="1" dirty="0">
                <a:latin typeface="Courier New"/>
                <a:ea typeface="Courier New"/>
                <a:cs typeface="Courier New"/>
                <a:sym typeface="Courier New"/>
              </a:rPr>
              <a:t>, 2)</a:t>
            </a:r>
          </a:p>
          <a:p>
            <a:pPr lvl="0">
              <a:defRPr sz="1800"/>
            </a:pPr>
            <a:r>
              <a:rPr sz="2000" b="1" dirty="0">
                <a:latin typeface="Courier New"/>
                <a:ea typeface="Courier New"/>
                <a:cs typeface="Courier New"/>
                <a:sym typeface="Courier New"/>
              </a:rPr>
              <a:t>plt.plot(x, y_cos)</a:t>
            </a:r>
          </a:p>
          <a:p>
            <a:pPr lvl="0">
              <a:defRPr sz="1800"/>
            </a:pPr>
            <a:r>
              <a:rPr sz="2000" b="1" dirty="0">
                <a:latin typeface="Courier New"/>
                <a:ea typeface="Courier New"/>
                <a:cs typeface="Courier New"/>
                <a:sym typeface="Courier New"/>
              </a:rPr>
              <a:t>plt.title('Cosine')</a:t>
            </a:r>
          </a:p>
          <a:p>
            <a:pPr lvl="0">
              <a:defRPr sz="1800"/>
            </a:pPr>
            <a:r>
              <a:rPr sz="2000" b="1" dirty="0">
                <a:latin typeface="Courier New"/>
                <a:ea typeface="Courier New"/>
                <a:cs typeface="Courier New"/>
                <a:sym typeface="Courier New"/>
              </a:rPr>
              <a:t>plt.show()</a:t>
            </a:r>
          </a:p>
        </p:txBody>
      </p:sp>
      <p:grpSp>
        <p:nvGrpSpPr>
          <p:cNvPr id="354" name="Group 354"/>
          <p:cNvGrpSpPr/>
          <p:nvPr/>
        </p:nvGrpSpPr>
        <p:grpSpPr>
          <a:xfrm>
            <a:off x="510426" y="2911602"/>
            <a:ext cx="8487890" cy="3314219"/>
            <a:chOff x="1" y="305921"/>
            <a:chExt cx="8487889" cy="3314218"/>
          </a:xfrm>
        </p:grpSpPr>
        <p:pic>
          <p:nvPicPr>
            <p:cNvPr id="347" name="Screen Shot 2015-08-26 at 11.42.57 PM.png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11613" y="869495"/>
              <a:ext cx="3276277" cy="27506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53" name="Group 353"/>
            <p:cNvGrpSpPr/>
            <p:nvPr/>
          </p:nvGrpSpPr>
          <p:grpSpPr>
            <a:xfrm>
              <a:off x="1" y="305921"/>
              <a:ext cx="5211612" cy="2704386"/>
              <a:chOff x="1" y="305922"/>
              <a:chExt cx="5211611" cy="2704384"/>
            </a:xfrm>
          </p:grpSpPr>
          <p:sp>
            <p:nvSpPr>
              <p:cNvPr id="348" name="Shape 348"/>
              <p:cNvSpPr/>
              <p:nvPr/>
            </p:nvSpPr>
            <p:spPr>
              <a:xfrm>
                <a:off x="1" y="1216577"/>
                <a:ext cx="3339679" cy="843067"/>
              </a:xfrm>
              <a:prstGeom prst="rect">
                <a:avLst/>
              </a:prstGeom>
              <a:noFill/>
              <a:ln w="25400" cap="flat">
                <a:solidFill>
                  <a:srgbClr val="9437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349" name="Shape 349"/>
              <p:cNvSpPr/>
              <p:nvPr/>
            </p:nvSpPr>
            <p:spPr>
              <a:xfrm>
                <a:off x="1" y="2119970"/>
                <a:ext cx="3339679" cy="890336"/>
              </a:xfrm>
              <a:prstGeom prst="rect">
                <a:avLst/>
              </a:prstGeom>
              <a:noFill/>
              <a:ln w="25400" cap="flat">
                <a:solidFill>
                  <a:srgbClr val="9437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350" name="Shape 350"/>
              <p:cNvSpPr/>
              <p:nvPr/>
            </p:nvSpPr>
            <p:spPr>
              <a:xfrm>
                <a:off x="3059712" y="305922"/>
                <a:ext cx="2000547" cy="430887"/>
              </a:xfrm>
              <a:prstGeom prst="rect">
                <a:avLst/>
              </a:prstGeom>
              <a:solidFill>
                <a:srgbClr val="73FCD6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/>
              <a:p>
                <a:pPr lvl="0">
                  <a:defRPr sz="1800"/>
                </a:pPr>
                <a:r>
                  <a:rPr lang="en-US" sz="2800" smtClean="0">
                    <a:latin typeface="Tahoma"/>
                    <a:cs typeface="Tahoma"/>
                  </a:rPr>
                  <a:t>2 </a:t>
                </a:r>
                <a:r>
                  <a:rPr lang="th-TH" sz="2800" smtClean="0">
                    <a:latin typeface="Tahoma"/>
                    <a:cs typeface="Tahoma"/>
                  </a:rPr>
                  <a:t>แถว </a:t>
                </a:r>
                <a:r>
                  <a:rPr lang="en-US" sz="2800" smtClean="0">
                    <a:latin typeface="Tahoma"/>
                    <a:cs typeface="Tahoma"/>
                  </a:rPr>
                  <a:t>1 </a:t>
                </a:r>
                <a:r>
                  <a:rPr lang="th-TH" sz="2800" smtClean="0">
                    <a:latin typeface="Tahoma"/>
                    <a:cs typeface="Tahoma"/>
                  </a:rPr>
                  <a:t>หลัก</a:t>
                </a:r>
                <a:endParaRPr sz="2800" dirty="0">
                  <a:latin typeface="Tahoma"/>
                  <a:cs typeface="Tahoma"/>
                </a:endParaRPr>
              </a:p>
            </p:txBody>
          </p:sp>
          <p:sp>
            <p:nvSpPr>
              <p:cNvPr id="351" name="Shape 351"/>
              <p:cNvSpPr/>
              <p:nvPr/>
            </p:nvSpPr>
            <p:spPr>
              <a:xfrm>
                <a:off x="3339680" y="1570597"/>
                <a:ext cx="1871932" cy="0"/>
              </a:xfrm>
              <a:prstGeom prst="line">
                <a:avLst/>
              </a:prstGeom>
              <a:noFill/>
              <a:ln w="25400" cap="flat">
                <a:solidFill>
                  <a:srgbClr val="9437FF"/>
                </a:solidFill>
                <a:prstDash val="solid"/>
                <a:bevel/>
                <a:tailEnd type="triangle" w="lg" len="lg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  <p:sp>
            <p:nvSpPr>
              <p:cNvPr id="352" name="Shape 352"/>
              <p:cNvSpPr/>
              <p:nvPr/>
            </p:nvSpPr>
            <p:spPr>
              <a:xfrm>
                <a:off x="3339680" y="2651868"/>
                <a:ext cx="1871932" cy="0"/>
              </a:xfrm>
              <a:prstGeom prst="line">
                <a:avLst/>
              </a:prstGeom>
              <a:noFill/>
              <a:ln w="25400" cap="flat">
                <a:solidFill>
                  <a:srgbClr val="9437FF"/>
                </a:solidFill>
                <a:prstDash val="solid"/>
                <a:bevel/>
                <a:tailEnd type="triangle" w="lg" len="lg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  <a:endParaRPr/>
              </a:p>
            </p:txBody>
          </p:sp>
        </p:grpSp>
      </p:grpSp>
      <p:sp>
        <p:nvSpPr>
          <p:cNvPr id="13" name="Shape 339"/>
          <p:cNvSpPr/>
          <p:nvPr/>
        </p:nvSpPr>
        <p:spPr>
          <a:xfrm>
            <a:off x="7050587" y="2887209"/>
            <a:ext cx="1383867" cy="430887"/>
          </a:xfrm>
          <a:prstGeom prst="rect">
            <a:avLst/>
          </a:prstGeom>
          <a:ln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/>
          <a:p>
            <a:pPr lvl="0">
              <a:defRPr sz="1800"/>
            </a:pPr>
            <a:r>
              <a:rPr lang="th-TH" sz="2800" dirty="0" smtClean="0">
                <a:solidFill>
                  <a:srgbClr val="FF0000"/>
                </a:solidFill>
                <a:latin typeface="Tahoma"/>
                <a:cs typeface="Tahoma"/>
              </a:rPr>
              <a:t>ไม่ต้องจำ</a:t>
            </a:r>
            <a:endParaRPr sz="28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8936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" grpId="0" animBg="1" advAuto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-3175" y="1587"/>
            <a:ext cx="9147175" cy="762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>
                <a:latin typeface="Tahoma"/>
                <a:ea typeface="Tahoma"/>
                <a:cs typeface="Tahoma"/>
                <a:sym typeface="Tahoma"/>
              </a:rPr>
              <a:t>ตย การใช้งาน</a:t>
            </a:r>
            <a:r>
              <a:t>: </a:t>
            </a:r>
            <a:r>
              <a:rPr>
                <a:latin typeface="Tahoma"/>
                <a:ea typeface="Tahoma"/>
                <a:cs typeface="Tahoma"/>
                <a:sym typeface="Tahoma"/>
              </a:rPr>
              <a:t>การวาดกราฟ </a:t>
            </a:r>
            <a:r>
              <a:t>(Bar Chart)</a:t>
            </a:r>
          </a:p>
        </p:txBody>
      </p:sp>
      <p:sp>
        <p:nvSpPr>
          <p:cNvPr id="167" name="Shape 167"/>
          <p:cNvSpPr/>
          <p:nvPr/>
        </p:nvSpPr>
        <p:spPr>
          <a:xfrm>
            <a:off x="48945" y="739524"/>
            <a:ext cx="9095055" cy="3972495"/>
          </a:xfrm>
          <a:prstGeom prst="rect">
            <a:avLst/>
          </a:prstGeom>
          <a:solidFill>
            <a:schemeClr val="accent3">
              <a:lumOff val="44000"/>
            </a:schemeClr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798" tIns="46798" rIns="46798" bIns="46798">
            <a:spAutoFit/>
          </a:bodyPr>
          <a:lstStyle/>
          <a:p>
            <a:pPr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1800">
                <a:solidFill>
                  <a:schemeClr val="tx1">
                    <a:lumMod val="95000"/>
                    <a:lumOff val="5000"/>
                  </a:schemeClr>
                </a:solidFill>
              </a:rPr>
              <a:t>import numpy as np</a:t>
            </a:r>
          </a:p>
          <a:p>
            <a:pPr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1800">
                <a:solidFill>
                  <a:schemeClr val="tx1">
                    <a:lumMod val="95000"/>
                    <a:lumOff val="5000"/>
                  </a:schemeClr>
                </a:solidFill>
              </a:rPr>
              <a:t>import matplotlib.pyplot as </a:t>
            </a:r>
            <a:r>
              <a:rPr lang="en-US" sz="1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plt</a:t>
            </a:r>
            <a:endParaRPr lang="en-US" sz="18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1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names </a:t>
            </a:r>
            <a:r>
              <a:rPr lang="en-US" sz="1800">
                <a:solidFill>
                  <a:schemeClr val="tx1">
                    <a:lumMod val="95000"/>
                    <a:lumOff val="5000"/>
                  </a:schemeClr>
                </a:solidFill>
              </a:rPr>
              <a:t>= ("Ben", "Pui", "Fah", "Ton", "Kob")</a:t>
            </a:r>
          </a:p>
          <a:p>
            <a:pPr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1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 </a:t>
            </a:r>
            <a:r>
              <a:rPr lang="en-US" sz="1800">
                <a:solidFill>
                  <a:schemeClr val="tx1">
                    <a:lumMod val="95000"/>
                    <a:lumOff val="5000"/>
                  </a:schemeClr>
                </a:solidFill>
              </a:rPr>
              <a:t>= len(names)</a:t>
            </a:r>
          </a:p>
          <a:p>
            <a:pPr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1800">
                <a:solidFill>
                  <a:schemeClr val="tx1">
                    <a:lumMod val="95000"/>
                    <a:lumOff val="5000"/>
                  </a:schemeClr>
                </a:solidFill>
              </a:rPr>
              <a:t>x_pos = np.arange(n)</a:t>
            </a:r>
          </a:p>
          <a:p>
            <a:pPr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1800">
                <a:solidFill>
                  <a:schemeClr val="tx1">
                    <a:lumMod val="95000"/>
                    <a:lumOff val="5000"/>
                  </a:schemeClr>
                </a:solidFill>
              </a:rPr>
              <a:t>perf  = np.loadtxt("sales.csv", delimiter=",", skiprows=1</a:t>
            </a:r>
            <a:r>
              <a:rPr lang="en-US" sz="1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en-US" sz="18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1800">
                <a:solidFill>
                  <a:schemeClr val="tx1">
                    <a:lumMod val="95000"/>
                    <a:lumOff val="5000"/>
                  </a:schemeClr>
                </a:solidFill>
              </a:rPr>
              <a:t>perf_range = np.max(perf,axis=1) - np.min(perf,axis=1)</a:t>
            </a:r>
          </a:p>
          <a:p>
            <a:pPr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1800">
                <a:solidFill>
                  <a:schemeClr val="tx1">
                    <a:lumMod val="95000"/>
                    <a:lumOff val="5000"/>
                  </a:schemeClr>
                </a:solidFill>
              </a:rPr>
              <a:t>perf_avg </a:t>
            </a:r>
            <a:r>
              <a:rPr lang="en-US" sz="1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= </a:t>
            </a:r>
            <a:r>
              <a:rPr lang="en-US" sz="1800">
                <a:solidFill>
                  <a:schemeClr val="tx1">
                    <a:lumMod val="95000"/>
                    <a:lumOff val="5000"/>
                  </a:schemeClr>
                </a:solidFill>
              </a:rPr>
              <a:t>np.mean(perf,axis=1</a:t>
            </a:r>
            <a:r>
              <a:rPr lang="en-US" sz="1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en-US" sz="18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1800">
                <a:solidFill>
                  <a:schemeClr val="tx1">
                    <a:lumMod val="95000"/>
                    <a:lumOff val="5000"/>
                  </a:schemeClr>
                </a:solidFill>
              </a:rPr>
              <a:t>plt.bar(x_pos, perf_avg, </a:t>
            </a:r>
            <a:r>
              <a:rPr lang="en-US" sz="1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yerr=perf_range, </a:t>
            </a:r>
          </a:p>
          <a:p>
            <a:pPr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18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align</a:t>
            </a:r>
            <a:r>
              <a:rPr lang="en-US" sz="1800">
                <a:solidFill>
                  <a:schemeClr val="tx1">
                    <a:lumMod val="95000"/>
                    <a:lumOff val="5000"/>
                  </a:schemeClr>
                </a:solidFill>
              </a:rPr>
              <a:t>='center',alpha=0.4</a:t>
            </a:r>
            <a:r>
              <a:rPr lang="en-US" sz="1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en-US" sz="18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1800">
                <a:solidFill>
                  <a:schemeClr val="tx1">
                    <a:lumMod val="95000"/>
                    <a:lumOff val="5000"/>
                  </a:schemeClr>
                </a:solidFill>
              </a:rPr>
              <a:t>plt.xticks(x_pos, names)</a:t>
            </a:r>
          </a:p>
          <a:p>
            <a:pPr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1800">
                <a:solidFill>
                  <a:schemeClr val="tx1">
                    <a:lumMod val="95000"/>
                    <a:lumOff val="5000"/>
                  </a:schemeClr>
                </a:solidFill>
              </a:rPr>
              <a:t>plt.ylabel('Sales (Millions)')</a:t>
            </a:r>
          </a:p>
          <a:p>
            <a:pPr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1800">
                <a:solidFill>
                  <a:schemeClr val="tx1">
                    <a:lumMod val="95000"/>
                    <a:lumOff val="5000"/>
                  </a:schemeClr>
                </a:solidFill>
              </a:rPr>
              <a:t>plt.title('Weekly Sales Performance')</a:t>
            </a:r>
          </a:p>
          <a:p>
            <a:pPr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1800">
                <a:solidFill>
                  <a:schemeClr val="tx1">
                    <a:lumMod val="95000"/>
                    <a:lumOff val="5000"/>
                  </a:schemeClr>
                </a:solidFill>
              </a:rPr>
              <a:t>plt.show()</a:t>
            </a:r>
          </a:p>
        </p:txBody>
      </p:sp>
      <p:sp>
        <p:nvSpPr>
          <p:cNvPr id="8" name="Shape 167"/>
          <p:cNvSpPr/>
          <p:nvPr/>
        </p:nvSpPr>
        <p:spPr>
          <a:xfrm>
            <a:off x="271529" y="4902450"/>
            <a:ext cx="4450866" cy="1387172"/>
          </a:xfrm>
          <a:prstGeom prst="rect">
            <a:avLst/>
          </a:prstGeom>
          <a:solidFill>
            <a:schemeClr val="accent3">
              <a:lumOff val="44000"/>
            </a:schemeClr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798" tIns="46798" rIns="46798" bIns="46798">
            <a:spAutoFit/>
          </a:bodyPr>
          <a:lstStyle/>
          <a:p>
            <a:pPr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1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Mon</a:t>
            </a: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Tue</a:t>
            </a: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Wed</a:t>
            </a: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Thu</a:t>
            </a: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Fri</a:t>
            </a: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Sat</a:t>
            </a: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Sun</a:t>
            </a:r>
            <a:endParaRPr lang="en-US" sz="14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8.76, 8.46, 8.08, 8.13, 7.97, 8.47, 8.69</a:t>
            </a:r>
          </a:p>
          <a:p>
            <a:pPr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8.21, 8.63, 7.96, 8.74, 8.14, 8.90, 8.60</a:t>
            </a:r>
          </a:p>
          <a:p>
            <a:pPr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7.12, 7.65, 7.82, 7.55, 7.21, 7.33, 7.94</a:t>
            </a:r>
          </a:p>
          <a:p>
            <a:pPr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6.14, 6.67, 6.46, 6.49, 6.77, 6.13, 6.77</a:t>
            </a:r>
          </a:p>
          <a:p>
            <a:pPr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6.75, 7.57, 6.79, 7.53, 7.31, 7.13, 7.37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012" y="3297104"/>
            <a:ext cx="4186988" cy="356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08898"/>
      </p:ext>
    </p:extLst>
  </p:cSld>
  <p:clrMapOvr>
    <a:masterClrMapping/>
  </p:clrMapOvr>
  <p:transition spd="slow"/>
  <p:timing>
    <p:tnLst>
      <p:par>
        <p:cTn id="1" dur="indefinite" restart="never" fill="hold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00"/>
                </a:solidFill>
              </a:rPr>
              <a:t>ตัวอย่างประสิทธิภาพขอ</a:t>
            </a:r>
            <a:r>
              <a:rPr sz="3200" smtClean="0">
                <a:solidFill>
                  <a:srgbClr val="FFFF00"/>
                </a:solidFill>
              </a:rPr>
              <a:t>ง</a:t>
            </a:r>
            <a:r>
              <a:rPr lang="th-TH" sz="3200" smtClean="0">
                <a:solidFill>
                  <a:srgbClr val="FFFF00"/>
                </a:solidFill>
              </a:rPr>
              <a:t>อาเรย์ใน</a:t>
            </a:r>
            <a:r>
              <a:rPr sz="3200" smtClean="0">
                <a:solidFill>
                  <a:srgbClr val="FFFF00"/>
                </a:solidFill>
              </a:rPr>
              <a:t> </a:t>
            </a:r>
            <a:r>
              <a:rPr sz="3200">
                <a:solidFill>
                  <a:srgbClr val="FFFF00"/>
                </a:solidFill>
              </a:rPr>
              <a:t>NumPy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30224" y="763588"/>
            <a:ext cx="8080376" cy="3480056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 type="none" w="lg" len="med"/>
          </a:ln>
        </p:spPr>
        <p:txBody>
          <a:bodyPr wrap="square" lIns="90000" tIns="46800" rIns="90000" bIns="46800"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r>
              <a:rPr lang="en-US" sz="2000" b="1" smtClean="0">
                <a:latin typeface="Courier New" pitchFamily="49" charset="0"/>
                <a:cs typeface="Tahoma" pitchFamily="34" charset="0"/>
              </a:rPr>
              <a:t>t1 </a:t>
            </a:r>
            <a:r>
              <a:rPr lang="en-US" sz="2000" b="1">
                <a:latin typeface="Courier New" pitchFamily="49" charset="0"/>
                <a:cs typeface="Tahoma" pitchFamily="34" charset="0"/>
              </a:rPr>
              <a:t>= time.time()</a:t>
            </a:r>
          </a:p>
          <a:p>
            <a:r>
              <a:rPr lang="en-US" sz="2000" b="1">
                <a:latin typeface="Courier New" pitchFamily="49" charset="0"/>
                <a:cs typeface="Tahoma" pitchFamily="34" charset="0"/>
              </a:rPr>
              <a:t>for i in range(k):</a:t>
            </a:r>
          </a:p>
          <a:p>
            <a:r>
              <a:rPr lang="en-US" sz="2000" b="1">
                <a:latin typeface="Courier New" pitchFamily="49" charset="0"/>
                <a:cs typeface="Tahoma" pitchFamily="34" charset="0"/>
              </a:rPr>
              <a:t>    u1 = [[2*m1[i][j] for j in range(len(m1[i]))] \</a:t>
            </a:r>
          </a:p>
          <a:p>
            <a:r>
              <a:rPr lang="en-US" sz="2000" b="1">
                <a:latin typeface="Courier New" pitchFamily="49" charset="0"/>
                <a:cs typeface="Tahoma" pitchFamily="34" charset="0"/>
              </a:rPr>
              <a:t>          for i in range(len(m1))]</a:t>
            </a:r>
          </a:p>
          <a:p>
            <a:r>
              <a:rPr lang="en-US" sz="2000" b="1">
                <a:latin typeface="Courier New" pitchFamily="49" charset="0"/>
                <a:cs typeface="Tahoma" pitchFamily="34" charset="0"/>
              </a:rPr>
              <a:t>print</a:t>
            </a:r>
            <a:r>
              <a:rPr lang="en-US" sz="2000" b="1" smtClean="0">
                <a:latin typeface="Courier New" pitchFamily="49" charset="0"/>
                <a:cs typeface="Tahoma" pitchFamily="34" charset="0"/>
              </a:rPr>
              <a:t>("list comprehension\t", time.time</a:t>
            </a:r>
            <a:r>
              <a:rPr lang="en-US" sz="2000" b="1">
                <a:latin typeface="Courier New" pitchFamily="49" charset="0"/>
                <a:cs typeface="Tahoma" pitchFamily="34" charset="0"/>
              </a:rPr>
              <a:t>() - t1)</a:t>
            </a:r>
          </a:p>
          <a:p>
            <a:r>
              <a:rPr lang="en-US" sz="2000" b="1" smtClean="0">
                <a:latin typeface="Courier New" pitchFamily="49" charset="0"/>
                <a:cs typeface="Tahoma" pitchFamily="34" charset="0"/>
              </a:rPr>
              <a:t>#--------------------------------------------------</a:t>
            </a:r>
            <a:endParaRPr lang="en-US" sz="2000" b="1">
              <a:latin typeface="Courier New" pitchFamily="49" charset="0"/>
              <a:cs typeface="Tahoma" pitchFamily="34" charset="0"/>
            </a:endParaRPr>
          </a:p>
          <a:p>
            <a:r>
              <a:rPr lang="en-US" sz="2000" b="1">
                <a:latin typeface="Courier New" pitchFamily="49" charset="0"/>
                <a:cs typeface="Tahoma" pitchFamily="34" charset="0"/>
              </a:rPr>
              <a:t>m2 = </a:t>
            </a:r>
            <a:r>
              <a:rPr lang="en-US" sz="2000" b="1" smtClean="0">
                <a:latin typeface="Courier New" pitchFamily="49" charset="0"/>
                <a:cs typeface="Tahoma" pitchFamily="34" charset="0"/>
              </a:rPr>
              <a:t>numpy.array(m1</a:t>
            </a:r>
            <a:r>
              <a:rPr lang="en-US" sz="2000" b="1">
                <a:latin typeface="Courier New" pitchFamily="49" charset="0"/>
                <a:cs typeface="Tahoma" pitchFamily="34" charset="0"/>
              </a:rPr>
              <a:t>)</a:t>
            </a:r>
          </a:p>
          <a:p>
            <a:r>
              <a:rPr lang="en-US" sz="2000" b="1" smtClean="0">
                <a:latin typeface="Courier New" pitchFamily="49" charset="0"/>
                <a:cs typeface="Tahoma" pitchFamily="34" charset="0"/>
              </a:rPr>
              <a:t>t1 </a:t>
            </a:r>
            <a:r>
              <a:rPr lang="en-US" sz="2000" b="1">
                <a:latin typeface="Courier New" pitchFamily="49" charset="0"/>
                <a:cs typeface="Tahoma" pitchFamily="34" charset="0"/>
              </a:rPr>
              <a:t>= time.time()</a:t>
            </a:r>
          </a:p>
          <a:p>
            <a:r>
              <a:rPr lang="en-US" sz="2000" b="1">
                <a:latin typeface="Courier New" pitchFamily="49" charset="0"/>
                <a:cs typeface="Tahoma" pitchFamily="34" charset="0"/>
              </a:rPr>
              <a:t>for i in range(k):    </a:t>
            </a:r>
          </a:p>
          <a:p>
            <a:r>
              <a:rPr lang="en-US" sz="2000" b="1">
                <a:latin typeface="Courier New" pitchFamily="49" charset="0"/>
                <a:cs typeface="Tahoma" pitchFamily="34" charset="0"/>
              </a:rPr>
              <a:t>    u2 = </a:t>
            </a:r>
            <a:r>
              <a:rPr lang="en-US" sz="2000" b="1" smtClean="0">
                <a:latin typeface="Courier New" pitchFamily="49" charset="0"/>
                <a:cs typeface="Tahoma" pitchFamily="34" charset="0"/>
              </a:rPr>
              <a:t>2 * m2</a:t>
            </a:r>
          </a:p>
          <a:p>
            <a:r>
              <a:rPr lang="en-US" sz="2000" b="1" smtClean="0">
                <a:latin typeface="Courier New" pitchFamily="49" charset="0"/>
                <a:cs typeface="Tahoma" pitchFamily="34" charset="0"/>
              </a:rPr>
              <a:t>print("numpy array\t\t", time.time</a:t>
            </a:r>
            <a:r>
              <a:rPr lang="en-US" sz="2000" b="1">
                <a:latin typeface="Courier New" pitchFamily="49" charset="0"/>
                <a:cs typeface="Tahoma" pitchFamily="34" charset="0"/>
              </a:rPr>
              <a:t>() - t1)</a:t>
            </a:r>
            <a:endParaRPr lang="en-US" sz="2000" b="1" dirty="0">
              <a:solidFill>
                <a:srgbClr val="0000FF"/>
              </a:solidFill>
              <a:latin typeface="Courier New" pitchFamily="49" charset="0"/>
              <a:cs typeface="Tahoma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30224" y="4438703"/>
            <a:ext cx="6911976" cy="1017844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 type="none" w="lg" len="med"/>
          </a:ln>
        </p:spPr>
        <p:txBody>
          <a:bodyPr wrap="square" lIns="90000" tIns="46800" rIns="90000" bIns="46800"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r>
              <a:rPr lang="en-US" sz="2000" b="1">
                <a:solidFill>
                  <a:srgbClr val="0070C0"/>
                </a:solidFill>
                <a:latin typeface="Courier New" pitchFamily="49" charset="0"/>
                <a:cs typeface="Tahoma" pitchFamily="34" charset="0"/>
              </a:rPr>
              <a:t>nested loops		</a:t>
            </a:r>
            <a:r>
              <a:rPr lang="en-US" sz="2000" b="1" smtClean="0">
                <a:solidFill>
                  <a:srgbClr val="0070C0"/>
                </a:solidFill>
                <a:latin typeface="Courier New" pitchFamily="49" charset="0"/>
                <a:cs typeface="Tahoma" pitchFamily="34" charset="0"/>
              </a:rPr>
              <a:t> 11.859395027160645</a:t>
            </a:r>
            <a:endParaRPr lang="en-US" sz="2000" b="1">
              <a:solidFill>
                <a:srgbClr val="0070C0"/>
              </a:solidFill>
              <a:latin typeface="Courier New" pitchFamily="49" charset="0"/>
              <a:cs typeface="Tahoma" pitchFamily="34" charset="0"/>
            </a:endParaRPr>
          </a:p>
          <a:p>
            <a:r>
              <a:rPr lang="en-US" sz="2000" b="1">
                <a:solidFill>
                  <a:srgbClr val="0070C0"/>
                </a:solidFill>
                <a:latin typeface="Courier New" pitchFamily="49" charset="0"/>
                <a:cs typeface="Tahoma" pitchFamily="34" charset="0"/>
              </a:rPr>
              <a:t>list comprehension	 5.531260013580322</a:t>
            </a:r>
          </a:p>
          <a:p>
            <a:r>
              <a:rPr lang="en-US" sz="2000" b="1">
                <a:solidFill>
                  <a:srgbClr val="0070C0"/>
                </a:solidFill>
                <a:latin typeface="Courier New" pitchFamily="49" charset="0"/>
                <a:cs typeface="Tahoma" pitchFamily="34" charset="0"/>
              </a:rPr>
              <a:t>numpy array		 </a:t>
            </a:r>
            <a:r>
              <a:rPr lang="en-US" sz="2000" b="1" smtClean="0">
                <a:solidFill>
                  <a:srgbClr val="0070C0"/>
                </a:solidFill>
                <a:latin typeface="Courier New" pitchFamily="49" charset="0"/>
                <a:cs typeface="Tahoma" pitchFamily="34" charset="0"/>
              </a:rPr>
              <a:t>      0.10938000679016113</a:t>
            </a:r>
            <a:endParaRPr lang="en-US" sz="2000" b="1" dirty="0">
              <a:solidFill>
                <a:srgbClr val="0070C0"/>
              </a:solidFill>
              <a:latin typeface="Courier New" pitchFamily="49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87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-3175" y="1587"/>
            <a:ext cx="9147175" cy="762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>
                <a:latin typeface="Tahoma"/>
                <a:ea typeface="Tahoma"/>
                <a:cs typeface="Tahoma"/>
                <a:sym typeface="Tahoma"/>
              </a:rPr>
              <a:t>ตย การใช้งาน</a:t>
            </a:r>
            <a:r>
              <a:t>: </a:t>
            </a:r>
            <a:r>
              <a:rPr>
                <a:latin typeface="Tahoma"/>
                <a:ea typeface="Tahoma"/>
                <a:cs typeface="Tahoma"/>
                <a:sym typeface="Tahoma"/>
              </a:rPr>
              <a:t>การวาดกราฟ </a:t>
            </a:r>
            <a:r>
              <a:t>(Bar Chart)</a:t>
            </a:r>
          </a:p>
        </p:txBody>
      </p:sp>
      <p:sp>
        <p:nvSpPr>
          <p:cNvPr id="167" name="Shape 167"/>
          <p:cNvSpPr/>
          <p:nvPr/>
        </p:nvSpPr>
        <p:spPr>
          <a:xfrm>
            <a:off x="48945" y="739524"/>
            <a:ext cx="9058959" cy="4095605"/>
          </a:xfrm>
          <a:prstGeom prst="rect">
            <a:avLst/>
          </a:prstGeom>
          <a:solidFill>
            <a:schemeClr val="accent3">
              <a:lumOff val="44000"/>
            </a:schemeClr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798" tIns="46798" rIns="46798" bIns="46798">
            <a:spAutoFit/>
          </a:bodyPr>
          <a:lstStyle/>
          <a:p>
            <a:pPr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import numpy as np</a:t>
            </a:r>
          </a:p>
          <a:p>
            <a:pPr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import matplotlib.pyplot as plt</a:t>
            </a:r>
          </a:p>
          <a:p>
            <a:pPr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sz="2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people 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= ('Tom', 'Dick', 'Harry', 'Slim', </a:t>
            </a:r>
            <a:r>
              <a:rPr sz="2000">
                <a:solidFill>
                  <a:schemeClr val="tx1">
                    <a:lumMod val="95000"/>
                    <a:lumOff val="5000"/>
                  </a:schemeClr>
                </a:solidFill>
              </a:rPr>
              <a:t>'Jim</a:t>
            </a:r>
            <a:r>
              <a:rPr sz="2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')</a:t>
            </a:r>
            <a:endParaRPr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x_pos </a:t>
            </a:r>
            <a:r>
              <a:rPr sz="2000">
                <a:solidFill>
                  <a:schemeClr val="tx1">
                    <a:lumMod val="95000"/>
                    <a:lumOff val="5000"/>
                  </a:schemeClr>
                </a:solidFill>
              </a:rPr>
              <a:t>= </a:t>
            </a:r>
            <a:r>
              <a:rPr sz="2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np.arange(len(people))</a:t>
            </a:r>
            <a:endParaRPr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sz="2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performance 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= 3 + 10 </a:t>
            </a:r>
            <a:r>
              <a:rPr sz="2000">
                <a:solidFill>
                  <a:schemeClr val="tx1">
                    <a:lumMod val="95000"/>
                    <a:lumOff val="5000"/>
                  </a:schemeClr>
                </a:solidFill>
              </a:rPr>
              <a:t>* </a:t>
            </a:r>
            <a:r>
              <a:rPr sz="2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np.random.rand(len(people))</a:t>
            </a:r>
            <a:endParaRPr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error </a:t>
            </a:r>
            <a:r>
              <a:rPr sz="2000">
                <a:solidFill>
                  <a:schemeClr val="tx1">
                    <a:lumMod val="95000"/>
                    <a:lumOff val="5000"/>
                  </a:schemeClr>
                </a:solidFill>
              </a:rPr>
              <a:t>= </a:t>
            </a:r>
            <a:r>
              <a:rPr sz="2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np.random.rand(len(people))</a:t>
            </a:r>
            <a:endParaRPr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 b="1">
                <a:latin typeface="Courier New"/>
                <a:ea typeface="Courier New"/>
                <a:cs typeface="Courier New"/>
                <a:sym typeface="Courier New"/>
              </a:defRPr>
            </a:pPr>
            <a:endParaRPr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plt.bar(x_pos</a:t>
            </a:r>
            <a:r>
              <a:rPr sz="200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sz="2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performance, yerr=error,</a:t>
            </a:r>
            <a:r>
              <a:rPr lang="en-US" sz="2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\</a:t>
            </a:r>
            <a:endParaRPr lang="th-TH" sz="200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th-TH" sz="2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</a:t>
            </a:r>
            <a:r>
              <a:rPr sz="2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align='center',alpha=0.4)</a:t>
            </a:r>
          </a:p>
          <a:p>
            <a:pPr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sz="2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plt.xticks(x_pos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people)</a:t>
            </a:r>
          </a:p>
          <a:p>
            <a:pPr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 b="1">
                <a:solidFill>
                  <a:srgbClr val="CE7924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plt.ylabel('Performance')</a:t>
            </a:r>
          </a:p>
          <a:p>
            <a:pPr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 b="1">
                <a:solidFill>
                  <a:srgbClr val="CE7924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plt.title('How fast do you want to go today?')</a:t>
            </a:r>
          </a:p>
          <a:p>
            <a:pPr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plt.show(</a:t>
            </a:r>
            <a:r>
              <a:rPr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68" name="Screen Shot 2015-10-22 at 2.02.58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9944" y="4407112"/>
            <a:ext cx="3167960" cy="2450888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5" name="Straight Connector 4"/>
          <p:cNvCxnSpPr/>
          <p:nvPr/>
        </p:nvCxnSpPr>
        <p:spPr bwMode="auto">
          <a:xfrm>
            <a:off x="216568" y="216568"/>
            <a:ext cx="8638675" cy="6292516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47026002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 animBg="1" advAuto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/>
          </p:cNvSpPr>
          <p:nvPr>
            <p:ph type="title"/>
          </p:nvPr>
        </p:nvSpPr>
        <p:spPr>
          <a:xfrm>
            <a:off x="-3175" y="1587"/>
            <a:ext cx="9147175" cy="762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ลอง</a:t>
            </a:r>
            <a:r>
              <a:rPr/>
              <a:t>เขียน</a:t>
            </a:r>
            <a:r>
              <a:rPr smtClean="0"/>
              <a:t>ดู</a:t>
            </a:r>
            <a:r>
              <a:rPr lang="en-US" smtClean="0"/>
              <a:t> </a:t>
            </a:r>
            <a:r>
              <a:rPr smtClean="0"/>
              <a:t>CH08_5</a:t>
            </a:r>
            <a:endParaRPr/>
          </a:p>
        </p:txBody>
      </p:sp>
      <p:sp>
        <p:nvSpPr>
          <p:cNvPr id="171" name="Shape 171"/>
          <p:cNvSpPr>
            <a:spLocks noGrp="1"/>
          </p:cNvSpPr>
          <p:nvPr>
            <p:ph type="body" idx="1"/>
          </p:nvPr>
        </p:nvSpPr>
        <p:spPr>
          <a:xfrm>
            <a:off x="521653" y="999489"/>
            <a:ext cx="7920036" cy="51054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822959">
              <a:spcBef>
                <a:spcPts val="0"/>
              </a:spcBef>
              <a:buSzTx/>
              <a:buNone/>
              <a:defRPr sz="2159">
                <a:latin typeface="Tahoma"/>
                <a:ea typeface="Tahoma"/>
                <a:cs typeface="Tahoma"/>
                <a:sym typeface="Tahoma"/>
              </a:defRPr>
            </a:pPr>
            <a:r>
              <a:rPr sz="2000" dirty="0">
                <a:latin typeface="Tahoma"/>
                <a:cs typeface="Tahoma"/>
              </a:rPr>
              <a:t>เขียนโคดเพิ่มเติมจากโปรแกรมในโจทย์ CH08_4 แทนที่จะเขียนคะแนนรวมของนิสิตแต่ละคนใส่ในไฟล์ ให้นำคะแนนรวมชุดนี้ไปหาความถี่ของนิสิตในแต่ละช่วงคะแนนต่อไปนี้</a:t>
            </a:r>
          </a:p>
          <a:p>
            <a:pPr marL="0" indent="0" defTabSz="822959">
              <a:spcBef>
                <a:spcPts val="0"/>
              </a:spcBef>
              <a:buSzTx/>
              <a:buNone/>
              <a:defRPr sz="2159">
                <a:latin typeface="Tahoma"/>
                <a:ea typeface="Tahoma"/>
                <a:cs typeface="Tahoma"/>
                <a:sym typeface="Tahoma"/>
              </a:defRPr>
            </a:pPr>
            <a:endParaRPr sz="2000" dirty="0">
              <a:latin typeface="Tahoma"/>
              <a:cs typeface="Tahoma"/>
            </a:endParaRPr>
          </a:p>
          <a:p>
            <a:pPr marL="0" indent="0" defTabSz="822959">
              <a:spcBef>
                <a:spcPts val="0"/>
              </a:spcBef>
              <a:buSzTx/>
              <a:buNone/>
              <a:defRPr sz="2159">
                <a:latin typeface="Tahoma"/>
                <a:ea typeface="Tahoma"/>
                <a:cs typeface="Tahoma"/>
                <a:sym typeface="Tahoma"/>
              </a:defRPr>
            </a:pPr>
            <a:r>
              <a:rPr lang="en-US" sz="2000" smtClean="0">
                <a:latin typeface="Tahoma"/>
                <a:cs typeface="Tahoma"/>
              </a:rPr>
              <a:t>       </a:t>
            </a:r>
            <a:r>
              <a:rPr sz="2000" smtClean="0">
                <a:latin typeface="Tahoma"/>
                <a:cs typeface="Tahoma"/>
              </a:rPr>
              <a:t>x &lt;</a:t>
            </a:r>
            <a:r>
              <a:rPr lang="en-US" sz="2000" smtClean="0">
                <a:latin typeface="Tahoma"/>
                <a:cs typeface="Tahoma"/>
              </a:rPr>
              <a:t> </a:t>
            </a:r>
            <a:r>
              <a:rPr sz="2000" smtClean="0">
                <a:latin typeface="Tahoma"/>
                <a:cs typeface="Tahoma"/>
              </a:rPr>
              <a:t>50</a:t>
            </a:r>
            <a:endParaRPr sz="2000" dirty="0">
              <a:latin typeface="Tahoma"/>
              <a:cs typeface="Tahoma"/>
            </a:endParaRPr>
          </a:p>
          <a:p>
            <a:pPr marL="0" indent="0" defTabSz="822959">
              <a:spcBef>
                <a:spcPts val="0"/>
              </a:spcBef>
              <a:buSzTx/>
              <a:buNone/>
              <a:defRPr sz="2159">
                <a:latin typeface="Tahoma"/>
                <a:ea typeface="Tahoma"/>
                <a:cs typeface="Tahoma"/>
                <a:sym typeface="Tahoma"/>
              </a:defRPr>
            </a:pPr>
            <a:r>
              <a:rPr sz="2000" smtClean="0">
                <a:latin typeface="Tahoma"/>
                <a:cs typeface="Tahoma"/>
              </a:rPr>
              <a:t>50</a:t>
            </a:r>
            <a:r>
              <a:rPr lang="en-US" sz="2000" smtClean="0">
                <a:latin typeface="Tahoma"/>
                <a:cs typeface="Tahoma"/>
              </a:rPr>
              <a:t> </a:t>
            </a:r>
            <a:r>
              <a:rPr lang="en-US" sz="2000" smtClean="0">
                <a:latin typeface="Tahoma"/>
                <a:cs typeface="Tahoma"/>
                <a:sym typeface="Symbol" panose="05050102010706020507" pitchFamily="18" charset="2"/>
              </a:rPr>
              <a:t></a:t>
            </a:r>
            <a:r>
              <a:rPr sz="2000" smtClean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x &lt; 60</a:t>
            </a:r>
          </a:p>
          <a:p>
            <a:pPr marL="0" indent="0" defTabSz="822959">
              <a:spcBef>
                <a:spcPts val="0"/>
              </a:spcBef>
              <a:buSzTx/>
              <a:buNone/>
              <a:defRPr sz="2159">
                <a:latin typeface="Tahoma"/>
                <a:ea typeface="Tahoma"/>
                <a:cs typeface="Tahoma"/>
                <a:sym typeface="Tahoma"/>
              </a:defRPr>
            </a:pPr>
            <a:r>
              <a:rPr sz="2000" smtClean="0">
                <a:latin typeface="Tahoma"/>
                <a:cs typeface="Tahoma"/>
              </a:rPr>
              <a:t>60</a:t>
            </a:r>
            <a:r>
              <a:rPr lang="en-US" sz="2000">
                <a:latin typeface="Tahoma"/>
                <a:cs typeface="Tahoma"/>
                <a:sym typeface="Symbol" panose="05050102010706020507" pitchFamily="18" charset="2"/>
              </a:rPr>
              <a:t> </a:t>
            </a:r>
            <a:r>
              <a:rPr sz="2000" smtClean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x &lt; 70</a:t>
            </a:r>
          </a:p>
          <a:p>
            <a:pPr marL="0" indent="0" defTabSz="822959">
              <a:spcBef>
                <a:spcPts val="0"/>
              </a:spcBef>
              <a:buSzTx/>
              <a:buNone/>
              <a:defRPr sz="2159">
                <a:latin typeface="Tahoma"/>
                <a:ea typeface="Tahoma"/>
                <a:cs typeface="Tahoma"/>
                <a:sym typeface="Tahoma"/>
              </a:defRPr>
            </a:pPr>
            <a:r>
              <a:rPr sz="2000" smtClean="0">
                <a:latin typeface="Tahoma"/>
                <a:cs typeface="Tahoma"/>
              </a:rPr>
              <a:t>70</a:t>
            </a:r>
            <a:r>
              <a:rPr lang="en-US" sz="2000">
                <a:latin typeface="Tahoma"/>
                <a:cs typeface="Tahoma"/>
                <a:sym typeface="Symbol" panose="05050102010706020507" pitchFamily="18" charset="2"/>
              </a:rPr>
              <a:t> </a:t>
            </a:r>
            <a:r>
              <a:rPr sz="2000" smtClean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x &lt; 80</a:t>
            </a:r>
          </a:p>
          <a:p>
            <a:pPr marL="0" indent="0" defTabSz="822959">
              <a:spcBef>
                <a:spcPts val="0"/>
              </a:spcBef>
              <a:buSzTx/>
              <a:buNone/>
              <a:defRPr sz="2159">
                <a:latin typeface="Tahoma"/>
                <a:ea typeface="Tahoma"/>
                <a:cs typeface="Tahoma"/>
                <a:sym typeface="Tahoma"/>
              </a:defRPr>
            </a:pPr>
            <a:r>
              <a:rPr sz="2000" smtClean="0">
                <a:latin typeface="Tahoma"/>
                <a:cs typeface="Tahoma"/>
              </a:rPr>
              <a:t>80</a:t>
            </a:r>
            <a:r>
              <a:rPr lang="en-US" sz="2000">
                <a:latin typeface="Tahoma"/>
                <a:cs typeface="Tahoma"/>
                <a:sym typeface="Symbol" panose="05050102010706020507" pitchFamily="18" charset="2"/>
              </a:rPr>
              <a:t>  </a:t>
            </a:r>
            <a:r>
              <a:rPr sz="2000" smtClean="0">
                <a:latin typeface="Tahoma"/>
                <a:cs typeface="Tahoma"/>
              </a:rPr>
              <a:t>x</a:t>
            </a:r>
            <a:endParaRPr sz="2000" dirty="0">
              <a:latin typeface="Tahoma"/>
              <a:cs typeface="Tahoma"/>
            </a:endParaRPr>
          </a:p>
          <a:p>
            <a:pPr marL="0" indent="0" defTabSz="822959">
              <a:spcBef>
                <a:spcPts val="0"/>
              </a:spcBef>
              <a:buSzTx/>
              <a:buNone/>
              <a:defRPr sz="2159">
                <a:latin typeface="Tahoma"/>
                <a:ea typeface="Tahoma"/>
                <a:cs typeface="Tahoma"/>
                <a:sym typeface="Tahoma"/>
              </a:defRPr>
            </a:pPr>
            <a:endParaRPr sz="2000" dirty="0">
              <a:latin typeface="Tahoma"/>
              <a:cs typeface="Tahoma"/>
            </a:endParaRPr>
          </a:p>
          <a:p>
            <a:pPr marL="0" indent="0" defTabSz="822959">
              <a:spcBef>
                <a:spcPts val="0"/>
              </a:spcBef>
              <a:buSzTx/>
              <a:buNone/>
              <a:defRPr sz="2159">
                <a:latin typeface="Tahoma"/>
                <a:ea typeface="Tahoma"/>
                <a:cs typeface="Tahoma"/>
                <a:sym typeface="Tahoma"/>
              </a:defRPr>
            </a:pPr>
            <a:r>
              <a:rPr sz="2000" dirty="0">
                <a:latin typeface="Tahoma"/>
                <a:cs typeface="Tahoma"/>
              </a:rPr>
              <a:t>แล้วใช้ matplotlib เพื่อการวาดกราฟแสดงความถี่ออกมา </a:t>
            </a:r>
            <a:r>
              <a:rPr sz="2000" dirty="0" err="1">
                <a:latin typeface="Tahoma"/>
                <a:cs typeface="Tahoma"/>
              </a:rPr>
              <a:t>นอกจากนี้</a:t>
            </a:r>
            <a:r>
              <a:rPr sz="2000" dirty="0">
                <a:latin typeface="Tahoma"/>
                <a:cs typeface="Tahoma"/>
              </a:rPr>
              <a:t> </a:t>
            </a:r>
            <a:endParaRPr lang="en-US" sz="2000" dirty="0" smtClean="0">
              <a:latin typeface="Tahoma"/>
              <a:cs typeface="Tahoma"/>
            </a:endParaRPr>
          </a:p>
          <a:p>
            <a:pPr marL="0" indent="0" defTabSz="822959">
              <a:spcBef>
                <a:spcPts val="0"/>
              </a:spcBef>
              <a:buSzTx/>
              <a:buNone/>
              <a:defRPr sz="2159">
                <a:latin typeface="Tahoma"/>
                <a:ea typeface="Tahoma"/>
                <a:cs typeface="Tahoma"/>
                <a:sym typeface="Tahoma"/>
              </a:defRPr>
            </a:pPr>
            <a:r>
              <a:rPr sz="2000" dirty="0" smtClean="0">
                <a:latin typeface="Tahoma"/>
                <a:cs typeface="Tahoma"/>
              </a:rPr>
              <a:t>1</a:t>
            </a:r>
            <a:r>
              <a:rPr sz="2000" dirty="0">
                <a:latin typeface="Tahoma"/>
                <a:cs typeface="Tahoma"/>
              </a:rPr>
              <a:t>) ทำการ label แต่ละช่วงเป็นเกรด F, D, C, B, A ในแกน x </a:t>
            </a:r>
            <a:r>
              <a:rPr sz="2000" dirty="0" err="1" smtClean="0">
                <a:latin typeface="Tahoma"/>
                <a:cs typeface="Tahoma"/>
              </a:rPr>
              <a:t>ตามลำดับ</a:t>
            </a:r>
            <a:r>
              <a:rPr sz="2000" dirty="0" smtClean="0">
                <a:latin typeface="Tahoma"/>
                <a:cs typeface="Tahoma"/>
              </a:rPr>
              <a:t> </a:t>
            </a:r>
            <a:endParaRPr lang="th-TH" sz="2000" dirty="0" smtClean="0">
              <a:latin typeface="Tahoma"/>
              <a:cs typeface="Tahoma"/>
            </a:endParaRPr>
          </a:p>
          <a:p>
            <a:pPr marL="0" indent="0" defTabSz="822959">
              <a:spcBef>
                <a:spcPts val="0"/>
              </a:spcBef>
              <a:buSzTx/>
              <a:buNone/>
              <a:defRPr sz="2159">
                <a:latin typeface="Tahoma"/>
                <a:ea typeface="Tahoma"/>
                <a:cs typeface="Tahoma"/>
                <a:sym typeface="Tahoma"/>
              </a:defRPr>
            </a:pPr>
            <a:r>
              <a:rPr sz="2000" dirty="0" smtClean="0">
                <a:latin typeface="Tahoma"/>
                <a:cs typeface="Tahoma"/>
              </a:rPr>
              <a:t>2</a:t>
            </a:r>
            <a:r>
              <a:rPr sz="2000" dirty="0">
                <a:latin typeface="Tahoma"/>
                <a:cs typeface="Tahoma"/>
              </a:rPr>
              <a:t>) </a:t>
            </a:r>
            <a:r>
              <a:rPr sz="2000" dirty="0" err="1">
                <a:latin typeface="Tahoma"/>
                <a:cs typeface="Tahoma"/>
              </a:rPr>
              <a:t>แสดง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lang="en-US" sz="2000" dirty="0" smtClean="0">
                <a:latin typeface="Tahoma"/>
                <a:cs typeface="Tahoma"/>
              </a:rPr>
              <a:t>mean </a:t>
            </a:r>
            <a:r>
              <a:rPr lang="th-TH" sz="2000" dirty="0" smtClean="0">
                <a:latin typeface="Tahoma"/>
                <a:cs typeface="Tahoma"/>
              </a:rPr>
              <a:t>และ </a:t>
            </a:r>
            <a:r>
              <a:rPr sz="2000" dirty="0" smtClean="0">
                <a:latin typeface="Tahoma"/>
                <a:cs typeface="Tahoma"/>
              </a:rPr>
              <a:t>standard </a:t>
            </a:r>
            <a:r>
              <a:rPr sz="2000" dirty="0">
                <a:latin typeface="Tahoma"/>
                <a:cs typeface="Tahoma"/>
              </a:rPr>
              <a:t>deviation </a:t>
            </a:r>
            <a:r>
              <a:rPr sz="2000" dirty="0" err="1">
                <a:latin typeface="Tahoma"/>
                <a:cs typeface="Tahoma"/>
              </a:rPr>
              <a:t>ของแต่ละช่วงคะแนน</a:t>
            </a:r>
            <a:r>
              <a:rPr sz="2000" dirty="0">
                <a:latin typeface="Tahoma"/>
                <a:cs typeface="Tahoma"/>
              </a:rPr>
              <a:t> </a:t>
            </a:r>
            <a:endParaRPr lang="en-US" sz="2000" dirty="0" smtClean="0">
              <a:latin typeface="Tahoma"/>
              <a:cs typeface="Tahoma"/>
            </a:endParaRPr>
          </a:p>
          <a:p>
            <a:pPr marL="0" indent="0" defTabSz="822959">
              <a:spcBef>
                <a:spcPts val="0"/>
              </a:spcBef>
              <a:buSzTx/>
              <a:buNone/>
              <a:defRPr sz="2159">
                <a:latin typeface="Tahoma"/>
                <a:ea typeface="Tahoma"/>
                <a:cs typeface="Tahoma"/>
                <a:sym typeface="Tahoma"/>
              </a:defRPr>
            </a:pPr>
            <a:r>
              <a:rPr sz="2000" dirty="0" smtClean="0">
                <a:latin typeface="Tahoma"/>
                <a:cs typeface="Tahoma"/>
              </a:rPr>
              <a:t>3</a:t>
            </a:r>
            <a:r>
              <a:rPr sz="2000" dirty="0">
                <a:latin typeface="Tahoma"/>
                <a:cs typeface="Tahoma"/>
              </a:rPr>
              <a:t>) มี label แกน x เป็น “Grade distribution” </a:t>
            </a:r>
            <a:endParaRPr lang="en-US" sz="2000" dirty="0" smtClean="0">
              <a:latin typeface="Tahoma"/>
              <a:cs typeface="Tahoma"/>
            </a:endParaRPr>
          </a:p>
          <a:p>
            <a:pPr marL="0" indent="0" defTabSz="822959">
              <a:spcBef>
                <a:spcPts val="0"/>
              </a:spcBef>
              <a:buSzTx/>
              <a:buNone/>
              <a:defRPr sz="2159">
                <a:latin typeface="Tahoma"/>
                <a:ea typeface="Tahoma"/>
                <a:cs typeface="Tahoma"/>
                <a:sym typeface="Tahoma"/>
              </a:defRPr>
            </a:pPr>
            <a:r>
              <a:rPr sz="2000" dirty="0" smtClean="0">
                <a:latin typeface="Tahoma"/>
                <a:cs typeface="Tahoma"/>
              </a:rPr>
              <a:t>4</a:t>
            </a:r>
            <a:r>
              <a:rPr sz="2000" dirty="0">
                <a:latin typeface="Tahoma"/>
                <a:cs typeface="Tahoma"/>
              </a:rPr>
              <a:t>) มี label </a:t>
            </a:r>
            <a:r>
              <a:rPr sz="2000" dirty="0" err="1">
                <a:latin typeface="Tahoma"/>
                <a:cs typeface="Tahoma"/>
              </a:rPr>
              <a:t>แกน</a:t>
            </a:r>
            <a:r>
              <a:rPr sz="2000" dirty="0">
                <a:latin typeface="Tahoma"/>
                <a:cs typeface="Tahoma"/>
              </a:rPr>
              <a:t> </a:t>
            </a:r>
            <a:r>
              <a:rPr sz="2000" dirty="0" smtClean="0">
                <a:latin typeface="Tahoma"/>
                <a:cs typeface="Tahoma"/>
              </a:rPr>
              <a:t>y</a:t>
            </a:r>
            <a:r>
              <a:rPr lang="en-US" sz="2000" dirty="0" smtClean="0">
                <a:latin typeface="Tahoma"/>
                <a:cs typeface="Tahoma"/>
              </a:rPr>
              <a:t> (1</a:t>
            </a:r>
            <a:r>
              <a:rPr lang="en-US" sz="2000" baseline="30000" dirty="0" smtClean="0">
                <a:latin typeface="Tahoma"/>
                <a:cs typeface="Tahoma"/>
              </a:rPr>
              <a:t>st</a:t>
            </a:r>
            <a:r>
              <a:rPr lang="en-US" sz="2000" dirty="0" smtClean="0">
                <a:latin typeface="Tahoma"/>
                <a:cs typeface="Tahoma"/>
              </a:rPr>
              <a:t> y-axis)</a:t>
            </a:r>
            <a:r>
              <a:rPr sz="2000" dirty="0" smtClean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เป็น “Number of students</a:t>
            </a:r>
            <a:r>
              <a:rPr sz="2000" dirty="0" smtClean="0">
                <a:latin typeface="Tahoma"/>
                <a:cs typeface="Tahoma"/>
              </a:rPr>
              <a:t>”</a:t>
            </a:r>
            <a:endParaRPr lang="th-TH" sz="2000" dirty="0" smtClean="0">
              <a:latin typeface="Tahoma"/>
              <a:cs typeface="Tahoma"/>
            </a:endParaRPr>
          </a:p>
          <a:p>
            <a:pPr marL="0" indent="0" defTabSz="822959">
              <a:spcBef>
                <a:spcPts val="0"/>
              </a:spcBef>
              <a:buSzTx/>
              <a:buNone/>
              <a:defRPr sz="2159">
                <a:latin typeface="Tahoma"/>
                <a:ea typeface="Tahoma"/>
                <a:cs typeface="Tahoma"/>
                <a:sym typeface="Tahoma"/>
              </a:defRPr>
            </a:pPr>
            <a:r>
              <a:rPr lang="en-US" sz="2000" dirty="0" smtClean="0">
                <a:latin typeface="Tahoma"/>
                <a:cs typeface="Tahoma"/>
              </a:rPr>
              <a:t>5) </a:t>
            </a:r>
            <a:r>
              <a:rPr lang="th-TH" sz="2000" dirty="0" smtClean="0">
                <a:latin typeface="Tahoma"/>
                <a:cs typeface="Tahoma"/>
              </a:rPr>
              <a:t>มี </a:t>
            </a:r>
            <a:r>
              <a:rPr lang="en-US" sz="2000" dirty="0" smtClean="0">
                <a:latin typeface="Tahoma"/>
                <a:cs typeface="Tahoma"/>
              </a:rPr>
              <a:t>label </a:t>
            </a:r>
            <a:r>
              <a:rPr lang="th-TH" sz="2000" dirty="0" smtClean="0">
                <a:latin typeface="Tahoma"/>
                <a:cs typeface="Tahoma"/>
              </a:rPr>
              <a:t>แกน </a:t>
            </a:r>
            <a:r>
              <a:rPr lang="en-US" sz="2000" dirty="0" smtClean="0">
                <a:latin typeface="Tahoma"/>
                <a:cs typeface="Tahoma"/>
              </a:rPr>
              <a:t>y’ (2</a:t>
            </a:r>
            <a:r>
              <a:rPr lang="en-US" sz="2000" baseline="30000" dirty="0" smtClean="0">
                <a:latin typeface="Tahoma"/>
                <a:cs typeface="Tahoma"/>
              </a:rPr>
              <a:t>nd</a:t>
            </a:r>
            <a:r>
              <a:rPr lang="en-US" sz="2000" dirty="0" smtClean="0">
                <a:latin typeface="Tahoma"/>
                <a:cs typeface="Tahoma"/>
              </a:rPr>
              <a:t> y-axis) </a:t>
            </a:r>
            <a:r>
              <a:rPr lang="th-TH" sz="2000" dirty="0" smtClean="0">
                <a:latin typeface="Tahoma"/>
                <a:cs typeface="Tahoma"/>
              </a:rPr>
              <a:t>เป็น </a:t>
            </a:r>
            <a:r>
              <a:rPr lang="en-US" sz="2000" dirty="0" smtClean="0">
                <a:latin typeface="Tahoma"/>
                <a:cs typeface="Tahoma"/>
              </a:rPr>
              <a:t>Score</a:t>
            </a:r>
            <a:endParaRPr sz="2000" dirty="0">
              <a:latin typeface="Tahoma"/>
              <a:cs typeface="Tahom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5559" y="1720750"/>
            <a:ext cx="3159984" cy="236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9559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/>
          </p:cNvSpPr>
          <p:nvPr>
            <p:ph type="title"/>
          </p:nvPr>
        </p:nvSpPr>
        <p:spPr>
          <a:xfrm>
            <a:off x="-3175" y="1587"/>
            <a:ext cx="9147175" cy="762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ลองเขียนดู </a:t>
            </a:r>
            <a:r>
              <a:rPr dirty="0" smtClean="0"/>
              <a:t>CH08_5</a:t>
            </a:r>
            <a:r>
              <a:rPr lang="en-US" dirty="0" smtClean="0"/>
              <a:t> </a:t>
            </a:r>
            <a:r>
              <a:rPr lang="th-TH" dirty="0" smtClean="0"/>
              <a:t>(ต่อ)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119" y="851291"/>
            <a:ext cx="7110586" cy="533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112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CH08_5: Hints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5536" y="763588"/>
            <a:ext cx="880975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smtClean="0">
                <a:latin typeface="Tahoma" pitchFamily="34" charset="0"/>
                <a:cs typeface="Tahoma" pitchFamily="34" charset="0"/>
              </a:rPr>
              <a:t>จากคะแนนดิบที่อ่านเข้ามา </a:t>
            </a:r>
          </a:p>
          <a:p>
            <a:r>
              <a:rPr lang="th-TH" sz="1600" b="1" smtClean="0">
                <a:latin typeface="Tahoma" pitchFamily="34" charset="0"/>
                <a:cs typeface="Tahoma" pitchFamily="34" charset="0"/>
              </a:rPr>
              <a:t>หา </a:t>
            </a:r>
            <a:r>
              <a:rPr lang="en-US" sz="1600" b="1" smtClean="0">
                <a:latin typeface="Tahoma" pitchFamily="34" charset="0"/>
                <a:cs typeface="Tahoma" pitchFamily="34" charset="0"/>
              </a:rPr>
              <a:t>sum_scores</a:t>
            </a:r>
            <a:r>
              <a:rPr lang="en-US" sz="1600" smtClean="0">
                <a:latin typeface="Tahoma" pitchFamily="34" charset="0"/>
                <a:cs typeface="Tahoma" pitchFamily="34" charset="0"/>
              </a:rPr>
              <a:t> (list </a:t>
            </a:r>
            <a:r>
              <a:rPr lang="th-TH" sz="1600" smtClean="0">
                <a:latin typeface="Tahoma" pitchFamily="34" charset="0"/>
                <a:cs typeface="Tahoma" pitchFamily="34" charset="0"/>
              </a:rPr>
              <a:t>ที่เก็บผลรวมคะแนนของนิสิตแต่ละคน)</a:t>
            </a:r>
            <a:endParaRPr lang="en-US" sz="1600" smtClean="0">
              <a:latin typeface="Tahoma" pitchFamily="34" charset="0"/>
              <a:cs typeface="Tahoma" pitchFamily="34" charset="0"/>
            </a:endParaRPr>
          </a:p>
          <a:p>
            <a:r>
              <a:rPr lang="en-US" sz="1600" smtClean="0">
                <a:latin typeface="Tahoma" pitchFamily="34" charset="0"/>
                <a:cs typeface="Tahoma" pitchFamily="34" charset="0"/>
              </a:rPr>
              <a:t>[ </a:t>
            </a:r>
            <a:r>
              <a:rPr lang="en-US" sz="1600">
                <a:latin typeface="Tahoma" pitchFamily="34" charset="0"/>
                <a:cs typeface="Tahoma" pitchFamily="34" charset="0"/>
              </a:rPr>
              <a:t>81.  69.  58.  52.  59.  53.  59.  59.  69.  52.  59.  54.  76.  55.  46.</a:t>
            </a:r>
          </a:p>
          <a:p>
            <a:r>
              <a:rPr lang="en-US" sz="1600">
                <a:latin typeface="Tahoma" pitchFamily="34" charset="0"/>
                <a:cs typeface="Tahoma" pitchFamily="34" charset="0"/>
              </a:rPr>
              <a:t>  60.  48.  78.  64.  68.  64.  56.  42.  62.  51.  58</a:t>
            </a:r>
            <a:r>
              <a:rPr lang="en-US" sz="1600" smtClean="0">
                <a:latin typeface="Tahoma" pitchFamily="34" charset="0"/>
                <a:cs typeface="Tahoma" pitchFamily="34" charset="0"/>
              </a:rPr>
              <a:t>.]</a:t>
            </a:r>
          </a:p>
          <a:p>
            <a:endParaRPr lang="th-TH" sz="1600" smtClean="0">
              <a:latin typeface="Tahoma" pitchFamily="34" charset="0"/>
              <a:cs typeface="Tahoma" pitchFamily="34" charset="0"/>
            </a:endParaRPr>
          </a:p>
          <a:p>
            <a:r>
              <a:rPr lang="th-TH" sz="1600" b="1">
                <a:latin typeface="Tahoma" pitchFamily="34" charset="0"/>
                <a:cs typeface="Tahoma" pitchFamily="34" charset="0"/>
              </a:rPr>
              <a:t>หา </a:t>
            </a:r>
            <a:r>
              <a:rPr lang="en-US" sz="1600" b="1" smtClean="0">
                <a:latin typeface="Tahoma" pitchFamily="34" charset="0"/>
                <a:cs typeface="Tahoma" pitchFamily="34" charset="0"/>
              </a:rPr>
              <a:t>grades</a:t>
            </a:r>
            <a:r>
              <a:rPr lang="en-US" sz="1600" smtClean="0">
                <a:latin typeface="Tahoma" pitchFamily="34" charset="0"/>
                <a:cs typeface="Tahoma" pitchFamily="34" charset="0"/>
              </a:rPr>
              <a:t> (list </a:t>
            </a:r>
            <a:r>
              <a:rPr lang="th-TH" sz="1600" smtClean="0">
                <a:latin typeface="Tahoma" pitchFamily="34" charset="0"/>
                <a:cs typeface="Tahoma" pitchFamily="34" charset="0"/>
              </a:rPr>
              <a:t>ของ </a:t>
            </a:r>
            <a:r>
              <a:rPr lang="en-US" sz="1600" smtClean="0">
                <a:latin typeface="Tahoma" pitchFamily="34" charset="0"/>
                <a:cs typeface="Tahoma" pitchFamily="34" charset="0"/>
              </a:rPr>
              <a:t>tuple (</a:t>
            </a:r>
            <a:r>
              <a:rPr lang="th-TH" sz="1600" smtClean="0">
                <a:latin typeface="Tahoma" pitchFamily="34" charset="0"/>
                <a:cs typeface="Tahoma" pitchFamily="34" charset="0"/>
              </a:rPr>
              <a:t>เกรด</a:t>
            </a:r>
            <a:r>
              <a:rPr lang="en-US" sz="1600" smtClean="0">
                <a:latin typeface="Tahoma" pitchFamily="34" charset="0"/>
                <a:cs typeface="Tahoma" pitchFamily="34" charset="0"/>
              </a:rPr>
              <a:t>, </a:t>
            </a:r>
            <a:r>
              <a:rPr lang="th-TH" sz="1600" smtClean="0">
                <a:latin typeface="Tahoma" pitchFamily="34" charset="0"/>
                <a:cs typeface="Tahoma" pitchFamily="34" charset="0"/>
              </a:rPr>
              <a:t>คะแนน</a:t>
            </a:r>
            <a:r>
              <a:rPr lang="en-US" sz="1600" smtClean="0">
                <a:latin typeface="Tahoma" pitchFamily="34" charset="0"/>
                <a:cs typeface="Tahoma" pitchFamily="34" charset="0"/>
              </a:rPr>
              <a:t>) </a:t>
            </a:r>
            <a:r>
              <a:rPr lang="th-TH" sz="1600" smtClean="0">
                <a:latin typeface="Tahoma" pitchFamily="34" charset="0"/>
                <a:cs typeface="Tahoma" pitchFamily="34" charset="0"/>
              </a:rPr>
              <a:t>ของนิสิตแต่ละคน</a:t>
            </a:r>
            <a:endParaRPr lang="en-US" sz="1600">
              <a:latin typeface="Tahoma" pitchFamily="34" charset="0"/>
              <a:cs typeface="Tahoma" pitchFamily="34" charset="0"/>
            </a:endParaRPr>
          </a:p>
          <a:p>
            <a:r>
              <a:rPr lang="en-US" sz="1600">
                <a:latin typeface="Tahoma" pitchFamily="34" charset="0"/>
                <a:cs typeface="Tahoma" pitchFamily="34" charset="0"/>
              </a:rPr>
              <a:t>[('A', 81.0), ('C', 69.0), ('D', 58.0), ('D', 52.0), ('D', 59.0), ('D', 53.0), ('D', 59.0), ('D', 59.0), </a:t>
            </a:r>
            <a:r>
              <a:rPr lang="en-US" sz="1600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1600" smtClean="0">
                <a:latin typeface="Tahoma" pitchFamily="34" charset="0"/>
                <a:cs typeface="Tahoma" pitchFamily="34" charset="0"/>
              </a:rPr>
            </a:br>
            <a:r>
              <a:rPr lang="en-US" sz="160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1600">
                <a:latin typeface="Tahoma" pitchFamily="34" charset="0"/>
                <a:cs typeface="Tahoma" pitchFamily="34" charset="0"/>
              </a:rPr>
              <a:t>'C', 69.0), ('D', 52.0), ('D', 59.0), ('D', 54.0), ('B', 76.0), ('D', 55.0), ('F', 46.0), ('C', 60.0), </a:t>
            </a:r>
            <a:r>
              <a:rPr lang="en-US" sz="1600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1600" smtClean="0">
                <a:latin typeface="Tahoma" pitchFamily="34" charset="0"/>
                <a:cs typeface="Tahoma" pitchFamily="34" charset="0"/>
              </a:rPr>
            </a:br>
            <a:r>
              <a:rPr lang="en-US" sz="160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1600">
                <a:latin typeface="Tahoma" pitchFamily="34" charset="0"/>
                <a:cs typeface="Tahoma" pitchFamily="34" charset="0"/>
              </a:rPr>
              <a:t>'F', 48.0), ('B', 78.0), ('C', 64.0), ('C', 68.0), ('C', 64.0), ('D', 56.0), ('F', 42.0), ('C', 62.0), </a:t>
            </a:r>
            <a:r>
              <a:rPr lang="en-US" sz="1600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1600" smtClean="0">
                <a:latin typeface="Tahoma" pitchFamily="34" charset="0"/>
                <a:cs typeface="Tahoma" pitchFamily="34" charset="0"/>
              </a:rPr>
            </a:br>
            <a:r>
              <a:rPr lang="en-US" sz="160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1600">
                <a:latin typeface="Tahoma" pitchFamily="34" charset="0"/>
                <a:cs typeface="Tahoma" pitchFamily="34" charset="0"/>
              </a:rPr>
              <a:t>'D', 51.0), ('D', 58.0</a:t>
            </a:r>
            <a:r>
              <a:rPr lang="en-US" sz="1600" smtClean="0">
                <a:latin typeface="Tahoma" pitchFamily="34" charset="0"/>
                <a:cs typeface="Tahoma" pitchFamily="34" charset="0"/>
              </a:rPr>
              <a:t>)]</a:t>
            </a:r>
          </a:p>
          <a:p>
            <a:endParaRPr lang="th-TH" sz="1600" smtClean="0">
              <a:latin typeface="Tahoma" pitchFamily="34" charset="0"/>
              <a:cs typeface="Tahoma" pitchFamily="34" charset="0"/>
            </a:endParaRPr>
          </a:p>
          <a:p>
            <a:r>
              <a:rPr lang="th-TH" sz="1600" b="1">
                <a:latin typeface="Tahoma" pitchFamily="34" charset="0"/>
                <a:cs typeface="Tahoma" pitchFamily="34" charset="0"/>
              </a:rPr>
              <a:t>หา </a:t>
            </a:r>
            <a:r>
              <a:rPr lang="en-US" sz="16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freq</a:t>
            </a:r>
            <a:r>
              <a:rPr lang="en-US" sz="1600" b="1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600" smtClean="0">
                <a:latin typeface="Tahoma" pitchFamily="34" charset="0"/>
                <a:cs typeface="Tahoma" pitchFamily="34" charset="0"/>
              </a:rPr>
              <a:t>(list </a:t>
            </a:r>
            <a:r>
              <a:rPr lang="th-TH" sz="1600" smtClean="0">
                <a:latin typeface="Tahoma" pitchFamily="34" charset="0"/>
                <a:cs typeface="Tahoma" pitchFamily="34" charset="0"/>
              </a:rPr>
              <a:t>ห้าช่อง ที่เก็บจำนวนนิสิตที่ได้เกรดแต่ละเกรด ช่อง </a:t>
            </a:r>
            <a:r>
              <a:rPr lang="en-US" sz="1600" smtClean="0">
                <a:latin typeface="Tahoma" pitchFamily="34" charset="0"/>
                <a:cs typeface="Tahoma" pitchFamily="34" charset="0"/>
              </a:rPr>
              <a:t>0 </a:t>
            </a:r>
            <a:r>
              <a:rPr lang="th-TH" sz="1600" smtClean="0">
                <a:latin typeface="Tahoma" pitchFamily="34" charset="0"/>
                <a:cs typeface="Tahoma" pitchFamily="34" charset="0"/>
              </a:rPr>
              <a:t>คือจำนวน </a:t>
            </a:r>
            <a:r>
              <a:rPr lang="en-US" sz="1600" smtClean="0">
                <a:latin typeface="Tahoma" pitchFamily="34" charset="0"/>
                <a:cs typeface="Tahoma" pitchFamily="34" charset="0"/>
              </a:rPr>
              <a:t>F, ...</a:t>
            </a:r>
            <a:r>
              <a:rPr lang="th-TH" sz="1600" smtClean="0">
                <a:latin typeface="Tahoma" pitchFamily="34" charset="0"/>
                <a:cs typeface="Tahoma" pitchFamily="34" charset="0"/>
              </a:rPr>
              <a:t>)</a:t>
            </a:r>
            <a:endParaRPr lang="en-US" sz="1600">
              <a:latin typeface="Tahoma" pitchFamily="34" charset="0"/>
              <a:cs typeface="Tahoma" pitchFamily="34" charset="0"/>
            </a:endParaRPr>
          </a:p>
          <a:p>
            <a:r>
              <a:rPr lang="en-US" sz="1600">
                <a:latin typeface="Tahoma" pitchFamily="34" charset="0"/>
                <a:cs typeface="Tahoma" pitchFamily="34" charset="0"/>
              </a:rPr>
              <a:t>[3, 13, 7, 2, 1</a:t>
            </a:r>
            <a:r>
              <a:rPr lang="en-US" sz="1600" smtClean="0">
                <a:latin typeface="Tahoma" pitchFamily="34" charset="0"/>
                <a:cs typeface="Tahoma" pitchFamily="34" charset="0"/>
              </a:rPr>
              <a:t>]</a:t>
            </a:r>
          </a:p>
          <a:p>
            <a:endParaRPr lang="en-US" sz="1600" smtClean="0">
              <a:latin typeface="Tahoma" pitchFamily="34" charset="0"/>
              <a:cs typeface="Tahoma" pitchFamily="34" charset="0"/>
            </a:endParaRPr>
          </a:p>
          <a:p>
            <a:r>
              <a:rPr lang="th-TH" sz="1600" b="1">
                <a:latin typeface="Tahoma" pitchFamily="34" charset="0"/>
                <a:cs typeface="Tahoma" pitchFamily="34" charset="0"/>
              </a:rPr>
              <a:t>หา </a:t>
            </a:r>
            <a:r>
              <a:rPr lang="en-US" sz="1600" b="1" smtClean="0">
                <a:latin typeface="Tahoma" pitchFamily="34" charset="0"/>
                <a:cs typeface="Tahoma" pitchFamily="34" charset="0"/>
              </a:rPr>
              <a:t>grouped_scores</a:t>
            </a:r>
            <a:r>
              <a:rPr lang="en-US" sz="1600" smtClean="0">
                <a:latin typeface="Tahoma" pitchFamily="34" charset="0"/>
                <a:cs typeface="Tahoma" pitchFamily="34" charset="0"/>
              </a:rPr>
              <a:t> (list </a:t>
            </a:r>
            <a:r>
              <a:rPr lang="th-TH" sz="1600" smtClean="0">
                <a:latin typeface="Tahoma" pitchFamily="34" charset="0"/>
                <a:cs typeface="Tahoma" pitchFamily="34" charset="0"/>
              </a:rPr>
              <a:t>ห้าช่อง ที่เก็บ </a:t>
            </a:r>
            <a:r>
              <a:rPr lang="en-US" sz="1600" smtClean="0">
                <a:latin typeface="Tahoma" pitchFamily="34" charset="0"/>
                <a:cs typeface="Tahoma" pitchFamily="34" charset="0"/>
              </a:rPr>
              <a:t>list </a:t>
            </a:r>
            <a:r>
              <a:rPr lang="th-TH" sz="1600" smtClean="0">
                <a:latin typeface="Tahoma" pitchFamily="34" charset="0"/>
                <a:cs typeface="Tahoma" pitchFamily="34" charset="0"/>
              </a:rPr>
              <a:t>ของคะแนนในแต่ละเกรด</a:t>
            </a:r>
            <a:r>
              <a:rPr lang="en-US" sz="1600" smtClean="0">
                <a:latin typeface="Tahoma" pitchFamily="34" charset="0"/>
                <a:cs typeface="Tahoma" pitchFamily="34" charset="0"/>
              </a:rPr>
              <a:t>) </a:t>
            </a:r>
            <a:endParaRPr lang="en-US" sz="1600">
              <a:latin typeface="Tahoma" pitchFamily="34" charset="0"/>
              <a:cs typeface="Tahoma" pitchFamily="34" charset="0"/>
            </a:endParaRPr>
          </a:p>
          <a:p>
            <a:r>
              <a:rPr lang="en-US" sz="1600">
                <a:latin typeface="Tahoma" pitchFamily="34" charset="0"/>
                <a:cs typeface="Tahoma" pitchFamily="34" charset="0"/>
              </a:rPr>
              <a:t>[[46.0, 48.0, 42.0], [58.0, 52.0, 59.0, 53.0, 59.0, 59.0, 52.0, 59.0, 54.0, 55.0, 56.0, 51.0, 58.0], [69.0, 69.0, 60.0, 64.0, 68.0, 64.0, 62.0], [76.0, 78.0], [81.0</a:t>
            </a:r>
            <a:r>
              <a:rPr lang="en-US" sz="1600" smtClean="0">
                <a:latin typeface="Tahoma" pitchFamily="34" charset="0"/>
                <a:cs typeface="Tahoma" pitchFamily="34" charset="0"/>
              </a:rPr>
              <a:t>]]</a:t>
            </a:r>
          </a:p>
          <a:p>
            <a:endParaRPr lang="th-TH" sz="1600" smtClean="0">
              <a:latin typeface="Tahoma" pitchFamily="34" charset="0"/>
              <a:cs typeface="Tahoma" pitchFamily="34" charset="0"/>
            </a:endParaRPr>
          </a:p>
          <a:p>
            <a:r>
              <a:rPr lang="th-TH" sz="1600" b="1">
                <a:latin typeface="Tahoma" pitchFamily="34" charset="0"/>
                <a:cs typeface="Tahoma" pitchFamily="34" charset="0"/>
              </a:rPr>
              <a:t>หา </a:t>
            </a:r>
            <a:r>
              <a:rPr lang="en-US" sz="16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std</a:t>
            </a:r>
            <a:r>
              <a:rPr lang="en-US" sz="160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600">
                <a:latin typeface="Tahoma" pitchFamily="34" charset="0"/>
                <a:cs typeface="Tahoma" pitchFamily="34" charset="0"/>
              </a:rPr>
              <a:t>(list </a:t>
            </a:r>
            <a:r>
              <a:rPr lang="th-TH" sz="1600">
                <a:latin typeface="Tahoma" pitchFamily="34" charset="0"/>
                <a:cs typeface="Tahoma" pitchFamily="34" charset="0"/>
              </a:rPr>
              <a:t>ห้าช่อง ที่เก็บ </a:t>
            </a:r>
            <a:r>
              <a:rPr lang="en-US" sz="1600" smtClean="0">
                <a:latin typeface="Tahoma" pitchFamily="34" charset="0"/>
                <a:cs typeface="Tahoma" pitchFamily="34" charset="0"/>
              </a:rPr>
              <a:t>standard deviation </a:t>
            </a:r>
            <a:r>
              <a:rPr lang="th-TH" sz="1600" smtClean="0">
                <a:latin typeface="Tahoma" pitchFamily="34" charset="0"/>
                <a:cs typeface="Tahoma" pitchFamily="34" charset="0"/>
              </a:rPr>
              <a:t>ของคะแนน</a:t>
            </a:r>
            <a:r>
              <a:rPr lang="th-TH" sz="1600">
                <a:latin typeface="Tahoma" pitchFamily="34" charset="0"/>
                <a:cs typeface="Tahoma" pitchFamily="34" charset="0"/>
              </a:rPr>
              <a:t>ในแต่ละเกรด</a:t>
            </a:r>
            <a:r>
              <a:rPr lang="en-US" sz="1600">
                <a:latin typeface="Tahoma" pitchFamily="34" charset="0"/>
                <a:cs typeface="Tahoma" pitchFamily="34" charset="0"/>
              </a:rPr>
              <a:t>)</a:t>
            </a:r>
          </a:p>
          <a:p>
            <a:r>
              <a:rPr lang="en-US" sz="1600">
                <a:latin typeface="Tahoma" pitchFamily="34" charset="0"/>
                <a:cs typeface="Tahoma" pitchFamily="34" charset="0"/>
              </a:rPr>
              <a:t>[2.4944382578492941, 2.9652823488302129, 3.3135467156409146, 1.0, 0.0</a:t>
            </a:r>
            <a:r>
              <a:rPr lang="en-US" sz="1600" smtClean="0">
                <a:latin typeface="Tahoma" pitchFamily="34" charset="0"/>
                <a:cs typeface="Tahoma" pitchFamily="34" charset="0"/>
              </a:rPr>
              <a:t>]</a:t>
            </a:r>
          </a:p>
          <a:p>
            <a:endParaRPr lang="en-US" sz="1600">
              <a:latin typeface="Tahoma" pitchFamily="34" charset="0"/>
              <a:cs typeface="Tahoma" pitchFamily="34" charset="0"/>
            </a:endParaRPr>
          </a:p>
          <a:p>
            <a:r>
              <a:rPr lang="th-TH" sz="1600" b="1">
                <a:latin typeface="Tahoma" pitchFamily="34" charset="0"/>
                <a:cs typeface="Tahoma" pitchFamily="34" charset="0"/>
              </a:rPr>
              <a:t>หา </a:t>
            </a:r>
            <a:r>
              <a:rPr lang="en-US" sz="16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mean</a:t>
            </a:r>
            <a:r>
              <a:rPr lang="en-US" sz="160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600">
                <a:latin typeface="Tahoma" pitchFamily="34" charset="0"/>
                <a:cs typeface="Tahoma" pitchFamily="34" charset="0"/>
              </a:rPr>
              <a:t>(list </a:t>
            </a:r>
            <a:r>
              <a:rPr lang="th-TH" sz="1600">
                <a:latin typeface="Tahoma" pitchFamily="34" charset="0"/>
                <a:cs typeface="Tahoma" pitchFamily="34" charset="0"/>
              </a:rPr>
              <a:t>ห้าช่อง ที่เก็บ </a:t>
            </a:r>
            <a:r>
              <a:rPr lang="en-US" sz="1600" smtClean="0">
                <a:latin typeface="Tahoma" pitchFamily="34" charset="0"/>
                <a:cs typeface="Tahoma" pitchFamily="34" charset="0"/>
              </a:rPr>
              <a:t>mean </a:t>
            </a:r>
            <a:r>
              <a:rPr lang="th-TH" sz="1600">
                <a:latin typeface="Tahoma" pitchFamily="34" charset="0"/>
                <a:cs typeface="Tahoma" pitchFamily="34" charset="0"/>
              </a:rPr>
              <a:t>ของคะแนนในแต่ละเกรด</a:t>
            </a:r>
            <a:r>
              <a:rPr lang="en-US" sz="1600">
                <a:latin typeface="Tahoma" pitchFamily="34" charset="0"/>
                <a:cs typeface="Tahoma" pitchFamily="34" charset="0"/>
              </a:rPr>
              <a:t>)</a:t>
            </a:r>
          </a:p>
          <a:p>
            <a:r>
              <a:rPr lang="en-US" sz="1600" smtClean="0">
                <a:latin typeface="Tahoma" pitchFamily="34" charset="0"/>
                <a:cs typeface="Tahoma" pitchFamily="34" charset="0"/>
              </a:rPr>
              <a:t>[</a:t>
            </a:r>
            <a:r>
              <a:rPr lang="en-US" sz="1600">
                <a:latin typeface="Tahoma" pitchFamily="34" charset="0"/>
                <a:cs typeface="Tahoma" pitchFamily="34" charset="0"/>
              </a:rPr>
              <a:t>45.333333333333336, 55.769230769230766, 65.142857142857139, 77.0, 81.0]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59902" y="6396335"/>
            <a:ext cx="4915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smtClean="0">
                <a:latin typeface="Tahoma" pitchFamily="34" charset="0"/>
                <a:cs typeface="Tahoma" pitchFamily="34" charset="0"/>
              </a:rPr>
              <a:t>นำ </a:t>
            </a:r>
            <a:r>
              <a:rPr lang="en-US" sz="240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freq</a:t>
            </a:r>
            <a:r>
              <a:rPr lang="en-US" sz="2400" smtClean="0">
                <a:latin typeface="Tahoma" pitchFamily="34" charset="0"/>
                <a:cs typeface="Tahoma" pitchFamily="34" charset="0"/>
              </a:rPr>
              <a:t>, </a:t>
            </a:r>
            <a:r>
              <a:rPr lang="en-US" sz="240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std</a:t>
            </a:r>
            <a:r>
              <a:rPr lang="en-US" sz="2400" smtClean="0">
                <a:latin typeface="Tahoma" pitchFamily="34" charset="0"/>
                <a:cs typeface="Tahoma" pitchFamily="34" charset="0"/>
              </a:rPr>
              <a:t>, </a:t>
            </a:r>
            <a:r>
              <a:rPr lang="th-TH" sz="2400" smtClean="0">
                <a:latin typeface="Tahoma" pitchFamily="34" charset="0"/>
                <a:cs typeface="Tahoma" pitchFamily="34" charset="0"/>
              </a:rPr>
              <a:t>และ </a:t>
            </a:r>
            <a:r>
              <a:rPr lang="en-US" sz="240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mean</a:t>
            </a:r>
            <a:r>
              <a:rPr lang="en-US" sz="2400" smtClean="0">
                <a:latin typeface="Tahoma" pitchFamily="34" charset="0"/>
                <a:cs typeface="Tahoma" pitchFamily="34" charset="0"/>
              </a:rPr>
              <a:t> </a:t>
            </a:r>
            <a:r>
              <a:rPr lang="th-TH" sz="2400" smtClean="0">
                <a:latin typeface="Tahoma" pitchFamily="34" charset="0"/>
                <a:cs typeface="Tahoma" pitchFamily="34" charset="0"/>
              </a:rPr>
              <a:t>ไปวาดกราฟ</a:t>
            </a:r>
            <a:endParaRPr lang="en-US" sz="24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12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CH08_5 : Hints</a:t>
            </a:r>
            <a:endParaRPr lang="en-US"/>
          </a:p>
        </p:txBody>
      </p:sp>
      <p:sp>
        <p:nvSpPr>
          <p:cNvPr id="3" name="Shape 167"/>
          <p:cNvSpPr/>
          <p:nvPr/>
        </p:nvSpPr>
        <p:spPr>
          <a:xfrm>
            <a:off x="0" y="607176"/>
            <a:ext cx="9144000" cy="6326985"/>
          </a:xfrm>
          <a:prstGeom prst="rect">
            <a:avLst/>
          </a:prstGeom>
          <a:solidFill>
            <a:schemeClr val="accent3">
              <a:lumOff val="44000"/>
            </a:schemeClr>
          </a:solidFill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798" tIns="46798" rIns="46798" bIns="46798">
            <a:spAutoFit/>
          </a:bodyPr>
          <a:lstStyle/>
          <a:p>
            <a:pPr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1800"/>
              <a:t>import </a:t>
            </a:r>
            <a:r>
              <a:rPr lang="en-US" sz="1800">
                <a:cs typeface="Tahoma" panose="020B0604030504040204" pitchFamily="34" charset="0"/>
              </a:rPr>
              <a:t>numpy as np</a:t>
            </a:r>
          </a:p>
          <a:p>
            <a:pPr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1800">
                <a:cs typeface="Tahoma" panose="020B0604030504040204" pitchFamily="34" charset="0"/>
              </a:rPr>
              <a:t>import matplotlib.pyplot as </a:t>
            </a:r>
            <a:r>
              <a:rPr lang="en-US" sz="1800" smtClean="0">
                <a:cs typeface="Tahoma" panose="020B0604030504040204" pitchFamily="34" charset="0"/>
              </a:rPr>
              <a:t>plt</a:t>
            </a:r>
          </a:p>
          <a:p>
            <a:pPr defTabSz="457200">
              <a:lnSpc>
                <a:spcPct val="15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1800" smtClean="0">
                <a:cs typeface="Tahoma" panose="020B0604030504040204" pitchFamily="34" charset="0"/>
              </a:rPr>
              <a:t>def read_sum_scores():</a:t>
            </a:r>
          </a:p>
          <a:p>
            <a:pPr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1800">
                <a:cs typeface="Tahoma" panose="020B0604030504040204" pitchFamily="34" charset="0"/>
              </a:rPr>
              <a:t> </a:t>
            </a:r>
            <a:r>
              <a:rPr lang="en-US" sz="1800" smtClean="0">
                <a:cs typeface="Tahoma" panose="020B0604030504040204" pitchFamily="34" charset="0"/>
              </a:rPr>
              <a:t>  </a:t>
            </a:r>
            <a:r>
              <a:rPr lang="en-US" sz="1800" smtClean="0">
                <a:solidFill>
                  <a:srgbClr val="FF0000"/>
                </a:solidFill>
                <a:cs typeface="Tahoma" panose="020B0604030504040204" pitchFamily="34" charset="0"/>
              </a:rPr>
              <a:t>???</a:t>
            </a:r>
          </a:p>
          <a:p>
            <a:pPr defTabSz="457200">
              <a:lnSpc>
                <a:spcPct val="15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1800" smtClean="0">
                <a:cs typeface="Tahoma" panose="020B0604030504040204" pitchFamily="34" charset="0"/>
              </a:rPr>
              <a:t>def get_grade_stat(sum_scores):</a:t>
            </a:r>
          </a:p>
          <a:p>
            <a:pPr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1800">
                <a:cs typeface="Tahoma" panose="020B0604030504040204" pitchFamily="34" charset="0"/>
              </a:rPr>
              <a:t> </a:t>
            </a:r>
            <a:r>
              <a:rPr lang="en-US" sz="1800" smtClean="0">
                <a:cs typeface="Tahoma" panose="020B0604030504040204" pitchFamily="34" charset="0"/>
              </a:rPr>
              <a:t>  </a:t>
            </a:r>
            <a:r>
              <a:rPr lang="en-US" sz="1800" smtClean="0">
                <a:solidFill>
                  <a:srgbClr val="FF0000"/>
                </a:solidFill>
                <a:cs typeface="Tahoma" panose="020B0604030504040204" pitchFamily="34" charset="0"/>
              </a:rPr>
              <a:t>???</a:t>
            </a:r>
          </a:p>
          <a:p>
            <a:pPr defTabSz="457200">
              <a:lnSpc>
                <a:spcPct val="15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1800" smtClean="0">
                <a:cs typeface="Tahoma" panose="020B0604030504040204" pitchFamily="34" charset="0"/>
              </a:rPr>
              <a:t>sum_scores </a:t>
            </a:r>
            <a:r>
              <a:rPr lang="en-US" sz="1800">
                <a:cs typeface="Tahoma" panose="020B0604030504040204" pitchFamily="34" charset="0"/>
              </a:rPr>
              <a:t>= read_sum_scores</a:t>
            </a:r>
            <a:r>
              <a:rPr lang="en-US" sz="1800" smtClean="0">
                <a:cs typeface="Tahoma" panose="020B0604030504040204" pitchFamily="34" charset="0"/>
              </a:rPr>
              <a:t>() #</a:t>
            </a:r>
            <a:r>
              <a:rPr lang="th-TH" sz="1800">
                <a:cs typeface="Tahoma" panose="020B0604030504040204" pitchFamily="34" charset="0"/>
              </a:rPr>
              <a:t> อ่านแฟ้มเพื่อหาคะแนนรวมของนิสิตแต่ละคน </a:t>
            </a:r>
            <a:endParaRPr lang="th-TH" sz="1800" smtClean="0">
              <a:cs typeface="Tahoma" panose="020B0604030504040204" pitchFamily="34" charset="0"/>
            </a:endParaRPr>
          </a:p>
          <a:p>
            <a:pPr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1800" smtClean="0">
                <a:solidFill>
                  <a:srgbClr val="FF0000"/>
                </a:solidFill>
                <a:cs typeface="Tahoma" panose="020B0604030504040204" pitchFamily="34" charset="0"/>
              </a:rPr>
              <a:t>freq</a:t>
            </a:r>
            <a:r>
              <a:rPr lang="en-US" sz="1800">
                <a:cs typeface="Tahoma" panose="020B0604030504040204" pitchFamily="34" charset="0"/>
              </a:rPr>
              <a:t>, </a:t>
            </a:r>
            <a:r>
              <a:rPr lang="en-US" sz="1800" smtClean="0">
                <a:solidFill>
                  <a:srgbClr val="FF0000"/>
                </a:solidFill>
                <a:cs typeface="Tahoma" panose="020B0604030504040204" pitchFamily="34" charset="0"/>
              </a:rPr>
              <a:t>std</a:t>
            </a:r>
            <a:r>
              <a:rPr lang="en-US" sz="1800">
                <a:cs typeface="Tahoma" panose="020B0604030504040204" pitchFamily="34" charset="0"/>
              </a:rPr>
              <a:t>, </a:t>
            </a:r>
            <a:r>
              <a:rPr lang="en-US" sz="1800">
                <a:solidFill>
                  <a:srgbClr val="FF0000"/>
                </a:solidFill>
                <a:cs typeface="Tahoma" panose="020B0604030504040204" pitchFamily="34" charset="0"/>
              </a:rPr>
              <a:t>mean</a:t>
            </a:r>
            <a:r>
              <a:rPr lang="en-US" sz="1800">
                <a:cs typeface="Tahoma" panose="020B0604030504040204" pitchFamily="34" charset="0"/>
              </a:rPr>
              <a:t> = </a:t>
            </a:r>
            <a:r>
              <a:rPr lang="en-US" sz="1800" smtClean="0">
                <a:cs typeface="Tahoma" panose="020B0604030504040204" pitchFamily="34" charset="0"/>
              </a:rPr>
              <a:t>get_grade_stat(sum_scores) #</a:t>
            </a:r>
            <a:r>
              <a:rPr lang="th-TH" sz="1800" smtClean="0">
                <a:cs typeface="Tahoma" panose="020B0604030504040204" pitchFamily="34" charset="0"/>
              </a:rPr>
              <a:t>หาสถิติที่ต้องการ</a:t>
            </a:r>
            <a:endParaRPr lang="th-TH" sz="1800">
              <a:cs typeface="Tahoma" panose="020B0604030504040204" pitchFamily="34" charset="0"/>
            </a:endParaRPr>
          </a:p>
          <a:p>
            <a:pPr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1800" smtClean="0">
                <a:cs typeface="Tahoma" panose="020B0604030504040204" pitchFamily="34" charset="0"/>
              </a:rPr>
              <a:t>fig</a:t>
            </a:r>
            <a:r>
              <a:rPr lang="en-US" sz="1800">
                <a:cs typeface="Tahoma" panose="020B0604030504040204" pitchFamily="34" charset="0"/>
              </a:rPr>
              <a:t>, ax = plt.subplots(1, 1)</a:t>
            </a:r>
          </a:p>
          <a:p>
            <a:pPr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1800">
                <a:cs typeface="Tahoma" panose="020B0604030504040204" pitchFamily="34" charset="0"/>
              </a:rPr>
              <a:t>ax2 = ax.twinx</a:t>
            </a:r>
            <a:r>
              <a:rPr lang="en-US" sz="1800" smtClean="0">
                <a:cs typeface="Tahoma" panose="020B0604030504040204" pitchFamily="34" charset="0"/>
              </a:rPr>
              <a:t>()</a:t>
            </a:r>
          </a:p>
          <a:p>
            <a:pPr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1800">
                <a:cs typeface="Tahoma" panose="020B0604030504040204" pitchFamily="34" charset="0"/>
              </a:rPr>
              <a:t>grades = ('F', 'D', 'C', 'B', 'A')</a:t>
            </a:r>
          </a:p>
          <a:p>
            <a:pPr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1800" smtClean="0">
                <a:cs typeface="Tahoma" panose="020B0604030504040204" pitchFamily="34" charset="0"/>
              </a:rPr>
              <a:t>x_pos </a:t>
            </a:r>
            <a:r>
              <a:rPr lang="en-US" sz="1800">
                <a:cs typeface="Tahoma" panose="020B0604030504040204" pitchFamily="34" charset="0"/>
              </a:rPr>
              <a:t>= np.arange(len(grades))</a:t>
            </a:r>
          </a:p>
          <a:p>
            <a:pPr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1800">
                <a:cs typeface="Tahoma" panose="020B0604030504040204" pitchFamily="34" charset="0"/>
              </a:rPr>
              <a:t>plt.xticks(x_pos, grades)</a:t>
            </a:r>
          </a:p>
          <a:p>
            <a:pPr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1800" smtClean="0">
                <a:cs typeface="Tahoma" panose="020B0604030504040204" pitchFamily="34" charset="0"/>
              </a:rPr>
              <a:t>ax.set_xlabel</a:t>
            </a:r>
            <a:r>
              <a:rPr lang="en-US" sz="1800">
                <a:cs typeface="Tahoma" panose="020B0604030504040204" pitchFamily="34" charset="0"/>
              </a:rPr>
              <a:t>("Grade distribution")</a:t>
            </a:r>
          </a:p>
          <a:p>
            <a:pPr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1800">
                <a:cs typeface="Tahoma" panose="020B0604030504040204" pitchFamily="34" charset="0"/>
              </a:rPr>
              <a:t>ax.set_ylabel("Number of students")</a:t>
            </a:r>
          </a:p>
          <a:p>
            <a:pPr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1800">
                <a:cs typeface="Tahoma" panose="020B0604030504040204" pitchFamily="34" charset="0"/>
              </a:rPr>
              <a:t>ax.bar(x_pos, np.array(</a:t>
            </a:r>
            <a:r>
              <a:rPr lang="en-US" sz="1800">
                <a:solidFill>
                  <a:srgbClr val="FF0000"/>
                </a:solidFill>
                <a:cs typeface="Tahoma" panose="020B0604030504040204" pitchFamily="34" charset="0"/>
              </a:rPr>
              <a:t>freq</a:t>
            </a:r>
            <a:r>
              <a:rPr lang="en-US" sz="1800">
                <a:cs typeface="Tahoma" panose="020B0604030504040204" pitchFamily="34" charset="0"/>
              </a:rPr>
              <a:t>),  align='center', alpha=0.4)</a:t>
            </a:r>
          </a:p>
          <a:p>
            <a:pPr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1800">
                <a:cs typeface="Tahoma" panose="020B0604030504040204" pitchFamily="34" charset="0"/>
              </a:rPr>
              <a:t>ax2.set_ylabel("Mean scores")</a:t>
            </a:r>
          </a:p>
          <a:p>
            <a:pPr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1800">
                <a:cs typeface="Tahoma" panose="020B0604030504040204" pitchFamily="34" charset="0"/>
              </a:rPr>
              <a:t>ax2.set_ylim(0, 100)</a:t>
            </a:r>
          </a:p>
          <a:p>
            <a:pPr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1800" smtClean="0">
                <a:cs typeface="Tahoma" panose="020B0604030504040204" pitchFamily="34" charset="0"/>
              </a:rPr>
              <a:t>plt.errorbar(x_pos</a:t>
            </a:r>
            <a:r>
              <a:rPr lang="en-US" sz="1800">
                <a:cs typeface="Tahoma" panose="020B0604030504040204" pitchFamily="34" charset="0"/>
              </a:rPr>
              <a:t>, np.array(</a:t>
            </a:r>
            <a:r>
              <a:rPr lang="en-US" sz="1800">
                <a:solidFill>
                  <a:srgbClr val="FF0000"/>
                </a:solidFill>
                <a:cs typeface="Tahoma" panose="020B0604030504040204" pitchFamily="34" charset="0"/>
              </a:rPr>
              <a:t>mean</a:t>
            </a:r>
            <a:r>
              <a:rPr lang="en-US" sz="1800">
                <a:cs typeface="Tahoma" panose="020B0604030504040204" pitchFamily="34" charset="0"/>
              </a:rPr>
              <a:t>), np.array(</a:t>
            </a:r>
            <a:r>
              <a:rPr lang="en-US" sz="1800">
                <a:solidFill>
                  <a:srgbClr val="FF0000"/>
                </a:solidFill>
                <a:cs typeface="Tahoma" panose="020B0604030504040204" pitchFamily="34" charset="0"/>
              </a:rPr>
              <a:t>std</a:t>
            </a:r>
            <a:r>
              <a:rPr lang="en-US" sz="1800">
                <a:cs typeface="Tahoma" panose="020B0604030504040204" pitchFamily="34" charset="0"/>
              </a:rPr>
              <a:t>), </a:t>
            </a:r>
            <a:r>
              <a:rPr lang="en-US" sz="1800" smtClean="0">
                <a:cs typeface="Tahoma" panose="020B0604030504040204" pitchFamily="34" charset="0"/>
              </a:rPr>
              <a:t>\</a:t>
            </a:r>
          </a:p>
          <a:p>
            <a:pPr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1800">
                <a:cs typeface="Tahoma" panose="020B0604030504040204" pitchFamily="34" charset="0"/>
              </a:rPr>
              <a:t> </a:t>
            </a:r>
            <a:r>
              <a:rPr lang="en-US" sz="1800" smtClean="0">
                <a:cs typeface="Tahoma" panose="020B0604030504040204" pitchFamily="34" charset="0"/>
              </a:rPr>
              <a:t>            linestyle</a:t>
            </a:r>
            <a:r>
              <a:rPr lang="en-US" sz="1800">
                <a:cs typeface="Tahoma" panose="020B0604030504040204" pitchFamily="34" charset="0"/>
              </a:rPr>
              <a:t>='None', marker='*')</a:t>
            </a:r>
          </a:p>
          <a:p>
            <a:pPr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1800" smtClean="0">
                <a:cs typeface="Tahoma" panose="020B0604030504040204" pitchFamily="34" charset="0"/>
              </a:rPr>
              <a:t>plt.show</a:t>
            </a:r>
            <a:r>
              <a:rPr lang="en-US" sz="1800">
                <a:cs typeface="Tahoma" panose="020B0604030504040204" pitchFamily="34" charset="0"/>
              </a:rPr>
              <a:t>()</a:t>
            </a:r>
            <a:endParaRPr lang="en-US" sz="1800" dirty="0" smtClean="0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53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00"/>
                </a:solidFill>
              </a:rPr>
              <a:t>ตัวอย่างการแสดงผลของ  matplotlib อื่นๆ</a:t>
            </a:r>
          </a:p>
        </p:txBody>
      </p:sp>
      <p:sp>
        <p:nvSpPr>
          <p:cNvPr id="357" name="Shape 357"/>
          <p:cNvSpPr/>
          <p:nvPr/>
        </p:nvSpPr>
        <p:spPr>
          <a:xfrm>
            <a:off x="2143417" y="6135359"/>
            <a:ext cx="4635362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 sz="1800"/>
            </a:pPr>
            <a:r>
              <a:rPr sz="2400">
                <a:solidFill>
                  <a:srgbClr val="0433FF"/>
                </a:solidFill>
                <a:hlinkClick r:id="rId2"/>
              </a:rPr>
              <a:t>http://matplotlib.org/gallery.html</a:t>
            </a:r>
            <a:r>
              <a:rPr sz="2400">
                <a:solidFill>
                  <a:srgbClr val="0433FF"/>
                </a:solidFill>
              </a:rPr>
              <a:t> </a:t>
            </a:r>
          </a:p>
        </p:txBody>
      </p:sp>
      <p:pic>
        <p:nvPicPr>
          <p:cNvPr id="358" name="Screen Shot 2015-10-07 at 11.57.51 AM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316" y="856216"/>
            <a:ext cx="7903879" cy="534237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5487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-1588" y="2501900"/>
            <a:ext cx="9147176" cy="765177"/>
          </a:xfrm>
          <a:prstGeom prst="rect">
            <a:avLst/>
          </a:prstGeom>
        </p:spPr>
        <p:txBody>
          <a:bodyPr/>
          <a:lstStyle/>
          <a:p>
            <a:r>
              <a:rPr/>
              <a:t>Application </a:t>
            </a:r>
            <a:r>
              <a:rPr lang="en-US" dirty="0"/>
              <a:t>1</a:t>
            </a:r>
            <a:r>
              <a:rPr smtClean="0"/>
              <a:t>: </a:t>
            </a:r>
            <a:r>
              <a:rPr lang="en-US" smtClean="0"/>
              <a:t>Basic Image Processing</a:t>
            </a:r>
            <a:endParaRPr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4213" y="3417454"/>
            <a:ext cx="7920037" cy="259599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Tahom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en-US" sz="1400" dirty="0" smtClean="0">
                <a:hlinkClick r:id="rId2"/>
              </a:rPr>
              <a:t>https://softwaredevelopmentperestroika.wordpress.com/2014/02/11/image-processing-with-python-numpy-scipy-image-convolution/</a:t>
            </a:r>
            <a:r>
              <a:rPr lang="en-US" sz="1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035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th-TH" sz="3200" smtClean="0">
                <a:solidFill>
                  <a:srgbClr val="FFFF00"/>
                </a:solidFill>
              </a:rPr>
              <a:t>การแสดงรูปภาพใน </a:t>
            </a:r>
            <a:r>
              <a:rPr lang="en-US" sz="3200" smtClean="0">
                <a:solidFill>
                  <a:srgbClr val="FFFF00"/>
                </a:solidFill>
              </a:rPr>
              <a:t>python </a:t>
            </a:r>
            <a:r>
              <a:rPr lang="th-TH" sz="3200" smtClean="0">
                <a:solidFill>
                  <a:srgbClr val="FFFF00"/>
                </a:solidFill>
              </a:rPr>
              <a:t>ด้วย </a:t>
            </a:r>
            <a:r>
              <a:rPr lang="en-US" sz="3200" smtClean="0">
                <a:solidFill>
                  <a:srgbClr val="FFFF00"/>
                </a:solidFill>
              </a:rPr>
              <a:t>matplotlib</a:t>
            </a:r>
            <a:endParaRPr sz="3200" dirty="0">
              <a:solidFill>
                <a:srgbClr val="FFFF00"/>
              </a:solidFill>
            </a:endParaRPr>
          </a:p>
        </p:txBody>
      </p:sp>
      <p:sp>
        <p:nvSpPr>
          <p:cNvPr id="361" name="Shape 361"/>
          <p:cNvSpPr/>
          <p:nvPr/>
        </p:nvSpPr>
        <p:spPr>
          <a:xfrm>
            <a:off x="522755" y="823150"/>
            <a:ext cx="8123150" cy="2248948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import </a:t>
            </a:r>
            <a:r>
              <a:rPr lang="en-US" sz="2000" b="1" dirty="0" err="1">
                <a:latin typeface="Courier New"/>
                <a:ea typeface="Courier New"/>
                <a:cs typeface="Courier New"/>
                <a:sym typeface="Courier New"/>
              </a:rPr>
              <a:t>matplotlib.pyplot</a:t>
            </a:r>
            <a:r>
              <a:rPr lang="en-US" sz="2000" b="1" dirty="0">
                <a:latin typeface="Courier New"/>
                <a:ea typeface="Courier New"/>
                <a:cs typeface="Courier New"/>
                <a:sym typeface="Courier New"/>
              </a:rPr>
              <a:t> as </a:t>
            </a:r>
            <a:r>
              <a:rPr lang="en-US" sz="2000" b="1" dirty="0" err="1">
                <a:latin typeface="Courier New"/>
                <a:ea typeface="Courier New"/>
                <a:cs typeface="Courier New"/>
                <a:sym typeface="Courier New"/>
              </a:rPr>
              <a:t>plt</a:t>
            </a:r>
            <a:r>
              <a:rPr lang="en-US" sz="2000" b="1" dirty="0">
                <a:latin typeface="Courier New"/>
                <a:ea typeface="Courier New"/>
                <a:cs typeface="Courier New"/>
                <a:sym typeface="Courier New"/>
              </a:rPr>
              <a:t/>
            </a:r>
            <a:br>
              <a:rPr lang="en-US" sz="2000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000" b="1" dirty="0">
                <a:latin typeface="Courier New"/>
                <a:ea typeface="Courier New"/>
                <a:cs typeface="Courier New"/>
                <a:sym typeface="Courier New"/>
              </a:rPr>
              <a:t>import </a:t>
            </a:r>
            <a:r>
              <a:rPr lang="en-US" sz="2000" b="1" dirty="0" err="1">
                <a:latin typeface="Courier New"/>
                <a:ea typeface="Courier New"/>
                <a:cs typeface="Courier New"/>
                <a:sym typeface="Courier New"/>
              </a:rPr>
              <a:t>matplotlib.image</a:t>
            </a:r>
            <a:r>
              <a:rPr lang="en-US" sz="2000" b="1" dirty="0">
                <a:latin typeface="Courier New"/>
                <a:ea typeface="Courier New"/>
                <a:cs typeface="Courier New"/>
                <a:sym typeface="Courier New"/>
              </a:rPr>
              <a:t> as </a:t>
            </a:r>
            <a:r>
              <a:rPr lang="en-US" sz="2000" b="1" dirty="0" err="1">
                <a:latin typeface="Courier New"/>
                <a:ea typeface="Courier New"/>
                <a:cs typeface="Courier New"/>
                <a:sym typeface="Courier New"/>
              </a:rPr>
              <a:t>mpimg</a:t>
            </a:r>
            <a:r>
              <a:rPr lang="en-US" sz="2000" b="1" dirty="0">
                <a:latin typeface="Courier New"/>
                <a:ea typeface="Courier New"/>
                <a:cs typeface="Courier New"/>
                <a:sym typeface="Courier New"/>
              </a:rPr>
              <a:t/>
            </a:r>
            <a:br>
              <a:rPr lang="en-US" sz="2000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/>
            </a:r>
            <a:b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image = mpimg.imread('monument.png')</a:t>
            </a:r>
          </a:p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plt.imshow(image</a:t>
            </a: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)</a:t>
            </a:r>
          </a:p>
          <a:p>
            <a:pPr lvl="0">
              <a:defRPr sz="1800"/>
            </a:pPr>
            <a:endParaRPr lang="en-US"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plt.show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lang="th-TH" sz="2000" b="1" dirty="0" smtClean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65" name="Shape 365"/>
          <p:cNvSpPr/>
          <p:nvPr/>
        </p:nvSpPr>
        <p:spPr>
          <a:xfrm>
            <a:off x="4331308" y="6584950"/>
            <a:ext cx="4469183" cy="294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>
                <a:solidFill>
                  <a:srgbClr val="0433FF"/>
                </a:solidFill>
                <a:hlinkClick r:id="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0433FF"/>
                </a:solidFill>
                <a:hlinkClick r:id="rId2"/>
              </a:rPr>
              <a:t>http://cs231n.github.io/python-numpy-tutorial/#numpy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31308" y="2163067"/>
            <a:ext cx="3572471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ahoma" pitchFamily="34" charset="0"/>
                <a:cs typeface="Tahoma" pitchFamily="34" charset="0"/>
              </a:rPr>
              <a:t>image </a:t>
            </a:r>
            <a:r>
              <a:rPr lang="th-TH" sz="2000" smtClean="0">
                <a:latin typeface="Tahoma" pitchFamily="34" charset="0"/>
                <a:cs typeface="Tahoma" pitchFamily="34" charset="0"/>
              </a:rPr>
              <a:t>เป็นอาเรย์ที่แต่ละช่อง</a:t>
            </a:r>
            <a:br>
              <a:rPr lang="th-TH" sz="2000" smtClean="0">
                <a:latin typeface="Tahoma" pitchFamily="34" charset="0"/>
                <a:cs typeface="Tahoma" pitchFamily="34" charset="0"/>
              </a:rPr>
            </a:br>
            <a:r>
              <a:rPr lang="th-TH" sz="2000" smtClean="0">
                <a:latin typeface="Tahoma" pitchFamily="34" charset="0"/>
                <a:cs typeface="Tahoma" pitchFamily="34" charset="0"/>
              </a:rPr>
              <a:t>มีค่า </a:t>
            </a:r>
            <a:r>
              <a:rPr lang="en-US" sz="2000" smtClean="0">
                <a:latin typeface="Tahoma" pitchFamily="34" charset="0"/>
                <a:cs typeface="Tahoma" pitchFamily="34" charset="0"/>
              </a:rPr>
              <a:t>0 </a:t>
            </a:r>
            <a:r>
              <a:rPr lang="th-TH" sz="2000" smtClean="0">
                <a:latin typeface="Tahoma" pitchFamily="34" charset="0"/>
                <a:cs typeface="Tahoma" pitchFamily="34" charset="0"/>
              </a:rPr>
              <a:t>ถึง </a:t>
            </a:r>
            <a:r>
              <a:rPr lang="en-US" sz="2000" smtClean="0">
                <a:latin typeface="Tahoma" pitchFamily="34" charset="0"/>
                <a:cs typeface="Tahoma" pitchFamily="34" charset="0"/>
              </a:rPr>
              <a:t>1 </a:t>
            </a:r>
            <a:r>
              <a:rPr lang="th-TH" sz="2000" smtClean="0">
                <a:latin typeface="Tahoma" pitchFamily="34" charset="0"/>
                <a:cs typeface="Tahoma" pitchFamily="34" charset="0"/>
              </a:rPr>
              <a:t>แทนความเข้มของสี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55" y="3563187"/>
            <a:ext cx="3571875" cy="283845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075215" y="4463110"/>
            <a:ext cx="4570122" cy="2277066"/>
            <a:chOff x="3058510" y="4376811"/>
            <a:chExt cx="4570122" cy="227706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6453" y="4376811"/>
              <a:ext cx="3022179" cy="2277066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3058510" y="5391807"/>
              <a:ext cx="1511902" cy="588579"/>
              <a:chOff x="3058510" y="5391807"/>
              <a:chExt cx="1511902" cy="588579"/>
            </a:xfrm>
          </p:grpSpPr>
          <p:sp>
            <p:nvSpPr>
              <p:cNvPr id="7" name="Oval 6"/>
              <p:cNvSpPr/>
              <p:nvPr/>
            </p:nvSpPr>
            <p:spPr bwMode="auto">
              <a:xfrm>
                <a:off x="3058510" y="5391807"/>
                <a:ext cx="1036120" cy="588579"/>
              </a:xfrm>
              <a:prstGeom prst="ellips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200" dirty="0" smtClean="0">
                  <a:latin typeface="Tahoma" pitchFamily="34" charset="0"/>
                  <a:cs typeface="Tahoma" pitchFamily="34" charset="0"/>
                </a:endParaRPr>
              </a:p>
            </p:txBody>
          </p:sp>
          <p:cxnSp>
            <p:nvCxnSpPr>
              <p:cNvPr id="9" name="Straight Arrow Connector 8"/>
              <p:cNvCxnSpPr>
                <a:stCxn id="7" idx="6"/>
              </p:cNvCxnSpPr>
              <p:nvPr/>
            </p:nvCxnSpPr>
            <p:spPr bwMode="auto">
              <a:xfrm flipV="1">
                <a:off x="4094630" y="5528441"/>
                <a:ext cx="475782" cy="157656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</p:grpSp>
      <p:grpSp>
        <p:nvGrpSpPr>
          <p:cNvPr id="19" name="Group 18"/>
          <p:cNvGrpSpPr/>
          <p:nvPr/>
        </p:nvGrpSpPr>
        <p:grpSpPr>
          <a:xfrm>
            <a:off x="4698124" y="3106213"/>
            <a:ext cx="3972912" cy="1613579"/>
            <a:chOff x="4698124" y="3106213"/>
            <a:chExt cx="3972912" cy="1613579"/>
          </a:xfrm>
        </p:grpSpPr>
        <p:grpSp>
          <p:nvGrpSpPr>
            <p:cNvPr id="18" name="Group 17"/>
            <p:cNvGrpSpPr/>
            <p:nvPr/>
          </p:nvGrpSpPr>
          <p:grpSpPr>
            <a:xfrm>
              <a:off x="4698124" y="3563187"/>
              <a:ext cx="3972912" cy="1156605"/>
              <a:chOff x="4698124" y="3563187"/>
              <a:chExt cx="3972912" cy="1156605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4698124" y="3563187"/>
                <a:ext cx="3972912" cy="405476"/>
                <a:chOff x="4698124" y="3563187"/>
                <a:chExt cx="3972912" cy="405476"/>
              </a:xfrm>
            </p:grpSpPr>
            <p:sp>
              <p:nvSpPr>
                <p:cNvPr id="13" name="Rectangle 12"/>
                <p:cNvSpPr/>
                <p:nvPr/>
              </p:nvSpPr>
              <p:spPr bwMode="auto">
                <a:xfrm>
                  <a:off x="4698124" y="3563187"/>
                  <a:ext cx="1324304" cy="405476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2200" smtClean="0">
                      <a:latin typeface="Tahoma" pitchFamily="34" charset="0"/>
                      <a:cs typeface="Tahoma" pitchFamily="34" charset="0"/>
                    </a:rPr>
                    <a:t>0.98762</a:t>
                  </a:r>
                  <a:endParaRPr lang="en-US" sz="2200" dirty="0" smtClean="0"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 bwMode="auto">
                <a:xfrm>
                  <a:off x="6022428" y="3563187"/>
                  <a:ext cx="1324304" cy="405476"/>
                </a:xfrm>
                <a:prstGeom prst="rect">
                  <a:avLst/>
                </a:prstGeom>
                <a:solidFill>
                  <a:srgbClr val="00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2200" smtClean="0">
                      <a:latin typeface="Tahoma" pitchFamily="34" charset="0"/>
                      <a:cs typeface="Tahoma" pitchFamily="34" charset="0"/>
                    </a:rPr>
                    <a:t>0.72549</a:t>
                  </a:r>
                  <a:endParaRPr lang="en-US" sz="2200" dirty="0" smtClean="0">
                    <a:latin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 bwMode="auto">
                <a:xfrm>
                  <a:off x="7346732" y="3563187"/>
                  <a:ext cx="1324304" cy="405476"/>
                </a:xfrm>
                <a:prstGeom prst="rect">
                  <a:avLst/>
                </a:prstGeom>
                <a:solidFill>
                  <a:srgbClr val="0000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2200" smtClean="0">
                      <a:latin typeface="Tahoma" pitchFamily="34" charset="0"/>
                      <a:cs typeface="Tahoma" pitchFamily="34" charset="0"/>
                    </a:rPr>
                    <a:t>0.35294</a:t>
                  </a:r>
                  <a:endParaRPr lang="en-US" sz="2200" dirty="0" smtClean="0"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6529441" y="3972450"/>
                <a:ext cx="252895" cy="747342"/>
                <a:chOff x="8498437" y="4104836"/>
                <a:chExt cx="252895" cy="747342"/>
              </a:xfrm>
            </p:grpSpPr>
            <p:sp>
              <p:nvSpPr>
                <p:cNvPr id="16" name="Rectangle 15"/>
                <p:cNvSpPr/>
                <p:nvPr/>
              </p:nvSpPr>
              <p:spPr bwMode="auto">
                <a:xfrm>
                  <a:off x="8498437" y="4599283"/>
                  <a:ext cx="252895" cy="252895"/>
                </a:xfrm>
                <a:prstGeom prst="rect">
                  <a:avLst/>
                </a:prstGeom>
                <a:noFill/>
                <a:ln w="571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2200" dirty="0" smtClean="0">
                    <a:latin typeface="Tahoma" pitchFamily="34" charset="0"/>
                    <a:cs typeface="Tahoma" pitchFamily="34" charset="0"/>
                  </a:endParaRPr>
                </a:p>
              </p:txBody>
            </p:sp>
            <p:cxnSp>
              <p:nvCxnSpPr>
                <p:cNvPr id="28" name="Straight Arrow Connector 27"/>
                <p:cNvCxnSpPr/>
                <p:nvPr/>
              </p:nvCxnSpPr>
              <p:spPr bwMode="auto">
                <a:xfrm flipV="1">
                  <a:off x="8632327" y="4104836"/>
                  <a:ext cx="0" cy="494447"/>
                </a:xfrm>
                <a:prstGeom prst="straightConnector1">
                  <a:avLst/>
                </a:prstGeom>
                <a:solidFill>
                  <a:schemeClr val="accent1"/>
                </a:solidFill>
                <a:ln w="571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</p:grpSp>
        <p:sp>
          <p:nvSpPr>
            <p:cNvPr id="31" name="TextBox 30"/>
            <p:cNvSpPr txBox="1"/>
            <p:nvPr/>
          </p:nvSpPr>
          <p:spPr>
            <a:xfrm>
              <a:off x="5008604" y="3106213"/>
              <a:ext cx="3294568" cy="4001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mtClean="0">
                  <a:latin typeface="Tahoma" pitchFamily="34" charset="0"/>
                  <a:cs typeface="Tahoma" pitchFamily="34" charset="0"/>
                </a:rPr>
                <a:t>1 pixel = 1 </a:t>
              </a:r>
              <a:r>
                <a:rPr lang="th-TH" sz="2000" smtClean="0">
                  <a:latin typeface="Tahoma" pitchFamily="34" charset="0"/>
                  <a:cs typeface="Tahoma" pitchFamily="34" charset="0"/>
                </a:rPr>
                <a:t>จุดสี มี </a:t>
              </a:r>
              <a:r>
                <a:rPr lang="en-US" sz="2000" smtClean="0">
                  <a:latin typeface="Tahoma" pitchFamily="34" charset="0"/>
                  <a:cs typeface="Tahoma" pitchFamily="34" charset="0"/>
                </a:rPr>
                <a:t>3 </a:t>
              </a:r>
              <a:r>
                <a:rPr lang="th-TH" sz="2000" smtClean="0">
                  <a:latin typeface="Tahoma" pitchFamily="34" charset="0"/>
                  <a:cs typeface="Tahoma" pitchFamily="34" charset="0"/>
                </a:rPr>
                <a:t>สีย่อย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571529" y="772055"/>
            <a:ext cx="3572471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2000" smtClean="0">
                <a:latin typeface="Tahoma" pitchFamily="34" charset="0"/>
                <a:cs typeface="Tahoma" pitchFamily="34" charset="0"/>
              </a:rPr>
              <a:t>เพื่อความง่ายโปรแกรมที่จะเขียนจากนี้ไปใช้กับแฟ้ม </a:t>
            </a:r>
            <a:r>
              <a:rPr lang="en-US" sz="2000" smtClean="0">
                <a:latin typeface="Tahoma" pitchFamily="34" charset="0"/>
                <a:cs typeface="Tahoma" pitchFamily="34" charset="0"/>
              </a:rPr>
              <a:t>png </a:t>
            </a:r>
            <a:r>
              <a:rPr lang="th-TH" sz="2000" smtClean="0">
                <a:latin typeface="Tahoma" pitchFamily="34" charset="0"/>
                <a:cs typeface="Tahoma" pitchFamily="34" charset="0"/>
              </a:rPr>
              <a:t>เท่านั้น</a:t>
            </a:r>
          </a:p>
        </p:txBody>
      </p:sp>
    </p:spTree>
    <p:extLst>
      <p:ext uri="{BB962C8B-B14F-4D97-AF65-F5344CB8AC3E}">
        <p14:creationId xmlns:p14="http://schemas.microsoft.com/office/powerpoint/2010/main" val="160998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 </a:t>
            </a:r>
            <a:r>
              <a:rPr lang="th-TH" smtClean="0"/>
              <a:t>ภาพ เป็นอาเรย์ </a:t>
            </a:r>
            <a:r>
              <a:rPr lang="en-US" smtClean="0"/>
              <a:t>3 </a:t>
            </a:r>
            <a:r>
              <a:rPr lang="th-TH" smtClean="0"/>
              <a:t>สามมิติ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908050"/>
            <a:ext cx="7920037" cy="3190984"/>
          </a:xfrm>
        </p:spPr>
        <p:txBody>
          <a:bodyPr/>
          <a:lstStyle/>
          <a:p>
            <a:r>
              <a:rPr lang="en-US" smtClean="0"/>
              <a:t>monument.png </a:t>
            </a:r>
            <a:r>
              <a:rPr lang="th-TH"/>
              <a:t>เป็นภาพ</a:t>
            </a:r>
            <a:r>
              <a:rPr lang="th-TH" smtClean="0"/>
              <a:t>ขนาด</a:t>
            </a:r>
            <a:r>
              <a:rPr lang="en-US" smtClean="0"/>
              <a:t> 350 x 449</a:t>
            </a:r>
          </a:p>
          <a:p>
            <a:r>
              <a:rPr lang="th-TH" smtClean="0"/>
              <a:t>ภาพขนาด </a:t>
            </a:r>
            <a:r>
              <a:rPr lang="en-US"/>
              <a:t>350 x 449</a:t>
            </a:r>
            <a:r>
              <a:rPr lang="en-US" smtClean="0"/>
              <a:t>  </a:t>
            </a:r>
            <a:r>
              <a:rPr lang="th-TH" smtClean="0"/>
              <a:t> มี </a:t>
            </a:r>
            <a:r>
              <a:rPr lang="en-US"/>
              <a:t>350 x 449</a:t>
            </a:r>
            <a:r>
              <a:rPr lang="en-US" smtClean="0"/>
              <a:t> </a:t>
            </a:r>
            <a:r>
              <a:rPr lang="th-TH" smtClean="0"/>
              <a:t>จุด</a:t>
            </a:r>
            <a:endParaRPr lang="en-US" smtClean="0"/>
          </a:p>
          <a:p>
            <a:r>
              <a:rPr lang="en-US" smtClean="0"/>
              <a:t>1 </a:t>
            </a:r>
            <a:r>
              <a:rPr lang="th-TH" smtClean="0"/>
              <a:t>จุด เก็บค่า</a:t>
            </a:r>
            <a:r>
              <a:rPr lang="th-TH" smtClean="0">
                <a:sym typeface="Wingdings" panose="05000000000000000000" pitchFamily="2" charset="2"/>
              </a:rPr>
              <a:t>ความเข้มของ</a:t>
            </a:r>
            <a:r>
              <a:rPr lang="th-TH" smtClean="0"/>
              <a:t> </a:t>
            </a:r>
            <a:r>
              <a:rPr lang="en-US" smtClean="0"/>
              <a:t>3 </a:t>
            </a:r>
            <a:r>
              <a:rPr lang="th-TH" smtClean="0"/>
              <a:t>สีย่อย  </a:t>
            </a:r>
            <a:r>
              <a:rPr lang="en-US" smtClean="0">
                <a:solidFill>
                  <a:srgbClr val="FF0000"/>
                </a:solidFill>
              </a:rPr>
              <a:t>R</a:t>
            </a:r>
            <a:r>
              <a:rPr lang="th-TH" smtClean="0"/>
              <a:t> </a:t>
            </a:r>
            <a:r>
              <a:rPr lang="en-US" smtClean="0">
                <a:solidFill>
                  <a:srgbClr val="00FF00"/>
                </a:solidFill>
              </a:rPr>
              <a:t>G</a:t>
            </a:r>
            <a:r>
              <a:rPr lang="en-US" smtClean="0"/>
              <a:t> </a:t>
            </a:r>
            <a:r>
              <a:rPr lang="en-US" smtClean="0">
                <a:solidFill>
                  <a:srgbClr val="0000FF"/>
                </a:solidFill>
              </a:rPr>
              <a:t>B</a:t>
            </a:r>
          </a:p>
          <a:p>
            <a:r>
              <a:rPr lang="th-TH" smtClean="0"/>
              <a:t>ภาพนี้จึงเก็บข้อมูล </a:t>
            </a:r>
            <a:r>
              <a:rPr lang="en-US"/>
              <a:t>350 x 449</a:t>
            </a:r>
            <a:r>
              <a:rPr lang="en-US" smtClean="0"/>
              <a:t> x 3 </a:t>
            </a:r>
            <a:r>
              <a:rPr lang="th-TH" smtClean="0"/>
              <a:t>ค่า</a:t>
            </a:r>
          </a:p>
          <a:p>
            <a:pPr marL="0" indent="0">
              <a:buNone/>
            </a:pPr>
            <a:r>
              <a:rPr lang="en-US"/>
              <a:t>img = </a:t>
            </a:r>
            <a:r>
              <a:rPr lang="en-US" smtClean="0"/>
              <a:t>mpimg.imread</a:t>
            </a:r>
            <a:r>
              <a:rPr lang="en-US"/>
              <a:t>('monument.png</a:t>
            </a:r>
            <a:r>
              <a:rPr lang="en-US" smtClean="0"/>
              <a:t>')</a:t>
            </a:r>
          </a:p>
          <a:p>
            <a:pPr marL="0" indent="0">
              <a:buNone/>
            </a:pPr>
            <a:r>
              <a:rPr lang="en-US" smtClean="0"/>
              <a:t>img.shape </a:t>
            </a:r>
            <a:r>
              <a:rPr lang="th-TH"/>
              <a:t> </a:t>
            </a:r>
            <a:r>
              <a:rPr lang="en-US" smtClean="0">
                <a:sym typeface="Wingdings" panose="05000000000000000000" pitchFamily="2" charset="2"/>
              </a:rPr>
              <a:t>  (</a:t>
            </a:r>
            <a:r>
              <a:rPr lang="en-US" smtClean="0"/>
              <a:t>350, 449, 3)</a:t>
            </a:r>
          </a:p>
        </p:txBody>
      </p:sp>
    </p:spTree>
    <p:extLst>
      <p:ext uri="{BB962C8B-B14F-4D97-AF65-F5344CB8AC3E}">
        <p14:creationId xmlns:p14="http://schemas.microsoft.com/office/powerpoint/2010/main" val="263918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1 </a:t>
            </a:r>
            <a:r>
              <a:rPr lang="th-TH" sz="2800"/>
              <a:t>ภาพ เป็นอาเรย์ </a:t>
            </a:r>
            <a:r>
              <a:rPr lang="en-US" sz="2800"/>
              <a:t>3 </a:t>
            </a:r>
            <a:r>
              <a:rPr lang="th-TH" sz="2800"/>
              <a:t>สาม</a:t>
            </a:r>
            <a:r>
              <a:rPr lang="th-TH" sz="2800" smtClean="0"/>
              <a:t>มิติเก็บค่าความเข้มของ </a:t>
            </a:r>
            <a:r>
              <a:rPr lang="en-US" sz="2800" smtClean="0"/>
              <a:t>R G B</a:t>
            </a:r>
            <a:endParaRPr lang="en-US" sz="2800" dirty="0"/>
          </a:p>
        </p:txBody>
      </p:sp>
      <p:sp>
        <p:nvSpPr>
          <p:cNvPr id="4" name="Shape 361"/>
          <p:cNvSpPr/>
          <p:nvPr/>
        </p:nvSpPr>
        <p:spPr>
          <a:xfrm>
            <a:off x="890598" y="1065620"/>
            <a:ext cx="7207956" cy="710065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 lvl="0">
              <a:defRPr sz="1800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&gt;&gt;&gt; 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image.shape</a:t>
            </a:r>
            <a:endParaRPr lang="en-US" sz="20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(350, 449, </a:t>
            </a:r>
            <a:r>
              <a:rPr lang="en-US" sz="2000" b="1" dirty="0">
                <a:latin typeface="Courier New"/>
                <a:ea typeface="Courier New"/>
                <a:cs typeface="Courier New"/>
                <a:sym typeface="Courier New"/>
              </a:rPr>
              <a:t>3)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75218" y="4378547"/>
            <a:ext cx="2446310" cy="80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aseline="0">
                <a:solidFill>
                  <a:schemeClr val="tx1"/>
                </a:solidFill>
                <a:latin typeface="+mn-lt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aseline="0">
                <a:solidFill>
                  <a:schemeClr val="tx1"/>
                </a:solidFill>
                <a:latin typeface="+mn-lt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aseline="0">
                <a:solidFill>
                  <a:schemeClr val="tx1"/>
                </a:solidFill>
                <a:latin typeface="+mn-lt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aseline="0">
                <a:solidFill>
                  <a:schemeClr val="tx1"/>
                </a:solidFill>
                <a:latin typeface="+mn-lt"/>
                <a:cs typeface="Tahom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h-TH" sz="2000" dirty="0" smtClean="0">
                <a:latin typeface="Tahoma"/>
                <a:cs typeface="Tahoma"/>
              </a:rPr>
              <a:t>อาร์เรย์ </a:t>
            </a:r>
            <a:r>
              <a:rPr lang="en-US" sz="2000" smtClean="0">
                <a:latin typeface="Tahoma"/>
                <a:cs typeface="Tahoma"/>
              </a:rPr>
              <a:t>2 </a:t>
            </a:r>
            <a:r>
              <a:rPr lang="th-TH" sz="2000" smtClean="0">
                <a:latin typeface="Tahoma"/>
                <a:cs typeface="Tahoma"/>
              </a:rPr>
              <a:t>มิติสีแดง</a:t>
            </a:r>
            <a:endParaRPr lang="en-US" sz="2000" smtClean="0">
              <a:latin typeface="Tahoma"/>
              <a:cs typeface="Tahoma"/>
            </a:endParaRPr>
          </a:p>
          <a:p>
            <a:pPr marL="0" indent="0" algn="ctr">
              <a:buNone/>
            </a:pPr>
            <a:r>
              <a:rPr lang="en-US" sz="2000" smtClean="0">
                <a:latin typeface="Tahoma"/>
                <a:cs typeface="Tahoma"/>
              </a:rPr>
              <a:t>image[:,:,</a:t>
            </a:r>
            <a:r>
              <a:rPr lang="en-US" sz="2000" smtClean="0">
                <a:solidFill>
                  <a:srgbClr val="FF0000"/>
                </a:solidFill>
                <a:latin typeface="Tahoma"/>
                <a:cs typeface="Tahoma"/>
              </a:rPr>
              <a:t>0</a:t>
            </a:r>
            <a:r>
              <a:rPr lang="en-US" sz="2000" smtClean="0">
                <a:latin typeface="Tahoma"/>
                <a:cs typeface="Tahoma"/>
              </a:rPr>
              <a:t>]</a:t>
            </a:r>
            <a:endParaRPr lang="en-US" sz="2000" dirty="0">
              <a:latin typeface="Tahoma"/>
              <a:cs typeface="Tahoma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347257" y="4420928"/>
            <a:ext cx="2446310" cy="80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aseline="0">
                <a:solidFill>
                  <a:schemeClr val="tx1"/>
                </a:solidFill>
                <a:latin typeface="+mn-lt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aseline="0">
                <a:solidFill>
                  <a:schemeClr val="tx1"/>
                </a:solidFill>
                <a:latin typeface="+mn-lt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aseline="0">
                <a:solidFill>
                  <a:schemeClr val="tx1"/>
                </a:solidFill>
                <a:latin typeface="+mn-lt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aseline="0">
                <a:solidFill>
                  <a:schemeClr val="tx1"/>
                </a:solidFill>
                <a:latin typeface="+mn-lt"/>
                <a:cs typeface="Tahom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h-TH" sz="2000" smtClean="0">
                <a:latin typeface="Tahoma"/>
                <a:cs typeface="Tahoma"/>
              </a:rPr>
              <a:t>อาร์เรย์ </a:t>
            </a:r>
            <a:r>
              <a:rPr lang="en-US" sz="2000" smtClean="0">
                <a:latin typeface="Tahoma"/>
                <a:cs typeface="Tahoma"/>
              </a:rPr>
              <a:t>2 </a:t>
            </a:r>
            <a:r>
              <a:rPr lang="th-TH" sz="2000" smtClean="0">
                <a:latin typeface="Tahoma"/>
                <a:cs typeface="Tahoma"/>
              </a:rPr>
              <a:t>มิติสี</a:t>
            </a:r>
            <a:r>
              <a:rPr lang="th-TH" sz="2000" dirty="0" smtClean="0">
                <a:latin typeface="Tahoma"/>
                <a:cs typeface="Tahoma"/>
              </a:rPr>
              <a:t>เขียว</a:t>
            </a:r>
            <a:endParaRPr lang="en-US" sz="2000" dirty="0" smtClean="0">
              <a:latin typeface="Tahoma"/>
              <a:cs typeface="Tahoma"/>
            </a:endParaRPr>
          </a:p>
          <a:p>
            <a:pPr marL="0" indent="0" algn="ctr">
              <a:buNone/>
            </a:pPr>
            <a:r>
              <a:rPr lang="en-US" sz="2000" smtClean="0">
                <a:latin typeface="Tahoma"/>
                <a:cs typeface="Tahoma"/>
              </a:rPr>
              <a:t>image[:,:,</a:t>
            </a: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1</a:t>
            </a:r>
            <a:r>
              <a:rPr lang="en-US" sz="2000" dirty="0" smtClean="0">
                <a:latin typeface="Tahoma"/>
                <a:cs typeface="Tahoma"/>
              </a:rPr>
              <a:t>]</a:t>
            </a:r>
            <a:endParaRPr lang="en-US" sz="2000" dirty="0">
              <a:latin typeface="Tahoma"/>
              <a:cs typeface="Tahom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975795" y="4420928"/>
            <a:ext cx="2446310" cy="80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aseline="0">
                <a:solidFill>
                  <a:schemeClr val="tx1"/>
                </a:solidFill>
                <a:latin typeface="+mn-lt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aseline="0">
                <a:solidFill>
                  <a:schemeClr val="tx1"/>
                </a:solidFill>
                <a:latin typeface="+mn-lt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aseline="0">
                <a:solidFill>
                  <a:schemeClr val="tx1"/>
                </a:solidFill>
                <a:latin typeface="+mn-lt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aseline="0">
                <a:solidFill>
                  <a:schemeClr val="tx1"/>
                </a:solidFill>
                <a:latin typeface="+mn-lt"/>
                <a:cs typeface="Tahom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h-TH" sz="2000" smtClean="0">
                <a:latin typeface="Tahoma"/>
                <a:cs typeface="Tahoma"/>
              </a:rPr>
              <a:t>อาร์เรย์ </a:t>
            </a:r>
            <a:r>
              <a:rPr lang="en-US" sz="2000" smtClean="0">
                <a:latin typeface="Tahoma"/>
                <a:cs typeface="Tahoma"/>
              </a:rPr>
              <a:t>2 </a:t>
            </a:r>
            <a:r>
              <a:rPr lang="th-TH" sz="2000" smtClean="0">
                <a:latin typeface="Tahoma"/>
                <a:cs typeface="Tahoma"/>
              </a:rPr>
              <a:t>มิติสี</a:t>
            </a:r>
            <a:r>
              <a:rPr lang="th-TH" sz="2000" dirty="0" smtClean="0">
                <a:latin typeface="Tahoma"/>
                <a:cs typeface="Tahoma"/>
              </a:rPr>
              <a:t>น้ำเงิน</a:t>
            </a:r>
            <a:endParaRPr lang="en-US" sz="2000" dirty="0" smtClean="0">
              <a:latin typeface="Tahoma"/>
              <a:cs typeface="Tahoma"/>
            </a:endParaRPr>
          </a:p>
          <a:p>
            <a:pPr marL="0" indent="0" algn="ctr">
              <a:buNone/>
            </a:pPr>
            <a:r>
              <a:rPr lang="en-US" sz="2000" smtClean="0">
                <a:latin typeface="Tahoma"/>
                <a:cs typeface="Tahoma"/>
              </a:rPr>
              <a:t>image[:,:,</a:t>
            </a: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2</a:t>
            </a:r>
            <a:r>
              <a:rPr lang="en-US" sz="2000" dirty="0" smtClean="0">
                <a:latin typeface="Tahoma"/>
                <a:cs typeface="Tahoma"/>
              </a:rPr>
              <a:t>]</a:t>
            </a:r>
            <a:endParaRPr lang="en-US" sz="2000" dirty="0">
              <a:latin typeface="Tahoma"/>
              <a:cs typeface="Tahom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154" y="2283047"/>
            <a:ext cx="776287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List </a:t>
            </a:r>
            <a:r>
              <a:rPr lang="th-TH" smtClean="0"/>
              <a:t>ไม่ได้คำนวณแบบ </a:t>
            </a:r>
            <a:r>
              <a:rPr lang="en-US" smtClean="0"/>
              <a:t>vector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908050"/>
            <a:ext cx="8183061" cy="5105400"/>
          </a:xfrm>
        </p:spPr>
        <p:txBody>
          <a:bodyPr/>
          <a:lstStyle/>
          <a:p>
            <a:r>
              <a:rPr lang="th-TH" sz="2200" smtClean="0"/>
              <a:t>ลิสต์ของ </a:t>
            </a:r>
            <a:r>
              <a:rPr lang="en-US" sz="2200" smtClean="0"/>
              <a:t>Python </a:t>
            </a:r>
            <a:r>
              <a:rPr lang="th-TH" sz="2200" smtClean="0"/>
              <a:t>ที่เก็บจำนวนมองดูคล้ายเวกเตอร์ทางคณิตศาสตร์</a:t>
            </a:r>
            <a:br>
              <a:rPr lang="th-TH" sz="2200" smtClean="0"/>
            </a:br>
            <a:r>
              <a:rPr lang="th-TH" sz="2200" smtClean="0"/>
              <a:t>แต่ </a:t>
            </a:r>
            <a:r>
              <a:rPr lang="en-US" sz="2200"/>
              <a:t>+,  –,  </a:t>
            </a:r>
            <a:r>
              <a:rPr lang="en-US" sz="2200">
                <a:sym typeface="Symbol" panose="05050102010706020507" pitchFamily="18" charset="2"/>
              </a:rPr>
              <a:t>*, / </a:t>
            </a:r>
            <a:r>
              <a:rPr lang="th-TH" sz="2200" smtClean="0">
                <a:sym typeface="Symbol" panose="05050102010706020507" pitchFamily="18" charset="2"/>
              </a:rPr>
              <a:t> ของ </a:t>
            </a:r>
            <a:r>
              <a:rPr lang="en-US" sz="2200" smtClean="0">
                <a:sym typeface="Symbol" panose="05050102010706020507" pitchFamily="18" charset="2"/>
              </a:rPr>
              <a:t>list</a:t>
            </a:r>
            <a:r>
              <a:rPr lang="th-TH" sz="2200" smtClean="0"/>
              <a:t> </a:t>
            </a:r>
            <a:r>
              <a:rPr lang="th-TH" sz="3200" smtClean="0">
                <a:solidFill>
                  <a:srgbClr val="FF0000"/>
                </a:solidFill>
              </a:rPr>
              <a:t>ไม่</a:t>
            </a:r>
            <a:r>
              <a:rPr lang="en-US" sz="3200" smtClean="0">
                <a:solidFill>
                  <a:srgbClr val="FF0000"/>
                </a:solidFill>
              </a:rPr>
              <a:t> </a:t>
            </a:r>
            <a:r>
              <a:rPr lang="th-TH" sz="2200" smtClean="0"/>
              <a:t>คำนวณแบบเวกเตอร์</a:t>
            </a:r>
            <a:endParaRPr lang="en-US" sz="2200" dirty="0" smtClean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458611" y="1921963"/>
            <a:ext cx="4714875" cy="16026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 type="none" w="lg" len="med"/>
          </a:ln>
        </p:spPr>
        <p:txBody>
          <a:bodyPr wrap="square" lIns="90000" tIns="46800" rIns="90000" bIns="46800"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r>
              <a:rPr lang="en-US" sz="1800" b="1" dirty="0">
                <a:latin typeface="Courier New" pitchFamily="49" charset="0"/>
                <a:cs typeface="Tahoma" pitchFamily="34" charset="0"/>
              </a:rPr>
              <a:t>&gt;&gt;&gt; a = [1,3,5,7,9] </a:t>
            </a:r>
          </a:p>
          <a:p>
            <a:r>
              <a:rPr lang="en-US" sz="1800" b="1" dirty="0">
                <a:latin typeface="Courier New" pitchFamily="49" charset="0"/>
                <a:cs typeface="Tahoma" pitchFamily="34" charset="0"/>
              </a:rPr>
              <a:t>&gt;&gt;&gt; b = [3,5,6,7,9]</a:t>
            </a:r>
          </a:p>
          <a:p>
            <a:r>
              <a:rPr lang="en-US" sz="2600" b="1" dirty="0">
                <a:latin typeface="Courier New" pitchFamily="49" charset="0"/>
                <a:cs typeface="Tahoma" pitchFamily="34" charset="0"/>
              </a:rPr>
              <a:t>&gt;&gt;&gt; c = a </a:t>
            </a:r>
            <a:r>
              <a:rPr lang="en-US" sz="2600" b="1" dirty="0">
                <a:solidFill>
                  <a:srgbClr val="FF0000"/>
                </a:solidFill>
                <a:latin typeface="Courier New" pitchFamily="49" charset="0"/>
                <a:cs typeface="Tahoma" pitchFamily="34" charset="0"/>
              </a:rPr>
              <a:t>+</a:t>
            </a:r>
            <a:r>
              <a:rPr lang="en-US" sz="2600" b="1" dirty="0">
                <a:latin typeface="Courier New" pitchFamily="49" charset="0"/>
                <a:cs typeface="Tahoma" pitchFamily="34" charset="0"/>
              </a:rPr>
              <a:t> b</a:t>
            </a:r>
          </a:p>
          <a:p>
            <a:r>
              <a:rPr lang="en-US" sz="1800" b="1">
                <a:latin typeface="Courier New" pitchFamily="49" charset="0"/>
                <a:cs typeface="Tahoma" pitchFamily="34" charset="0"/>
              </a:rPr>
              <a:t>&gt;&gt;&gt; </a:t>
            </a:r>
            <a:r>
              <a:rPr lang="en-US" sz="1800" b="1" smtClean="0">
                <a:latin typeface="Courier New" pitchFamily="49" charset="0"/>
                <a:cs typeface="Tahoma" pitchFamily="34" charset="0"/>
              </a:rPr>
              <a:t>print</a:t>
            </a:r>
            <a:r>
              <a:rPr lang="en-US" sz="1800" b="1">
                <a:latin typeface="Courier New" pitchFamily="49" charset="0"/>
                <a:cs typeface="Tahoma" pitchFamily="34" charset="0"/>
              </a:rPr>
              <a:t>(</a:t>
            </a:r>
            <a:r>
              <a:rPr lang="en-US" sz="1800" b="1" smtClean="0">
                <a:latin typeface="Courier New" pitchFamily="49" charset="0"/>
                <a:cs typeface="Tahoma" pitchFamily="34" charset="0"/>
              </a:rPr>
              <a:t> c )</a:t>
            </a:r>
            <a:endParaRPr lang="en-US" sz="1800" b="1" dirty="0">
              <a:latin typeface="Courier New" pitchFamily="49" charset="0"/>
              <a:cs typeface="Tahoma" pitchFamily="34" charset="0"/>
            </a:endParaRPr>
          </a:p>
          <a:p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Tahoma" pitchFamily="34" charset="0"/>
              </a:rPr>
              <a:t>[1, 3, 5, 7, 9, 3, 5, 6, 7, 9] </a:t>
            </a: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5653141" y="2222812"/>
            <a:ext cx="2241246" cy="812933"/>
          </a:xfrm>
          <a:prstGeom prst="wedgeRoundRectCallout">
            <a:avLst>
              <a:gd name="adj1" fmla="val -70038"/>
              <a:gd name="adj2" fmla="val 51819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200" smtClean="0">
                <a:latin typeface="Tahoma" pitchFamily="34" charset="0"/>
                <a:cs typeface="Tahoma" pitchFamily="34" charset="0"/>
              </a:rPr>
              <a:t>ต่อ </a:t>
            </a:r>
            <a:r>
              <a:rPr lang="en-US" sz="2200" smtClean="0">
                <a:latin typeface="Tahoma" pitchFamily="34" charset="0"/>
                <a:cs typeface="Tahoma" pitchFamily="34" charset="0"/>
              </a:rPr>
              <a:t>list </a:t>
            </a:r>
            <a:r>
              <a:rPr lang="th-TH" sz="2200" smtClean="0">
                <a:latin typeface="Tahoma" pitchFamily="34" charset="0"/>
                <a:cs typeface="Tahoma" pitchFamily="34" charset="0"/>
              </a:rPr>
              <a:t>ไม่ใช่บวกเวกเตอร์</a:t>
            </a:r>
            <a:endParaRPr lang="th-TH" sz="2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433231" y="3967706"/>
            <a:ext cx="6014316" cy="231050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 type="none" w="lg" len="med"/>
          </a:ln>
        </p:spPr>
        <p:txBody>
          <a:bodyPr wrap="square" lIns="90000" tIns="46800" rIns="90000" bIns="46800"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r>
              <a:rPr lang="en-US" sz="1800" b="1" smtClean="0">
                <a:latin typeface="Courier New" pitchFamily="49" charset="0"/>
                <a:cs typeface="Tahoma" pitchFamily="34" charset="0"/>
              </a:rPr>
              <a:t>def add_vector(a, b):</a:t>
            </a:r>
          </a:p>
          <a:p>
            <a:r>
              <a:rPr lang="en-US" sz="1800" b="1">
                <a:solidFill>
                  <a:srgbClr val="FF0000"/>
                </a:solidFill>
                <a:latin typeface="Courier New" pitchFamily="49" charset="0"/>
                <a:cs typeface="Tahoma" pitchFamily="34" charset="0"/>
              </a:rPr>
              <a:t> </a:t>
            </a:r>
            <a:r>
              <a:rPr lang="en-US" sz="1800" b="1" smtClean="0">
                <a:solidFill>
                  <a:srgbClr val="FF0000"/>
                </a:solidFill>
                <a:latin typeface="Courier New" pitchFamily="49" charset="0"/>
                <a:cs typeface="Tahoma" pitchFamily="34" charset="0"/>
              </a:rPr>
              <a:t> </a:t>
            </a:r>
            <a:r>
              <a:rPr lang="en-US" sz="1800" b="1" smtClean="0">
                <a:latin typeface="Courier New" pitchFamily="49" charset="0"/>
                <a:cs typeface="Tahoma" pitchFamily="34" charset="0"/>
              </a:rPr>
              <a:t>c = [ </a:t>
            </a:r>
            <a:r>
              <a:rPr lang="en-US" sz="1800" b="1" smtClean="0">
                <a:solidFill>
                  <a:srgbClr val="FF0000"/>
                </a:solidFill>
                <a:latin typeface="Courier New" pitchFamily="49" charset="0"/>
                <a:cs typeface="Tahoma" pitchFamily="34" charset="0"/>
              </a:rPr>
              <a:t>a[i]+b[i]</a:t>
            </a:r>
            <a:r>
              <a:rPr lang="en-US" sz="1800" b="1" smtClean="0">
                <a:latin typeface="Courier New" pitchFamily="49" charset="0"/>
                <a:cs typeface="Tahoma" pitchFamily="34" charset="0"/>
              </a:rPr>
              <a:t> </a:t>
            </a:r>
            <a:r>
              <a:rPr lang="en-US" sz="1800" b="1" smtClean="0">
                <a:solidFill>
                  <a:srgbClr val="0070C0"/>
                </a:solidFill>
                <a:latin typeface="Courier New" pitchFamily="49" charset="0"/>
                <a:cs typeface="Tahoma" pitchFamily="34" charset="0"/>
              </a:rPr>
              <a:t>for i in range(len(a))</a:t>
            </a:r>
            <a:r>
              <a:rPr lang="en-US" sz="1800" b="1" smtClean="0">
                <a:latin typeface="Courier New" pitchFamily="49" charset="0"/>
                <a:cs typeface="Tahoma" pitchFamily="34" charset="0"/>
              </a:rPr>
              <a:t> ]</a:t>
            </a:r>
          </a:p>
          <a:p>
            <a:r>
              <a:rPr lang="en-US" sz="1800" b="1">
                <a:latin typeface="Courier New" pitchFamily="49" charset="0"/>
                <a:cs typeface="Tahoma" pitchFamily="34" charset="0"/>
              </a:rPr>
              <a:t> </a:t>
            </a:r>
            <a:r>
              <a:rPr lang="en-US" sz="1800" b="1" smtClean="0">
                <a:latin typeface="Courier New" pitchFamily="49" charset="0"/>
                <a:cs typeface="Tahoma" pitchFamily="34" charset="0"/>
              </a:rPr>
              <a:t> return c</a:t>
            </a:r>
          </a:p>
          <a:p>
            <a:endParaRPr lang="en-US" sz="1800" b="1">
              <a:latin typeface="Courier New" pitchFamily="49" charset="0"/>
              <a:cs typeface="Tahoma" pitchFamily="34" charset="0"/>
            </a:endParaRPr>
          </a:p>
          <a:p>
            <a:r>
              <a:rPr lang="en-US" sz="1800" b="1">
                <a:latin typeface="Courier New" pitchFamily="49" charset="0"/>
                <a:cs typeface="Tahoma" pitchFamily="34" charset="0"/>
              </a:rPr>
              <a:t>a = [1,3,5,7,9] </a:t>
            </a:r>
          </a:p>
          <a:p>
            <a:r>
              <a:rPr lang="en-US" sz="1800" b="1">
                <a:latin typeface="Courier New" pitchFamily="49" charset="0"/>
                <a:cs typeface="Tahoma" pitchFamily="34" charset="0"/>
              </a:rPr>
              <a:t>b = [3,5,6,7,9]</a:t>
            </a:r>
          </a:p>
          <a:p>
            <a:r>
              <a:rPr lang="en-US" sz="1800" b="1">
                <a:latin typeface="Courier New" pitchFamily="49" charset="0"/>
                <a:cs typeface="Tahoma" pitchFamily="34" charset="0"/>
              </a:rPr>
              <a:t>c = </a:t>
            </a:r>
            <a:r>
              <a:rPr lang="en-US" sz="1800" b="1" smtClean="0">
                <a:solidFill>
                  <a:srgbClr val="FF0000"/>
                </a:solidFill>
                <a:latin typeface="Courier New" pitchFamily="49" charset="0"/>
                <a:cs typeface="Tahoma" pitchFamily="34" charset="0"/>
              </a:rPr>
              <a:t>add_vector(a,b)</a:t>
            </a:r>
            <a:endParaRPr lang="en-US" sz="1800" b="1">
              <a:solidFill>
                <a:srgbClr val="FF0000"/>
              </a:solidFill>
              <a:latin typeface="Courier New" pitchFamily="49" charset="0"/>
              <a:cs typeface="Tahoma" pitchFamily="34" charset="0"/>
            </a:endParaRPr>
          </a:p>
          <a:p>
            <a:r>
              <a:rPr lang="en-US" sz="1800" b="1">
                <a:latin typeface="Courier New" pitchFamily="49" charset="0"/>
                <a:cs typeface="Tahoma" pitchFamily="34" charset="0"/>
              </a:rPr>
              <a:t>print( c </a:t>
            </a:r>
            <a:r>
              <a:rPr lang="en-US" sz="1800" b="1" smtClean="0">
                <a:latin typeface="Courier New" pitchFamily="49" charset="0"/>
                <a:cs typeface="Tahoma" pitchFamily="34" charset="0"/>
              </a:rPr>
              <a:t>)</a:t>
            </a:r>
            <a:endParaRPr lang="en-US" sz="1800" b="1">
              <a:latin typeface="Courier New" pitchFamily="49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54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uiExpand="1" build="p" animBg="1"/>
      <p:bldP spid="8" grpId="0" animBg="1"/>
      <p:bldP spid="11" grpId="0" uiExpand="1" build="p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การประมวลผลภาพเบื้องต้น</a:t>
            </a:r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514611" y="2375432"/>
            <a:ext cx="3187554" cy="2395103"/>
            <a:chOff x="394295" y="3037168"/>
            <a:chExt cx="3187554" cy="23951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492494" y="3145054"/>
                  <a:ext cx="2089355" cy="1098442"/>
                </a:xfrm>
                <a:prstGeom prst="rect">
                  <a:avLst/>
                </a:prstGeom>
                <a:solidFill>
                  <a:srgbClr val="6464FF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1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.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⋯</m:t>
                                  </m:r>
                                </m:e>
                                <m:e/>
                              </m:mr>
                              <m:m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⋱</m:t>
                                  </m:r>
                                </m:e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/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⋯</m:t>
                                  </m:r>
                                </m:e>
                                <m:e/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400" dirty="0" smtClean="0">
                    <a:latin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2494" y="3145054"/>
                  <a:ext cx="2089355" cy="109844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104651" y="3491896"/>
                  <a:ext cx="2089355" cy="1098442"/>
                </a:xfrm>
                <a:prstGeom prst="rect">
                  <a:avLst/>
                </a:prstGeom>
                <a:solidFill>
                  <a:srgbClr val="64FF64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0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.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4</m:t>
                                  </m:r>
                                </m:e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⋯</m:t>
                                  </m:r>
                                </m:e>
                                <m:e/>
                              </m:mr>
                              <m:m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⋱</m:t>
                                  </m:r>
                                </m:e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/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⋯</m:t>
                                  </m:r>
                                </m:e>
                                <m:e/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400" dirty="0" smtClean="0">
                    <a:latin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4651" y="3491896"/>
                  <a:ext cx="2089355" cy="109844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716808" y="3846677"/>
                  <a:ext cx="2259273" cy="1098442"/>
                </a:xfrm>
                <a:prstGeom prst="rect">
                  <a:avLst/>
                </a:prstGeom>
                <a:solidFill>
                  <a:srgbClr val="FF6464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0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.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75</m:t>
                                  </m:r>
                                </m:e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⋯</m:t>
                                  </m:r>
                                </m:e>
                                <m:e/>
                              </m:mr>
                              <m:m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⋱</m:t>
                                  </m:r>
                                </m:e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/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⋯</m:t>
                                  </m:r>
                                </m:e>
                                <m:e/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400" dirty="0" smtClean="0">
                    <a:latin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808" y="3846677"/>
                  <a:ext cx="2259273" cy="109844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/>
            <p:cNvSpPr txBox="1"/>
            <p:nvPr/>
          </p:nvSpPr>
          <p:spPr>
            <a:xfrm>
              <a:off x="394295" y="3846677"/>
              <a:ext cx="3754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latin typeface="Tahoma" pitchFamily="34" charset="0"/>
                  <a:cs typeface="Tahoma" pitchFamily="34" charset="0"/>
                </a:rPr>
                <a:t>R</a:t>
              </a:r>
              <a:endParaRPr lang="en-US" sz="2400" dirty="0" smtClean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6357" y="3392161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latin typeface="Tahoma" pitchFamily="34" charset="0"/>
                  <a:cs typeface="Tahoma" pitchFamily="34" charset="0"/>
                </a:rPr>
                <a:t>G</a:t>
              </a:r>
              <a:endParaRPr lang="en-US" sz="2400" dirty="0" smtClean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50604" y="3037168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latin typeface="Tahoma" pitchFamily="34" charset="0"/>
                  <a:cs typeface="Tahoma" pitchFamily="34" charset="0"/>
                </a:rPr>
                <a:t>B</a:t>
              </a:r>
              <a:endParaRPr lang="en-US" sz="2400" dirty="0" smtClean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43691" y="4970606"/>
              <a:ext cx="10070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latin typeface="Tahoma" pitchFamily="34" charset="0"/>
                  <a:cs typeface="Tahoma" pitchFamily="34" charset="0"/>
                </a:rPr>
                <a:t>image</a:t>
              </a:r>
              <a:endParaRPr lang="en-US" sz="2400" dirty="0" smtClean="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864007" y="5011608"/>
            <a:ext cx="5599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smtClean="0">
                <a:latin typeface="Tahoma" pitchFamily="34" charset="0"/>
                <a:cs typeface="Tahoma" pitchFamily="34" charset="0"/>
              </a:rPr>
              <a:t>ทำแบบนี้แล้ว ภาพเปลี่ยนแปลงไปอย่างไร </a:t>
            </a:r>
            <a:r>
              <a:rPr lang="en-US" sz="2400" smtClean="0">
                <a:latin typeface="Tahoma" pitchFamily="34" charset="0"/>
                <a:cs typeface="Tahoma" pitchFamily="34" charset="0"/>
              </a:rPr>
              <a:t>?</a:t>
            </a:r>
            <a:endParaRPr lang="en-US" sz="2400" dirty="0" smtClean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058471" y="2483318"/>
            <a:ext cx="3847832" cy="2288332"/>
            <a:chOff x="3938155" y="3145054"/>
            <a:chExt cx="3847832" cy="2288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696632" y="3145054"/>
                  <a:ext cx="2089355" cy="1098442"/>
                </a:xfrm>
                <a:prstGeom prst="rect">
                  <a:avLst/>
                </a:prstGeom>
                <a:solidFill>
                  <a:srgbClr val="6464FF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0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.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⋯</m:t>
                                  </m:r>
                                </m:e>
                                <m:e/>
                              </m:mr>
                              <m:m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⋱</m:t>
                                  </m:r>
                                </m:e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/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⋯</m:t>
                                  </m:r>
                                </m:e>
                                <m:e/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400" dirty="0" smtClean="0">
                    <a:latin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6632" y="3145054"/>
                  <a:ext cx="2089355" cy="109844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5308789" y="3491896"/>
                  <a:ext cx="2089355" cy="1098442"/>
                </a:xfrm>
                <a:prstGeom prst="rect">
                  <a:avLst/>
                </a:prstGeom>
                <a:solidFill>
                  <a:srgbClr val="64FF64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0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.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6</m:t>
                                  </m:r>
                                </m:e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⋯</m:t>
                                  </m:r>
                                </m:e>
                                <m:e/>
                              </m:mr>
                              <m:m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⋱</m:t>
                                  </m:r>
                                </m:e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/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⋯</m:t>
                                  </m:r>
                                </m:e>
                                <m:e/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400" dirty="0" smtClean="0">
                    <a:latin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8789" y="3491896"/>
                  <a:ext cx="2089355" cy="109844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920946" y="3846677"/>
                  <a:ext cx="2259273" cy="1098442"/>
                </a:xfrm>
                <a:prstGeom prst="rect">
                  <a:avLst/>
                </a:prstGeom>
                <a:solidFill>
                  <a:srgbClr val="FF6464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0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.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25</m:t>
                                  </m:r>
                                </m:e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⋯</m:t>
                                  </m:r>
                                </m:e>
                                <m:e/>
                              </m:mr>
                              <m:m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⋱</m:t>
                                  </m:r>
                                </m:e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/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⋯</m:t>
                                  </m:r>
                                </m:e>
                                <m:e/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400" dirty="0" smtClean="0">
                    <a:latin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0946" y="3846677"/>
                  <a:ext cx="2259273" cy="109844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/>
            <p:cNvSpPr txBox="1"/>
            <p:nvPr/>
          </p:nvSpPr>
          <p:spPr>
            <a:xfrm>
              <a:off x="5890936" y="4971721"/>
              <a:ext cx="15359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latin typeface="Tahoma" pitchFamily="34" charset="0"/>
                  <a:cs typeface="Tahoma" pitchFamily="34" charset="0"/>
                </a:rPr>
                <a:t>1 – image</a:t>
              </a:r>
              <a:endParaRPr lang="en-US" sz="2400" dirty="0" smtClean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" name="Right Arrow 5"/>
            <p:cNvSpPr/>
            <p:nvPr/>
          </p:nvSpPr>
          <p:spPr bwMode="auto">
            <a:xfrm>
              <a:off x="3938155" y="3846677"/>
              <a:ext cx="632257" cy="535906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200" dirty="0" smtClean="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9" name="Shape 361"/>
          <p:cNvSpPr/>
          <p:nvPr/>
        </p:nvSpPr>
        <p:spPr>
          <a:xfrm>
            <a:off x="583762" y="1059836"/>
            <a:ext cx="7973300" cy="863953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 lvl="0">
              <a:defRPr sz="1800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image = mpimg.imread("monument.png")</a:t>
            </a:r>
          </a:p>
          <a:p>
            <a:pPr lvl="0">
              <a:lnSpc>
                <a:spcPct val="150000"/>
              </a:lnSpc>
              <a:defRPr sz="1800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image = 1 – image   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#(broadcast </a:t>
            </a: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&amp; element-wise op.)</a:t>
            </a:r>
          </a:p>
        </p:txBody>
      </p:sp>
    </p:spTree>
    <p:extLst>
      <p:ext uri="{BB962C8B-B14F-4D97-AF65-F5344CB8AC3E}">
        <p14:creationId xmlns:p14="http://schemas.microsoft.com/office/powerpoint/2010/main" val="28736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การประมวลผลภาพเบื้องต้น</a:t>
            </a:r>
            <a:r>
              <a:rPr lang="en-US" smtClean="0"/>
              <a:t> : </a:t>
            </a:r>
            <a:r>
              <a:rPr lang="th-TH" smtClean="0"/>
              <a:t>ภาพ </a:t>
            </a:r>
            <a:r>
              <a:rPr lang="en-US" smtClean="0"/>
              <a:t>Negative</a:t>
            </a:r>
            <a:endParaRPr lang="en-US"/>
          </a:p>
        </p:txBody>
      </p:sp>
      <p:sp>
        <p:nvSpPr>
          <p:cNvPr id="3" name="Shape 361"/>
          <p:cNvSpPr/>
          <p:nvPr/>
        </p:nvSpPr>
        <p:spPr>
          <a:xfrm>
            <a:off x="508837" y="763588"/>
            <a:ext cx="8123150" cy="4095607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import </a:t>
            </a:r>
            <a:r>
              <a:rPr lang="en-US" sz="2000" b="1" dirty="0" err="1">
                <a:latin typeface="Courier New"/>
                <a:ea typeface="Courier New"/>
                <a:cs typeface="Courier New"/>
                <a:sym typeface="Courier New"/>
              </a:rPr>
              <a:t>matplotlib.pyplot</a:t>
            </a:r>
            <a:r>
              <a:rPr lang="en-US" sz="2000" b="1" dirty="0">
                <a:latin typeface="Courier New"/>
                <a:ea typeface="Courier New"/>
                <a:cs typeface="Courier New"/>
                <a:sym typeface="Courier New"/>
              </a:rPr>
              <a:t> as </a:t>
            </a:r>
            <a:r>
              <a:rPr lang="en-US" sz="2000" b="1" dirty="0" err="1">
                <a:latin typeface="Courier New"/>
                <a:ea typeface="Courier New"/>
                <a:cs typeface="Courier New"/>
                <a:sym typeface="Courier New"/>
              </a:rPr>
              <a:t>plt</a:t>
            </a:r>
            <a:r>
              <a:rPr lang="en-US" sz="2000" b="1" dirty="0">
                <a:latin typeface="Courier New"/>
                <a:ea typeface="Courier New"/>
                <a:cs typeface="Courier New"/>
                <a:sym typeface="Courier New"/>
              </a:rPr>
              <a:t/>
            </a:r>
            <a:br>
              <a:rPr lang="en-US" sz="2000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000" b="1" dirty="0">
                <a:latin typeface="Courier New"/>
                <a:ea typeface="Courier New"/>
                <a:cs typeface="Courier New"/>
                <a:sym typeface="Courier New"/>
              </a:rPr>
              <a:t>import </a:t>
            </a:r>
            <a:r>
              <a:rPr lang="en-US" sz="2000" b="1" dirty="0" err="1">
                <a:latin typeface="Courier New"/>
                <a:ea typeface="Courier New"/>
                <a:cs typeface="Courier New"/>
                <a:sym typeface="Courier New"/>
              </a:rPr>
              <a:t>matplotlib.image</a:t>
            </a:r>
            <a:r>
              <a:rPr lang="en-US" sz="2000" b="1" dirty="0">
                <a:latin typeface="Courier New"/>
                <a:ea typeface="Courier New"/>
                <a:cs typeface="Courier New"/>
                <a:sym typeface="Courier New"/>
              </a:rPr>
              <a:t> as </a:t>
            </a:r>
            <a:r>
              <a:rPr lang="en-US" sz="2000" b="1" dirty="0" err="1">
                <a:latin typeface="Courier New"/>
                <a:ea typeface="Courier New"/>
                <a:cs typeface="Courier New"/>
                <a:sym typeface="Courier New"/>
              </a:rPr>
              <a:t>mpimg</a:t>
            </a:r>
            <a:r>
              <a:rPr lang="en-US" sz="2000" b="1" dirty="0">
                <a:latin typeface="Courier New"/>
                <a:ea typeface="Courier New"/>
                <a:cs typeface="Courier New"/>
                <a:sym typeface="Courier New"/>
              </a:rPr>
              <a:t/>
            </a:r>
            <a:br>
              <a:rPr lang="en-US" sz="2000" b="1" dirty="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/>
            </a:r>
            <a:b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image = mpimg.imread('monument.png')</a:t>
            </a:r>
          </a:p>
          <a:p>
            <a:pPr lvl="0">
              <a:defRPr sz="1800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plt.subplot(1, 2, 1)</a:t>
            </a:r>
          </a:p>
          <a:p>
            <a:pPr lvl="0">
              <a:defRPr sz="1800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plt.imshow(image)</a:t>
            </a:r>
          </a:p>
          <a:p>
            <a:pPr lvl="0">
              <a:defRPr sz="1800"/>
            </a:pPr>
            <a:endParaRPr lang="en-US"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0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negative = 1 - image </a:t>
            </a:r>
          </a:p>
          <a:p>
            <a:pPr lvl="0">
              <a:defRPr sz="1800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plt.subplot(1, 2, 2)</a:t>
            </a:r>
          </a:p>
          <a:p>
            <a:pPr lvl="0">
              <a:defRPr sz="1800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plt.imshow(</a:t>
            </a:r>
            <a:r>
              <a:rPr lang="en-US" sz="20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negative</a:t>
            </a: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)</a:t>
            </a:r>
          </a:p>
          <a:p>
            <a:pPr lvl="0">
              <a:defRPr sz="1800"/>
            </a:pPr>
            <a:endParaRPr lang="en-US"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plt.show()</a:t>
            </a:r>
            <a:r>
              <a:rPr lang="en-US" sz="2000" b="1" dirty="0">
                <a:latin typeface="Courier New"/>
                <a:ea typeface="Courier New"/>
                <a:cs typeface="Courier New"/>
                <a:sym typeface="Courier New"/>
              </a:rPr>
              <a:t/>
            </a:r>
            <a:br>
              <a:rPr lang="en-US" sz="2000" b="1" dirty="0">
                <a:latin typeface="Courier New"/>
                <a:ea typeface="Courier New"/>
                <a:cs typeface="Courier New"/>
                <a:sym typeface="Courier New"/>
              </a:rPr>
            </a:br>
            <a:endParaRPr lang="th-TH" sz="2000" b="1" dirty="0" smtClean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3172" y="2593955"/>
            <a:ext cx="4770651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ahoma" pitchFamily="34" charset="0"/>
                <a:cs typeface="Tahoma" pitchFamily="34" charset="0"/>
              </a:rPr>
              <a:t>1 – image </a:t>
            </a:r>
            <a:r>
              <a:rPr lang="th-TH" sz="2000" smtClean="0">
                <a:latin typeface="Tahoma" pitchFamily="34" charset="0"/>
                <a:cs typeface="Tahoma" pitchFamily="34" charset="0"/>
              </a:rPr>
              <a:t>คือนำค่าทุกช่องไปลบออกจาก </a:t>
            </a:r>
            <a:r>
              <a:rPr lang="en-US" sz="2000" smtClean="0">
                <a:latin typeface="Tahoma" pitchFamily="34" charset="0"/>
                <a:cs typeface="Tahoma" pitchFamily="34" charset="0"/>
              </a:rPr>
              <a:t>1 </a:t>
            </a:r>
            <a:r>
              <a:rPr lang="th-TH" sz="2000" smtClean="0">
                <a:latin typeface="Tahoma" pitchFamily="34" charset="0"/>
                <a:cs typeface="Tahoma" pitchFamily="34" charset="0"/>
              </a:rPr>
              <a:t>ความเข้มสีเปลี่ยนเป็นตรงข้าม </a:t>
            </a:r>
            <a:br>
              <a:rPr lang="th-TH" sz="2000" smtClean="0">
                <a:latin typeface="Tahoma" pitchFamily="34" charset="0"/>
                <a:cs typeface="Tahoma" pitchFamily="34" charset="0"/>
              </a:rPr>
            </a:br>
            <a:r>
              <a:rPr lang="th-TH" sz="2000" smtClean="0">
                <a:latin typeface="Tahoma" pitchFamily="34" charset="0"/>
                <a:cs typeface="Tahoma" pitchFamily="34" charset="0"/>
              </a:rPr>
              <a:t>(ขาว </a:t>
            </a:r>
            <a:r>
              <a:rPr lang="en-US" sz="2000" smtClean="0">
                <a:latin typeface="Tahoma" pitchFamily="34" charset="0"/>
                <a:cs typeface="Tahoma" pitchFamily="34" charset="0"/>
                <a:sym typeface="Wingdings" panose="05000000000000000000" pitchFamily="2" charset="2"/>
              </a:rPr>
              <a:t> </a:t>
            </a:r>
            <a:r>
              <a:rPr lang="th-TH" sz="2000" smtClean="0">
                <a:latin typeface="Tahoma" pitchFamily="34" charset="0"/>
                <a:cs typeface="Tahoma" pitchFamily="34" charset="0"/>
                <a:sym typeface="Wingdings" panose="05000000000000000000" pitchFamily="2" charset="2"/>
              </a:rPr>
              <a:t>ดำ</a:t>
            </a:r>
            <a:r>
              <a:rPr lang="en-US" sz="2000" smtClean="0">
                <a:latin typeface="Tahoma" pitchFamily="34" charset="0"/>
                <a:cs typeface="Tahoma" pitchFamily="34" charset="0"/>
                <a:sym typeface="Wingdings" panose="05000000000000000000" pitchFamily="2" charset="2"/>
              </a:rPr>
              <a:t>, </a:t>
            </a:r>
            <a:r>
              <a:rPr lang="th-TH" sz="2000" smtClean="0">
                <a:latin typeface="Tahoma" pitchFamily="34" charset="0"/>
                <a:cs typeface="Tahoma" pitchFamily="34" charset="0"/>
                <a:sym typeface="Wingdings" panose="05000000000000000000" pitchFamily="2" charset="2"/>
              </a:rPr>
              <a:t>เหลือง </a:t>
            </a:r>
            <a:r>
              <a:rPr lang="en-US" sz="2000" smtClean="0">
                <a:latin typeface="Tahoma" pitchFamily="34" charset="0"/>
                <a:cs typeface="Tahoma" pitchFamily="34" charset="0"/>
                <a:sym typeface="Wingdings" panose="05000000000000000000" pitchFamily="2" charset="2"/>
              </a:rPr>
              <a:t> </a:t>
            </a:r>
            <a:r>
              <a:rPr lang="th-TH" sz="2000" smtClean="0">
                <a:latin typeface="Tahoma" pitchFamily="34" charset="0"/>
                <a:cs typeface="Tahoma" pitchFamily="34" charset="0"/>
                <a:sym typeface="Wingdings" panose="05000000000000000000" pitchFamily="2" charset="2"/>
              </a:rPr>
              <a:t>น้ำเงิน</a:t>
            </a:r>
            <a:r>
              <a:rPr lang="en-US" sz="2000" smtClean="0">
                <a:latin typeface="Tahoma" pitchFamily="34" charset="0"/>
                <a:cs typeface="Tahoma" pitchFamily="34" charset="0"/>
                <a:sym typeface="Wingdings" panose="05000000000000000000" pitchFamily="2" charset="2"/>
              </a:rPr>
              <a:t>, ...</a:t>
            </a:r>
            <a:r>
              <a:rPr lang="th-TH" sz="2000" smtClean="0">
                <a:latin typeface="Tahoma" pitchFamily="34" charset="0"/>
                <a:cs typeface="Tahoma" pitchFamily="34" charset="0"/>
                <a:sym typeface="Wingdings" panose="05000000000000000000" pitchFamily="2" charset="2"/>
              </a:rPr>
              <a:t>)</a:t>
            </a:r>
            <a:endParaRPr lang="en-US" sz="2000" smtClean="0">
              <a:latin typeface="Tahoma" pitchFamily="34" charset="0"/>
              <a:cs typeface="Tahoma" pitchFamily="34" charset="0"/>
              <a:sym typeface="Wingdings" panose="05000000000000000000" pitchFamily="2" charset="2"/>
            </a:endParaRPr>
          </a:p>
          <a:p>
            <a:r>
              <a:rPr lang="en-US" sz="2000" i="1" smtClean="0">
                <a:latin typeface="Tahoma" pitchFamily="34" charset="0"/>
                <a:cs typeface="Tahoma" pitchFamily="34" charset="0"/>
                <a:sym typeface="Wingdings" panose="05000000000000000000" pitchFamily="2" charset="2"/>
              </a:rPr>
              <a:t>broadcast &amp; element-wise subtract</a:t>
            </a:r>
            <a:endParaRPr lang="th-TH" sz="2000" i="1" smtClean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870111"/>
              </p:ext>
            </p:extLst>
          </p:nvPr>
        </p:nvGraphicFramePr>
        <p:xfrm>
          <a:off x="2549392" y="4314365"/>
          <a:ext cx="3314433" cy="2543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r:id="rId3" imgW="3686040" imgH="2828880" progId="">
                  <p:embed/>
                </p:oleObj>
              </mc:Choice>
              <mc:Fallback>
                <p:oleObj r:id="rId3" imgW="3686040" imgH="28288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49392" y="4314365"/>
                        <a:ext cx="3314433" cy="2543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132635"/>
              </p:ext>
            </p:extLst>
          </p:nvPr>
        </p:nvGraphicFramePr>
        <p:xfrm>
          <a:off x="5863825" y="4305801"/>
          <a:ext cx="3280175" cy="2552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r:id="rId5" imgW="3648240" imgH="2838600" progId="">
                  <p:embed/>
                </p:oleObj>
              </mc:Choice>
              <mc:Fallback>
                <p:oleObj r:id="rId5" imgW="3648240" imgH="28386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63825" y="4305801"/>
                        <a:ext cx="3280175" cy="25521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826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ลองทำดู </a:t>
            </a:r>
            <a:r>
              <a:rPr lang="en-US" smtClean="0"/>
              <a:t>: </a:t>
            </a:r>
            <a:r>
              <a:rPr lang="th-TH" smtClean="0"/>
              <a:t>การลดความสว่างภาพ</a:t>
            </a:r>
            <a:endParaRPr lang="en-US"/>
          </a:p>
        </p:txBody>
      </p:sp>
      <p:sp>
        <p:nvSpPr>
          <p:cNvPr id="361" name="Shape 361"/>
          <p:cNvSpPr/>
          <p:nvPr/>
        </p:nvSpPr>
        <p:spPr>
          <a:xfrm>
            <a:off x="508837" y="763588"/>
            <a:ext cx="8123150" cy="4403384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  <a:t>import </a:t>
            </a:r>
            <a:r>
              <a:rPr lang="en-US" sz="2000" b="1" dirty="0" err="1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  <a:t>matplotlib.pyplot</a:t>
            </a:r>
            <a:r>
              <a:rPr lang="en-US" sz="2000" b="1" dirty="0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  <a:t> as </a:t>
            </a:r>
            <a:r>
              <a:rPr lang="en-US" sz="2000" b="1" dirty="0" err="1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  <a:t>plt</a:t>
            </a:r>
            <a:r>
              <a:rPr lang="en-US" sz="2000" b="1" dirty="0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  <a:t/>
            </a:r>
            <a:br>
              <a:rPr lang="en-US" sz="2000" b="1" dirty="0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</a:br>
            <a:r>
              <a:rPr lang="en-US" sz="2000" b="1" dirty="0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  <a:t>import </a:t>
            </a:r>
            <a:r>
              <a:rPr lang="en-US" sz="2000" b="1" dirty="0" err="1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  <a:t>matplotlib.image</a:t>
            </a:r>
            <a:r>
              <a:rPr lang="en-US" sz="2000" b="1" dirty="0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  <a:t> as </a:t>
            </a:r>
            <a:r>
              <a:rPr lang="en-US" sz="2000" b="1" dirty="0" err="1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  <a:t>mpimg</a:t>
            </a:r>
            <a:r>
              <a:rPr lang="en-US" sz="2000" b="1" dirty="0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  <a:t/>
            </a:r>
            <a:br>
              <a:rPr lang="en-US" sz="2000" b="1" dirty="0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</a:br>
            <a:r>
              <a:rPr lang="en-US" sz="2000" b="1" dirty="0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  <a:t/>
            </a:r>
            <a:br>
              <a:rPr lang="en-US" sz="2000" b="1" dirty="0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</a:br>
            <a:r>
              <a:rPr lang="en-US" sz="2000" b="1" dirty="0" err="1" smtClean="0">
                <a:solidFill>
                  <a:srgbClr val="0070C0"/>
                </a:solidFill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  <a:t>img</a:t>
            </a:r>
            <a:r>
              <a:rPr lang="en-US" sz="2000" b="1" dirty="0" smtClean="0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  <a:t> </a:t>
            </a:r>
            <a:r>
              <a:rPr lang="en-US" sz="2000" b="1" dirty="0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  <a:t>= </a:t>
            </a:r>
            <a:r>
              <a:rPr lang="en-US" sz="2000" b="1" err="1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  <a:t>mpimg.imread</a:t>
            </a:r>
            <a:r>
              <a:rPr lang="en-US" sz="2000" b="1" smtClean="0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  <a:t>("monument.png")</a:t>
            </a:r>
            <a:endParaRPr lang="th-TH" sz="2000" b="1" smtClean="0">
              <a:latin typeface="Courier New"/>
              <a:ea typeface="Courier New"/>
              <a:cs typeface="Tahoma" panose="020B0604030504040204" pitchFamily="34" charset="0"/>
              <a:sym typeface="Courier New"/>
            </a:endParaRPr>
          </a:p>
          <a:p>
            <a:pPr lvl="0">
              <a:defRPr sz="1800"/>
            </a:pPr>
            <a:r>
              <a:rPr lang="en-US" sz="2000" b="1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  <a:t/>
            </a:r>
            <a:br>
              <a:rPr lang="en-US" sz="2000" b="1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</a:br>
            <a:r>
              <a:rPr lang="en-US" sz="2000" b="1" smtClean="0">
                <a:solidFill>
                  <a:srgbClr val="FF0000"/>
                </a:solidFill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  <a:t>img_dim </a:t>
            </a:r>
            <a:r>
              <a:rPr lang="en-US" sz="2000" b="1">
                <a:solidFill>
                  <a:srgbClr val="FF0000"/>
                </a:solidFill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  <a:t>=</a:t>
            </a:r>
            <a:r>
              <a:rPr lang="en-US" sz="2000" b="1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  <a:t> </a:t>
            </a:r>
            <a:r>
              <a:rPr lang="en-US" sz="2000" b="1" smtClean="0">
                <a:solidFill>
                  <a:srgbClr val="FF0000"/>
                </a:solidFill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  <a:t>_______________________________  # ???</a:t>
            </a:r>
            <a:r>
              <a:rPr lang="en-US" sz="2000" b="1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  <a:t/>
            </a:r>
            <a:br>
              <a:rPr lang="en-US" sz="2000" b="1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</a:br>
            <a:r>
              <a:rPr lang="en-US" sz="2000" b="1" dirty="0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  <a:t/>
            </a:r>
            <a:br>
              <a:rPr lang="en-US" sz="2000" b="1" dirty="0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</a:br>
            <a:r>
              <a:rPr lang="en-US" sz="2000" b="1" dirty="0" err="1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  <a:t>plt.subplot</a:t>
            </a:r>
            <a:r>
              <a:rPr lang="en-US" sz="2000" b="1" dirty="0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  <a:t>(1, 2, </a:t>
            </a:r>
            <a:r>
              <a:rPr lang="en-US" sz="2000" b="1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  <a:t>1</a:t>
            </a:r>
            <a:r>
              <a:rPr lang="en-US" sz="2000" b="1" smtClean="0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  <a:t>)  #</a:t>
            </a:r>
            <a:r>
              <a:rPr lang="th-TH" sz="2000" b="1" smtClean="0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  <a:t> </a:t>
            </a:r>
            <a:r>
              <a:rPr lang="en-US" sz="2000" b="1" smtClean="0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  <a:t>1 </a:t>
            </a:r>
            <a:r>
              <a:rPr lang="th-TH" sz="2000" smtClean="0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  <a:t>แถว</a:t>
            </a:r>
            <a:r>
              <a:rPr lang="th-TH" sz="2000" b="1" smtClean="0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  <a:t> </a:t>
            </a:r>
            <a:r>
              <a:rPr lang="en-US" sz="2000" b="1" smtClean="0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  <a:t> 2</a:t>
            </a:r>
            <a:r>
              <a:rPr lang="th-TH" sz="2000" b="1" smtClean="0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  <a:t> </a:t>
            </a:r>
            <a:r>
              <a:rPr lang="th-TH" sz="2000" smtClean="0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  <a:t>คอลัมน์</a:t>
            </a:r>
            <a:r>
              <a:rPr lang="th-TH" sz="2000" b="1" smtClean="0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  <a:t> </a:t>
            </a:r>
            <a:r>
              <a:rPr lang="en-US" sz="2000" b="1" smtClean="0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  <a:t> </a:t>
            </a:r>
            <a:r>
              <a:rPr lang="th-TH" sz="2000" smtClean="0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  <a:t>คอลัมน์ที่</a:t>
            </a:r>
            <a:r>
              <a:rPr lang="th-TH" sz="2000" b="1" smtClean="0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  <a:t> </a:t>
            </a:r>
            <a:r>
              <a:rPr lang="en-US" sz="2000" b="1" smtClean="0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  <a:t>1</a:t>
            </a:r>
          </a:p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  <a:t>plt.imshow(</a:t>
            </a:r>
            <a:r>
              <a:rPr lang="en-US" sz="2000" b="1" smtClean="0">
                <a:solidFill>
                  <a:srgbClr val="0070C0"/>
                </a:solidFill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  <a:t>img</a:t>
            </a:r>
            <a:r>
              <a:rPr lang="en-US" sz="2000" b="1" smtClean="0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  <a:t>)       #</a:t>
            </a:r>
            <a:r>
              <a:rPr lang="th-TH" sz="2000" b="1" smtClean="0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  <a:t> </a:t>
            </a:r>
            <a:r>
              <a:rPr lang="th-TH" sz="2000" smtClean="0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  <a:t>วาดลงหน่วยความจำก่อน</a:t>
            </a:r>
            <a:r>
              <a:rPr lang="en-US" sz="2000" b="1" dirty="0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  <a:t/>
            </a:r>
            <a:br>
              <a:rPr lang="en-US" sz="2000" b="1" dirty="0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</a:br>
            <a:r>
              <a:rPr lang="en-US" sz="2000" b="1" dirty="0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  <a:t/>
            </a:r>
            <a:br>
              <a:rPr lang="en-US" sz="2000" b="1" dirty="0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</a:br>
            <a:r>
              <a:rPr lang="en-US" sz="2000" b="1" dirty="0" err="1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  <a:t>plt.subplot</a:t>
            </a:r>
            <a:r>
              <a:rPr lang="en-US" sz="2000" b="1" dirty="0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  <a:t>(1, 2, </a:t>
            </a:r>
            <a:r>
              <a:rPr lang="en-US" sz="2000" b="1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  <a:t>2) </a:t>
            </a:r>
            <a:r>
              <a:rPr lang="en-US" sz="2000" b="1" smtClean="0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  <a:t> #</a:t>
            </a:r>
            <a:r>
              <a:rPr lang="th-TH" sz="2000" b="1" smtClean="0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  <a:t> </a:t>
            </a:r>
            <a:r>
              <a:rPr lang="en-US" sz="2000" b="1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  <a:t>1 </a:t>
            </a:r>
            <a:r>
              <a:rPr lang="th-TH" sz="2000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  <a:t>แถว</a:t>
            </a:r>
            <a:r>
              <a:rPr lang="th-TH" sz="2000" b="1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  <a:t> </a:t>
            </a:r>
            <a:r>
              <a:rPr lang="en-US" sz="2000" b="1" smtClean="0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  <a:t> 2</a:t>
            </a:r>
            <a:r>
              <a:rPr lang="th-TH" sz="2000" b="1" smtClean="0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  <a:t> </a:t>
            </a:r>
            <a:r>
              <a:rPr lang="th-TH" sz="2000" smtClean="0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  <a:t>คอลัมน์</a:t>
            </a:r>
            <a:r>
              <a:rPr lang="th-TH" sz="2000" b="1" smtClean="0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  <a:t> </a:t>
            </a:r>
            <a:r>
              <a:rPr lang="en-US" sz="2000" b="1" smtClean="0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  <a:t> </a:t>
            </a:r>
            <a:r>
              <a:rPr lang="th-TH" sz="2000" smtClean="0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  <a:t>คอลัมน์ที่</a:t>
            </a:r>
            <a:r>
              <a:rPr lang="th-TH" sz="2000" b="1" smtClean="0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  <a:t> </a:t>
            </a:r>
            <a:r>
              <a:rPr lang="en-US" sz="2000" b="1" smtClean="0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  <a:t>2</a:t>
            </a:r>
            <a:r>
              <a:rPr lang="en-US" sz="2000" b="1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  <a:t/>
            </a:r>
            <a:br>
              <a:rPr lang="en-US" sz="2000" b="1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</a:br>
            <a:r>
              <a:rPr lang="en-US" sz="2000" b="1" smtClean="0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  <a:t>plt.imshow(</a:t>
            </a:r>
            <a:r>
              <a:rPr lang="en-US" sz="2000" b="1" smtClean="0">
                <a:solidFill>
                  <a:srgbClr val="FF0000"/>
                </a:solidFill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  <a:t>img_dim</a:t>
            </a:r>
            <a:r>
              <a:rPr lang="en-US" sz="2000" b="1" smtClean="0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  <a:t>)   #</a:t>
            </a:r>
            <a:r>
              <a:rPr lang="th-TH" sz="2000" b="1" smtClean="0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  <a:t> </a:t>
            </a:r>
            <a:r>
              <a:rPr lang="th-TH" sz="2000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  <a:t>วาดลงหน่วยความจำก่อน</a:t>
            </a:r>
            <a:endParaRPr lang="en-US" sz="2000" b="1" dirty="0">
              <a:latin typeface="Courier New"/>
              <a:ea typeface="Courier New"/>
              <a:cs typeface="Tahoma" panose="020B0604030504040204" pitchFamily="34" charset="0"/>
              <a:sym typeface="Courier New"/>
            </a:endParaRPr>
          </a:p>
          <a:p>
            <a:pPr lvl="0">
              <a:defRPr sz="1800"/>
            </a:pPr>
            <a:r>
              <a:rPr lang="en-US" sz="2000" b="1" err="1" smtClean="0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  <a:t>plt.show</a:t>
            </a:r>
            <a:r>
              <a:rPr lang="en-US" sz="2000" b="1" smtClean="0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  <a:t>()            #</a:t>
            </a:r>
            <a:r>
              <a:rPr lang="th-TH" sz="2000" smtClean="0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  <a:t>แสดงออกจอภาพ</a:t>
            </a:r>
            <a:r>
              <a:rPr lang="en-US" sz="2000" dirty="0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  <a:t/>
            </a:r>
            <a:br>
              <a:rPr lang="en-US" sz="2000" dirty="0">
                <a:latin typeface="Courier New"/>
                <a:ea typeface="Courier New"/>
                <a:cs typeface="Tahoma" panose="020B0604030504040204" pitchFamily="34" charset="0"/>
                <a:sym typeface="Courier New"/>
              </a:rPr>
            </a:br>
            <a:endParaRPr lang="th-TH" sz="2000" dirty="0" smtClean="0">
              <a:latin typeface="Courier New"/>
              <a:ea typeface="Courier New"/>
              <a:cs typeface="Tahoma" panose="020B0604030504040204" pitchFamily="34" charset="0"/>
              <a:sym typeface="Courier New"/>
            </a:endParaRPr>
          </a:p>
        </p:txBody>
      </p:sp>
      <p:sp>
        <p:nvSpPr>
          <p:cNvPr id="365" name="Shape 365"/>
          <p:cNvSpPr/>
          <p:nvPr/>
        </p:nvSpPr>
        <p:spPr>
          <a:xfrm>
            <a:off x="4331308" y="6584950"/>
            <a:ext cx="4469183" cy="294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400">
                <a:solidFill>
                  <a:srgbClr val="0433FF"/>
                </a:solidFill>
                <a:hlinkClick r:id="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0433FF"/>
                </a:solidFill>
                <a:hlinkClick r:id="rId3"/>
              </a:rPr>
              <a:t>http://cs231n.github.io/python-numpy-tutorial/#numpy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4819812"/>
            <a:ext cx="5257800" cy="203818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 flipH="1">
            <a:off x="5979696" y="763588"/>
            <a:ext cx="613609" cy="15825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5829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การประมวลผลภาพเบื้องต้น</a:t>
            </a:r>
            <a:r>
              <a:rPr lang="en-US" smtClean="0"/>
              <a:t> : </a:t>
            </a:r>
            <a:r>
              <a:rPr lang="th-TH" smtClean="0"/>
              <a:t>ภาพสีเทา</a:t>
            </a:r>
            <a:endParaRPr lang="en-US"/>
          </a:p>
        </p:txBody>
      </p:sp>
      <p:sp>
        <p:nvSpPr>
          <p:cNvPr id="3" name="Shape 361"/>
          <p:cNvSpPr/>
          <p:nvPr/>
        </p:nvSpPr>
        <p:spPr>
          <a:xfrm>
            <a:off x="0" y="763588"/>
            <a:ext cx="9143999" cy="5018937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 lvl="0">
              <a:defRPr sz="1800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import numpy as np</a:t>
            </a:r>
          </a:p>
          <a:p>
            <a:pPr lvl="0">
              <a:defRPr sz="1800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import matplotlib.pyplot as plt</a:t>
            </a:r>
          </a:p>
          <a:p>
            <a:pPr lvl="0">
              <a:defRPr sz="1800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import matplotlib.image as mpimg</a:t>
            </a:r>
          </a:p>
          <a:p>
            <a:pPr lvl="0">
              <a:defRPr sz="1800"/>
            </a:pPr>
            <a:endParaRPr lang="en-US"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image = mpimg.imread('monument.png')</a:t>
            </a:r>
          </a:p>
          <a:p>
            <a:pPr lvl="0">
              <a:defRPr sz="1800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plt.subplot(1, 2, 1)</a:t>
            </a:r>
          </a:p>
          <a:p>
            <a:pPr lvl="0">
              <a:defRPr sz="1800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plt.imshow(image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lang="en-US"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gray = np.ndarray(image.shape)</a:t>
            </a:r>
          </a:p>
          <a:p>
            <a:pPr lvl="0">
              <a:defRPr sz="1800"/>
            </a:pPr>
            <a:r>
              <a:rPr lang="en-US" sz="20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gray[:,:,0] </a:t>
            </a: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= \</a:t>
            </a:r>
          </a:p>
          <a:p>
            <a:pPr lvl="0">
              <a:defRPr sz="1800"/>
            </a:pPr>
            <a:r>
              <a:rPr lang="en-US" sz="2000" b="1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gray[:,:,1] </a:t>
            </a: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= \</a:t>
            </a:r>
          </a:p>
          <a:p>
            <a:pPr lvl="0">
              <a:defRPr sz="1800"/>
            </a:pPr>
            <a:r>
              <a:rPr lang="en-US" sz="2000" b="1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gray[:,:,2] </a:t>
            </a: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= (</a:t>
            </a:r>
            <a:r>
              <a:rPr lang="en-US" sz="20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image[:,:,0]</a:t>
            </a: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US" sz="2000" b="1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image[:,:,1]</a:t>
            </a: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US" sz="2000" b="1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image[:,:,2]</a:t>
            </a: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) / 3 </a:t>
            </a:r>
          </a:p>
          <a:p>
            <a:pPr lvl="0">
              <a:defRPr sz="1800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plt.subplot(1, 2, 2)</a:t>
            </a:r>
          </a:p>
          <a:p>
            <a:pPr lvl="0">
              <a:defRPr sz="1800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plt.imshow(gray)</a:t>
            </a:r>
          </a:p>
          <a:p>
            <a:pPr lvl="0">
              <a:defRPr sz="1800"/>
            </a:pPr>
            <a:endParaRPr lang="en-US"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plt.show()</a:t>
            </a:r>
            <a:r>
              <a:rPr lang="en-US" sz="2000" b="1" dirty="0">
                <a:latin typeface="Courier New"/>
                <a:ea typeface="Courier New"/>
                <a:cs typeface="Courier New"/>
                <a:sym typeface="Courier New"/>
              </a:rPr>
              <a:t/>
            </a:r>
            <a:br>
              <a:rPr lang="en-US" sz="2000" b="1" dirty="0">
                <a:latin typeface="Courier New"/>
                <a:ea typeface="Courier New"/>
                <a:cs typeface="Courier New"/>
                <a:sym typeface="Courier New"/>
              </a:rPr>
            </a:br>
            <a:endParaRPr lang="th-TH" sz="2000" b="1" dirty="0" smtClean="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9065" y="4445876"/>
            <a:ext cx="5834935" cy="23070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39754" y="2644346"/>
            <a:ext cx="4404246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000" smtClean="0">
                <a:latin typeface="Tahoma" pitchFamily="34" charset="0"/>
                <a:cs typeface="Tahoma" pitchFamily="34" charset="0"/>
              </a:rPr>
              <a:t>นำค่าความเข้มของ </a:t>
            </a:r>
            <a:r>
              <a:rPr lang="en-US" sz="2000" smtClean="0">
                <a:latin typeface="Tahoma" pitchFamily="34" charset="0"/>
                <a:cs typeface="Tahoma" pitchFamily="34" charset="0"/>
              </a:rPr>
              <a:t>R G B </a:t>
            </a:r>
            <a:r>
              <a:rPr lang="th-TH" sz="2000" smtClean="0">
                <a:latin typeface="Tahoma" pitchFamily="34" charset="0"/>
                <a:cs typeface="Tahoma" pitchFamily="34" charset="0"/>
              </a:rPr>
              <a:t>มาหาค่าเฉลี่ย</a:t>
            </a:r>
          </a:p>
          <a:p>
            <a:r>
              <a:rPr lang="th-TH" sz="2000" smtClean="0">
                <a:latin typeface="Tahoma" pitchFamily="34" charset="0"/>
                <a:cs typeface="Tahoma" pitchFamily="34" charset="0"/>
              </a:rPr>
              <a:t>แล้วเปลี่ยน </a:t>
            </a:r>
            <a:r>
              <a:rPr lang="en-US" sz="2000" smtClean="0">
                <a:latin typeface="Tahoma" pitchFamily="34" charset="0"/>
                <a:cs typeface="Tahoma" pitchFamily="34" charset="0"/>
              </a:rPr>
              <a:t>R G B </a:t>
            </a:r>
            <a:r>
              <a:rPr lang="th-TH" sz="2000" smtClean="0">
                <a:latin typeface="Tahoma" pitchFamily="34" charset="0"/>
                <a:cs typeface="Tahoma" pitchFamily="34" charset="0"/>
              </a:rPr>
              <a:t>ให้เป็นความเข้มระดับเดียวกัน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44835" y="763588"/>
            <a:ext cx="3699163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000" smtClean="0">
                <a:latin typeface="Tahoma" pitchFamily="34" charset="0"/>
                <a:cs typeface="Tahoma" pitchFamily="34" charset="0"/>
              </a:rPr>
              <a:t>จุดสีที่ </a:t>
            </a:r>
            <a:r>
              <a:rPr lang="en-US" sz="2000" smtClean="0">
                <a:latin typeface="Tahoma" pitchFamily="34" charset="0"/>
                <a:cs typeface="Tahoma" pitchFamily="34" charset="0"/>
              </a:rPr>
              <a:t>R G B </a:t>
            </a:r>
            <a:r>
              <a:rPr lang="th-TH" sz="2000" smtClean="0">
                <a:latin typeface="Tahoma" pitchFamily="34" charset="0"/>
                <a:cs typeface="Tahoma" pitchFamily="34" charset="0"/>
              </a:rPr>
              <a:t>มีค่าความเข้มเท่ากัน เป็นจุดสีเทา</a:t>
            </a:r>
          </a:p>
        </p:txBody>
      </p:sp>
    </p:spTree>
    <p:extLst>
      <p:ext uri="{BB962C8B-B14F-4D97-AF65-F5344CB8AC3E}">
        <p14:creationId xmlns:p14="http://schemas.microsoft.com/office/powerpoint/2010/main" val="381138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ภาพสีเทาแบบประหยัดเนื้อที่</a:t>
            </a:r>
            <a:endParaRPr lang="en-US"/>
          </a:p>
        </p:txBody>
      </p:sp>
      <p:sp>
        <p:nvSpPr>
          <p:cNvPr id="3" name="Shape 361"/>
          <p:cNvSpPr/>
          <p:nvPr/>
        </p:nvSpPr>
        <p:spPr>
          <a:xfrm>
            <a:off x="0" y="763588"/>
            <a:ext cx="9143999" cy="4095607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 lvl="0">
              <a:defRPr sz="1800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import numpy as np</a:t>
            </a:r>
          </a:p>
          <a:p>
            <a:pPr lvl="0">
              <a:defRPr sz="1800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import matplotlib.pyplot as plt</a:t>
            </a:r>
          </a:p>
          <a:p>
            <a:pPr lvl="0">
              <a:defRPr sz="1800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import matplotlib.image as mpimg</a:t>
            </a:r>
          </a:p>
          <a:p>
            <a:pPr lvl="0">
              <a:defRPr sz="1800"/>
            </a:pPr>
            <a:endParaRPr lang="en-US"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image = mpimg.imread('monument.png')</a:t>
            </a:r>
          </a:p>
          <a:p>
            <a:pPr lvl="0">
              <a:defRPr sz="1800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plt.subplot(1, 2, 1)</a:t>
            </a:r>
          </a:p>
          <a:p>
            <a:pPr lvl="0">
              <a:defRPr sz="1800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plt.imshow(image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lang="en-US"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gray = np.ndarray(</a:t>
            </a:r>
            <a:r>
              <a:rPr lang="en-US" sz="2000" b="1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image.shape(0:2)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)</a:t>
            </a:r>
          </a:p>
          <a:p>
            <a:pPr lvl="0">
              <a:defRPr sz="1800"/>
            </a:pPr>
            <a:r>
              <a:rPr lang="en-US" sz="2000" b="1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gray = 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2000" b="1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image[:,:,0]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US" sz="2000" b="1" smtClean="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image[:,:,1]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US" sz="2000" b="1" smtClean="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image[:,:,2]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) / 3 </a:t>
            </a:r>
          </a:p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plt.subplot(1</a:t>
            </a: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, 2, 2)</a:t>
            </a:r>
          </a:p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plt.imshow(gray, </a:t>
            </a:r>
            <a:r>
              <a:rPr lang="en-US" sz="2000" b="1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cmap='gray'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lang="en-US"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endParaRPr lang="en-US"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plt.show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lang="th-TH" sz="2000" b="1" dirty="0" smtClean="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9065" y="4445876"/>
            <a:ext cx="5834935" cy="230701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 bwMode="auto">
          <a:xfrm>
            <a:off x="4762465" y="3684732"/>
            <a:ext cx="2511639" cy="462337"/>
          </a:xfrm>
          <a:prstGeom prst="wedgeRoundRectCallout">
            <a:avLst>
              <a:gd name="adj1" fmla="val -59623"/>
              <a:gd name="adj2" fmla="val 31389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200" smtClean="0">
                <a:latin typeface="Tahoma" pitchFamily="34" charset="0"/>
                <a:cs typeface="Tahoma" pitchFamily="34" charset="0"/>
              </a:rPr>
              <a:t>ถ้าไม่ใส่</a:t>
            </a:r>
            <a:r>
              <a:rPr lang="en-US" sz="220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smtClean="0">
                <a:latin typeface="Tahoma" pitchFamily="34" charset="0"/>
                <a:cs typeface="Tahoma" pitchFamily="34" charset="0"/>
                <a:sym typeface="Wingdings" panose="05000000000000000000" pitchFamily="2" charset="2"/>
              </a:rPr>
              <a:t> </a:t>
            </a:r>
            <a:r>
              <a:rPr lang="th-TH" sz="2200" smtClean="0">
                <a:latin typeface="Tahoma" pitchFamily="34" charset="0"/>
                <a:cs typeface="Tahoma" pitchFamily="34" charset="0"/>
              </a:rPr>
              <a:t>สีเพี้ยนๆ</a:t>
            </a:r>
            <a:endParaRPr lang="en-US" sz="2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4310399" y="2452290"/>
            <a:ext cx="4833599" cy="462337"/>
          </a:xfrm>
          <a:prstGeom prst="wedgeRoundRectCallout">
            <a:avLst>
              <a:gd name="adj1" fmla="val -54261"/>
              <a:gd name="adj2" fmla="val 5133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200" smtClean="0">
                <a:latin typeface="Tahoma" pitchFamily="34" charset="0"/>
                <a:cs typeface="Tahoma" pitchFamily="34" charset="0"/>
              </a:rPr>
              <a:t>ภาพ</a:t>
            </a:r>
            <a:r>
              <a:rPr lang="en-US" sz="2200" smtClean="0">
                <a:latin typeface="Tahoma" pitchFamily="34" charset="0"/>
                <a:cs typeface="Tahoma" pitchFamily="34" charset="0"/>
              </a:rPr>
              <a:t> 350x449 </a:t>
            </a:r>
            <a:r>
              <a:rPr lang="th-TH" sz="2200" smtClean="0">
                <a:latin typeface="Tahoma" pitchFamily="34" charset="0"/>
                <a:cs typeface="Tahoma" pitchFamily="34" charset="0"/>
              </a:rPr>
              <a:t>ใช้อาเรย์ขนาด </a:t>
            </a:r>
            <a:r>
              <a:rPr lang="en-US" sz="2200" smtClean="0">
                <a:latin typeface="Tahoma" pitchFamily="34" charset="0"/>
                <a:cs typeface="Tahoma" pitchFamily="34" charset="0"/>
              </a:rPr>
              <a:t>350x449</a:t>
            </a:r>
            <a:r>
              <a:rPr lang="th-TH" sz="2200" smtClean="0">
                <a:latin typeface="Tahoma" pitchFamily="34" charset="0"/>
                <a:cs typeface="Tahoma" pitchFamily="34" charset="0"/>
              </a:rPr>
              <a:t> </a:t>
            </a:r>
            <a:endParaRPr lang="en-US" sz="2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95455" y="763588"/>
            <a:ext cx="3948543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000" smtClean="0">
                <a:latin typeface="Tahoma" pitchFamily="34" charset="0"/>
                <a:cs typeface="Tahoma" pitchFamily="34" charset="0"/>
              </a:rPr>
              <a:t>ใช้อาเรย์ </a:t>
            </a:r>
            <a:r>
              <a:rPr lang="en-US" sz="2000" smtClean="0">
                <a:latin typeface="Tahoma" pitchFamily="34" charset="0"/>
                <a:cs typeface="Tahoma" pitchFamily="34" charset="0"/>
              </a:rPr>
              <a:t>2 </a:t>
            </a:r>
            <a:r>
              <a:rPr lang="th-TH" sz="2000" smtClean="0">
                <a:latin typeface="Tahoma" pitchFamily="34" charset="0"/>
                <a:cs typeface="Tahoma" pitchFamily="34" charset="0"/>
              </a:rPr>
              <a:t>มิติ เก็บค่าความเข้มสีเทา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95457" y="1284412"/>
            <a:ext cx="3948543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smtClean="0">
                <a:latin typeface="Tahoma" pitchFamily="34" charset="0"/>
                <a:cs typeface="Tahoma" pitchFamily="34" charset="0"/>
              </a:rPr>
              <a:t>image.shape </a:t>
            </a:r>
            <a:r>
              <a:rPr lang="en-US" sz="2000" smtClean="0">
                <a:latin typeface="Tahoma" pitchFamily="34" charset="0"/>
                <a:cs typeface="Tahoma" pitchFamily="34" charset="0"/>
                <a:sym typeface="Wingdings" panose="05000000000000000000" pitchFamily="2" charset="2"/>
              </a:rPr>
              <a:t> (350,449,3)</a:t>
            </a:r>
          </a:p>
          <a:p>
            <a:pPr algn="r"/>
            <a:r>
              <a:rPr lang="en-US" sz="2000" smtClean="0">
                <a:latin typeface="Tahoma" pitchFamily="34" charset="0"/>
                <a:cs typeface="Tahoma" pitchFamily="34" charset="0"/>
                <a:sym typeface="Wingdings" panose="05000000000000000000" pitchFamily="2" charset="2"/>
              </a:rPr>
              <a:t>image.shape(0:2)     (350,449)</a:t>
            </a:r>
            <a:endParaRPr lang="th-TH" sz="200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8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  <p:bldP spid="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เขียนฟังก์ชันทำภาพสีเทาแบบประหยัดเนื้อที่</a:t>
            </a:r>
            <a:endParaRPr lang="en-US"/>
          </a:p>
        </p:txBody>
      </p:sp>
      <p:sp>
        <p:nvSpPr>
          <p:cNvPr id="3" name="Shape 361"/>
          <p:cNvSpPr/>
          <p:nvPr/>
        </p:nvSpPr>
        <p:spPr>
          <a:xfrm>
            <a:off x="0" y="763588"/>
            <a:ext cx="9143999" cy="5326714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 lvl="0">
              <a:defRPr sz="1800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import numpy as np</a:t>
            </a:r>
          </a:p>
          <a:p>
            <a:pPr lvl="0">
              <a:defRPr sz="1800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import matplotlib.pyplot as plt</a:t>
            </a:r>
          </a:p>
          <a:p>
            <a:pPr lvl="0">
              <a:defRPr sz="1800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import matplotlib.image as mpimg</a:t>
            </a:r>
          </a:p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#-----------------------------------------</a:t>
            </a:r>
            <a:endParaRPr lang="th-TH" sz="2000" b="1" smtClean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0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def grayscale(image):</a:t>
            </a:r>
          </a:p>
          <a:p>
            <a:pPr lvl="0">
              <a:defRPr sz="1800"/>
            </a:pPr>
            <a:r>
              <a:rPr lang="en-US" sz="20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(image[:,:,0</a:t>
            </a:r>
            <a:r>
              <a:rPr lang="en-US" sz="2000" b="1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]+image</a:t>
            </a:r>
            <a:r>
              <a:rPr lang="en-US" sz="20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[:,:,1</a:t>
            </a:r>
            <a:r>
              <a:rPr lang="en-US" sz="2000" b="1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]+image</a:t>
            </a:r>
            <a:r>
              <a:rPr lang="en-US" sz="20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[:,:,2]) / </a:t>
            </a:r>
            <a:r>
              <a:rPr lang="en-US" sz="2000" b="1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</a:p>
          <a:p>
            <a:pPr lvl="0">
              <a:defRPr sz="1800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#-----------------------------------------</a:t>
            </a:r>
            <a:endParaRPr lang="th-TH"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image </a:t>
            </a: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= mpimg.imread('monument.png')</a:t>
            </a:r>
          </a:p>
          <a:p>
            <a:pPr lvl="0">
              <a:defRPr sz="1800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plt.subplot(1, 2, 1)</a:t>
            </a:r>
          </a:p>
          <a:p>
            <a:pPr lvl="0">
              <a:defRPr sz="1800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plt.imshow(image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lang="en-US"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endParaRPr lang="en-US" sz="2000" b="1" smtClean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gray = </a:t>
            </a:r>
            <a:r>
              <a:rPr lang="en-US" sz="2000" b="1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grayscale(image)</a:t>
            </a:r>
          </a:p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plt.subplot(1</a:t>
            </a: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, 2, 2)</a:t>
            </a:r>
          </a:p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plt.imshow(gray, cmap='gray')</a:t>
            </a:r>
            <a:endParaRPr lang="en-US"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endParaRPr lang="en-US"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plt.show()</a:t>
            </a:r>
            <a:r>
              <a:rPr lang="en-US" sz="2000" b="1" dirty="0">
                <a:latin typeface="Courier New"/>
                <a:ea typeface="Courier New"/>
                <a:cs typeface="Courier New"/>
                <a:sym typeface="Courier New"/>
              </a:rPr>
              <a:t/>
            </a:r>
            <a:br>
              <a:rPr lang="en-US" sz="2000" b="1" dirty="0">
                <a:latin typeface="Courier New"/>
                <a:ea typeface="Courier New"/>
                <a:cs typeface="Courier New"/>
                <a:sym typeface="Courier New"/>
              </a:rPr>
            </a:br>
            <a:endParaRPr lang="th-TH" sz="2000" b="1" dirty="0" smtClean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5964382" y="2778132"/>
            <a:ext cx="1808018" cy="1004160"/>
          </a:xfrm>
          <a:prstGeom prst="wedgeRoundRectCallout">
            <a:avLst>
              <a:gd name="adj1" fmla="val 63496"/>
              <a:gd name="adj2" fmla="val -5043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latin typeface="Tahoma" pitchFamily="34" charset="0"/>
                <a:cs typeface="Tahoma" pitchFamily="34" charset="0"/>
              </a:rPr>
              <a:t>broadcast 3 &amp;</a:t>
            </a:r>
            <a:br>
              <a:rPr lang="en-US" sz="1800" smtClean="0">
                <a:latin typeface="Tahoma" pitchFamily="34" charset="0"/>
                <a:cs typeface="Tahoma" pitchFamily="34" charset="0"/>
              </a:rPr>
            </a:br>
            <a:r>
              <a:rPr lang="en-US" sz="1800" smtClean="0">
                <a:latin typeface="Tahoma" pitchFamily="34" charset="0"/>
                <a:cs typeface="Tahoma" pitchFamily="34" charset="0"/>
              </a:rPr>
              <a:t>element-wise division</a:t>
            </a:r>
            <a:endParaRPr lang="en-US" sz="18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5018810" y="1810515"/>
            <a:ext cx="2462646" cy="417077"/>
          </a:xfrm>
          <a:prstGeom prst="wedgeRoundRectCallout">
            <a:avLst>
              <a:gd name="adj1" fmla="val -61173"/>
              <a:gd name="adj2" fmla="val 5726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latin typeface="Tahoma" pitchFamily="34" charset="0"/>
                <a:cs typeface="Tahoma" pitchFamily="34" charset="0"/>
              </a:rPr>
              <a:t>element-wise addition</a:t>
            </a:r>
            <a:endParaRPr lang="en-US" sz="18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56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>
                <a:latin typeface="Tahoma"/>
                <a:cs typeface="Tahoma"/>
              </a:rPr>
              <a:t>เขาว่าสูตรนี้ดีกว่า </a:t>
            </a:r>
            <a:r>
              <a:rPr lang="pt-BR" sz="2800" smtClean="0">
                <a:latin typeface="Tahoma"/>
                <a:cs typeface="Tahoma"/>
              </a:rPr>
              <a:t>0.299*</a:t>
            </a:r>
            <a:r>
              <a:rPr lang="en-US" sz="2800">
                <a:latin typeface="Tahoma"/>
                <a:cs typeface="Tahoma"/>
              </a:rPr>
              <a:t>R</a:t>
            </a:r>
            <a:r>
              <a:rPr lang="pt-BR" sz="2800">
                <a:latin typeface="Tahoma"/>
                <a:cs typeface="Tahoma"/>
              </a:rPr>
              <a:t> + 0.587*G + </a:t>
            </a:r>
            <a:r>
              <a:rPr lang="pt-BR" sz="2800" smtClean="0">
                <a:latin typeface="Tahoma"/>
                <a:cs typeface="Tahoma"/>
              </a:rPr>
              <a:t>0.114*B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Tahoma"/>
                <a:cs typeface="Tahoma"/>
              </a:rPr>
              <a:t>CH08_6 </a:t>
            </a:r>
            <a:r>
              <a:rPr lang="th-TH" smtClean="0">
                <a:latin typeface="Tahoma"/>
                <a:cs typeface="Tahoma"/>
              </a:rPr>
              <a:t>จง</a:t>
            </a:r>
            <a:r>
              <a:rPr lang="th-TH" dirty="0" smtClean="0">
                <a:latin typeface="Tahoma"/>
                <a:cs typeface="Tahoma"/>
              </a:rPr>
              <a:t>เขียนโปรแกรมเพื่อแปลงรูปภาพจากรูปสีให้</a:t>
            </a:r>
            <a:r>
              <a:rPr lang="th-TH" smtClean="0">
                <a:latin typeface="Tahoma"/>
                <a:cs typeface="Tahoma"/>
              </a:rPr>
              <a:t>เป็นรูปสีเทา (</a:t>
            </a:r>
            <a:r>
              <a:rPr lang="en-US" smtClean="0">
                <a:latin typeface="Tahoma"/>
                <a:cs typeface="Tahoma"/>
              </a:rPr>
              <a:t>gray scale</a:t>
            </a:r>
            <a:r>
              <a:rPr lang="th-TH" smtClean="0">
                <a:latin typeface="Tahoma"/>
                <a:cs typeface="Tahoma"/>
              </a:rPr>
              <a:t>)</a:t>
            </a:r>
            <a:r>
              <a:rPr lang="en-US" smtClean="0">
                <a:latin typeface="Tahoma"/>
                <a:cs typeface="Tahoma"/>
              </a:rPr>
              <a:t> </a:t>
            </a:r>
            <a:r>
              <a:rPr lang="th-TH" smtClean="0">
                <a:latin typeface="Tahoma"/>
                <a:cs typeface="Tahoma"/>
              </a:rPr>
              <a:t>ด้วยสูตรข้างบนนี้ เทียบกับสูตร </a:t>
            </a:r>
            <a:r>
              <a:rPr lang="en-US" smtClean="0">
                <a:latin typeface="Tahoma"/>
                <a:cs typeface="Tahoma"/>
              </a:rPr>
              <a:t>(R + G + B)/3</a:t>
            </a:r>
            <a:endParaRPr lang="th-TH" dirty="0" smtClean="0">
              <a:latin typeface="Tahoma"/>
              <a:cs typeface="Tahom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192" y="2516331"/>
            <a:ext cx="7042439" cy="267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91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>
                <a:latin typeface="Tahoma"/>
                <a:cs typeface="Tahoma"/>
              </a:rPr>
              <a:t>ลองเขียนดู </a:t>
            </a:r>
            <a:r>
              <a:rPr lang="en-US" smtClean="0">
                <a:latin typeface="Tahoma"/>
                <a:cs typeface="Tahoma"/>
              </a:rPr>
              <a:t>: </a:t>
            </a:r>
            <a:r>
              <a:rPr lang="th-TH" smtClean="0">
                <a:latin typeface="Tahoma"/>
                <a:cs typeface="Tahoma"/>
              </a:rPr>
              <a:t>ภาพโบราณ </a:t>
            </a:r>
            <a:r>
              <a:rPr lang="en-US" smtClean="0">
                <a:latin typeface="Tahoma"/>
                <a:cs typeface="Tahoma"/>
              </a:rPr>
              <a:t>: Sepia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908050"/>
            <a:ext cx="8208327" cy="2395220"/>
          </a:xfrm>
        </p:spPr>
        <p:txBody>
          <a:bodyPr/>
          <a:lstStyle/>
          <a:p>
            <a:r>
              <a:rPr lang="th-TH" smtClean="0">
                <a:latin typeface="Tahoma"/>
                <a:cs typeface="Tahoma"/>
              </a:rPr>
              <a:t>จงเขียนฟังก์ชันเพื่อ</a:t>
            </a:r>
            <a:r>
              <a:rPr lang="th-TH" dirty="0" smtClean="0">
                <a:latin typeface="Tahoma"/>
                <a:cs typeface="Tahoma"/>
              </a:rPr>
              <a:t>แปลงรูปภาพจากรูปสีให้</a:t>
            </a:r>
            <a:r>
              <a:rPr lang="th-TH" smtClean="0">
                <a:latin typeface="Tahoma"/>
                <a:cs typeface="Tahoma"/>
              </a:rPr>
              <a:t>เป็นรูปสี</a:t>
            </a:r>
            <a:r>
              <a:rPr lang="en-US" smtClean="0">
                <a:latin typeface="Tahoma"/>
                <a:cs typeface="Tahoma"/>
              </a:rPr>
              <a:t>sepia </a:t>
            </a:r>
            <a:r>
              <a:rPr lang="th-TH" smtClean="0">
                <a:latin typeface="Tahoma"/>
                <a:cs typeface="Tahoma"/>
              </a:rPr>
              <a:t>ด้วยสูตร</a:t>
            </a:r>
            <a:endParaRPr lang="en-US">
              <a:latin typeface="Tahoma"/>
              <a:cs typeface="Tahoma"/>
            </a:endParaRPr>
          </a:p>
          <a:p>
            <a:pPr marL="0" indent="0">
              <a:buNone/>
            </a:pPr>
            <a:r>
              <a:rPr lang="en-US" sz="2400" smtClean="0">
                <a:latin typeface="Tahoma"/>
                <a:cs typeface="Tahoma"/>
              </a:rPr>
              <a:t>       R' </a:t>
            </a:r>
            <a:r>
              <a:rPr lang="en-US" sz="2400">
                <a:latin typeface="Tahoma"/>
                <a:cs typeface="Tahoma"/>
              </a:rPr>
              <a:t>= </a:t>
            </a:r>
            <a:r>
              <a:rPr lang="en-US" sz="2400" smtClean="0">
                <a:latin typeface="Tahoma"/>
                <a:cs typeface="Tahoma"/>
              </a:rPr>
              <a:t>np.minimum(1.0, 0.393R </a:t>
            </a:r>
            <a:r>
              <a:rPr lang="en-US" sz="2400">
                <a:latin typeface="Tahoma"/>
                <a:cs typeface="Tahoma"/>
              </a:rPr>
              <a:t>+ </a:t>
            </a:r>
            <a:r>
              <a:rPr lang="en-US" sz="2400" smtClean="0">
                <a:latin typeface="Tahoma"/>
                <a:cs typeface="Tahoma"/>
              </a:rPr>
              <a:t>0.769G </a:t>
            </a:r>
            <a:r>
              <a:rPr lang="en-US" sz="2400">
                <a:latin typeface="Tahoma"/>
                <a:cs typeface="Tahoma"/>
              </a:rPr>
              <a:t>+ </a:t>
            </a:r>
            <a:r>
              <a:rPr lang="en-US" sz="2400" smtClean="0">
                <a:latin typeface="Tahoma"/>
                <a:cs typeface="Tahoma"/>
              </a:rPr>
              <a:t>0.189B)</a:t>
            </a:r>
            <a:endParaRPr lang="en-US" sz="2400">
              <a:latin typeface="Tahoma"/>
              <a:cs typeface="Tahoma"/>
            </a:endParaRPr>
          </a:p>
          <a:p>
            <a:pPr marL="0" indent="0">
              <a:buNone/>
            </a:pPr>
            <a:r>
              <a:rPr lang="en-US" sz="2400">
                <a:latin typeface="Tahoma"/>
                <a:cs typeface="Tahoma"/>
              </a:rPr>
              <a:t> </a:t>
            </a:r>
            <a:r>
              <a:rPr lang="en-US" sz="2400" smtClean="0">
                <a:latin typeface="Tahoma"/>
                <a:cs typeface="Tahoma"/>
              </a:rPr>
              <a:t>      G' = np.minimum(1.0, 0.349R </a:t>
            </a:r>
            <a:r>
              <a:rPr lang="en-US" sz="2400">
                <a:latin typeface="Tahoma"/>
                <a:cs typeface="Tahoma"/>
              </a:rPr>
              <a:t>+ </a:t>
            </a:r>
            <a:r>
              <a:rPr lang="en-US" sz="2400" smtClean="0">
                <a:latin typeface="Tahoma"/>
                <a:cs typeface="Tahoma"/>
              </a:rPr>
              <a:t>0.686G </a:t>
            </a:r>
            <a:r>
              <a:rPr lang="en-US" sz="2400">
                <a:latin typeface="Tahoma"/>
                <a:cs typeface="Tahoma"/>
              </a:rPr>
              <a:t>+ </a:t>
            </a:r>
            <a:r>
              <a:rPr lang="en-US" sz="2400" smtClean="0">
                <a:latin typeface="Tahoma"/>
                <a:cs typeface="Tahoma"/>
              </a:rPr>
              <a:t>0.168B)</a:t>
            </a:r>
            <a:endParaRPr lang="en-US" sz="2400">
              <a:latin typeface="Tahoma"/>
              <a:cs typeface="Tahoma"/>
            </a:endParaRPr>
          </a:p>
          <a:p>
            <a:pPr marL="0" indent="0">
              <a:buNone/>
            </a:pPr>
            <a:r>
              <a:rPr lang="en-US" sz="2400">
                <a:latin typeface="Tahoma"/>
                <a:cs typeface="Tahoma"/>
              </a:rPr>
              <a:t> </a:t>
            </a:r>
            <a:r>
              <a:rPr lang="en-US" sz="2400" smtClean="0">
                <a:latin typeface="Tahoma"/>
                <a:cs typeface="Tahoma"/>
              </a:rPr>
              <a:t>      B' </a:t>
            </a:r>
            <a:r>
              <a:rPr lang="en-US" sz="2400">
                <a:latin typeface="Tahoma"/>
                <a:cs typeface="Tahoma"/>
              </a:rPr>
              <a:t>= </a:t>
            </a:r>
            <a:r>
              <a:rPr lang="en-US" sz="2400" smtClean="0">
                <a:latin typeface="Tahoma"/>
                <a:cs typeface="Tahoma"/>
              </a:rPr>
              <a:t>np.minimum(1.0</a:t>
            </a:r>
            <a:r>
              <a:rPr lang="en-US" sz="2400">
                <a:latin typeface="Tahoma"/>
                <a:cs typeface="Tahoma"/>
              </a:rPr>
              <a:t>, </a:t>
            </a:r>
            <a:r>
              <a:rPr lang="en-US" sz="2400" smtClean="0">
                <a:latin typeface="Tahoma"/>
                <a:cs typeface="Tahoma"/>
              </a:rPr>
              <a:t>0.272R </a:t>
            </a:r>
            <a:r>
              <a:rPr lang="en-US" sz="2400">
                <a:latin typeface="Tahoma"/>
                <a:cs typeface="Tahoma"/>
              </a:rPr>
              <a:t>+ </a:t>
            </a:r>
            <a:r>
              <a:rPr lang="en-US" sz="2400" smtClean="0">
                <a:latin typeface="Tahoma"/>
                <a:cs typeface="Tahoma"/>
              </a:rPr>
              <a:t>0.534G </a:t>
            </a:r>
            <a:r>
              <a:rPr lang="en-US" sz="2400">
                <a:latin typeface="Tahoma"/>
                <a:cs typeface="Tahoma"/>
              </a:rPr>
              <a:t>+ </a:t>
            </a:r>
            <a:r>
              <a:rPr lang="en-US" sz="2400" smtClean="0">
                <a:latin typeface="Tahoma"/>
                <a:cs typeface="Tahoma"/>
              </a:rPr>
              <a:t>.0131B)</a:t>
            </a:r>
            <a:endParaRPr lang="en-US">
              <a:latin typeface="Tahoma"/>
              <a:cs typeface="Tahoma"/>
            </a:endParaRPr>
          </a:p>
          <a:p>
            <a:pPr marL="0" indent="0">
              <a:buNone/>
            </a:pPr>
            <a:endParaRPr lang="th-TH" dirty="0" smtClean="0">
              <a:latin typeface="Tahoma"/>
              <a:cs typeface="Tahom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3" y="3303270"/>
            <a:ext cx="785812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75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</a:t>
            </a:r>
            <a:r>
              <a:rPr lang="en-US" dirty="0"/>
              <a:t>Convolution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latin typeface="Tahoma"/>
                <a:cs typeface="Tahoma"/>
              </a:rPr>
              <a:t>Image Convolution </a:t>
            </a:r>
            <a:r>
              <a:rPr lang="th-TH" sz="2000" dirty="0" smtClean="0">
                <a:latin typeface="Tahoma"/>
                <a:cs typeface="Tahoma"/>
              </a:rPr>
              <a:t>คือการนำรูปภาพมาผ่านตัวกรอง </a:t>
            </a:r>
            <a:r>
              <a:rPr lang="en-US" sz="2000" dirty="0" smtClean="0">
                <a:latin typeface="Tahoma"/>
                <a:cs typeface="Tahoma"/>
              </a:rPr>
              <a:t>(kernel) </a:t>
            </a:r>
            <a:r>
              <a:rPr lang="th-TH" sz="2000" dirty="0" smtClean="0">
                <a:latin typeface="Tahoma"/>
                <a:cs typeface="Tahoma"/>
              </a:rPr>
              <a:t>เพื่อให้ได้ผลลัพธ์ตามที่ต้องการเช่น </a:t>
            </a:r>
            <a:r>
              <a:rPr lang="en-US" sz="2000" dirty="0" smtClean="0">
                <a:latin typeface="Tahoma"/>
                <a:cs typeface="Tahoma"/>
              </a:rPr>
              <a:t>blur</a:t>
            </a:r>
            <a:r>
              <a:rPr lang="th-TH" sz="2000" dirty="0" smtClean="0">
                <a:latin typeface="Tahoma"/>
                <a:cs typeface="Tahoma"/>
              </a:rPr>
              <a:t>, ขยับรูป, จับขอบรูป เป็นต้น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192" y="1870732"/>
            <a:ext cx="6423160" cy="2188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5476" y="4207365"/>
            <a:ext cx="6373091" cy="249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7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Convolution</a:t>
            </a:r>
            <a:endParaRPr lang="en-US" dirty="0"/>
          </a:p>
        </p:txBody>
      </p:sp>
      <p:pic>
        <p:nvPicPr>
          <p:cNvPr id="4" name="Picture 3" descr="kernel_convolu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249" y="1075061"/>
            <a:ext cx="4788461" cy="36945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92570" y="2583780"/>
            <a:ext cx="736299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Tahoma"/>
                <a:cs typeface="Tahoma"/>
              </a:rPr>
              <a:t>kernel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282" y="4501265"/>
            <a:ext cx="1929535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th-TH" sz="1600" dirty="0" smtClean="0">
                <a:latin typeface="Tahoma"/>
                <a:cs typeface="Tahoma"/>
              </a:rPr>
              <a:t>ผลการทำ </a:t>
            </a:r>
            <a:r>
              <a:rPr lang="en-US" sz="1600" dirty="0" smtClean="0">
                <a:latin typeface="Tahoma"/>
                <a:cs typeface="Tahoma"/>
              </a:rPr>
              <a:t>convolute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3710" y="5248587"/>
            <a:ext cx="575554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smtClean="0">
                <a:latin typeface="Tahoma"/>
                <a:cs typeface="Tahoma"/>
              </a:rPr>
              <a:t>เปลี่ยนค่าของเมทริกซ์ </a:t>
            </a:r>
            <a:r>
              <a:rPr lang="en-US" sz="2400" smtClean="0">
                <a:latin typeface="Tahoma"/>
                <a:cs typeface="Tahoma"/>
              </a:rPr>
              <a:t>kernel </a:t>
            </a:r>
            <a:r>
              <a:rPr lang="th-TH" sz="2400" smtClean="0">
                <a:latin typeface="Tahoma"/>
                <a:cs typeface="Tahoma"/>
              </a:rPr>
              <a:t/>
            </a:r>
            <a:br>
              <a:rPr lang="th-TH" sz="2400" smtClean="0">
                <a:latin typeface="Tahoma"/>
                <a:cs typeface="Tahoma"/>
              </a:rPr>
            </a:br>
            <a:r>
              <a:rPr lang="th-TH" sz="2400" smtClean="0">
                <a:latin typeface="Tahoma"/>
                <a:cs typeface="Tahoma"/>
              </a:rPr>
              <a:t>จะได้การประมวลผลภาพแบบอื่น ๆ </a:t>
            </a:r>
            <a:endParaRPr lang="en-US" sz="2400" dirty="0" smtClean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18617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-3175" y="1587"/>
            <a:ext cx="9147175" cy="7620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00"/>
                </a:solidFill>
              </a:rPr>
              <a:t>NumPy คืออะไร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684213" y="908050"/>
            <a:ext cx="8116886" cy="388214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lang="en-US" sz="2400" err="1" smtClean="0">
                <a:latin typeface="Tahoma"/>
                <a:cs typeface="Tahoma"/>
              </a:rPr>
              <a:t>NumPy</a:t>
            </a:r>
            <a:r>
              <a:rPr sz="2400" smtClean="0">
                <a:latin typeface="Tahoma"/>
                <a:cs typeface="Tahoma"/>
              </a:rPr>
              <a:t> เป็น</a:t>
            </a:r>
            <a:r>
              <a:rPr lang="th-TH" sz="2400" smtClean="0">
                <a:latin typeface="Tahoma"/>
                <a:cs typeface="Tahoma"/>
              </a:rPr>
              <a:t>คลังคำสั่งที่ใช้กับ</a:t>
            </a:r>
            <a:r>
              <a:rPr lang="en-US" sz="2400" smtClean="0">
                <a:latin typeface="Tahoma"/>
                <a:cs typeface="Tahoma"/>
              </a:rPr>
              <a:t> Python </a:t>
            </a:r>
            <a:r>
              <a:rPr lang="th-TH" sz="2400" smtClean="0">
                <a:latin typeface="Tahoma"/>
                <a:cs typeface="Tahoma"/>
              </a:rPr>
              <a:t>เพื่อ</a:t>
            </a:r>
            <a:r>
              <a:rPr sz="2400" smtClean="0">
                <a:latin typeface="Tahoma"/>
                <a:cs typeface="Tahoma"/>
              </a:rPr>
              <a:t>การ</a:t>
            </a:r>
            <a:r>
              <a:rPr sz="2400">
                <a:latin typeface="Tahoma"/>
                <a:cs typeface="Tahoma"/>
              </a:rPr>
              <a:t>คำนวณ</a:t>
            </a:r>
            <a:r>
              <a:rPr sz="2400" smtClean="0">
                <a:latin typeface="Tahoma"/>
                <a:cs typeface="Tahoma"/>
              </a:rPr>
              <a:t>ทาง</a:t>
            </a:r>
            <a:r>
              <a:rPr lang="th-TH" sz="2400" smtClean="0">
                <a:latin typeface="Tahoma"/>
                <a:cs typeface="Tahoma"/>
              </a:rPr>
              <a:t>คณิตศาสตร์ </a:t>
            </a:r>
            <a:r>
              <a:rPr lang="en-US" sz="2400" smtClean="0">
                <a:latin typeface="Tahoma"/>
                <a:cs typeface="Tahoma"/>
              </a:rPr>
              <a:t>/ </a:t>
            </a:r>
            <a:r>
              <a:rPr sz="2400" smtClean="0">
                <a:latin typeface="Tahoma"/>
                <a:cs typeface="Tahoma"/>
              </a:rPr>
              <a:t>วิทยาศาสตร์</a:t>
            </a:r>
            <a:r>
              <a:rPr lang="en-US" sz="2400" smtClean="0">
                <a:latin typeface="Tahoma"/>
                <a:cs typeface="Tahoma"/>
              </a:rPr>
              <a:t> / </a:t>
            </a:r>
            <a:r>
              <a:rPr lang="th-TH" sz="2400" smtClean="0">
                <a:latin typeface="Tahoma"/>
                <a:cs typeface="Tahoma"/>
              </a:rPr>
              <a:t>วิศวกรรมศาสตร์</a:t>
            </a:r>
          </a:p>
          <a:p>
            <a:pPr lvl="1">
              <a:defRPr sz="1800"/>
            </a:pPr>
            <a:r>
              <a:rPr lang="th-TH" sz="2000">
                <a:latin typeface="Tahoma"/>
                <a:cs typeface="Tahoma"/>
              </a:rPr>
              <a:t>เช่น การคำนวณทางคณิตศาสตร์ การปรับมิติของอาเรย์ การทำ </a:t>
            </a:r>
            <a:r>
              <a:rPr lang="en-US" sz="2000">
                <a:latin typeface="Tahoma"/>
                <a:cs typeface="Tahoma"/>
              </a:rPr>
              <a:t>discrete Fourier transform </a:t>
            </a:r>
            <a:r>
              <a:rPr lang="th-TH" sz="2000">
                <a:latin typeface="Tahoma"/>
                <a:cs typeface="Tahoma"/>
              </a:rPr>
              <a:t>การคำนวณ </a:t>
            </a:r>
            <a:r>
              <a:rPr lang="en-US" sz="2000">
                <a:latin typeface="Tahoma"/>
                <a:cs typeface="Tahoma"/>
              </a:rPr>
              <a:t>linear algebra </a:t>
            </a:r>
            <a:r>
              <a:rPr lang="th-TH" sz="2000">
                <a:latin typeface="Tahoma"/>
                <a:cs typeface="Tahoma"/>
              </a:rPr>
              <a:t>การคำนวณทางสถิติพื้นฐาน เป็น</a:t>
            </a:r>
            <a:r>
              <a:rPr lang="th-TH" sz="2000" smtClean="0">
                <a:latin typeface="Tahoma"/>
                <a:cs typeface="Tahoma"/>
              </a:rPr>
              <a:t>ต้น</a:t>
            </a:r>
            <a:endParaRPr lang="en-US" sz="2000" smtClean="0">
              <a:latin typeface="Tahoma"/>
              <a:cs typeface="Tahoma"/>
            </a:endParaRPr>
          </a:p>
          <a:p>
            <a:pPr marL="457200" lvl="1" indent="0">
              <a:buNone/>
              <a:defRPr sz="1800"/>
            </a:pPr>
            <a:endParaRPr lang="en-US" sz="2000">
              <a:latin typeface="Tahoma"/>
              <a:cs typeface="Tahoma"/>
            </a:endParaRPr>
          </a:p>
          <a:p>
            <a:pPr marL="457200" lvl="1" indent="0">
              <a:buNone/>
              <a:defRPr sz="1800"/>
            </a:pPr>
            <a:endParaRPr lang="en-US" sz="2000" smtClean="0">
              <a:latin typeface="Tahoma"/>
              <a:cs typeface="Tahoma"/>
            </a:endParaRPr>
          </a:p>
          <a:p>
            <a:pPr marL="457200" lvl="1" indent="0">
              <a:buNone/>
              <a:defRPr sz="1800"/>
            </a:pPr>
            <a:endParaRPr lang="en-US" sz="2000" dirty="0" smtClean="0">
              <a:latin typeface="Tahoma"/>
              <a:cs typeface="Tahoma"/>
            </a:endParaRPr>
          </a:p>
          <a:p>
            <a:pPr lvl="0">
              <a:defRPr sz="1800"/>
            </a:pPr>
            <a:r>
              <a:rPr lang="en-US" sz="2400" smtClean="0">
                <a:latin typeface="Tahoma"/>
                <a:cs typeface="Tahoma"/>
              </a:rPr>
              <a:t>NumPy</a:t>
            </a:r>
            <a:r>
              <a:rPr sz="2400" smtClean="0">
                <a:latin typeface="Tahoma"/>
                <a:cs typeface="Tahoma"/>
              </a:rPr>
              <a:t> </a:t>
            </a:r>
            <a:r>
              <a:rPr lang="th-TH" sz="2400" smtClean="0">
                <a:latin typeface="Tahoma"/>
                <a:cs typeface="Tahoma"/>
              </a:rPr>
              <a:t>มีที่เก็บข้อมูล</a:t>
            </a:r>
            <a:r>
              <a:rPr sz="2400" smtClean="0">
                <a:latin typeface="Tahoma"/>
                <a:cs typeface="Tahoma"/>
              </a:rPr>
              <a:t>ที่เรียกว่า</a:t>
            </a:r>
            <a:r>
              <a:rPr lang="th-TH" sz="2400" smtClean="0">
                <a:latin typeface="Tahoma"/>
                <a:cs typeface="Tahoma"/>
              </a:rPr>
              <a:t> </a:t>
            </a:r>
            <a:r>
              <a:rPr sz="2400" i="1" smtClean="0">
                <a:latin typeface="Tahoma"/>
                <a:cs typeface="Tahoma"/>
              </a:rPr>
              <a:t>อาเรย์</a:t>
            </a:r>
            <a:r>
              <a:rPr lang="en-US" sz="2400" i="1" smtClean="0">
                <a:latin typeface="Tahoma"/>
                <a:cs typeface="Tahoma"/>
              </a:rPr>
              <a:t> </a:t>
            </a:r>
            <a:r>
              <a:rPr sz="2400" i="1" smtClean="0">
                <a:latin typeface="Tahoma"/>
                <a:cs typeface="Tahoma"/>
              </a:rPr>
              <a:t> </a:t>
            </a:r>
            <a:r>
              <a:rPr sz="2400" smtClean="0">
                <a:latin typeface="Tahoma"/>
                <a:cs typeface="Tahoma"/>
              </a:rPr>
              <a:t>(</a:t>
            </a:r>
            <a:r>
              <a:rPr sz="2400">
                <a:latin typeface="Tahoma"/>
                <a:cs typeface="Tahoma"/>
              </a:rPr>
              <a:t>ndarray</a:t>
            </a:r>
            <a:r>
              <a:rPr sz="2400" smtClean="0">
                <a:latin typeface="Tahoma"/>
                <a:cs typeface="Tahoma"/>
              </a:rPr>
              <a:t>)</a:t>
            </a:r>
            <a:endParaRPr lang="en-US" sz="2400" dirty="0" smtClean="0">
              <a:latin typeface="Tahoma"/>
              <a:cs typeface="Tahoma"/>
            </a:endParaRPr>
          </a:p>
          <a:p>
            <a:pPr lvl="0">
              <a:defRPr sz="1800"/>
            </a:pPr>
            <a:r>
              <a:rPr lang="en-US" sz="2400" err="1" smtClean="0">
                <a:solidFill>
                  <a:srgbClr val="000000"/>
                </a:solidFill>
                <a:latin typeface="Tahoma"/>
                <a:cs typeface="Tahoma"/>
              </a:rPr>
              <a:t>NumPy</a:t>
            </a:r>
            <a:r>
              <a:rPr lang="en-US" sz="2400" smtClean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th-TH" sz="2400" smtClean="0">
                <a:solidFill>
                  <a:srgbClr val="000000"/>
                </a:solidFill>
                <a:latin typeface="Tahoma"/>
                <a:cs typeface="Tahoma"/>
              </a:rPr>
              <a:t>สามารถ</a:t>
            </a:r>
            <a:r>
              <a:rPr lang="th-TH" sz="2400" dirty="0">
                <a:solidFill>
                  <a:srgbClr val="000000"/>
                </a:solidFill>
                <a:latin typeface="Tahoma"/>
                <a:cs typeface="Tahoma"/>
              </a:rPr>
              <a:t>ประมวลผล</a:t>
            </a:r>
            <a:r>
              <a:rPr lang="th-TH" sz="2400">
                <a:solidFill>
                  <a:srgbClr val="000000"/>
                </a:solidFill>
                <a:latin typeface="Tahoma"/>
                <a:cs typeface="Tahoma"/>
              </a:rPr>
              <a:t>ได้</a:t>
            </a:r>
            <a:r>
              <a:rPr lang="th-TH" sz="2400" smtClean="0">
                <a:solidFill>
                  <a:srgbClr val="000000"/>
                </a:solidFill>
                <a:latin typeface="Tahoma"/>
                <a:cs typeface="Tahoma"/>
              </a:rPr>
              <a:t>เร็วมาก</a:t>
            </a:r>
            <a:endParaRPr lang="th-TH" sz="2400" dirty="0">
              <a:solidFill>
                <a:srgbClr val="000000"/>
              </a:solidFill>
              <a:latin typeface="Tahoma"/>
              <a:cs typeface="Tahoma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866359" y="2702121"/>
            <a:ext cx="2276474" cy="402291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 type="none" w="lg" len="med"/>
          </a:ln>
        </p:spPr>
        <p:txBody>
          <a:bodyPr wrap="square" lIns="90000" tIns="46800" rIns="90000" bIns="46800"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r>
              <a:rPr lang="ro-RO" sz="2000" b="1" dirty="0">
                <a:latin typeface="Courier New" pitchFamily="49" charset="0"/>
                <a:cs typeface="Tahoma" pitchFamily="34" charset="0"/>
              </a:rPr>
              <a:t>i</a:t>
            </a:r>
            <a:r>
              <a:rPr lang="ro-RO" sz="2000" b="1" dirty="0" smtClean="0">
                <a:latin typeface="Courier New" pitchFamily="49" charset="0"/>
                <a:cs typeface="Tahoma" pitchFamily="34" charset="0"/>
              </a:rPr>
              <a:t>mport numpy</a:t>
            </a:r>
            <a:endParaRPr lang="ro-RO" sz="2000" b="1" dirty="0">
              <a:solidFill>
                <a:schemeClr val="accent2"/>
              </a:solidFill>
              <a:latin typeface="Courier New" pitchFamily="49" charset="0"/>
              <a:cs typeface="Tahoma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866359" y="3301179"/>
            <a:ext cx="3185526" cy="402291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 type="none" w="lg" len="med"/>
          </a:ln>
        </p:spPr>
        <p:txBody>
          <a:bodyPr wrap="square" lIns="90000" tIns="46800" rIns="90000" bIns="46800"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r>
              <a:rPr lang="ro-RO" sz="2000" b="1">
                <a:latin typeface="Courier New" pitchFamily="49" charset="0"/>
                <a:cs typeface="Tahoma" pitchFamily="34" charset="0"/>
              </a:rPr>
              <a:t>i</a:t>
            </a:r>
            <a:r>
              <a:rPr lang="ro-RO" sz="2000" b="1" smtClean="0">
                <a:latin typeface="Courier New" pitchFamily="49" charset="0"/>
                <a:cs typeface="Tahoma" pitchFamily="34" charset="0"/>
              </a:rPr>
              <a:t>mport numpy</a:t>
            </a:r>
            <a:r>
              <a:rPr lang="en-US" sz="2000" b="1">
                <a:latin typeface="Courier New" pitchFamily="49" charset="0"/>
                <a:cs typeface="Tahoma" pitchFamily="34" charset="0"/>
              </a:rPr>
              <a:t> </a:t>
            </a:r>
            <a:r>
              <a:rPr lang="en-US" sz="2000" b="1" smtClean="0">
                <a:latin typeface="Courier New" pitchFamily="49" charset="0"/>
                <a:cs typeface="Tahoma" pitchFamily="34" charset="0"/>
              </a:rPr>
              <a:t>as np</a:t>
            </a:r>
            <a:endParaRPr lang="ro-RO" sz="2000" b="1" dirty="0">
              <a:solidFill>
                <a:schemeClr val="accent2"/>
              </a:solidFill>
              <a:latin typeface="Courier New" pitchFamily="49" charset="0"/>
              <a:cs typeface="Tahoma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70818" y="4790195"/>
            <a:ext cx="4676296" cy="1017844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 type="none" w="lg" len="med"/>
          </a:ln>
        </p:spPr>
        <p:txBody>
          <a:bodyPr wrap="square" lIns="90000" tIns="46800" rIns="90000" bIns="46800"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r>
              <a:rPr lang="en-US" sz="2000" b="1" smtClean="0">
                <a:latin typeface="Courier New" pitchFamily="49" charset="0"/>
                <a:cs typeface="Tahoma" pitchFamily="34" charset="0"/>
              </a:rPr>
              <a:t>a = np.zeros((4,3))</a:t>
            </a:r>
            <a:endParaRPr lang="en-US" sz="2000" b="1" dirty="0">
              <a:solidFill>
                <a:schemeClr val="accent2"/>
              </a:solidFill>
              <a:latin typeface="Courier New" pitchFamily="49" charset="0"/>
              <a:cs typeface="Tahoma" pitchFamily="34" charset="0"/>
            </a:endParaRPr>
          </a:p>
          <a:p>
            <a:r>
              <a:rPr lang="en-US" sz="2000" b="1" smtClean="0">
                <a:solidFill>
                  <a:schemeClr val="accent2"/>
                </a:solidFill>
                <a:latin typeface="Courier New" pitchFamily="49" charset="0"/>
                <a:cs typeface="Tahoma" pitchFamily="34" charset="0"/>
              </a:rPr>
              <a:t>b = np.identity(3)</a:t>
            </a:r>
          </a:p>
          <a:p>
            <a:r>
              <a:rPr lang="en-US" sz="2000" b="1" smtClean="0">
                <a:solidFill>
                  <a:srgbClr val="FF0000"/>
                </a:solidFill>
                <a:latin typeface="Courier New" pitchFamily="49" charset="0"/>
                <a:cs typeface="Tahoma" pitchFamily="34" charset="0"/>
              </a:rPr>
              <a:t>c = np.ndarray((10,200,1000))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02478" y="4618802"/>
                <a:ext cx="1480918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  <m:t>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 smtClean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478" y="4618802"/>
                <a:ext cx="1480918" cy="136062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38761" y="4765209"/>
                <a:ext cx="1467068" cy="97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 smtClean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761" y="4765209"/>
                <a:ext cx="1467068" cy="9766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903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uiExpand="1" build="p"/>
      <p:bldP spid="4" grpId="0" animBg="1"/>
      <p:bldP spid="5" grpId="0" animBg="1"/>
      <p:bldP spid="6" grpId="0" uiExpand="1" build="p" animBg="1"/>
      <p:bldP spid="7" grpId="0" uiExpand="1"/>
      <p:bldP spid="8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Convolution</a:t>
            </a:r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311714"/>
              </p:ext>
            </p:extLst>
          </p:nvPr>
        </p:nvGraphicFramePr>
        <p:xfrm>
          <a:off x="0" y="958461"/>
          <a:ext cx="4267200" cy="27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...</a:t>
                      </a:r>
                      <a:endParaRPr lang="en-US" sz="18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...</a:t>
                      </a:r>
                      <a:endParaRPr lang="en-US" sz="18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mtClean="0"/>
                        <a:t>...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mtClean="0"/>
                        <a:t>...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mtClean="0"/>
                        <a:t>...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mtClean="0"/>
                        <a:t>...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mtClean="0"/>
                        <a:t>...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0.3</a:t>
                      </a:r>
                      <a:endParaRPr lang="en-US" sz="18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0.2</a:t>
                      </a:r>
                      <a:endParaRPr lang="en-US" sz="18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0.4</a:t>
                      </a:r>
                      <a:endParaRPr lang="en-US" sz="18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0.5</a:t>
                      </a:r>
                      <a:endParaRPr lang="en-US" sz="18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0.4</a:t>
                      </a:r>
                      <a:endParaRPr lang="en-US" sz="18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0.4</a:t>
                      </a:r>
                      <a:endParaRPr lang="en-US" sz="18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...</a:t>
                      </a:r>
                      <a:endParaRPr lang="en-US" sz="18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0.1</a:t>
                      </a:r>
                      <a:endParaRPr lang="en-US" sz="18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0.2</a:t>
                      </a:r>
                      <a:endParaRPr lang="en-US" sz="18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0.3</a:t>
                      </a:r>
                      <a:endParaRPr lang="en-US" sz="18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0.1</a:t>
                      </a:r>
                      <a:endParaRPr lang="en-US" sz="18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0.5</a:t>
                      </a:r>
                      <a:endParaRPr lang="en-US" sz="18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0.2</a:t>
                      </a:r>
                      <a:endParaRPr lang="en-US" sz="18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...</a:t>
                      </a:r>
                      <a:endParaRPr lang="en-US" sz="18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0.2</a:t>
                      </a:r>
                      <a:endParaRPr lang="en-US" sz="18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0.4</a:t>
                      </a:r>
                      <a:endParaRPr lang="en-US" sz="18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0.5</a:t>
                      </a:r>
                      <a:endParaRPr lang="en-US" sz="18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0.4</a:t>
                      </a:r>
                      <a:endParaRPr lang="en-US" sz="18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0.2</a:t>
                      </a:r>
                      <a:endParaRPr lang="en-US" sz="18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0.3</a:t>
                      </a:r>
                      <a:endParaRPr lang="en-US" sz="18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...</a:t>
                      </a:r>
                      <a:endParaRPr lang="en-US" sz="18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0.3</a:t>
                      </a:r>
                      <a:endParaRPr lang="en-US" sz="18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0.2</a:t>
                      </a:r>
                      <a:endParaRPr lang="en-US" sz="18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0.3</a:t>
                      </a:r>
                      <a:endParaRPr lang="en-US" sz="18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0.2</a:t>
                      </a:r>
                      <a:endParaRPr lang="en-US" sz="18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0.4</a:t>
                      </a:r>
                      <a:endParaRPr lang="en-US" sz="18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0.5</a:t>
                      </a:r>
                      <a:endParaRPr lang="en-US" sz="18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...</a:t>
                      </a:r>
                      <a:endParaRPr lang="en-US" sz="18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653526"/>
              </p:ext>
            </p:extLst>
          </p:nvPr>
        </p:nvGraphicFramePr>
        <p:xfrm>
          <a:off x="2431200" y="4038787"/>
          <a:ext cx="1836000" cy="16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000"/>
                <a:gridCol w="612000"/>
                <a:gridCol w="612000"/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>
                          <a:solidFill>
                            <a:schemeClr val="tx1"/>
                          </a:solidFill>
                        </a:rPr>
                        <a:t>0.1</a:t>
                      </a:r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solidFill>
                      <a:srgbClr val="FF0000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>
                          <a:solidFill>
                            <a:schemeClr val="tx1"/>
                          </a:solidFill>
                        </a:rPr>
                        <a:t>0.0</a:t>
                      </a:r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solidFill>
                      <a:srgbClr val="FF0000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>
                          <a:solidFill>
                            <a:schemeClr val="tx1"/>
                          </a:solidFill>
                        </a:rPr>
                        <a:t>0.0</a:t>
                      </a:r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solidFill>
                      <a:srgbClr val="FF0000">
                        <a:alpha val="28000"/>
                      </a:srgb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>
                          <a:solidFill>
                            <a:schemeClr val="tx1"/>
                          </a:solidFill>
                        </a:rPr>
                        <a:t>0.0</a:t>
                      </a:r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solidFill>
                      <a:srgbClr val="FF0000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>
                          <a:solidFill>
                            <a:schemeClr val="tx1"/>
                          </a:solidFill>
                        </a:rPr>
                        <a:t>0.2</a:t>
                      </a:r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solidFill>
                      <a:srgbClr val="FF0000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>
                          <a:solidFill>
                            <a:schemeClr val="tx1"/>
                          </a:solidFill>
                        </a:rPr>
                        <a:t>0.0</a:t>
                      </a:r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solidFill>
                      <a:srgbClr val="FF0000">
                        <a:alpha val="28000"/>
                      </a:srgb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>
                          <a:solidFill>
                            <a:schemeClr val="tx1"/>
                          </a:solidFill>
                        </a:rPr>
                        <a:t>0.0</a:t>
                      </a:r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solidFill>
                      <a:srgbClr val="FF0000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>
                          <a:solidFill>
                            <a:schemeClr val="tx1"/>
                          </a:solidFill>
                        </a:rPr>
                        <a:t>0.0</a:t>
                      </a:r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solidFill>
                      <a:srgbClr val="FF0000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>
                          <a:solidFill>
                            <a:schemeClr val="tx1"/>
                          </a:solidFill>
                        </a:rPr>
                        <a:t>0.1</a:t>
                      </a:r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solidFill>
                      <a:srgbClr val="FF0000">
                        <a:alpha val="28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814514"/>
              </p:ext>
            </p:extLst>
          </p:nvPr>
        </p:nvGraphicFramePr>
        <p:xfrm>
          <a:off x="1818000" y="1498461"/>
          <a:ext cx="1836000" cy="16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000"/>
                <a:gridCol w="612000"/>
                <a:gridCol w="612000"/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>
                          <a:solidFill>
                            <a:schemeClr val="tx1"/>
                          </a:solidFill>
                        </a:rPr>
                        <a:t>0.1</a:t>
                      </a:r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solidFill>
                      <a:srgbClr val="FF0000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>
                          <a:solidFill>
                            <a:schemeClr val="tx1"/>
                          </a:solidFill>
                        </a:rPr>
                        <a:t>0.0</a:t>
                      </a:r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>
                          <a:solidFill>
                            <a:schemeClr val="tx1"/>
                          </a:solidFill>
                        </a:rPr>
                        <a:t>0.0</a:t>
                      </a:r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solidFill>
                      <a:schemeClr val="tx1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>
                          <a:solidFill>
                            <a:schemeClr val="tx1"/>
                          </a:solidFill>
                        </a:rPr>
                        <a:t>0.0</a:t>
                      </a:r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>
                          <a:solidFill>
                            <a:schemeClr val="tx1"/>
                          </a:solidFill>
                        </a:rPr>
                        <a:t>0.2</a:t>
                      </a:r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solidFill>
                      <a:srgbClr val="FF0000">
                        <a:alpha val="3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>
                          <a:solidFill>
                            <a:schemeClr val="tx1"/>
                          </a:solidFill>
                        </a:rPr>
                        <a:t>0.0</a:t>
                      </a:r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solidFill>
                      <a:schemeClr val="tx1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>
                          <a:solidFill>
                            <a:schemeClr val="tx1"/>
                          </a:solidFill>
                        </a:rPr>
                        <a:t>0.0</a:t>
                      </a:r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>
                          <a:solidFill>
                            <a:schemeClr val="tx1"/>
                          </a:solidFill>
                        </a:rPr>
                        <a:t>0.0</a:t>
                      </a:r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>
                          <a:solidFill>
                            <a:schemeClr val="tx1"/>
                          </a:solidFill>
                        </a:rPr>
                        <a:t>0.1</a:t>
                      </a:r>
                      <a:endParaRPr lang="en-US" sz="1400" b="1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solidFill>
                      <a:srgbClr val="FF0000">
                        <a:alpha val="37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62312"/>
              </p:ext>
            </p:extLst>
          </p:nvPr>
        </p:nvGraphicFramePr>
        <p:xfrm>
          <a:off x="4876800" y="958461"/>
          <a:ext cx="4267200" cy="27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58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4524952" y="1198995"/>
            <a:ext cx="2322513" cy="1868055"/>
            <a:chOff x="3078" y="1288"/>
            <a:chExt cx="1694" cy="1248"/>
          </a:xfrm>
        </p:grpSpPr>
        <p:pic>
          <p:nvPicPr>
            <p:cNvPr id="46112" name="Picture 49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8" y="1288"/>
              <a:ext cx="1694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13" name="Picture 4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4" y="1437"/>
              <a:ext cx="1580" cy="1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2081790" y="1198995"/>
            <a:ext cx="2322512" cy="1868055"/>
            <a:chOff x="967" y="1287"/>
            <a:chExt cx="1694" cy="1248"/>
          </a:xfrm>
        </p:grpSpPr>
        <p:pic>
          <p:nvPicPr>
            <p:cNvPr id="46110" name="Picture 47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" y="1287"/>
              <a:ext cx="1694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11" name="Picture 4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" y="1431"/>
              <a:ext cx="1616" cy="1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084" name="Rectangle 23"/>
          <p:cNvSpPr>
            <a:spLocks noChangeArrowheads="1"/>
          </p:cNvSpPr>
          <p:nvPr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th-TH"/>
          </a:p>
        </p:txBody>
      </p:sp>
      <p:grpSp>
        <p:nvGrpSpPr>
          <p:cNvPr id="4" name="Group 63"/>
          <p:cNvGrpSpPr>
            <a:grpSpLocks/>
          </p:cNvGrpSpPr>
          <p:nvPr/>
        </p:nvGrpSpPr>
        <p:grpSpPr bwMode="auto">
          <a:xfrm>
            <a:off x="1051718" y="3378979"/>
            <a:ext cx="6581775" cy="404813"/>
            <a:chOff x="412" y="2808"/>
            <a:chExt cx="4146" cy="255"/>
          </a:xfrm>
        </p:grpSpPr>
        <p:sp>
          <p:nvSpPr>
            <p:cNvPr id="46103" name="Text Box 53"/>
            <p:cNvSpPr txBox="1">
              <a:spLocks noChangeArrowheads="1"/>
            </p:cNvSpPr>
            <p:nvPr/>
          </p:nvSpPr>
          <p:spPr bwMode="auto">
            <a:xfrm>
              <a:off x="412" y="2811"/>
              <a:ext cx="44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9pPr>
            </a:lstStyle>
            <a:p>
              <a:r>
                <a:rPr lang="th-TH" sz="2000" b="1">
                  <a:solidFill>
                    <a:schemeClr val="tx2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sz="2000" b="1">
                  <a:solidFill>
                    <a:schemeClr val="tx2"/>
                  </a:solidFill>
                  <a:latin typeface="Courier New" pitchFamily="49" charset="0"/>
                  <a:cs typeface="Courier New" pitchFamily="49" charset="0"/>
                </a:rPr>
                <a:t>in</a:t>
              </a:r>
              <a:endParaRPr lang="th-TH" sz="2000" b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6104" name="Text Box 54"/>
            <p:cNvSpPr txBox="1">
              <a:spLocks noChangeArrowheads="1"/>
            </p:cNvSpPr>
            <p:nvPr/>
          </p:nvSpPr>
          <p:spPr bwMode="auto">
            <a:xfrm>
              <a:off x="927" y="2808"/>
              <a:ext cx="605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chemeClr val="tx2"/>
                  </a:solidFill>
                  <a:latin typeface="Courier New" pitchFamily="49" charset="0"/>
                  <a:cs typeface="Courier New" pitchFamily="49" charset="0"/>
                </a:rPr>
                <a:t>10</a:t>
              </a:r>
              <a:endParaRPr lang="th-TH" sz="1800" b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6105" name="Text Box 55"/>
            <p:cNvSpPr txBox="1">
              <a:spLocks noChangeArrowheads="1"/>
            </p:cNvSpPr>
            <p:nvPr/>
          </p:nvSpPr>
          <p:spPr bwMode="auto">
            <a:xfrm>
              <a:off x="1532" y="2808"/>
              <a:ext cx="607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chemeClr val="tx2"/>
                  </a:solidFill>
                  <a:latin typeface="Courier New" pitchFamily="49" charset="0"/>
                  <a:cs typeface="Courier New" pitchFamily="49" charset="0"/>
                </a:rPr>
                <a:t>12</a:t>
              </a:r>
              <a:endParaRPr lang="th-TH" sz="1800" b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6106" name="Text Box 56"/>
            <p:cNvSpPr txBox="1">
              <a:spLocks noChangeArrowheads="1"/>
            </p:cNvSpPr>
            <p:nvPr/>
          </p:nvSpPr>
          <p:spPr bwMode="auto">
            <a:xfrm>
              <a:off x="2139" y="2808"/>
              <a:ext cx="605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chemeClr val="tx2"/>
                  </a:solidFill>
                  <a:latin typeface="Courier New" pitchFamily="49" charset="0"/>
                  <a:cs typeface="Courier New" pitchFamily="49" charset="0"/>
                </a:rPr>
                <a:t>13</a:t>
              </a:r>
              <a:endParaRPr lang="th-TH" sz="1800" b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6107" name="Text Box 57"/>
            <p:cNvSpPr txBox="1">
              <a:spLocks noChangeArrowheads="1"/>
            </p:cNvSpPr>
            <p:nvPr/>
          </p:nvSpPr>
          <p:spPr bwMode="auto">
            <a:xfrm>
              <a:off x="2746" y="2808"/>
              <a:ext cx="607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chemeClr val="tx2"/>
                  </a:solidFill>
                  <a:latin typeface="Courier New" pitchFamily="49" charset="0"/>
                  <a:cs typeface="Courier New" pitchFamily="49" charset="0"/>
                </a:rPr>
                <a:t>12</a:t>
              </a:r>
              <a:endParaRPr lang="th-TH" sz="1800" b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6108" name="Text Box 58"/>
            <p:cNvSpPr txBox="1">
              <a:spLocks noChangeArrowheads="1"/>
            </p:cNvSpPr>
            <p:nvPr/>
          </p:nvSpPr>
          <p:spPr bwMode="auto">
            <a:xfrm>
              <a:off x="3353" y="2808"/>
              <a:ext cx="605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chemeClr val="tx2"/>
                  </a:solidFill>
                  <a:latin typeface="Courier New" pitchFamily="49" charset="0"/>
                  <a:cs typeface="Courier New" pitchFamily="49" charset="0"/>
                </a:rPr>
                <a:t>15</a:t>
              </a:r>
              <a:endParaRPr lang="th-TH" sz="1800" b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6109" name="Text Box 59"/>
            <p:cNvSpPr txBox="1">
              <a:spLocks noChangeArrowheads="1"/>
            </p:cNvSpPr>
            <p:nvPr/>
          </p:nvSpPr>
          <p:spPr bwMode="auto">
            <a:xfrm>
              <a:off x="3953" y="2808"/>
              <a:ext cx="605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ngsana New" pitchFamily="18" charset="-34"/>
                  <a:cs typeface="Angsana New" pitchFamily="18" charset="-34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chemeClr val="tx2"/>
                  </a:solidFill>
                  <a:latin typeface="Courier New" pitchFamily="49" charset="0"/>
                  <a:cs typeface="Courier New" pitchFamily="49" charset="0"/>
                </a:rPr>
                <a:t>10</a:t>
              </a:r>
              <a:endParaRPr lang="th-TH" sz="1800" b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557122" name="Text Box 66"/>
          <p:cNvSpPr txBox="1">
            <a:spLocks noChangeArrowheads="1"/>
          </p:cNvSpPr>
          <p:nvPr/>
        </p:nvSpPr>
        <p:spPr bwMode="auto">
          <a:xfrm>
            <a:off x="1869280" y="4309254"/>
            <a:ext cx="960438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11</a:t>
            </a:r>
            <a:endParaRPr lang="th-TH" sz="1800" b="1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7123" name="Text Box 67"/>
          <p:cNvSpPr txBox="1">
            <a:spLocks noChangeArrowheads="1"/>
          </p:cNvSpPr>
          <p:nvPr/>
        </p:nvSpPr>
        <p:spPr bwMode="auto">
          <a:xfrm>
            <a:off x="2829718" y="4309254"/>
            <a:ext cx="963612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11.67</a:t>
            </a:r>
            <a:endParaRPr lang="th-TH" sz="1800" b="1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7124" name="Text Box 68"/>
          <p:cNvSpPr txBox="1">
            <a:spLocks noChangeArrowheads="1"/>
          </p:cNvSpPr>
          <p:nvPr/>
        </p:nvSpPr>
        <p:spPr bwMode="auto">
          <a:xfrm>
            <a:off x="3793330" y="4309254"/>
            <a:ext cx="960438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12.33</a:t>
            </a:r>
            <a:endParaRPr lang="th-TH" sz="1800" b="1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7125" name="Text Box 69"/>
          <p:cNvSpPr txBox="1">
            <a:spLocks noChangeArrowheads="1"/>
          </p:cNvSpPr>
          <p:nvPr/>
        </p:nvSpPr>
        <p:spPr bwMode="auto">
          <a:xfrm>
            <a:off x="4756943" y="4309254"/>
            <a:ext cx="963612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13.33</a:t>
            </a:r>
            <a:endParaRPr lang="th-TH" sz="1800" b="1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7126" name="Text Box 70"/>
          <p:cNvSpPr txBox="1">
            <a:spLocks noChangeArrowheads="1"/>
          </p:cNvSpPr>
          <p:nvPr/>
        </p:nvSpPr>
        <p:spPr bwMode="auto">
          <a:xfrm>
            <a:off x="5720555" y="4309254"/>
            <a:ext cx="960438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12.33</a:t>
            </a:r>
            <a:endParaRPr lang="th-TH" sz="1800" b="1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7127" name="Text Box 71"/>
          <p:cNvSpPr txBox="1">
            <a:spLocks noChangeArrowheads="1"/>
          </p:cNvSpPr>
          <p:nvPr/>
        </p:nvSpPr>
        <p:spPr bwMode="auto">
          <a:xfrm>
            <a:off x="6673055" y="4309254"/>
            <a:ext cx="960438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12.5</a:t>
            </a:r>
            <a:endParaRPr lang="th-TH" sz="1800" b="1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5" name="Group 74"/>
          <p:cNvGrpSpPr>
            <a:grpSpLocks/>
          </p:cNvGrpSpPr>
          <p:nvPr/>
        </p:nvGrpSpPr>
        <p:grpSpPr bwMode="auto">
          <a:xfrm>
            <a:off x="2039143" y="3290079"/>
            <a:ext cx="2554287" cy="973138"/>
            <a:chOff x="1189" y="2752"/>
            <a:chExt cx="1609" cy="613"/>
          </a:xfrm>
        </p:grpSpPr>
        <p:sp>
          <p:nvSpPr>
            <p:cNvPr id="46101" name="AutoShape 72"/>
            <p:cNvSpPr>
              <a:spLocks noChangeArrowheads="1"/>
            </p:cNvSpPr>
            <p:nvPr/>
          </p:nvSpPr>
          <p:spPr bwMode="auto">
            <a:xfrm>
              <a:off x="1189" y="2752"/>
              <a:ext cx="1609" cy="346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th-TH"/>
            </a:p>
          </p:txBody>
        </p:sp>
        <p:sp>
          <p:nvSpPr>
            <p:cNvPr id="46102" name="Line 73"/>
            <p:cNvSpPr>
              <a:spLocks noChangeShapeType="1"/>
            </p:cNvSpPr>
            <p:nvPr/>
          </p:nvSpPr>
          <p:spPr bwMode="auto">
            <a:xfrm>
              <a:off x="1993" y="3099"/>
              <a:ext cx="0" cy="26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th-TH"/>
            </a:p>
          </p:txBody>
        </p:sp>
      </p:grpSp>
      <p:grpSp>
        <p:nvGrpSpPr>
          <p:cNvPr id="6" name="Group 78"/>
          <p:cNvGrpSpPr>
            <a:grpSpLocks/>
          </p:cNvGrpSpPr>
          <p:nvPr/>
        </p:nvGrpSpPr>
        <p:grpSpPr bwMode="auto">
          <a:xfrm>
            <a:off x="1951830" y="3296429"/>
            <a:ext cx="1582738" cy="973138"/>
            <a:chOff x="329" y="3707"/>
            <a:chExt cx="997" cy="613"/>
          </a:xfrm>
        </p:grpSpPr>
        <p:sp>
          <p:nvSpPr>
            <p:cNvPr id="46099" name="AutoShape 76"/>
            <p:cNvSpPr>
              <a:spLocks noChangeArrowheads="1"/>
            </p:cNvSpPr>
            <p:nvPr/>
          </p:nvSpPr>
          <p:spPr bwMode="auto">
            <a:xfrm>
              <a:off x="329" y="3707"/>
              <a:ext cx="997" cy="346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th-TH"/>
            </a:p>
          </p:txBody>
        </p:sp>
        <p:sp>
          <p:nvSpPr>
            <p:cNvPr id="46100" name="Line 77"/>
            <p:cNvSpPr>
              <a:spLocks noChangeShapeType="1"/>
            </p:cNvSpPr>
            <p:nvPr/>
          </p:nvSpPr>
          <p:spPr bwMode="auto">
            <a:xfrm>
              <a:off x="553" y="4054"/>
              <a:ext cx="0" cy="26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th-TH"/>
            </a:p>
          </p:txBody>
        </p:sp>
      </p:grpSp>
      <p:grpSp>
        <p:nvGrpSpPr>
          <p:cNvPr id="7" name="Group 79"/>
          <p:cNvGrpSpPr>
            <a:grpSpLocks/>
          </p:cNvGrpSpPr>
          <p:nvPr/>
        </p:nvGrpSpPr>
        <p:grpSpPr bwMode="auto">
          <a:xfrm flipH="1">
            <a:off x="5885655" y="3310717"/>
            <a:ext cx="1582738" cy="973137"/>
            <a:chOff x="329" y="3707"/>
            <a:chExt cx="997" cy="613"/>
          </a:xfrm>
        </p:grpSpPr>
        <p:sp>
          <p:nvSpPr>
            <p:cNvPr id="46097" name="AutoShape 80"/>
            <p:cNvSpPr>
              <a:spLocks noChangeArrowheads="1"/>
            </p:cNvSpPr>
            <p:nvPr/>
          </p:nvSpPr>
          <p:spPr bwMode="auto">
            <a:xfrm>
              <a:off x="329" y="3707"/>
              <a:ext cx="997" cy="346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th-TH"/>
            </a:p>
          </p:txBody>
        </p:sp>
        <p:sp>
          <p:nvSpPr>
            <p:cNvPr id="46098" name="Line 81"/>
            <p:cNvSpPr>
              <a:spLocks noChangeShapeType="1"/>
            </p:cNvSpPr>
            <p:nvPr/>
          </p:nvSpPr>
          <p:spPr bwMode="auto">
            <a:xfrm>
              <a:off x="553" y="4054"/>
              <a:ext cx="0" cy="26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th-TH"/>
            </a:p>
          </p:txBody>
        </p:sp>
      </p:grpSp>
      <p:sp>
        <p:nvSpPr>
          <p:cNvPr id="34" name="Title 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smtClean="0"/>
              <a:t>ทบทวน </a:t>
            </a:r>
            <a:r>
              <a:rPr lang="en-US" smtClean="0"/>
              <a:t>: Moving Average</a:t>
            </a:r>
            <a:r>
              <a:rPr lang="th-TH" smtClean="0"/>
              <a:t> หนึ่งมิติ</a:t>
            </a:r>
            <a:endParaRPr lang="th-TH" dirty="0"/>
          </a:p>
        </p:txBody>
      </p:sp>
      <p:sp>
        <p:nvSpPr>
          <p:cNvPr id="35" name="Text Box 53"/>
          <p:cNvSpPr txBox="1">
            <a:spLocks noChangeArrowheads="1"/>
          </p:cNvSpPr>
          <p:nvPr/>
        </p:nvSpPr>
        <p:spPr bwMode="auto">
          <a:xfrm>
            <a:off x="918368" y="4302904"/>
            <a:ext cx="836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r>
              <a:rPr lang="th-TH" sz="2000" b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out</a:t>
            </a:r>
            <a:endParaRPr lang="th-TH" sz="2000" b="1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94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5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8.67052E-7 L 0.10156 8.67052E-7 " pathEditMode="relative" ptsTypes="AA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5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56 -2.02312E-6 L 0.21267 -2.02312E-6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5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68 4.85549E-6 L 0.3158 4.85549E-6 " pathEditMode="relative" ptsTypes="AA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5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5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57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122" grpId="0" animBg="1"/>
      <p:bldP spid="557123" grpId="0" animBg="1"/>
      <p:bldP spid="557124" grpId="0" animBg="1"/>
      <p:bldP spid="557125" grpId="0" animBg="1"/>
      <p:bldP spid="557126" grpId="0" animBg="1"/>
      <p:bldP spid="557127" grpId="0" animBg="1"/>
      <p:bldP spid="3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Average 2 </a:t>
            </a:r>
            <a:r>
              <a:rPr lang="th-TH" smtClean="0"/>
              <a:t>มิติกับภาพ ได้ภาพเบลอ </a:t>
            </a:r>
            <a:r>
              <a:rPr lang="en-US" smtClean="0"/>
              <a:t>(blur)</a:t>
            </a:r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96191" y="180801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3144558"/>
              </p:ext>
            </p:extLst>
          </p:nvPr>
        </p:nvGraphicFramePr>
        <p:xfrm>
          <a:off x="657225" y="1217613"/>
          <a:ext cx="8118475" cy="312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Picture" r:id="rId3" imgW="6000840" imgH="2314440" progId="Word.Picture.8">
                  <p:embed/>
                </p:oleObj>
              </mc:Choice>
              <mc:Fallback>
                <p:oleObj name="Picture" r:id="rId3" imgW="6000840" imgH="231444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1217613"/>
                        <a:ext cx="8118475" cy="31226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30489" y="754071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r,c</a:t>
            </a:r>
            <a:endParaRPr lang="en-US" sz="2400" b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816212" y="1215736"/>
            <a:ext cx="166255" cy="166255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816211" y="3335481"/>
            <a:ext cx="166255" cy="166255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Shape 361"/>
          <p:cNvSpPr/>
          <p:nvPr/>
        </p:nvSpPr>
        <p:spPr>
          <a:xfrm>
            <a:off x="367911" y="4446440"/>
            <a:ext cx="8405002" cy="1633395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 lvl="0">
              <a:defRPr sz="1800"/>
            </a:pPr>
            <a:r>
              <a:rPr lang="fr-FR" sz="2000" b="1" smtClean="0">
                <a:latin typeface="Courier New"/>
                <a:ea typeface="Courier New"/>
                <a:cs typeface="Courier New"/>
                <a:sym typeface="Courier New"/>
              </a:rPr>
              <a:t>kernel = </a:t>
            </a:r>
            <a:r>
              <a:rPr lang="fr-FR" sz="2000" b="1">
                <a:latin typeface="Courier New"/>
                <a:ea typeface="Courier New"/>
                <a:cs typeface="Courier New"/>
                <a:sym typeface="Courier New"/>
              </a:rPr>
              <a:t>np.array([[1/9, 1/9, 1/9],</a:t>
            </a:r>
          </a:p>
          <a:p>
            <a:pPr lvl="0">
              <a:defRPr sz="1800"/>
            </a:pPr>
            <a:r>
              <a:rPr lang="fr-FR" sz="2000" b="1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-FR" sz="2000" b="1" smtClean="0">
                <a:latin typeface="Courier New"/>
                <a:ea typeface="Courier New"/>
                <a:cs typeface="Courier New"/>
                <a:sym typeface="Courier New"/>
              </a:rPr>
              <a:t>                 [</a:t>
            </a:r>
            <a:r>
              <a:rPr lang="fr-FR" sz="2000" b="1">
                <a:latin typeface="Courier New"/>
                <a:ea typeface="Courier New"/>
                <a:cs typeface="Courier New"/>
                <a:sym typeface="Courier New"/>
              </a:rPr>
              <a:t>1/9, 1/9, 1/9],</a:t>
            </a:r>
          </a:p>
          <a:p>
            <a:pPr lvl="0">
              <a:defRPr sz="1800"/>
            </a:pPr>
            <a:r>
              <a:rPr lang="fr-FR" sz="2000" b="1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-FR" sz="2000" b="1" smtClean="0">
                <a:latin typeface="Courier New"/>
                <a:ea typeface="Courier New"/>
                <a:cs typeface="Courier New"/>
                <a:sym typeface="Courier New"/>
              </a:rPr>
              <a:t>               [</a:t>
            </a:r>
            <a:r>
              <a:rPr lang="fr-FR" sz="2000" b="1">
                <a:latin typeface="Courier New"/>
                <a:ea typeface="Courier New"/>
                <a:cs typeface="Courier New"/>
                <a:sym typeface="Courier New"/>
              </a:rPr>
              <a:t>1/9, 1/9, 1/9]])</a:t>
            </a:r>
            <a:endParaRPr lang="en-US" sz="2000" b="1" smtClean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...</a:t>
            </a:r>
          </a:p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blur[</a:t>
            </a:r>
            <a:r>
              <a:rPr lang="en-US" sz="2000" b="1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r+1,c+1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] </a:t>
            </a: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= 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np.sum( </a:t>
            </a:r>
            <a:r>
              <a:rPr lang="en-US" sz="2000" b="1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img[r:r+3,c:c+3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]*kernel )</a:t>
            </a:r>
            <a:endParaRPr lang="th-TH" sz="2000" b="1" dirty="0" smtClean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6798" y="1189615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img</a:t>
            </a:r>
            <a:endParaRPr lang="en-US" sz="2400" b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0322" y="3594354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blur</a:t>
            </a:r>
            <a:endParaRPr lang="en-US" sz="2400" b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39773" y="2262984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kernel</a:t>
            </a:r>
            <a:endParaRPr lang="en-US" sz="2400" b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20157" y="805151"/>
            <a:ext cx="3371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img[r:r+3,c:c+3]</a:t>
            </a:r>
            <a:endParaRPr lang="en-US" sz="2000" b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2809" y="2990783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r,c</a:t>
            </a:r>
            <a:endParaRPr lang="en-US" sz="2400" b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899338" y="1298863"/>
            <a:ext cx="1168953" cy="831273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Rounded Rectangular Callout 17"/>
          <p:cNvSpPr/>
          <p:nvPr/>
        </p:nvSpPr>
        <p:spPr bwMode="auto">
          <a:xfrm>
            <a:off x="2157302" y="6076398"/>
            <a:ext cx="3717718" cy="462337"/>
          </a:xfrm>
          <a:prstGeom prst="wedgeRoundRectCallout">
            <a:avLst>
              <a:gd name="adj1" fmla="val -55242"/>
              <a:gd name="adj2" fmla="val -4502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200" smtClean="0">
                <a:latin typeface="Tahoma" pitchFamily="34" charset="0"/>
                <a:cs typeface="Tahoma" pitchFamily="34" charset="0"/>
              </a:rPr>
              <a:t>ได้ค่าความเข้มสีเทาแค่จุดเดียว</a:t>
            </a:r>
            <a:endParaRPr lang="en-US" sz="2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Rounded Rectangular Callout 18"/>
          <p:cNvSpPr/>
          <p:nvPr/>
        </p:nvSpPr>
        <p:spPr bwMode="auto">
          <a:xfrm>
            <a:off x="6999466" y="4988873"/>
            <a:ext cx="1614598" cy="663345"/>
          </a:xfrm>
          <a:prstGeom prst="wedgeRoundRectCallout">
            <a:avLst>
              <a:gd name="adj1" fmla="val -68113"/>
              <a:gd name="adj2" fmla="val 4269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latin typeface="Tahoma" pitchFamily="34" charset="0"/>
                <a:cs typeface="Tahoma" pitchFamily="34" charset="0"/>
              </a:rPr>
              <a:t>element-wise multiplication</a:t>
            </a:r>
            <a:endParaRPr lang="en-US" sz="18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Rounded Rectangular Callout 19"/>
          <p:cNvSpPr/>
          <p:nvPr/>
        </p:nvSpPr>
        <p:spPr bwMode="auto">
          <a:xfrm>
            <a:off x="1259502" y="5273965"/>
            <a:ext cx="1976252" cy="343533"/>
          </a:xfrm>
          <a:prstGeom prst="wedgeRoundRectCallout">
            <a:avLst>
              <a:gd name="adj1" fmla="val 61231"/>
              <a:gd name="adj2" fmla="val 60844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latin typeface="Tahoma" pitchFamily="34" charset="0"/>
                <a:cs typeface="Tahoma" pitchFamily="34" charset="0"/>
              </a:rPr>
              <a:t>sum all elements</a:t>
            </a:r>
            <a:endParaRPr lang="en-US" sz="18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92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9" grpId="0" animBg="1"/>
      <p:bldP spid="20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ต้องคำนวณ </a:t>
            </a:r>
            <a:r>
              <a:rPr lang="en-US" smtClean="0"/>
              <a:t>moving average </a:t>
            </a:r>
            <a:r>
              <a:rPr lang="th-TH" smtClean="0"/>
              <a:t>ของทุกจุดในภาพ</a:t>
            </a:r>
            <a:endParaRPr lang="en-US"/>
          </a:p>
        </p:txBody>
      </p:sp>
      <p:sp>
        <p:nvSpPr>
          <p:cNvPr id="7" name="Shape 361"/>
          <p:cNvSpPr/>
          <p:nvPr/>
        </p:nvSpPr>
        <p:spPr>
          <a:xfrm>
            <a:off x="208344" y="913649"/>
            <a:ext cx="8724135" cy="2372059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 lvl="0">
              <a:defRPr sz="1800"/>
            </a:pPr>
            <a:r>
              <a:rPr lang="fr-FR" sz="2000" b="1" smtClean="0">
                <a:latin typeface="Courier New"/>
                <a:ea typeface="Courier New"/>
                <a:cs typeface="Courier New"/>
                <a:sym typeface="Courier New"/>
              </a:rPr>
              <a:t>kernel = </a:t>
            </a:r>
            <a:r>
              <a:rPr lang="fr-FR" sz="2000" b="1">
                <a:latin typeface="Courier New"/>
                <a:ea typeface="Courier New"/>
                <a:cs typeface="Courier New"/>
                <a:sym typeface="Courier New"/>
              </a:rPr>
              <a:t>np.array([[1/9, 1/9, 1/9],</a:t>
            </a:r>
          </a:p>
          <a:p>
            <a:pPr lvl="0">
              <a:defRPr sz="1800"/>
            </a:pPr>
            <a:r>
              <a:rPr lang="fr-FR" sz="2000" b="1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fr-FR" sz="2000" b="1" smtClean="0">
                <a:latin typeface="Courier New"/>
                <a:ea typeface="Courier New"/>
                <a:cs typeface="Courier New"/>
                <a:sym typeface="Courier New"/>
              </a:rPr>
              <a:t>                 [</a:t>
            </a:r>
            <a:r>
              <a:rPr lang="fr-FR" sz="2000" b="1">
                <a:latin typeface="Courier New"/>
                <a:ea typeface="Courier New"/>
                <a:cs typeface="Courier New"/>
                <a:sym typeface="Courier New"/>
              </a:rPr>
              <a:t>1/9, 1/9, 1/9],</a:t>
            </a:r>
          </a:p>
          <a:p>
            <a:pPr lvl="0">
              <a:defRPr sz="1800"/>
            </a:pPr>
            <a:r>
              <a:rPr lang="fr-FR" sz="2000" b="1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fr-FR" sz="2000" b="1" smtClean="0">
                <a:latin typeface="Courier New"/>
                <a:ea typeface="Courier New"/>
                <a:cs typeface="Courier New"/>
                <a:sym typeface="Courier New"/>
              </a:rPr>
              <a:t>               [</a:t>
            </a:r>
            <a:r>
              <a:rPr lang="fr-FR" sz="2000" b="1">
                <a:latin typeface="Courier New"/>
                <a:ea typeface="Courier New"/>
                <a:cs typeface="Courier New"/>
                <a:sym typeface="Courier New"/>
              </a:rPr>
              <a:t>1/9, 1/9, 1/9]])</a:t>
            </a:r>
            <a:endParaRPr lang="en-US" sz="2000" b="1" smtClean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blur = np.ndarray(img.shape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)   </a:t>
            </a:r>
            <a:r>
              <a:rPr lang="en-US" sz="1800" smtClean="0">
                <a:latin typeface="Courier New"/>
                <a:ea typeface="Courier New"/>
                <a:cs typeface="Courier New"/>
                <a:sym typeface="Courier New"/>
              </a:rPr>
              <a:t># </a:t>
            </a:r>
            <a:r>
              <a:rPr lang="th-TH" sz="1800" smtClean="0">
                <a:latin typeface="Courier New"/>
                <a:ea typeface="Courier New"/>
                <a:cs typeface="Courier New"/>
                <a:sym typeface="Courier New"/>
              </a:rPr>
              <a:t>จองอาเรย์ผลลัพธ์ก่อน</a:t>
            </a:r>
            <a:endParaRPr lang="en-US" sz="200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for </a:t>
            </a: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r in range(img.shape[0]-2):</a:t>
            </a:r>
          </a:p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for c in range(img.shape[1]-2):</a:t>
            </a:r>
          </a:p>
          <a:p>
            <a:pPr lvl="0">
              <a:defRPr sz="1800"/>
            </a:pP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blur[r+1,c+1] = np.sum(img[r:r+3, c:c+3] * kernel</a:t>
            </a:r>
            <a:r>
              <a:rPr lang="en-US" sz="2000" b="1" smtClean="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lang="en-US" sz="2000"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86232" y="3435769"/>
            <a:ext cx="3595644" cy="2848440"/>
            <a:chOff x="3194842" y="3424569"/>
            <a:chExt cx="3595644" cy="2848440"/>
          </a:xfrm>
        </p:grpSpPr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70882195"/>
                </p:ext>
              </p:extLst>
            </p:nvPr>
          </p:nvGraphicFramePr>
          <p:xfrm>
            <a:off x="3194842" y="3852071"/>
            <a:ext cx="2751138" cy="2420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6" name="Picture" r:id="rId3" imgW="2034360" imgH="1793160" progId="Word.Picture.8">
                    <p:embed/>
                  </p:oleObj>
                </mc:Choice>
                <mc:Fallback>
                  <p:oleObj name="Picture" r:id="rId3" imgW="2034360" imgH="1793160" progId="Word.Pictur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4842" y="3852071"/>
                          <a:ext cx="2751138" cy="242093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3533896" y="4862485"/>
              <a:ext cx="1155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r,c</a:t>
              </a:r>
              <a:endPara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3715968" y="3832095"/>
              <a:ext cx="237878" cy="23787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200" dirty="0" smtClean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3753171" y="5226796"/>
              <a:ext cx="237878" cy="23787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200" dirty="0" smtClean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45980" y="4187472"/>
              <a:ext cx="7365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img</a:t>
              </a:r>
              <a:endPara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59368" y="5489346"/>
              <a:ext cx="8311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blur</a:t>
              </a:r>
              <a:endPara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37342" y="3424569"/>
              <a:ext cx="11558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r,c</a:t>
              </a:r>
              <a:endPara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640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การประมวลผลภาพเบื้องต้น</a:t>
            </a:r>
            <a:r>
              <a:rPr lang="en-US" smtClean="0"/>
              <a:t> : </a:t>
            </a:r>
            <a:r>
              <a:rPr lang="th-TH" smtClean="0"/>
              <a:t>ภาพเบลอ</a:t>
            </a:r>
            <a:endParaRPr lang="en-US"/>
          </a:p>
        </p:txBody>
      </p:sp>
      <p:sp>
        <p:nvSpPr>
          <p:cNvPr id="3" name="Shape 361"/>
          <p:cNvSpPr/>
          <p:nvPr/>
        </p:nvSpPr>
        <p:spPr>
          <a:xfrm>
            <a:off x="7216" y="615331"/>
            <a:ext cx="9119340" cy="6188488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 lvl="0">
              <a:defRPr sz="1800"/>
            </a:pP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import numpy as np</a:t>
            </a:r>
          </a:p>
          <a:p>
            <a:pPr lvl="0">
              <a:defRPr sz="1800"/>
            </a:pP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import matplotlib.pyplot as plt</a:t>
            </a:r>
          </a:p>
          <a:p>
            <a:pPr lvl="0">
              <a:defRPr sz="1800"/>
            </a:pP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import matplotlib.image as </a:t>
            </a:r>
            <a:r>
              <a:rPr lang="en-US" sz="1800" b="1" smtClean="0">
                <a:latin typeface="Courier New"/>
                <a:ea typeface="Courier New"/>
                <a:cs typeface="Courier New"/>
                <a:sym typeface="Courier New"/>
              </a:rPr>
              <a:t>mpimg</a:t>
            </a:r>
          </a:p>
          <a:p>
            <a:pPr lvl="0">
              <a:defRPr sz="1800"/>
            </a:pPr>
            <a:r>
              <a:rPr lang="en-US" sz="1800" b="1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def blur(img):</a:t>
            </a:r>
            <a:endParaRPr lang="en-US"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  kernel = np.array([[1/9, 1/9, 1/9],</a:t>
            </a:r>
          </a:p>
          <a:p>
            <a:pPr lvl="0">
              <a:defRPr sz="1800"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[1/9, 1/9, 1/9],</a:t>
            </a:r>
          </a:p>
          <a:p>
            <a:pPr lvl="0">
              <a:defRPr sz="1800"/>
            </a:pP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[1/9, 1/9, 1/9]])</a:t>
            </a:r>
          </a:p>
          <a:p>
            <a:pPr lvl="0">
              <a:defRPr sz="1800"/>
            </a:pPr>
            <a:r>
              <a:rPr lang="en-US" sz="18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    blur = </a:t>
            </a:r>
            <a:r>
              <a:rPr lang="en-US" sz="1800" b="1" smtClean="0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np.ndarray(img.shape</a:t>
            </a:r>
            <a:r>
              <a:rPr lang="en-US" sz="18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</a:p>
          <a:p>
            <a:pPr lvl="0">
              <a:defRPr sz="1800"/>
            </a:pPr>
            <a:r>
              <a:rPr lang="en-US" sz="1800" b="1" smtClean="0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    for </a:t>
            </a:r>
            <a:r>
              <a:rPr lang="en-US" sz="18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r in range(img.shape[0]-2):</a:t>
            </a:r>
          </a:p>
          <a:p>
            <a:pPr lvl="0">
              <a:defRPr sz="1800"/>
            </a:pPr>
            <a:r>
              <a:rPr lang="en-US" sz="18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-US" sz="1800" b="1" smtClean="0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for </a:t>
            </a:r>
            <a:r>
              <a:rPr lang="en-US" sz="18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c in range(img.shape[1]-2):</a:t>
            </a:r>
          </a:p>
          <a:p>
            <a:pPr lvl="0">
              <a:defRPr sz="1800"/>
            </a:pPr>
            <a:r>
              <a:rPr lang="en-US" sz="18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lang="en-US" sz="1800" b="1" smtClean="0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blur[r+1,c+1</a:t>
            </a:r>
            <a:r>
              <a:rPr lang="en-US" sz="1800" b="1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] = np.sum(img[r:r+3, c:c+3] * kernel)</a:t>
            </a:r>
          </a:p>
          <a:p>
            <a:pPr lvl="0">
              <a:defRPr sz="1800"/>
            </a:pPr>
            <a:r>
              <a:rPr lang="en-US" sz="1800" b="1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return blur</a:t>
            </a:r>
          </a:p>
          <a:p>
            <a:pPr lvl="0">
              <a:lnSpc>
                <a:spcPct val="150000"/>
              </a:lnSpc>
              <a:defRPr sz="1800"/>
            </a:pPr>
            <a:r>
              <a:rPr lang="en-US" sz="1800" b="1" smtClean="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def </a:t>
            </a:r>
            <a:r>
              <a:rPr lang="en-US" sz="1800" b="1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grayscale(image):</a:t>
            </a:r>
          </a:p>
          <a:p>
            <a:pPr lvl="0">
              <a:defRPr sz="1800"/>
            </a:pPr>
            <a:r>
              <a:rPr lang="en-US" sz="1800" b="1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(image[:,:,0] + image[:,:,1] + image[:,:,2]) / 3</a:t>
            </a:r>
          </a:p>
          <a:p>
            <a:pPr lvl="0">
              <a:lnSpc>
                <a:spcPct val="150000"/>
              </a:lnSpc>
              <a:defRPr sz="1800"/>
            </a:pPr>
            <a:r>
              <a:rPr lang="en-US" sz="1800" b="1" smtClean="0">
                <a:latin typeface="Courier New"/>
                <a:ea typeface="Courier New"/>
                <a:cs typeface="Courier New"/>
                <a:sym typeface="Courier New"/>
              </a:rPr>
              <a:t>image </a:t>
            </a: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= mpimg.imread('monument.png')</a:t>
            </a:r>
          </a:p>
          <a:p>
            <a:pPr lvl="0">
              <a:defRPr sz="1800"/>
            </a:pP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imggray = </a:t>
            </a:r>
            <a:r>
              <a:rPr lang="en-US" sz="1800" b="1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grayscale(image</a:t>
            </a:r>
            <a:r>
              <a:rPr lang="en-US" sz="1800" b="1" smtClean="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lang="en-US" sz="1800" b="1">
              <a:solidFill>
                <a:srgbClr val="0070C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plt.subplot(1, 2, 1)</a:t>
            </a:r>
          </a:p>
          <a:p>
            <a:pPr lvl="0">
              <a:defRPr sz="1800"/>
            </a:pP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plt.imshow(imggray, cmap='gray</a:t>
            </a:r>
            <a:r>
              <a:rPr lang="en-US" sz="1800" b="1" smtClean="0">
                <a:latin typeface="Courier New"/>
                <a:ea typeface="Courier New"/>
                <a:cs typeface="Courier New"/>
                <a:sym typeface="Courier New"/>
              </a:rPr>
              <a:t>')</a:t>
            </a:r>
            <a:endParaRPr lang="en-US" sz="1800" b="1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plt.subplot(1, 2, 2)</a:t>
            </a:r>
          </a:p>
          <a:p>
            <a:pPr lvl="0">
              <a:defRPr sz="1800"/>
            </a:pP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plt.imshow</a:t>
            </a:r>
            <a:r>
              <a:rPr lang="en-US" sz="1800" b="1" smtClean="0">
                <a:latin typeface="Courier New"/>
                <a:ea typeface="Courier New"/>
                <a:cs typeface="Courier New"/>
                <a:sym typeface="Courier New"/>
              </a:rPr>
              <a:t>( </a:t>
            </a:r>
            <a:r>
              <a:rPr lang="en-US" sz="1800" b="1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blur(imggray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, cmap='gray</a:t>
            </a:r>
            <a:r>
              <a:rPr lang="en-US" sz="1800" b="1" smtClean="0">
                <a:latin typeface="Courier New"/>
                <a:ea typeface="Courier New"/>
                <a:cs typeface="Courier New"/>
                <a:sym typeface="Courier New"/>
              </a:rPr>
              <a:t>')</a:t>
            </a:r>
            <a:endParaRPr lang="en-US" sz="1800" b="1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plt.show</a:t>
            </a:r>
            <a:r>
              <a:rPr lang="en-US" sz="1800" b="1" smtClean="0"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lang="en-US" sz="18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5893313" y="2391611"/>
            <a:ext cx="1818410" cy="805672"/>
          </a:xfrm>
          <a:prstGeom prst="wedgeRoundRectCallout">
            <a:avLst>
              <a:gd name="adj1" fmla="val -66804"/>
              <a:gd name="adj2" fmla="val 4392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200" smtClean="0">
                <a:latin typeface="Tahoma" pitchFamily="34" charset="0"/>
                <a:cs typeface="Tahoma" pitchFamily="34" charset="0"/>
              </a:rPr>
              <a:t>เรียกส่วนนี้ว่า </a:t>
            </a:r>
            <a:r>
              <a:rPr lang="en-US" sz="2200" smtClean="0">
                <a:latin typeface="Tahoma" pitchFamily="34" charset="0"/>
                <a:cs typeface="Tahoma" pitchFamily="34" charset="0"/>
              </a:rPr>
              <a:t>convolution</a:t>
            </a:r>
            <a:endParaRPr lang="en-US" sz="22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71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เขียนฟังก์ชัน </a:t>
            </a:r>
            <a:r>
              <a:rPr lang="en-US" smtClean="0"/>
              <a:t>convolute : blur </a:t>
            </a:r>
            <a:r>
              <a:rPr lang="th-TH" smtClean="0"/>
              <a:t>เรียกใช้ </a:t>
            </a:r>
            <a:r>
              <a:rPr lang="en-US" smtClean="0"/>
              <a:t>convolute</a:t>
            </a:r>
            <a:endParaRPr lang="en-US"/>
          </a:p>
        </p:txBody>
      </p:sp>
      <p:sp>
        <p:nvSpPr>
          <p:cNvPr id="3" name="Shape 361"/>
          <p:cNvSpPr/>
          <p:nvPr/>
        </p:nvSpPr>
        <p:spPr>
          <a:xfrm>
            <a:off x="7216" y="615331"/>
            <a:ext cx="9119340" cy="3833997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 lvl="0">
              <a:defRPr sz="1800"/>
            </a:pPr>
            <a:r>
              <a:rPr lang="en-US" sz="1800" b="1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def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convolute(img, kernel</a:t>
            </a:r>
            <a:r>
              <a:rPr lang="en-US" sz="1800" b="1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US" sz="1800" b="1" smtClean="0">
                <a:latin typeface="Courier New"/>
                <a:ea typeface="Courier New"/>
                <a:cs typeface="Courier New"/>
                <a:sym typeface="Courier New"/>
              </a:rPr>
              <a:t>:  # </a:t>
            </a: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assume kernel is a 3x3 matrix</a:t>
            </a:r>
          </a:p>
          <a:p>
            <a:pPr lvl="0">
              <a:defRPr sz="1800"/>
            </a:pP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    result = np.ndarray(img.shape)</a:t>
            </a:r>
          </a:p>
          <a:p>
            <a:pPr lvl="0">
              <a:defRPr sz="1800"/>
            </a:pPr>
            <a:r>
              <a:rPr lang="en-US" sz="1800" b="1" smtClean="0">
                <a:latin typeface="Courier New"/>
                <a:ea typeface="Courier New"/>
                <a:cs typeface="Courier New"/>
                <a:sym typeface="Courier New"/>
              </a:rPr>
              <a:t>    for </a:t>
            </a: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r in range(img.shape[0]-2):</a:t>
            </a:r>
          </a:p>
          <a:p>
            <a:pPr lvl="0">
              <a:defRPr sz="1800"/>
            </a:pP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        for c in range(img.shape[1]-2):</a:t>
            </a:r>
          </a:p>
          <a:p>
            <a:pPr lvl="0">
              <a:defRPr sz="1800"/>
            </a:pP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800" b="1" smtClean="0">
                <a:latin typeface="Courier New"/>
                <a:ea typeface="Courier New"/>
                <a:cs typeface="Courier New"/>
                <a:sym typeface="Courier New"/>
              </a:rPr>
              <a:t>           v </a:t>
            </a: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= np.sum(img[r:r+3, c:c+3] * kernel)</a:t>
            </a:r>
          </a:p>
          <a:p>
            <a:pPr lvl="0">
              <a:defRPr sz="1800"/>
            </a:pP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 sz="1800" b="1" smtClean="0">
                <a:latin typeface="Courier New"/>
                <a:ea typeface="Courier New"/>
                <a:cs typeface="Courier New"/>
                <a:sym typeface="Courier New"/>
              </a:rPr>
              <a:t>    result[r+1,c+1</a:t>
            </a: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] = </a:t>
            </a:r>
            <a:r>
              <a:rPr lang="en-US" sz="18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min(1,max(0,v</a:t>
            </a:r>
            <a:r>
              <a:rPr lang="en-US" sz="1800" b="1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</a:p>
          <a:p>
            <a:pPr lvl="0">
              <a:defRPr sz="1800"/>
            </a:pPr>
            <a:r>
              <a:rPr lang="en-US" sz="1800" b="1" smtClean="0">
                <a:latin typeface="Courier New"/>
                <a:ea typeface="Courier New"/>
                <a:cs typeface="Courier New"/>
                <a:sym typeface="Courier New"/>
              </a:rPr>
              <a:t>    return result</a:t>
            </a:r>
            <a:endParaRPr lang="en-US" sz="1800" b="1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lnSpc>
                <a:spcPct val="150000"/>
              </a:lnSpc>
              <a:defRPr sz="1800"/>
            </a:pP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def blur(img):</a:t>
            </a:r>
          </a:p>
          <a:p>
            <a:pPr lvl="0">
              <a:defRPr sz="1800"/>
            </a:pP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    blur_matrix = np.array([[1/9, 1/9, 1/9],</a:t>
            </a:r>
          </a:p>
          <a:p>
            <a:pPr lvl="0">
              <a:defRPr sz="1800"/>
            </a:pP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                            [1/9, 1/9, 1/9],</a:t>
            </a:r>
          </a:p>
          <a:p>
            <a:pPr lvl="0">
              <a:defRPr sz="1800"/>
            </a:pP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                            [1/9, 1/9, 1/9</a:t>
            </a:r>
            <a:r>
              <a:rPr lang="en-US" sz="1800" b="1" smtClean="0">
                <a:latin typeface="Courier New"/>
                <a:ea typeface="Courier New"/>
                <a:cs typeface="Courier New"/>
                <a:sym typeface="Courier New"/>
              </a:rPr>
              <a:t>]])</a:t>
            </a:r>
            <a:endParaRPr lang="th-TH" sz="1800" b="1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th-TH" sz="1800" b="1" smtClean="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 b="1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img = convolute(img, blur_matrix)</a:t>
            </a:r>
            <a:endParaRPr lang="en-US" sz="18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 b="1" smtClean="0">
                <a:latin typeface="Courier New"/>
                <a:ea typeface="Courier New"/>
                <a:cs typeface="Courier New"/>
                <a:sym typeface="Courier New"/>
              </a:rPr>
              <a:t>return img</a:t>
            </a:r>
            <a:endParaRPr lang="en-US" sz="1800"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6576215" y="2133855"/>
            <a:ext cx="2424611" cy="525118"/>
          </a:xfrm>
          <a:prstGeom prst="wedgeRoundRectCallout">
            <a:avLst>
              <a:gd name="adj1" fmla="val -66090"/>
              <a:gd name="adj2" fmla="val -3268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200" smtClean="0">
                <a:latin typeface="Tahoma" pitchFamily="34" charset="0"/>
                <a:cs typeface="Tahoma" pitchFamily="34" charset="0"/>
              </a:rPr>
              <a:t>ตัดให้อยู่ช่วง </a:t>
            </a:r>
            <a:r>
              <a:rPr lang="en-US" sz="2200" smtClean="0">
                <a:latin typeface="Tahoma" pitchFamily="34" charset="0"/>
                <a:cs typeface="Tahoma" pitchFamily="34" charset="0"/>
              </a:rPr>
              <a:t>[0,1]</a:t>
            </a:r>
            <a:endParaRPr lang="en-US" sz="2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5475596" y="3914940"/>
            <a:ext cx="3292254" cy="426006"/>
          </a:xfrm>
          <a:prstGeom prst="wedgeRoundRectCallout">
            <a:avLst>
              <a:gd name="adj1" fmla="val -58014"/>
              <a:gd name="adj2" fmla="val -26744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000" smtClean="0">
                <a:latin typeface="Tahoma" pitchFamily="34" charset="0"/>
                <a:cs typeface="Tahoma" pitchFamily="34" charset="0"/>
              </a:rPr>
              <a:t>ต้องการ </a:t>
            </a:r>
            <a:r>
              <a:rPr lang="en-US" sz="2000" smtClean="0">
                <a:latin typeface="Tahoma" pitchFamily="34" charset="0"/>
                <a:cs typeface="Tahoma" pitchFamily="34" charset="0"/>
              </a:rPr>
              <a:t>blur </a:t>
            </a:r>
            <a:r>
              <a:rPr lang="th-TH" sz="2000" smtClean="0">
                <a:latin typeface="Tahoma" pitchFamily="34" charset="0"/>
                <a:cs typeface="Tahoma" pitchFamily="34" charset="0"/>
              </a:rPr>
              <a:t>มากๆ เรียกซ้ำ ๆ </a:t>
            </a:r>
            <a:endParaRPr lang="en-US" sz="20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10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การประมวลผลภาพ </a:t>
            </a:r>
            <a:r>
              <a:rPr lang="en-US" smtClean="0"/>
              <a:t>: </a:t>
            </a:r>
            <a:r>
              <a:rPr lang="th-TH" smtClean="0"/>
              <a:t>อีก</a:t>
            </a:r>
            <a:endParaRPr lang="en-US"/>
          </a:p>
        </p:txBody>
      </p:sp>
      <p:sp>
        <p:nvSpPr>
          <p:cNvPr id="3" name="Shape 361"/>
          <p:cNvSpPr/>
          <p:nvPr/>
        </p:nvSpPr>
        <p:spPr>
          <a:xfrm>
            <a:off x="1669762" y="1176440"/>
            <a:ext cx="5583093" cy="1756505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 lvl="0">
              <a:defRPr sz="1800"/>
            </a:pPr>
            <a:r>
              <a:rPr lang="en-US" sz="1800" b="1" smtClean="0">
                <a:latin typeface="Courier New"/>
                <a:ea typeface="Courier New"/>
                <a:cs typeface="Courier New"/>
                <a:sym typeface="Courier New"/>
              </a:rPr>
              <a:t>def ????????(</a:t>
            </a: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img):</a:t>
            </a:r>
          </a:p>
          <a:p>
            <a:pPr lvl="0">
              <a:defRPr sz="1800"/>
            </a:pP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 b="1" smtClean="0">
                <a:latin typeface="Courier New"/>
                <a:ea typeface="Courier New"/>
                <a:cs typeface="Courier New"/>
                <a:sym typeface="Courier New"/>
              </a:rPr>
              <a:t>kernel </a:t>
            </a: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= np.array</a:t>
            </a:r>
            <a:r>
              <a:rPr lang="en-US" sz="1800" b="1" smtClean="0">
                <a:latin typeface="Courier New"/>
                <a:ea typeface="Courier New"/>
                <a:cs typeface="Courier New"/>
                <a:sym typeface="Courier New"/>
              </a:rPr>
              <a:t>([</a:t>
            </a:r>
            <a:r>
              <a:rPr lang="en-US" sz="1800" b="1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[1,  1, 1]</a:t>
            </a:r>
            <a:r>
              <a:rPr lang="en-US" sz="1800" b="1" smtClean="0"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lang="en-US" sz="1800" b="1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                       </a:t>
            </a:r>
            <a:r>
              <a:rPr lang="en-US" sz="1800" b="1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[1, -8, 1]</a:t>
            </a:r>
            <a:r>
              <a:rPr lang="en-US" sz="1800" b="1" smtClean="0"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lang="en-US" sz="1800" b="1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                       </a:t>
            </a:r>
            <a:r>
              <a:rPr lang="en-US" sz="1800" b="1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[1,  1, 1]</a:t>
            </a:r>
            <a:r>
              <a:rPr lang="en-US" sz="1800" b="1" smtClean="0">
                <a:latin typeface="Courier New"/>
                <a:ea typeface="Courier New"/>
                <a:cs typeface="Courier New"/>
                <a:sym typeface="Courier New"/>
              </a:rPr>
              <a:t>])</a:t>
            </a:r>
            <a:endParaRPr lang="th-TH" sz="1800" b="1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th-TH" sz="1800" b="1" smtClean="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 b="1" smtClean="0">
                <a:latin typeface="Courier New"/>
                <a:ea typeface="Courier New"/>
                <a:cs typeface="Courier New"/>
                <a:sym typeface="Courier New"/>
              </a:rPr>
              <a:t>img = convolute(img, kernel)</a:t>
            </a:r>
            <a:endParaRPr lang="en-US" sz="1800" b="1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 b="1" smtClean="0">
                <a:latin typeface="Courier New"/>
                <a:ea typeface="Courier New"/>
                <a:cs typeface="Courier New"/>
                <a:sym typeface="Courier New"/>
              </a:rPr>
              <a:t>return img</a:t>
            </a:r>
            <a:endParaRPr lang="en-US" sz="1800" b="1" smtClean="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" name="Shape 361"/>
          <p:cNvSpPr/>
          <p:nvPr/>
        </p:nvSpPr>
        <p:spPr>
          <a:xfrm>
            <a:off x="1669762" y="3435928"/>
            <a:ext cx="5583093" cy="1756505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6799" tIns="46799" rIns="46799" bIns="46799">
            <a:spAutoFit/>
          </a:bodyPr>
          <a:lstStyle/>
          <a:p>
            <a:pPr lvl="0">
              <a:defRPr sz="1800"/>
            </a:pPr>
            <a:r>
              <a:rPr lang="en-US" sz="1800" b="1" smtClean="0">
                <a:latin typeface="Courier New"/>
                <a:ea typeface="Courier New"/>
                <a:cs typeface="Courier New"/>
                <a:sym typeface="Courier New"/>
              </a:rPr>
              <a:t>def ????????(</a:t>
            </a: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img):</a:t>
            </a:r>
          </a:p>
          <a:p>
            <a:pPr lvl="0">
              <a:defRPr sz="1800"/>
            </a:pP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 b="1" smtClean="0">
                <a:latin typeface="Courier New"/>
                <a:ea typeface="Courier New"/>
                <a:cs typeface="Courier New"/>
                <a:sym typeface="Courier New"/>
              </a:rPr>
              <a:t>kernel </a:t>
            </a: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= np.array</a:t>
            </a:r>
            <a:r>
              <a:rPr lang="en-US" sz="1800" b="1" smtClean="0">
                <a:latin typeface="Courier New"/>
                <a:ea typeface="Courier New"/>
                <a:cs typeface="Courier New"/>
                <a:sym typeface="Courier New"/>
              </a:rPr>
              <a:t>([[1,  1, 1],</a:t>
            </a:r>
            <a:endParaRPr lang="en-US" sz="1800" b="1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                       </a:t>
            </a:r>
            <a:r>
              <a:rPr lang="en-US" sz="1800" b="1" smtClean="0">
                <a:latin typeface="Courier New"/>
                <a:ea typeface="Courier New"/>
                <a:cs typeface="Courier New"/>
                <a:sym typeface="Courier New"/>
              </a:rPr>
              <a:t>[1, -8, 1],</a:t>
            </a:r>
            <a:endParaRPr lang="en-US" sz="1800" b="1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                       </a:t>
            </a:r>
            <a:r>
              <a:rPr lang="en-US" sz="1800" b="1" smtClean="0">
                <a:latin typeface="Courier New"/>
                <a:ea typeface="Courier New"/>
                <a:cs typeface="Courier New"/>
                <a:sym typeface="Courier New"/>
              </a:rPr>
              <a:t>[1,  1, 1]])</a:t>
            </a:r>
            <a:endParaRPr lang="th-TH" sz="1800" b="1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th-TH" sz="1800" b="1" smtClean="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 b="1" smtClean="0">
                <a:latin typeface="Courier New"/>
                <a:ea typeface="Courier New"/>
                <a:cs typeface="Courier New"/>
                <a:sym typeface="Courier New"/>
              </a:rPr>
              <a:t>img = convolute(img, kernel)</a:t>
            </a:r>
            <a:endParaRPr lang="en-US" sz="1800" b="1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lang="en-US" sz="1800" b="1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 b="1" smtClean="0">
                <a:latin typeface="Courier New"/>
                <a:ea typeface="Courier New"/>
                <a:cs typeface="Courier New"/>
                <a:sym typeface="Courier New"/>
              </a:rPr>
              <a:t>return </a:t>
            </a:r>
            <a:r>
              <a:rPr lang="en-US" sz="1800" b="1" smtClea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-img</a:t>
            </a: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6160044" y="894492"/>
            <a:ext cx="2185621" cy="525118"/>
          </a:xfrm>
          <a:prstGeom prst="wedgeRoundRectCallout">
            <a:avLst>
              <a:gd name="adj1" fmla="val -66230"/>
              <a:gd name="adj2" fmla="val 4845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200" smtClean="0">
                <a:latin typeface="Tahoma" pitchFamily="34" charset="0"/>
                <a:cs typeface="Tahoma" pitchFamily="34" charset="0"/>
              </a:rPr>
              <a:t>แบบนี้ทำอะไร </a:t>
            </a:r>
            <a:r>
              <a:rPr lang="en-US" sz="2200" smtClean="0">
                <a:latin typeface="Tahoma" pitchFamily="34" charset="0"/>
                <a:cs typeface="Tahoma" pitchFamily="34" charset="0"/>
              </a:rPr>
              <a:t>?</a:t>
            </a:r>
            <a:endParaRPr lang="en-US" sz="2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3644768" y="5303349"/>
            <a:ext cx="2667132" cy="525118"/>
          </a:xfrm>
          <a:prstGeom prst="wedgeRoundRectCallout">
            <a:avLst>
              <a:gd name="adj1" fmla="val -60520"/>
              <a:gd name="adj2" fmla="val -59284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200" smtClean="0">
                <a:latin typeface="Tahoma" pitchFamily="34" charset="0"/>
                <a:cs typeface="Tahoma" pitchFamily="34" charset="0"/>
              </a:rPr>
              <a:t>ติดลบตรงนี้ได้อะไร </a:t>
            </a:r>
            <a:r>
              <a:rPr lang="en-US" sz="2200" smtClean="0">
                <a:latin typeface="Tahoma" pitchFamily="34" charset="0"/>
                <a:cs typeface="Tahoma" pitchFamily="34" charset="0"/>
              </a:rPr>
              <a:t>?</a:t>
            </a:r>
            <a:endParaRPr lang="en-US" sz="22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26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สรุป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4213" y="908050"/>
            <a:ext cx="8324705" cy="5105400"/>
          </a:xfrm>
        </p:spPr>
        <p:txBody>
          <a:bodyPr/>
          <a:lstStyle/>
          <a:p>
            <a:r>
              <a:rPr lang="th-TH" smtClean="0"/>
              <a:t>นิสิตต้อง</a:t>
            </a:r>
          </a:p>
          <a:p>
            <a:pPr lvl="1"/>
            <a:r>
              <a:rPr lang="th-TH" smtClean="0"/>
              <a:t>รู้จักการแสดงภาพและประมวลผลภาพเบื้องต้น</a:t>
            </a:r>
          </a:p>
          <a:p>
            <a:pPr lvl="1"/>
            <a:r>
              <a:rPr lang="th-TH" smtClean="0"/>
              <a:t>เข้าใจการใช้ </a:t>
            </a:r>
            <a:r>
              <a:rPr lang="en-US" smtClean="0"/>
              <a:t>broadcasting </a:t>
            </a:r>
            <a:r>
              <a:rPr lang="th-TH" smtClean="0"/>
              <a:t>และ </a:t>
            </a:r>
            <a:r>
              <a:rPr lang="en-US" smtClean="0"/>
              <a:t>element-wise operation </a:t>
            </a:r>
            <a:r>
              <a:rPr lang="th-TH" smtClean="0"/>
              <a:t>กับ </a:t>
            </a:r>
            <a:r>
              <a:rPr lang="en-US" smtClean="0"/>
              <a:t>numpy array</a:t>
            </a:r>
            <a:endParaRPr lang="th-TH" smtClean="0"/>
          </a:p>
          <a:p>
            <a:pPr lvl="1"/>
            <a:r>
              <a:rPr lang="th-TH" smtClean="0"/>
              <a:t>เขียนการประมวลผลเมทริกซ์แบบ </a:t>
            </a:r>
            <a:r>
              <a:rPr lang="en-US" smtClean="0"/>
              <a:t>convolution </a:t>
            </a:r>
            <a:r>
              <a:rPr lang="th-TH" smtClean="0"/>
              <a:t>ได้</a:t>
            </a:r>
          </a:p>
          <a:p>
            <a:pPr lvl="1"/>
            <a:r>
              <a:rPr lang="th-TH" smtClean="0"/>
              <a:t>เขียนการประมวลผลภาพเบื้องต้นได้</a:t>
            </a:r>
            <a:endParaRPr lang="en-US" smtClean="0"/>
          </a:p>
          <a:p>
            <a:endParaRPr lang="th-TH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4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/>
          </p:cNvSpPr>
          <p:nvPr>
            <p:ph type="title"/>
          </p:nvPr>
        </p:nvSpPr>
        <p:spPr>
          <a:xfrm>
            <a:off x="-1588" y="2501900"/>
            <a:ext cx="9147176" cy="765177"/>
          </a:xfrm>
          <a:prstGeom prst="rect">
            <a:avLst/>
          </a:prstGeom>
        </p:spPr>
        <p:txBody>
          <a:bodyPr/>
          <a:lstStyle/>
          <a:p>
            <a:r>
              <a:rPr/>
              <a:t>Application </a:t>
            </a:r>
            <a:r>
              <a:rPr lang="en-US"/>
              <a:t>2</a:t>
            </a:r>
            <a:r>
              <a:rPr smtClean="0"/>
              <a:t>: </a:t>
            </a:r>
            <a:r>
              <a:t>Linear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29880922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00"/>
                </a:solidFill>
              </a:rPr>
              <a:t>ตย การใช้งาน: การวาดกราฟ (sine curve)</a:t>
            </a:r>
          </a:p>
        </p:txBody>
      </p:sp>
      <p:sp>
        <p:nvSpPr>
          <p:cNvPr id="328" name="Shape 328"/>
          <p:cNvSpPr/>
          <p:nvPr/>
        </p:nvSpPr>
        <p:spPr>
          <a:xfrm>
            <a:off x="510425" y="1087310"/>
            <a:ext cx="8123150" cy="3917097"/>
          </a:xfrm>
          <a:prstGeom prst="rect">
            <a:avLst/>
          </a:prstGeom>
          <a:solidFill>
            <a:srgbClr val="FFFFFF"/>
          </a:solidFill>
          <a:ln>
            <a:solidFill/>
            <a:miter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6799" tIns="46799" rIns="46799" bIns="46799">
            <a:spAutoFit/>
          </a:bodyPr>
          <a:lstStyle/>
          <a:p>
            <a:pPr lvl="0">
              <a:defRPr sz="1800"/>
            </a:pPr>
            <a:r>
              <a:rPr sz="2300" b="1" dirty="0">
                <a:latin typeface="Courier New"/>
                <a:ea typeface="Courier New"/>
                <a:cs typeface="Courier New"/>
                <a:sym typeface="Courier New"/>
              </a:rPr>
              <a:t>import numpy as np</a:t>
            </a:r>
          </a:p>
          <a:p>
            <a:pPr lvl="0">
              <a:defRPr sz="1800"/>
            </a:pPr>
            <a:r>
              <a:rPr sz="2300" b="1" dirty="0">
                <a:latin typeface="Courier New"/>
                <a:ea typeface="Courier New"/>
                <a:cs typeface="Courier New"/>
                <a:sym typeface="Courier New"/>
              </a:rPr>
              <a:t>import matplotlib.pyplot as plt</a:t>
            </a:r>
          </a:p>
          <a:p>
            <a:pPr lvl="0">
              <a:defRPr sz="1800"/>
            </a:pPr>
            <a:endParaRPr sz="23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2300" b="1" dirty="0">
                <a:latin typeface="Courier New"/>
                <a:ea typeface="Courier New"/>
                <a:cs typeface="Courier New"/>
                <a:sym typeface="Courier New"/>
              </a:rPr>
              <a:t># คำนวณค่าจุด x,y ที่จะอยู่บน sine curve</a:t>
            </a:r>
          </a:p>
          <a:p>
            <a:pPr lvl="0">
              <a:defRPr sz="1800"/>
            </a:pPr>
            <a:r>
              <a:rPr sz="2300" b="1" dirty="0">
                <a:latin typeface="Courier New"/>
                <a:ea typeface="Courier New"/>
                <a:cs typeface="Courier New"/>
                <a:sym typeface="Courier New"/>
              </a:rPr>
              <a:t>x = np.arange(0, 3 * np.pi, 0.1)</a:t>
            </a:r>
          </a:p>
          <a:p>
            <a:pPr lvl="0">
              <a:defRPr sz="1800"/>
            </a:pPr>
            <a:r>
              <a:rPr sz="2300" b="1" dirty="0">
                <a:latin typeface="Courier New"/>
                <a:ea typeface="Courier New"/>
                <a:cs typeface="Courier New"/>
                <a:sym typeface="Courier New"/>
              </a:rPr>
              <a:t>y = np.sin(x)</a:t>
            </a:r>
          </a:p>
          <a:p>
            <a:pPr lvl="0">
              <a:defRPr sz="1800"/>
            </a:pPr>
            <a:endParaRPr sz="2300"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defRPr sz="1800"/>
            </a:pPr>
            <a:r>
              <a:rPr sz="2300" b="1" dirty="0">
                <a:latin typeface="Courier New"/>
                <a:ea typeface="Courier New"/>
                <a:cs typeface="Courier New"/>
                <a:sym typeface="Courier New"/>
              </a:rPr>
              <a:t># พล็อตกราฟ</a:t>
            </a:r>
          </a:p>
          <a:p>
            <a:pPr lvl="0">
              <a:defRPr sz="1800"/>
            </a:pPr>
            <a:r>
              <a:rPr sz="2300" b="1" dirty="0">
                <a:latin typeface="Courier New"/>
                <a:ea typeface="Courier New"/>
                <a:cs typeface="Courier New"/>
                <a:sym typeface="Courier New"/>
              </a:rPr>
              <a:t>plt.plot(x, y)</a:t>
            </a:r>
          </a:p>
          <a:p>
            <a:pPr lvl="0">
              <a:defRPr sz="1800"/>
            </a:pPr>
            <a:r>
              <a:rPr sz="2300" b="1" dirty="0" err="1">
                <a:latin typeface="Courier New"/>
                <a:ea typeface="Courier New"/>
                <a:cs typeface="Courier New"/>
                <a:sym typeface="Courier New"/>
              </a:rPr>
              <a:t>plt.show</a:t>
            </a:r>
            <a:r>
              <a:rPr sz="2300" b="1" dirty="0" smtClean="0"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lang="en-US" sz="2300" b="1" dirty="0" smtClean="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329" name="Screen Shot 2015-08-26 at 9.21.32 PM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4459" y="3248526"/>
            <a:ext cx="4021962" cy="3336424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Shape 330"/>
          <p:cNvSpPr/>
          <p:nvPr/>
        </p:nvSpPr>
        <p:spPr>
          <a:xfrm>
            <a:off x="4287088" y="6584950"/>
            <a:ext cx="4508337" cy="294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/>
            </a:pPr>
            <a:r>
              <a:rPr sz="1400">
                <a:solidFill>
                  <a:srgbClr val="0433FF"/>
                </a:solidFill>
                <a:hlinkClick r:id="rId3"/>
              </a:rPr>
              <a:t>http://cs231n.github.io/python-numpy-tutorial/#numpy</a:t>
            </a:r>
            <a:r>
              <a:rPr sz="1400">
                <a:solidFill>
                  <a:srgbClr val="0433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99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smtClean="0">
                <a:solidFill>
                  <a:srgbClr val="FFFF00"/>
                </a:solidFill>
              </a:rPr>
              <a:t>NumPy</a:t>
            </a:r>
            <a:r>
              <a:rPr lang="en-US" sz="3200" smtClean="0">
                <a:solidFill>
                  <a:srgbClr val="FFFF00"/>
                </a:solidFill>
              </a:rPr>
              <a:t> Array</a:t>
            </a:r>
            <a:endParaRPr sz="3200">
              <a:solidFill>
                <a:srgbClr val="FFFF00"/>
              </a:solidFill>
            </a:endParaRP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684213" y="908050"/>
            <a:ext cx="8060542" cy="40068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 dirty="0"/>
              <a:t>สร้างแล้ว</a:t>
            </a:r>
            <a:r>
              <a:rPr sz="2800"/>
              <a:t>มี</a:t>
            </a:r>
            <a:r>
              <a:rPr sz="2800" smtClean="0"/>
              <a:t>ขนาด</a:t>
            </a:r>
            <a:r>
              <a:rPr lang="th-TH" sz="2800" smtClean="0"/>
              <a:t>คง</a:t>
            </a:r>
            <a:r>
              <a:rPr sz="2800" smtClean="0"/>
              <a:t>ตัว เปลี่ยนแปล</a:t>
            </a:r>
            <a:r>
              <a:rPr lang="th-TH" sz="2800" smtClean="0"/>
              <a:t>งขนาด</a:t>
            </a:r>
            <a:r>
              <a:rPr sz="2800" smtClean="0"/>
              <a:t>ไม่ได้ </a:t>
            </a:r>
            <a:r>
              <a:rPr lang="th-TH" sz="2800" smtClean="0"/>
              <a:t/>
            </a:r>
            <a:br>
              <a:rPr lang="th-TH" sz="2800" smtClean="0"/>
            </a:br>
            <a:r>
              <a:rPr sz="2800" smtClean="0"/>
              <a:t>ไม่เหมือน</a:t>
            </a:r>
            <a:r>
              <a:rPr lang="th-TH" sz="2800" smtClean="0"/>
              <a:t> </a:t>
            </a:r>
            <a:r>
              <a:rPr lang="en-US" sz="2800" smtClean="0"/>
              <a:t>list</a:t>
            </a:r>
          </a:p>
          <a:p>
            <a:pPr marL="0" lvl="0" indent="0">
              <a:buNone/>
              <a:defRPr sz="1800"/>
            </a:pPr>
            <a:endParaRPr lang="en-US"/>
          </a:p>
          <a:p>
            <a:pPr marL="0" lvl="0" indent="0">
              <a:buNone/>
              <a:defRPr sz="1800"/>
            </a:pPr>
            <a:endParaRPr lang="en-US" sz="2800" smtClean="0"/>
          </a:p>
          <a:p>
            <a:pPr marL="0" lvl="0" indent="0">
              <a:buNone/>
              <a:defRPr sz="1800"/>
            </a:pPr>
            <a:endParaRPr lang="en-US" sz="2800" smtClean="0"/>
          </a:p>
          <a:p>
            <a:pPr marL="0" lvl="0" indent="0">
              <a:buNone/>
              <a:defRPr sz="1800"/>
            </a:pPr>
            <a:endParaRPr lang="en-US"/>
          </a:p>
          <a:p>
            <a:pPr marL="0" lvl="0" indent="0">
              <a:buNone/>
              <a:defRPr sz="1800"/>
            </a:pPr>
            <a:endParaRPr lang="en-US" sz="2800" smtClean="0"/>
          </a:p>
          <a:p>
            <a:pPr marL="0" lvl="0" indent="0">
              <a:buNone/>
              <a:defRPr sz="1800"/>
            </a:pPr>
            <a:endParaRPr sz="2800" dirty="0"/>
          </a:p>
          <a:p>
            <a:pPr lvl="0">
              <a:defRPr sz="1800"/>
            </a:pPr>
            <a:r>
              <a:rPr sz="2800" dirty="0"/>
              <a:t>ค่าในอาเรย์</a:t>
            </a:r>
            <a:r>
              <a:rPr sz="2800"/>
              <a:t>หนึ่งๆ </a:t>
            </a:r>
            <a:r>
              <a:rPr sz="2800" smtClean="0"/>
              <a:t>เป็น</a:t>
            </a:r>
            <a:r>
              <a:rPr sz="2800" dirty="0"/>
              <a:t>ประเภท</a:t>
            </a:r>
            <a:r>
              <a:rPr sz="2800"/>
              <a:t>เดียวกัน</a:t>
            </a:r>
            <a:r>
              <a:rPr sz="2800" smtClean="0"/>
              <a:t>ทั้งหมด</a:t>
            </a:r>
            <a:endParaRPr sz="28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002811" y="1986122"/>
            <a:ext cx="5135202" cy="231050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 type="none" w="lg" len="med"/>
          </a:ln>
        </p:spPr>
        <p:txBody>
          <a:bodyPr wrap="square" lIns="90000" tIns="46800" rIns="90000" bIns="46800"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r>
              <a:rPr lang="en-US" sz="1800" b="1" smtClean="0">
                <a:latin typeface="Courier New" pitchFamily="49" charset="0"/>
                <a:cs typeface="Tahoma" pitchFamily="34" charset="0"/>
              </a:rPr>
              <a:t>&gt;&gt;&gt; import </a:t>
            </a:r>
            <a:r>
              <a:rPr lang="en-US" sz="1800" b="1" dirty="0" err="1" smtClean="0">
                <a:latin typeface="Courier New" pitchFamily="49" charset="0"/>
                <a:cs typeface="Tahoma" pitchFamily="34" charset="0"/>
              </a:rPr>
              <a:t>numpy</a:t>
            </a:r>
            <a:r>
              <a:rPr lang="en-US" sz="1800" b="1" dirty="0" smtClean="0">
                <a:latin typeface="Courier New" pitchFamily="49" charset="0"/>
                <a:cs typeface="Tahoma" pitchFamily="34" charset="0"/>
              </a:rPr>
              <a:t> as </a:t>
            </a:r>
            <a:r>
              <a:rPr lang="en-US" sz="1800" b="1" dirty="0" err="1" smtClean="0">
                <a:latin typeface="Courier New" pitchFamily="49" charset="0"/>
                <a:cs typeface="Tahoma" pitchFamily="34" charset="0"/>
              </a:rPr>
              <a:t>np</a:t>
            </a:r>
            <a:endParaRPr lang="en-US" sz="1800" b="1" dirty="0">
              <a:latin typeface="Courier New" pitchFamily="49" charset="0"/>
              <a:cs typeface="Tahoma" pitchFamily="34" charset="0"/>
            </a:endParaRPr>
          </a:p>
          <a:p>
            <a:r>
              <a:rPr lang="en-US" sz="1800" b="1" smtClean="0">
                <a:latin typeface="Courier New" pitchFamily="49" charset="0"/>
                <a:cs typeface="Tahoma" pitchFamily="34" charset="0"/>
              </a:rPr>
              <a:t>&gt;&gt;&gt; a </a:t>
            </a:r>
            <a:r>
              <a:rPr lang="en-US" sz="1800" b="1" dirty="0">
                <a:latin typeface="Courier New" pitchFamily="49" charset="0"/>
                <a:cs typeface="Tahoma" pitchFamily="34" charset="0"/>
              </a:rPr>
              <a:t>= </a:t>
            </a:r>
            <a:r>
              <a:rPr lang="en-US" sz="1800" b="1" err="1" smtClean="0">
                <a:latin typeface="Courier New" pitchFamily="49" charset="0"/>
                <a:cs typeface="Tahoma" pitchFamily="34" charset="0"/>
              </a:rPr>
              <a:t>np.array</a:t>
            </a:r>
            <a:r>
              <a:rPr lang="en-US" sz="1800" b="1" smtClean="0">
                <a:latin typeface="Courier New" pitchFamily="49" charset="0"/>
                <a:cs typeface="Tahoma" pitchFamily="34" charset="0"/>
              </a:rPr>
              <a:t>([10,20,30]) </a:t>
            </a:r>
            <a:endParaRPr lang="en-US" sz="1800" b="1" dirty="0">
              <a:latin typeface="Courier New" pitchFamily="49" charset="0"/>
              <a:cs typeface="Tahoma" pitchFamily="34" charset="0"/>
            </a:endParaRPr>
          </a:p>
          <a:p>
            <a:r>
              <a:rPr lang="en-US" sz="1800" b="1" dirty="0">
                <a:latin typeface="Courier New" pitchFamily="49" charset="0"/>
                <a:cs typeface="Tahoma" pitchFamily="34" charset="0"/>
              </a:rPr>
              <a:t>&gt;&gt;&gt; </a:t>
            </a:r>
            <a:r>
              <a:rPr lang="en-US" sz="1800" b="1" dirty="0" smtClean="0">
                <a:latin typeface="Courier New" pitchFamily="49" charset="0"/>
                <a:cs typeface="Tahoma" pitchFamily="34" charset="0"/>
              </a:rPr>
              <a:t>b = </a:t>
            </a:r>
            <a:r>
              <a:rPr lang="en-US" sz="1800" b="1" err="1" smtClean="0">
                <a:latin typeface="Courier New" pitchFamily="49" charset="0"/>
                <a:cs typeface="Tahoma" pitchFamily="34" charset="0"/>
              </a:rPr>
              <a:t>np.array</a:t>
            </a:r>
            <a:r>
              <a:rPr lang="en-US" sz="1800" b="1" smtClean="0">
                <a:latin typeface="Courier New" pitchFamily="49" charset="0"/>
                <a:cs typeface="Tahoma" pitchFamily="34" charset="0"/>
              </a:rPr>
              <a:t>([1,2,3])</a:t>
            </a:r>
            <a:endParaRPr lang="en-US" sz="1800" b="1" dirty="0" smtClean="0">
              <a:latin typeface="Courier New" pitchFamily="49" charset="0"/>
              <a:cs typeface="Tahoma" pitchFamily="34" charset="0"/>
            </a:endParaRPr>
          </a:p>
          <a:p>
            <a:r>
              <a:rPr lang="en-US" sz="1800" b="1" dirty="0" smtClean="0">
                <a:latin typeface="Courier New" pitchFamily="49" charset="0"/>
                <a:cs typeface="Tahoma" pitchFamily="34" charset="0"/>
              </a:rPr>
              <a:t>&gt;&gt;&gt; c = a + b</a:t>
            </a:r>
          </a:p>
          <a:p>
            <a:r>
              <a:rPr lang="en-US" sz="1800" b="1" smtClean="0">
                <a:latin typeface="Courier New" pitchFamily="49" charset="0"/>
                <a:cs typeface="Tahoma" pitchFamily="34" charset="0"/>
              </a:rPr>
              <a:t>&gt;</a:t>
            </a:r>
            <a:r>
              <a:rPr lang="en-US" sz="1800" b="1">
                <a:latin typeface="Courier New" pitchFamily="49" charset="0"/>
                <a:cs typeface="Tahoma" pitchFamily="34" charset="0"/>
              </a:rPr>
              <a:t>&gt;&gt; </a:t>
            </a:r>
            <a:r>
              <a:rPr lang="en-US" sz="1800" b="1" smtClean="0">
                <a:latin typeface="Courier New" pitchFamily="49" charset="0"/>
                <a:cs typeface="Tahoma" pitchFamily="34" charset="0"/>
              </a:rPr>
              <a:t>print(c)</a:t>
            </a:r>
            <a:endParaRPr lang="en-US" sz="1800" b="1" dirty="0">
              <a:latin typeface="Courier New" pitchFamily="49" charset="0"/>
              <a:cs typeface="Tahoma" pitchFamily="34" charset="0"/>
            </a:endParaRPr>
          </a:p>
          <a:p>
            <a:r>
              <a:rPr lang="en-US" sz="1800" b="1" smtClean="0">
                <a:solidFill>
                  <a:srgbClr val="0000FF"/>
                </a:solidFill>
                <a:latin typeface="Courier New" pitchFamily="49" charset="0"/>
                <a:cs typeface="Tahoma" pitchFamily="34" charset="0"/>
              </a:rPr>
              <a:t>[11, 22, 33]</a:t>
            </a:r>
            <a:endParaRPr lang="en-US" sz="1800" b="1" dirty="0">
              <a:solidFill>
                <a:srgbClr val="0000FF"/>
              </a:solidFill>
              <a:latin typeface="Courier New" pitchFamily="49" charset="0"/>
              <a:cs typeface="Tahoma" pitchFamily="34" charset="0"/>
            </a:endParaRPr>
          </a:p>
          <a:p>
            <a:r>
              <a:rPr lang="en-US" sz="1800" b="1" smtClean="0">
                <a:latin typeface="Courier New" pitchFamily="49" charset="0"/>
                <a:cs typeface="Tahoma" pitchFamily="34" charset="0"/>
              </a:rPr>
              <a:t>&gt;&gt;&gt; </a:t>
            </a:r>
            <a:r>
              <a:rPr lang="en-US" sz="1800" b="1" dirty="0">
                <a:latin typeface="Courier New" pitchFamily="49" charset="0"/>
                <a:cs typeface="Tahoma" pitchFamily="34" charset="0"/>
              </a:rPr>
              <a:t>type(c)</a:t>
            </a:r>
          </a:p>
          <a:p>
            <a:r>
              <a:rPr lang="en-US" sz="1800" b="1" dirty="0">
                <a:solidFill>
                  <a:srgbClr val="0000FF"/>
                </a:solidFill>
                <a:latin typeface="Courier New" pitchFamily="49" charset="0"/>
                <a:cs typeface="Tahoma" pitchFamily="34" charset="0"/>
              </a:rPr>
              <a:t>(&lt;type </a:t>
            </a:r>
            <a:r>
              <a:rPr lang="en-US" sz="1800" b="1">
                <a:solidFill>
                  <a:srgbClr val="0000FF"/>
                </a:solidFill>
                <a:latin typeface="Courier New" pitchFamily="49" charset="0"/>
                <a:cs typeface="Tahoma" pitchFamily="34" charset="0"/>
              </a:rPr>
              <a:t>'</a:t>
            </a:r>
            <a:r>
              <a:rPr lang="en-US" sz="1800" b="1" err="1">
                <a:solidFill>
                  <a:srgbClr val="0000FF"/>
                </a:solidFill>
                <a:latin typeface="Courier New" pitchFamily="49" charset="0"/>
                <a:cs typeface="Tahoma" pitchFamily="34" charset="0"/>
              </a:rPr>
              <a:t>numpy.ndarray</a:t>
            </a:r>
            <a:r>
              <a:rPr lang="en-US" sz="1800" b="1" smtClean="0">
                <a:solidFill>
                  <a:srgbClr val="0000FF"/>
                </a:solidFill>
                <a:latin typeface="Courier New" pitchFamily="49" charset="0"/>
                <a:cs typeface="Tahoma" pitchFamily="34" charset="0"/>
              </a:rPr>
              <a:t>'&gt;)</a:t>
            </a:r>
            <a:endParaRPr lang="en-US" sz="1800" b="1" dirty="0">
              <a:latin typeface="Courier New" pitchFamily="49" charset="0"/>
              <a:cs typeface="Tahoma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002811" y="5059362"/>
            <a:ext cx="5135202" cy="6485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 type="none" w="lg" len="med"/>
          </a:ln>
        </p:spPr>
        <p:txBody>
          <a:bodyPr wrap="square" lIns="90000" tIns="46800" rIns="90000" bIns="46800"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r>
              <a:rPr lang="en-US" sz="1800" b="1" smtClean="0">
                <a:latin typeface="Courier New" pitchFamily="49" charset="0"/>
                <a:cs typeface="Tahoma" pitchFamily="34" charset="0"/>
              </a:rPr>
              <a:t>a = np.array([1.0, 2.0, 3.0])</a:t>
            </a:r>
          </a:p>
          <a:p>
            <a:r>
              <a:rPr lang="en-US" sz="1800" b="1" smtClean="0">
                <a:latin typeface="Courier New" pitchFamily="49" charset="0"/>
                <a:cs typeface="Tahoma" pitchFamily="34" charset="0"/>
              </a:rPr>
              <a:t>a = np.array([1, 2, 3], float)</a:t>
            </a:r>
            <a:endParaRPr lang="en-US" sz="1800" b="1" dirty="0">
              <a:latin typeface="Courier New" pitchFamily="49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89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uiExpand="1" build="p"/>
      <p:bldP spid="4" grpId="0" uiExpand="1" build="p" animBg="1"/>
      <p:bldP spid="5" grpId="0" uiExpand="1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โปรแกรมลากเส้นจากรายการของจุด</a:t>
            </a:r>
            <a:endParaRPr lang="en-US"/>
          </a:p>
        </p:txBody>
      </p:sp>
      <p:sp>
        <p:nvSpPr>
          <p:cNvPr id="3" name="Shape 140"/>
          <p:cNvSpPr/>
          <p:nvPr/>
        </p:nvSpPr>
        <p:spPr>
          <a:xfrm>
            <a:off x="385914" y="753314"/>
            <a:ext cx="8368996" cy="3553917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6797" tIns="46797" rIns="46797" bIns="46797">
            <a:spAutoFit/>
          </a:bodyPr>
          <a:lstStyle/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/>
              <a:t>import numpy as np</a:t>
            </a:r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/>
              <a:t>import matplotlib.pyplot as plt</a:t>
            </a:r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endParaRPr lang="en-US" sz="2000"/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/>
              <a:t>xy = </a:t>
            </a:r>
            <a:r>
              <a:rPr lang="en-US" sz="2000" smtClean="0"/>
              <a:t>np.loadtxt("polyline.csv</a:t>
            </a:r>
            <a:r>
              <a:rPr lang="en-US" sz="2000"/>
              <a:t>", delimiter=",")</a:t>
            </a:r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 smtClean="0"/>
              <a:t># xy = np.array([[</a:t>
            </a:r>
            <a:r>
              <a:rPr lang="en-US" sz="2000" smtClean="0">
                <a:solidFill>
                  <a:srgbClr val="FF0000"/>
                </a:solidFill>
              </a:rPr>
              <a:t>41</a:t>
            </a:r>
            <a:r>
              <a:rPr lang="en-US" sz="2000" smtClean="0"/>
              <a:t>,</a:t>
            </a:r>
            <a:r>
              <a:rPr lang="en-US" sz="2000" smtClean="0">
                <a:solidFill>
                  <a:srgbClr val="0070C0"/>
                </a:solidFill>
              </a:rPr>
              <a:t>17</a:t>
            </a:r>
            <a:r>
              <a:rPr lang="en-US" sz="2000" smtClean="0"/>
              <a:t>],[</a:t>
            </a:r>
            <a:r>
              <a:rPr lang="en-US" sz="2000" smtClean="0">
                <a:solidFill>
                  <a:srgbClr val="FF0000"/>
                </a:solidFill>
              </a:rPr>
              <a:t>49</a:t>
            </a:r>
            <a:r>
              <a:rPr lang="en-US" sz="2000" smtClean="0"/>
              <a:t>,</a:t>
            </a:r>
            <a:r>
              <a:rPr lang="en-US" sz="2000" smtClean="0">
                <a:solidFill>
                  <a:srgbClr val="0070C0"/>
                </a:solidFill>
              </a:rPr>
              <a:t>32</a:t>
            </a:r>
            <a:r>
              <a:rPr lang="en-US" sz="2000" smtClean="0"/>
              <a:t>],[</a:t>
            </a:r>
            <a:r>
              <a:rPr lang="en-US" sz="2000" smtClean="0">
                <a:solidFill>
                  <a:srgbClr val="FF0000"/>
                </a:solidFill>
              </a:rPr>
              <a:t>54</a:t>
            </a:r>
            <a:r>
              <a:rPr lang="en-US" sz="2000" smtClean="0"/>
              <a:t>,</a:t>
            </a:r>
            <a:r>
              <a:rPr lang="en-US" sz="2000" smtClean="0">
                <a:solidFill>
                  <a:srgbClr val="0070C0"/>
                </a:solidFill>
              </a:rPr>
              <a:t>44</a:t>
            </a:r>
            <a:r>
              <a:rPr lang="en-US" sz="2000" smtClean="0"/>
              <a:t>],...,[</a:t>
            </a:r>
            <a:r>
              <a:rPr lang="en-US" sz="2000" smtClean="0">
                <a:solidFill>
                  <a:srgbClr val="FF0000"/>
                </a:solidFill>
              </a:rPr>
              <a:t>451</a:t>
            </a:r>
            <a:r>
              <a:rPr lang="en-US" sz="2000" smtClean="0"/>
              <a:t>,</a:t>
            </a:r>
            <a:r>
              <a:rPr lang="en-US" sz="2000" smtClean="0">
                <a:solidFill>
                  <a:srgbClr val="0070C0"/>
                </a:solidFill>
              </a:rPr>
              <a:t>80</a:t>
            </a:r>
            <a:r>
              <a:rPr lang="en-US" sz="2000" smtClean="0"/>
              <a:t>])</a:t>
            </a:r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 smtClean="0"/>
              <a:t># xy[:,0] </a:t>
            </a:r>
            <a:r>
              <a:rPr lang="th-TH" sz="1600"/>
              <a:t>คือ</a:t>
            </a:r>
            <a:r>
              <a:rPr lang="en-US" sz="1600"/>
              <a:t> </a:t>
            </a:r>
            <a:r>
              <a:rPr lang="en-US" sz="2000" smtClean="0"/>
              <a:t>np.array([</a:t>
            </a:r>
            <a:r>
              <a:rPr lang="en-US" sz="2000" smtClean="0">
                <a:solidFill>
                  <a:srgbClr val="FF0000"/>
                </a:solidFill>
              </a:rPr>
              <a:t>41</a:t>
            </a:r>
            <a:r>
              <a:rPr lang="en-US" sz="2000" smtClean="0"/>
              <a:t>,</a:t>
            </a:r>
            <a:r>
              <a:rPr lang="en-US" sz="2000" smtClean="0">
                <a:solidFill>
                  <a:srgbClr val="FF0000"/>
                </a:solidFill>
              </a:rPr>
              <a:t>49</a:t>
            </a:r>
            <a:r>
              <a:rPr lang="en-US" sz="2000" smtClean="0"/>
              <a:t>,</a:t>
            </a:r>
            <a:r>
              <a:rPr lang="en-US" sz="2000" smtClean="0">
                <a:solidFill>
                  <a:srgbClr val="FF0000"/>
                </a:solidFill>
              </a:rPr>
              <a:t>54</a:t>
            </a:r>
            <a:r>
              <a:rPr lang="en-US" sz="2000" smtClean="0"/>
              <a:t>,...,</a:t>
            </a:r>
            <a:r>
              <a:rPr lang="en-US" sz="2000" smtClean="0">
                <a:solidFill>
                  <a:srgbClr val="FF0000"/>
                </a:solidFill>
              </a:rPr>
              <a:t>451</a:t>
            </a:r>
            <a:r>
              <a:rPr lang="en-US" sz="2000" smtClean="0"/>
              <a:t>]) </a:t>
            </a:r>
            <a:r>
              <a:rPr lang="th-TH" sz="1600" smtClean="0"/>
              <a:t>พิกัด </a:t>
            </a:r>
            <a:r>
              <a:rPr lang="en-US" sz="2000" smtClean="0"/>
              <a:t>x</a:t>
            </a:r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/>
              <a:t># xy</a:t>
            </a:r>
            <a:r>
              <a:rPr lang="en-US" sz="2000" smtClean="0"/>
              <a:t>[:,1] </a:t>
            </a:r>
            <a:r>
              <a:rPr lang="th-TH" sz="1600"/>
              <a:t>คือ</a:t>
            </a:r>
            <a:r>
              <a:rPr lang="en-US" sz="1600"/>
              <a:t> </a:t>
            </a:r>
            <a:r>
              <a:rPr lang="en-US" sz="2000" smtClean="0"/>
              <a:t>np.array([</a:t>
            </a:r>
            <a:r>
              <a:rPr lang="en-US" sz="2000" smtClean="0">
                <a:solidFill>
                  <a:srgbClr val="0070C0"/>
                </a:solidFill>
              </a:rPr>
              <a:t>17</a:t>
            </a:r>
            <a:r>
              <a:rPr lang="en-US" sz="2000" smtClean="0"/>
              <a:t>,</a:t>
            </a:r>
            <a:r>
              <a:rPr lang="en-US" sz="2000" smtClean="0">
                <a:solidFill>
                  <a:srgbClr val="0070C0"/>
                </a:solidFill>
              </a:rPr>
              <a:t>32</a:t>
            </a:r>
            <a:r>
              <a:rPr lang="en-US" sz="2000" smtClean="0"/>
              <a:t>,</a:t>
            </a:r>
            <a:r>
              <a:rPr lang="en-US" sz="2000" smtClean="0">
                <a:solidFill>
                  <a:srgbClr val="0070C0"/>
                </a:solidFill>
              </a:rPr>
              <a:t>44</a:t>
            </a:r>
            <a:r>
              <a:rPr lang="en-US" sz="2000" smtClean="0"/>
              <a:t>,...,</a:t>
            </a:r>
            <a:r>
              <a:rPr lang="en-US" sz="2000" smtClean="0">
                <a:solidFill>
                  <a:srgbClr val="0070C0"/>
                </a:solidFill>
              </a:rPr>
              <a:t>80</a:t>
            </a:r>
            <a:r>
              <a:rPr lang="en-US" sz="2000" smtClean="0"/>
              <a:t>])  </a:t>
            </a:r>
            <a:r>
              <a:rPr lang="th-TH" sz="1600" smtClean="0"/>
              <a:t>พิกัด </a:t>
            </a:r>
            <a:r>
              <a:rPr lang="en-US" sz="2000" smtClean="0"/>
              <a:t>y</a:t>
            </a:r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endParaRPr lang="en-US" sz="2000"/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 smtClean="0"/>
              <a:t>plt.axis</a:t>
            </a:r>
            <a:r>
              <a:rPr lang="en-US" sz="2000"/>
              <a:t>((-500,500,-500,500))</a:t>
            </a:r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 smtClean="0"/>
              <a:t>plt.plot(</a:t>
            </a:r>
            <a:r>
              <a:rPr lang="th-TH" sz="2000" smtClean="0"/>
              <a:t> </a:t>
            </a:r>
            <a:r>
              <a:rPr lang="en-US" sz="2000" smtClean="0"/>
              <a:t>xy</a:t>
            </a:r>
            <a:r>
              <a:rPr lang="en-US" sz="2000"/>
              <a:t>[:,0</a:t>
            </a:r>
            <a:r>
              <a:rPr lang="en-US" sz="2000" smtClean="0"/>
              <a:t>],</a:t>
            </a:r>
            <a:r>
              <a:rPr lang="th-TH" sz="2000" smtClean="0"/>
              <a:t> </a:t>
            </a:r>
            <a:r>
              <a:rPr lang="en-US" sz="2000" smtClean="0"/>
              <a:t>xy</a:t>
            </a:r>
            <a:r>
              <a:rPr lang="en-US" sz="2000"/>
              <a:t>[:,</a:t>
            </a:r>
            <a:r>
              <a:rPr lang="en-US" sz="2000" smtClean="0"/>
              <a:t>1]</a:t>
            </a:r>
            <a:r>
              <a:rPr lang="th-TH" sz="2000" smtClean="0"/>
              <a:t> </a:t>
            </a:r>
            <a:r>
              <a:rPr lang="en-US" sz="2000" smtClean="0"/>
              <a:t>)</a:t>
            </a:r>
            <a:endParaRPr lang="en-US" sz="2000"/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 smtClean="0"/>
              <a:t>plt.show</a:t>
            </a:r>
            <a:r>
              <a:rPr lang="en-US" sz="2000"/>
              <a:t>()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0444" y="3586535"/>
            <a:ext cx="4323556" cy="32714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40715" y="4362367"/>
            <a:ext cx="960519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41, 17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49, 32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54, 44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61, 56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69, 68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...</a:t>
            </a: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446, 70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451, 80</a:t>
            </a:r>
            <a:endParaRPr lang="en-US" sz="18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34358" y="3012357"/>
            <a:ext cx="2593980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smtClean="0">
                <a:latin typeface="Tahoma" pitchFamily="34" charset="0"/>
                <a:cs typeface="Tahoma" pitchFamily="34" charset="0"/>
              </a:rPr>
              <a:t>xmin,  xmax,  ymin,  ymax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827759" y="4985090"/>
            <a:ext cx="3176818" cy="960702"/>
            <a:chOff x="5827759" y="4985090"/>
            <a:chExt cx="3176818" cy="960702"/>
          </a:xfrm>
        </p:grpSpPr>
        <p:sp>
          <p:nvSpPr>
            <p:cNvPr id="11" name="TextBox 10"/>
            <p:cNvSpPr txBox="1"/>
            <p:nvPr/>
          </p:nvSpPr>
          <p:spPr>
            <a:xfrm>
              <a:off x="5827759" y="5316474"/>
              <a:ext cx="10150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latin typeface="Tahoma" pitchFamily="34" charset="0"/>
                  <a:cs typeface="Tahoma" pitchFamily="34" charset="0"/>
                </a:rPr>
                <a:t>(</a:t>
              </a:r>
              <a:r>
                <a:rPr lang="en-US" sz="200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41</a:t>
              </a:r>
              <a:r>
                <a:rPr lang="en-US" sz="2000" smtClean="0">
                  <a:latin typeface="Tahoma" pitchFamily="34" charset="0"/>
                  <a:cs typeface="Tahoma" pitchFamily="34" charset="0"/>
                </a:rPr>
                <a:t>,</a:t>
              </a:r>
              <a:r>
                <a:rPr lang="en-US" sz="2000" smtClean="0">
                  <a:solidFill>
                    <a:srgbClr val="0070C0"/>
                  </a:solidFill>
                  <a:latin typeface="Tahoma" pitchFamily="34" charset="0"/>
                  <a:cs typeface="Tahoma" pitchFamily="34" charset="0"/>
                </a:rPr>
                <a:t>17</a:t>
              </a:r>
              <a:r>
                <a:rPr lang="en-US" sz="2000" smtClean="0">
                  <a:latin typeface="Tahoma" pitchFamily="34" charset="0"/>
                  <a:cs typeface="Tahoma" pitchFamily="34" charset="0"/>
                </a:rPr>
                <a:t>)</a:t>
              </a:r>
              <a:endParaRPr lang="en-US" sz="2000" dirty="0" smtClean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850094" y="5545682"/>
              <a:ext cx="11544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latin typeface="Tahoma" pitchFamily="34" charset="0"/>
                  <a:cs typeface="Tahoma" pitchFamily="34" charset="0"/>
                </a:rPr>
                <a:t>(</a:t>
              </a:r>
              <a:r>
                <a:rPr lang="en-US" sz="200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451</a:t>
              </a:r>
              <a:r>
                <a:rPr lang="en-US" sz="2000" smtClean="0">
                  <a:latin typeface="Tahoma" pitchFamily="34" charset="0"/>
                  <a:cs typeface="Tahoma" pitchFamily="34" charset="0"/>
                </a:rPr>
                <a:t>,</a:t>
              </a:r>
              <a:r>
                <a:rPr lang="en-US" sz="2000" smtClean="0">
                  <a:solidFill>
                    <a:srgbClr val="0070C0"/>
                  </a:solidFill>
                  <a:latin typeface="Tahoma" pitchFamily="34" charset="0"/>
                  <a:cs typeface="Tahoma" pitchFamily="34" charset="0"/>
                </a:rPr>
                <a:t>80</a:t>
              </a:r>
              <a:r>
                <a:rPr lang="en-US" sz="2000" smtClean="0">
                  <a:latin typeface="Tahoma" pitchFamily="34" charset="0"/>
                  <a:cs typeface="Tahoma" pitchFamily="34" charset="0"/>
                </a:rPr>
                <a:t>)</a:t>
              </a:r>
              <a:endParaRPr lang="en-US" sz="2000" dirty="0" smtClean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6801492" y="5178175"/>
              <a:ext cx="472611" cy="410967"/>
            </a:xfrm>
            <a:custGeom>
              <a:avLst/>
              <a:gdLst>
                <a:gd name="connsiteX0" fmla="*/ 0 w 472611"/>
                <a:gd name="connsiteY0" fmla="*/ 410967 h 410967"/>
                <a:gd name="connsiteX1" fmla="*/ 339047 w 472611"/>
                <a:gd name="connsiteY1" fmla="*/ 339047 h 410967"/>
                <a:gd name="connsiteX2" fmla="*/ 472611 w 472611"/>
                <a:gd name="connsiteY2" fmla="*/ 0 h 41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2611" h="410967">
                  <a:moveTo>
                    <a:pt x="0" y="410967"/>
                  </a:moveTo>
                  <a:cubicBezTo>
                    <a:pt x="130139" y="409254"/>
                    <a:pt x="260279" y="407541"/>
                    <a:pt x="339047" y="339047"/>
                  </a:cubicBezTo>
                  <a:cubicBezTo>
                    <a:pt x="417815" y="270553"/>
                    <a:pt x="472611" y="0"/>
                    <a:pt x="472611" y="0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V="1">
              <a:off x="8754910" y="4985090"/>
              <a:ext cx="83073" cy="53143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25" name="Group 24"/>
          <p:cNvGrpSpPr/>
          <p:nvPr/>
        </p:nvGrpSpPr>
        <p:grpSpPr>
          <a:xfrm>
            <a:off x="3604640" y="4310997"/>
            <a:ext cx="965772" cy="2359694"/>
            <a:chOff x="3604640" y="4310997"/>
            <a:chExt cx="965772" cy="2359694"/>
          </a:xfrm>
        </p:grpSpPr>
        <p:sp>
          <p:nvSpPr>
            <p:cNvPr id="17" name="Oval 16"/>
            <p:cNvSpPr/>
            <p:nvPr/>
          </p:nvSpPr>
          <p:spPr bwMode="auto">
            <a:xfrm>
              <a:off x="3604640" y="4310997"/>
              <a:ext cx="885168" cy="40940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200" dirty="0" smtClean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3604640" y="6261291"/>
              <a:ext cx="965772" cy="40940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200" dirty="0" smtClean="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124914" y="3910780"/>
            <a:ext cx="744114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th-TH" sz="1600" smtClean="0">
                <a:latin typeface="Tahoma" pitchFamily="34" charset="0"/>
                <a:cs typeface="Tahoma" pitchFamily="34" charset="0"/>
              </a:rPr>
              <a:t>พิกัด </a:t>
            </a:r>
            <a:r>
              <a:rPr lang="en-US" sz="1600" smtClean="0">
                <a:latin typeface="Tahoma" pitchFamily="34" charset="0"/>
                <a:cs typeface="Tahoma" pitchFamily="34" charset="0"/>
              </a:rPr>
              <a:t>x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60816" y="3910780"/>
            <a:ext cx="744114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th-TH" sz="1600" smtClean="0">
                <a:latin typeface="Tahoma" pitchFamily="34" charset="0"/>
                <a:cs typeface="Tahoma" pitchFamily="34" charset="0"/>
              </a:rPr>
              <a:t>พิกัด </a:t>
            </a:r>
            <a:r>
              <a:rPr lang="en-US" sz="1600" smtClean="0">
                <a:latin typeface="Tahoma" pitchFamily="34" charset="0"/>
                <a:cs typeface="Tahoma" pitchFamily="34" charset="0"/>
              </a:rPr>
              <a:t>y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21150" y="4481285"/>
            <a:ext cx="2470548" cy="1964857"/>
            <a:chOff x="421150" y="4481285"/>
            <a:chExt cx="2470548" cy="1964857"/>
          </a:xfrm>
        </p:grpSpPr>
        <p:grpSp>
          <p:nvGrpSpPr>
            <p:cNvPr id="7" name="Group 6"/>
            <p:cNvGrpSpPr/>
            <p:nvPr/>
          </p:nvGrpSpPr>
          <p:grpSpPr>
            <a:xfrm>
              <a:off x="1173576" y="4481285"/>
              <a:ext cx="1337354" cy="1481963"/>
              <a:chOff x="994490" y="4688418"/>
              <a:chExt cx="1337354" cy="1481963"/>
            </a:xfrm>
          </p:grpSpPr>
          <p:sp>
            <p:nvSpPr>
              <p:cNvPr id="4" name="Freeform 3"/>
              <p:cNvSpPr/>
              <p:nvPr/>
            </p:nvSpPr>
            <p:spPr bwMode="auto">
              <a:xfrm>
                <a:off x="1059872" y="4757463"/>
                <a:ext cx="1227221" cy="1347537"/>
              </a:xfrm>
              <a:custGeom>
                <a:avLst/>
                <a:gdLst>
                  <a:gd name="connsiteX0" fmla="*/ 0 w 1227221"/>
                  <a:gd name="connsiteY0" fmla="*/ 1347537 h 1347537"/>
                  <a:gd name="connsiteX1" fmla="*/ 228600 w 1227221"/>
                  <a:gd name="connsiteY1" fmla="*/ 866274 h 1347537"/>
                  <a:gd name="connsiteX2" fmla="*/ 529389 w 1227221"/>
                  <a:gd name="connsiteY2" fmla="*/ 372979 h 1347537"/>
                  <a:gd name="connsiteX3" fmla="*/ 914400 w 1227221"/>
                  <a:gd name="connsiteY3" fmla="*/ 24063 h 1347537"/>
                  <a:gd name="connsiteX4" fmla="*/ 1227221 w 1227221"/>
                  <a:gd name="connsiteY4" fmla="*/ 0 h 1347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7221" h="1347537">
                    <a:moveTo>
                      <a:pt x="0" y="1347537"/>
                    </a:moveTo>
                    <a:lnTo>
                      <a:pt x="228600" y="866274"/>
                    </a:lnTo>
                    <a:lnTo>
                      <a:pt x="529389" y="372979"/>
                    </a:lnTo>
                    <a:lnTo>
                      <a:pt x="914400" y="24063"/>
                    </a:lnTo>
                    <a:lnTo>
                      <a:pt x="1227221" y="0"/>
                    </a:ln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ngsana New" pitchFamily="18" charset="-34"/>
                </a:endParaRPr>
              </a:p>
            </p:txBody>
          </p:sp>
          <p:sp>
            <p:nvSpPr>
              <p:cNvPr id="6" name="Oval 5"/>
              <p:cNvSpPr/>
              <p:nvPr/>
            </p:nvSpPr>
            <p:spPr bwMode="auto">
              <a:xfrm>
                <a:off x="994490" y="6039618"/>
                <a:ext cx="130763" cy="130763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200" dirty="0" smtClean="0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 bwMode="auto">
              <a:xfrm>
                <a:off x="1215274" y="5573789"/>
                <a:ext cx="130763" cy="130763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200" dirty="0" smtClean="0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 bwMode="auto">
              <a:xfrm>
                <a:off x="1477338" y="5108043"/>
                <a:ext cx="130763" cy="130763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200" dirty="0" smtClean="0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 bwMode="auto">
              <a:xfrm>
                <a:off x="1903595" y="4746316"/>
                <a:ext cx="130763" cy="130763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200" dirty="0" smtClean="0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2201081" y="4688418"/>
                <a:ext cx="130763" cy="130763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200" dirty="0" smtClean="0"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421150" y="5984477"/>
              <a:ext cx="24705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smtClean="0">
                  <a:latin typeface="Tahoma" pitchFamily="34" charset="0"/>
                  <a:cs typeface="Tahoma" pitchFamily="34" charset="0"/>
                </a:rPr>
                <a:t>ลากเส้นระหว่างจุด</a:t>
              </a:r>
              <a:endParaRPr lang="en-US" sz="2400" dirty="0" smtClean="0">
                <a:latin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290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10" grpId="0" animBg="1"/>
      <p:bldP spid="19" grpId="0" animBg="1"/>
      <p:bldP spid="20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การแปลงพิกัดของจุดแบบง่าย (มีหลายแบบ)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907" y="1668108"/>
            <a:ext cx="5372100" cy="410527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35177" y="982169"/>
            <a:ext cx="6972490" cy="2308324"/>
            <a:chOff x="435177" y="982169"/>
            <a:chExt cx="6972490" cy="2308324"/>
          </a:xfrm>
        </p:grpSpPr>
        <p:sp>
          <p:nvSpPr>
            <p:cNvPr id="12" name="TextBox 11"/>
            <p:cNvSpPr txBox="1"/>
            <p:nvPr/>
          </p:nvSpPr>
          <p:spPr>
            <a:xfrm>
              <a:off x="435177" y="982169"/>
              <a:ext cx="1043876" cy="23083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800" smtClean="0">
                  <a:latin typeface="Tahoma" pitchFamily="34" charset="0"/>
                  <a:cs typeface="Tahoma" pitchFamily="34" charset="0"/>
                </a:rPr>
                <a:t>-41, 17</a:t>
              </a:r>
              <a:endParaRPr lang="en-US" sz="1800">
                <a:latin typeface="Tahoma" pitchFamily="34" charset="0"/>
                <a:cs typeface="Tahoma" pitchFamily="34" charset="0"/>
              </a:endParaRPr>
            </a:p>
            <a:p>
              <a:r>
                <a:rPr lang="en-US" sz="1800" smtClean="0">
                  <a:latin typeface="Tahoma" pitchFamily="34" charset="0"/>
                  <a:cs typeface="Tahoma" pitchFamily="34" charset="0"/>
                </a:rPr>
                <a:t>-49, 32</a:t>
              </a:r>
              <a:endParaRPr lang="en-US" sz="1800">
                <a:latin typeface="Tahoma" pitchFamily="34" charset="0"/>
                <a:cs typeface="Tahoma" pitchFamily="34" charset="0"/>
              </a:endParaRPr>
            </a:p>
            <a:p>
              <a:r>
                <a:rPr lang="en-US" sz="1800" smtClean="0">
                  <a:latin typeface="Tahoma" pitchFamily="34" charset="0"/>
                  <a:cs typeface="Tahoma" pitchFamily="34" charset="0"/>
                </a:rPr>
                <a:t>-54, 44</a:t>
              </a:r>
              <a:endParaRPr lang="en-US" sz="1800">
                <a:latin typeface="Tahoma" pitchFamily="34" charset="0"/>
                <a:cs typeface="Tahoma" pitchFamily="34" charset="0"/>
              </a:endParaRPr>
            </a:p>
            <a:p>
              <a:r>
                <a:rPr lang="en-US" sz="1800" smtClean="0">
                  <a:latin typeface="Tahoma" pitchFamily="34" charset="0"/>
                  <a:cs typeface="Tahoma" pitchFamily="34" charset="0"/>
                </a:rPr>
                <a:t>-61, 56</a:t>
              </a:r>
              <a:endParaRPr lang="en-US" sz="1800">
                <a:latin typeface="Tahoma" pitchFamily="34" charset="0"/>
                <a:cs typeface="Tahoma" pitchFamily="34" charset="0"/>
              </a:endParaRPr>
            </a:p>
            <a:p>
              <a:r>
                <a:rPr lang="en-US" sz="1800" smtClean="0">
                  <a:latin typeface="Tahoma" pitchFamily="34" charset="0"/>
                  <a:cs typeface="Tahoma" pitchFamily="34" charset="0"/>
                </a:rPr>
                <a:t>-69, 68</a:t>
              </a:r>
              <a:endParaRPr lang="en-US" sz="1800">
                <a:latin typeface="Tahoma" pitchFamily="34" charset="0"/>
                <a:cs typeface="Tahoma" pitchFamily="34" charset="0"/>
              </a:endParaRPr>
            </a:p>
            <a:p>
              <a:r>
                <a:rPr lang="en-US" sz="1800" smtClean="0">
                  <a:latin typeface="Tahoma" pitchFamily="34" charset="0"/>
                  <a:cs typeface="Tahoma" pitchFamily="34" charset="0"/>
                </a:rPr>
                <a:t> ...</a:t>
              </a:r>
            </a:p>
            <a:p>
              <a:r>
                <a:rPr lang="en-US" sz="1800" smtClean="0">
                  <a:latin typeface="Tahoma" pitchFamily="34" charset="0"/>
                  <a:cs typeface="Tahoma" pitchFamily="34" charset="0"/>
                </a:rPr>
                <a:t>-446, 70</a:t>
              </a:r>
              <a:endParaRPr lang="en-US" sz="1800">
                <a:latin typeface="Tahoma" pitchFamily="34" charset="0"/>
                <a:cs typeface="Tahoma" pitchFamily="34" charset="0"/>
              </a:endParaRPr>
            </a:p>
            <a:p>
              <a:r>
                <a:rPr lang="en-US" sz="1800" smtClean="0">
                  <a:latin typeface="Tahoma" pitchFamily="34" charset="0"/>
                  <a:cs typeface="Tahoma" pitchFamily="34" charset="0"/>
                </a:rPr>
                <a:t>-451, 80</a:t>
              </a:r>
              <a:endParaRPr lang="en-US" sz="18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84690" y="1089060"/>
              <a:ext cx="45714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latin typeface="Tahoma" pitchFamily="34" charset="0"/>
                  <a:cs typeface="Tahoma" pitchFamily="34" charset="0"/>
                </a:rPr>
                <a:t>x </a:t>
              </a:r>
              <a:r>
                <a:rPr lang="th-TH" sz="2400" smtClean="0">
                  <a:latin typeface="Tahoma" pitchFamily="34" charset="0"/>
                  <a:cs typeface="Tahoma" pitchFamily="34" charset="0"/>
                </a:rPr>
                <a:t>ใหม่คือ </a:t>
              </a:r>
              <a:r>
                <a:rPr lang="en-US" sz="2400" smtClean="0">
                  <a:latin typeface="Tahoma" pitchFamily="34" charset="0"/>
                  <a:cs typeface="Tahoma" pitchFamily="34" charset="0"/>
                </a:rPr>
                <a:t>–x </a:t>
              </a:r>
              <a:r>
                <a:rPr lang="th-TH" sz="2400" smtClean="0">
                  <a:latin typeface="Tahoma" pitchFamily="34" charset="0"/>
                  <a:cs typeface="Tahoma" pitchFamily="34" charset="0"/>
                </a:rPr>
                <a:t>เดิม</a:t>
              </a:r>
              <a:r>
                <a:rPr lang="en-US" sz="2400" smtClean="0">
                  <a:latin typeface="Tahoma" pitchFamily="34" charset="0"/>
                  <a:cs typeface="Tahoma" pitchFamily="34" charset="0"/>
                </a:rPr>
                <a:t>, </a:t>
              </a:r>
              <a:r>
                <a:rPr lang="th-TH" sz="2400" smtClean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2400" smtClean="0">
                  <a:latin typeface="Tahoma" pitchFamily="34" charset="0"/>
                  <a:cs typeface="Tahoma" pitchFamily="34" charset="0"/>
                </a:rPr>
                <a:t>y </a:t>
              </a:r>
              <a:r>
                <a:rPr lang="th-TH" sz="2400" smtClean="0">
                  <a:latin typeface="Tahoma" pitchFamily="34" charset="0"/>
                  <a:cs typeface="Tahoma" pitchFamily="34" charset="0"/>
                </a:rPr>
                <a:t>ใหม่คือ </a:t>
              </a:r>
              <a:r>
                <a:rPr lang="en-US" sz="2400" smtClean="0">
                  <a:latin typeface="Tahoma" pitchFamily="34" charset="0"/>
                  <a:cs typeface="Tahoma" pitchFamily="34" charset="0"/>
                </a:rPr>
                <a:t>y </a:t>
              </a:r>
              <a:r>
                <a:rPr lang="th-TH" sz="2400" smtClean="0">
                  <a:latin typeface="Tahoma" pitchFamily="34" charset="0"/>
                  <a:cs typeface="Tahoma" pitchFamily="34" charset="0"/>
                </a:rPr>
                <a:t>เดิม</a:t>
              </a:r>
              <a:endParaRPr lang="en-US" sz="2400" dirty="0" smtClean="0">
                <a:latin typeface="Tahoma" pitchFamily="34" charset="0"/>
                <a:cs typeface="Tahoma" pitchFamily="34" charset="0"/>
              </a:endParaRPr>
            </a:p>
          </p:txBody>
        </p:sp>
        <p:cxnSp>
          <p:nvCxnSpPr>
            <p:cNvPr id="13" name="Straight Arrow Connector 12"/>
            <p:cNvCxnSpPr>
              <a:endCxn id="6" idx="3"/>
            </p:cNvCxnSpPr>
            <p:nvPr/>
          </p:nvCxnSpPr>
          <p:spPr bwMode="auto">
            <a:xfrm flipH="1">
              <a:off x="6856134" y="1315092"/>
              <a:ext cx="551533" cy="480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 flipH="1">
              <a:off x="1671640" y="1319892"/>
              <a:ext cx="551533" cy="480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6647472" y="982169"/>
            <a:ext cx="1878490" cy="2308324"/>
            <a:chOff x="6647472" y="982169"/>
            <a:chExt cx="1878490" cy="2308324"/>
          </a:xfrm>
        </p:grpSpPr>
        <p:sp>
          <p:nvSpPr>
            <p:cNvPr id="8" name="TextBox 7"/>
            <p:cNvSpPr txBox="1"/>
            <p:nvPr/>
          </p:nvSpPr>
          <p:spPr>
            <a:xfrm>
              <a:off x="7565443" y="982169"/>
              <a:ext cx="960519" cy="23083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800" smtClean="0">
                  <a:latin typeface="Tahoma" pitchFamily="34" charset="0"/>
                  <a:cs typeface="Tahoma" pitchFamily="34" charset="0"/>
                </a:rPr>
                <a:t>41, 17</a:t>
              </a:r>
              <a:endParaRPr lang="en-US" sz="1800">
                <a:latin typeface="Tahoma" pitchFamily="34" charset="0"/>
                <a:cs typeface="Tahoma" pitchFamily="34" charset="0"/>
              </a:endParaRPr>
            </a:p>
            <a:p>
              <a:r>
                <a:rPr lang="en-US" sz="1800" smtClean="0">
                  <a:latin typeface="Tahoma" pitchFamily="34" charset="0"/>
                  <a:cs typeface="Tahoma" pitchFamily="34" charset="0"/>
                </a:rPr>
                <a:t>49, 32</a:t>
              </a:r>
              <a:endParaRPr lang="en-US" sz="1800">
                <a:latin typeface="Tahoma" pitchFamily="34" charset="0"/>
                <a:cs typeface="Tahoma" pitchFamily="34" charset="0"/>
              </a:endParaRPr>
            </a:p>
            <a:p>
              <a:r>
                <a:rPr lang="en-US" sz="1800" smtClean="0">
                  <a:latin typeface="Tahoma" pitchFamily="34" charset="0"/>
                  <a:cs typeface="Tahoma" pitchFamily="34" charset="0"/>
                </a:rPr>
                <a:t>54, 44</a:t>
              </a:r>
              <a:endParaRPr lang="en-US" sz="1800">
                <a:latin typeface="Tahoma" pitchFamily="34" charset="0"/>
                <a:cs typeface="Tahoma" pitchFamily="34" charset="0"/>
              </a:endParaRPr>
            </a:p>
            <a:p>
              <a:r>
                <a:rPr lang="en-US" sz="1800" smtClean="0">
                  <a:latin typeface="Tahoma" pitchFamily="34" charset="0"/>
                  <a:cs typeface="Tahoma" pitchFamily="34" charset="0"/>
                </a:rPr>
                <a:t>61, 56</a:t>
              </a:r>
              <a:endParaRPr lang="en-US" sz="1800">
                <a:latin typeface="Tahoma" pitchFamily="34" charset="0"/>
                <a:cs typeface="Tahoma" pitchFamily="34" charset="0"/>
              </a:endParaRPr>
            </a:p>
            <a:p>
              <a:r>
                <a:rPr lang="en-US" sz="1800" smtClean="0">
                  <a:latin typeface="Tahoma" pitchFamily="34" charset="0"/>
                  <a:cs typeface="Tahoma" pitchFamily="34" charset="0"/>
                </a:rPr>
                <a:t>69, 68</a:t>
              </a:r>
              <a:endParaRPr lang="en-US" sz="1800">
                <a:latin typeface="Tahoma" pitchFamily="34" charset="0"/>
                <a:cs typeface="Tahoma" pitchFamily="34" charset="0"/>
              </a:endParaRPr>
            </a:p>
            <a:p>
              <a:r>
                <a:rPr lang="en-US" sz="1800" smtClean="0">
                  <a:latin typeface="Tahoma" pitchFamily="34" charset="0"/>
                  <a:cs typeface="Tahoma" pitchFamily="34" charset="0"/>
                </a:rPr>
                <a:t>...</a:t>
              </a:r>
            </a:p>
            <a:p>
              <a:r>
                <a:rPr lang="en-US" sz="1800" smtClean="0">
                  <a:latin typeface="Tahoma" pitchFamily="34" charset="0"/>
                  <a:cs typeface="Tahoma" pitchFamily="34" charset="0"/>
                </a:rPr>
                <a:t>446, 70</a:t>
              </a:r>
              <a:endParaRPr lang="en-US" sz="1800">
                <a:latin typeface="Tahoma" pitchFamily="34" charset="0"/>
                <a:cs typeface="Tahoma" pitchFamily="34" charset="0"/>
              </a:endParaRPr>
            </a:p>
            <a:p>
              <a:r>
                <a:rPr lang="en-US" sz="1800" smtClean="0">
                  <a:latin typeface="Tahoma" pitchFamily="34" charset="0"/>
                  <a:cs typeface="Tahoma" pitchFamily="34" charset="0"/>
                </a:rPr>
                <a:t>451, 80</a:t>
              </a:r>
              <a:endParaRPr lang="en-US" sz="1800">
                <a:latin typeface="Tahoma" pitchFamily="34" charset="0"/>
                <a:cs typeface="Tahoma" pitchFamily="34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H="1">
              <a:off x="6647472" y="2568539"/>
              <a:ext cx="734753" cy="49316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cxnSp>
        <p:nvCxnSpPr>
          <p:cNvPr id="17" name="Straight Arrow Connector 16"/>
          <p:cNvCxnSpPr/>
          <p:nvPr/>
        </p:nvCxnSpPr>
        <p:spPr bwMode="auto">
          <a:xfrm>
            <a:off x="1680842" y="2568539"/>
            <a:ext cx="1093180" cy="42124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7" name="Group 6"/>
          <p:cNvGrpSpPr/>
          <p:nvPr/>
        </p:nvGrpSpPr>
        <p:grpSpPr>
          <a:xfrm>
            <a:off x="6493267" y="3930852"/>
            <a:ext cx="2116051" cy="2308324"/>
            <a:chOff x="6493267" y="3930852"/>
            <a:chExt cx="2116051" cy="2308324"/>
          </a:xfrm>
        </p:grpSpPr>
        <p:sp>
          <p:nvSpPr>
            <p:cNvPr id="9" name="TextBox 8"/>
            <p:cNvSpPr txBox="1"/>
            <p:nvPr/>
          </p:nvSpPr>
          <p:spPr>
            <a:xfrm>
              <a:off x="7565442" y="3930852"/>
              <a:ext cx="1043876" cy="23083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800" smtClean="0">
                  <a:latin typeface="Tahoma" pitchFamily="34" charset="0"/>
                  <a:cs typeface="Tahoma" pitchFamily="34" charset="0"/>
                </a:rPr>
                <a:t>41, -17</a:t>
              </a:r>
              <a:endParaRPr lang="en-US" sz="1800">
                <a:latin typeface="Tahoma" pitchFamily="34" charset="0"/>
                <a:cs typeface="Tahoma" pitchFamily="34" charset="0"/>
              </a:endParaRPr>
            </a:p>
            <a:p>
              <a:r>
                <a:rPr lang="en-US" sz="1800" smtClean="0">
                  <a:latin typeface="Tahoma" pitchFamily="34" charset="0"/>
                  <a:cs typeface="Tahoma" pitchFamily="34" charset="0"/>
                </a:rPr>
                <a:t>49, -32</a:t>
              </a:r>
              <a:endParaRPr lang="en-US" sz="1800">
                <a:latin typeface="Tahoma" pitchFamily="34" charset="0"/>
                <a:cs typeface="Tahoma" pitchFamily="34" charset="0"/>
              </a:endParaRPr>
            </a:p>
            <a:p>
              <a:r>
                <a:rPr lang="en-US" sz="1800" smtClean="0">
                  <a:latin typeface="Tahoma" pitchFamily="34" charset="0"/>
                  <a:cs typeface="Tahoma" pitchFamily="34" charset="0"/>
                </a:rPr>
                <a:t>54, -44</a:t>
              </a:r>
              <a:endParaRPr lang="en-US" sz="1800">
                <a:latin typeface="Tahoma" pitchFamily="34" charset="0"/>
                <a:cs typeface="Tahoma" pitchFamily="34" charset="0"/>
              </a:endParaRPr>
            </a:p>
            <a:p>
              <a:r>
                <a:rPr lang="en-US" sz="1800" smtClean="0">
                  <a:latin typeface="Tahoma" pitchFamily="34" charset="0"/>
                  <a:cs typeface="Tahoma" pitchFamily="34" charset="0"/>
                </a:rPr>
                <a:t>61, -56</a:t>
              </a:r>
              <a:endParaRPr lang="en-US" sz="1800">
                <a:latin typeface="Tahoma" pitchFamily="34" charset="0"/>
                <a:cs typeface="Tahoma" pitchFamily="34" charset="0"/>
              </a:endParaRPr>
            </a:p>
            <a:p>
              <a:r>
                <a:rPr lang="en-US" sz="1800" smtClean="0">
                  <a:latin typeface="Tahoma" pitchFamily="34" charset="0"/>
                  <a:cs typeface="Tahoma" pitchFamily="34" charset="0"/>
                </a:rPr>
                <a:t>69, -68</a:t>
              </a:r>
              <a:endParaRPr lang="en-US" sz="1800">
                <a:latin typeface="Tahoma" pitchFamily="34" charset="0"/>
                <a:cs typeface="Tahoma" pitchFamily="34" charset="0"/>
              </a:endParaRPr>
            </a:p>
            <a:p>
              <a:r>
                <a:rPr lang="en-US" sz="1800" smtClean="0">
                  <a:latin typeface="Tahoma" pitchFamily="34" charset="0"/>
                  <a:cs typeface="Tahoma" pitchFamily="34" charset="0"/>
                </a:rPr>
                <a:t>...</a:t>
              </a:r>
            </a:p>
            <a:p>
              <a:r>
                <a:rPr lang="en-US" sz="1800" smtClean="0">
                  <a:latin typeface="Tahoma" pitchFamily="34" charset="0"/>
                  <a:cs typeface="Tahoma" pitchFamily="34" charset="0"/>
                </a:rPr>
                <a:t>446, -70</a:t>
              </a:r>
              <a:endParaRPr lang="en-US" sz="1800">
                <a:latin typeface="Tahoma" pitchFamily="34" charset="0"/>
                <a:cs typeface="Tahoma" pitchFamily="34" charset="0"/>
              </a:endParaRPr>
            </a:p>
            <a:p>
              <a:r>
                <a:rPr lang="en-US" sz="1800" smtClean="0">
                  <a:latin typeface="Tahoma" pitchFamily="34" charset="0"/>
                  <a:cs typeface="Tahoma" pitchFamily="34" charset="0"/>
                </a:rPr>
                <a:t>451, -80</a:t>
              </a:r>
              <a:endParaRPr lang="en-US" sz="1800">
                <a:latin typeface="Tahoma" pitchFamily="34" charset="0"/>
                <a:cs typeface="Tahoma" pitchFamily="34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 flipH="1" flipV="1">
              <a:off x="6493267" y="4310345"/>
              <a:ext cx="888959" cy="44487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grpSp>
        <p:nvGrpSpPr>
          <p:cNvPr id="10" name="Group 9"/>
          <p:cNvGrpSpPr/>
          <p:nvPr/>
        </p:nvGrpSpPr>
        <p:grpSpPr>
          <a:xfrm>
            <a:off x="435177" y="3930852"/>
            <a:ext cx="2357927" cy="2308324"/>
            <a:chOff x="435177" y="3930852"/>
            <a:chExt cx="2357927" cy="2308324"/>
          </a:xfrm>
        </p:grpSpPr>
        <p:sp>
          <p:nvSpPr>
            <p:cNvPr id="11" name="TextBox 10"/>
            <p:cNvSpPr txBox="1"/>
            <p:nvPr/>
          </p:nvSpPr>
          <p:spPr>
            <a:xfrm>
              <a:off x="435177" y="3930852"/>
              <a:ext cx="1127232" cy="23083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800" smtClean="0">
                  <a:latin typeface="Tahoma" pitchFamily="34" charset="0"/>
                  <a:cs typeface="Tahoma" pitchFamily="34" charset="0"/>
                </a:rPr>
                <a:t>-41, -17</a:t>
              </a:r>
              <a:endParaRPr lang="en-US" sz="1800">
                <a:latin typeface="Tahoma" pitchFamily="34" charset="0"/>
                <a:cs typeface="Tahoma" pitchFamily="34" charset="0"/>
              </a:endParaRPr>
            </a:p>
            <a:p>
              <a:r>
                <a:rPr lang="en-US" sz="1800" smtClean="0">
                  <a:latin typeface="Tahoma" pitchFamily="34" charset="0"/>
                  <a:cs typeface="Tahoma" pitchFamily="34" charset="0"/>
                </a:rPr>
                <a:t>-49, -32</a:t>
              </a:r>
              <a:endParaRPr lang="en-US" sz="1800">
                <a:latin typeface="Tahoma" pitchFamily="34" charset="0"/>
                <a:cs typeface="Tahoma" pitchFamily="34" charset="0"/>
              </a:endParaRPr>
            </a:p>
            <a:p>
              <a:r>
                <a:rPr lang="en-US" sz="1800" smtClean="0">
                  <a:latin typeface="Tahoma" pitchFamily="34" charset="0"/>
                  <a:cs typeface="Tahoma" pitchFamily="34" charset="0"/>
                </a:rPr>
                <a:t>-54, -44</a:t>
              </a:r>
              <a:endParaRPr lang="en-US" sz="1800">
                <a:latin typeface="Tahoma" pitchFamily="34" charset="0"/>
                <a:cs typeface="Tahoma" pitchFamily="34" charset="0"/>
              </a:endParaRPr>
            </a:p>
            <a:p>
              <a:r>
                <a:rPr lang="en-US" sz="1800" smtClean="0">
                  <a:latin typeface="Tahoma" pitchFamily="34" charset="0"/>
                  <a:cs typeface="Tahoma" pitchFamily="34" charset="0"/>
                </a:rPr>
                <a:t>-61, -56</a:t>
              </a:r>
              <a:endParaRPr lang="en-US" sz="1800">
                <a:latin typeface="Tahoma" pitchFamily="34" charset="0"/>
                <a:cs typeface="Tahoma" pitchFamily="34" charset="0"/>
              </a:endParaRPr>
            </a:p>
            <a:p>
              <a:r>
                <a:rPr lang="en-US" sz="1800" smtClean="0">
                  <a:latin typeface="Tahoma" pitchFamily="34" charset="0"/>
                  <a:cs typeface="Tahoma" pitchFamily="34" charset="0"/>
                </a:rPr>
                <a:t>-69, -68</a:t>
              </a:r>
              <a:endParaRPr lang="en-US" sz="1800">
                <a:latin typeface="Tahoma" pitchFamily="34" charset="0"/>
                <a:cs typeface="Tahoma" pitchFamily="34" charset="0"/>
              </a:endParaRPr>
            </a:p>
            <a:p>
              <a:r>
                <a:rPr lang="en-US" sz="1800"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1800" smtClean="0">
                  <a:latin typeface="Tahoma" pitchFamily="34" charset="0"/>
                  <a:cs typeface="Tahoma" pitchFamily="34" charset="0"/>
                </a:rPr>
                <a:t>...</a:t>
              </a:r>
            </a:p>
            <a:p>
              <a:r>
                <a:rPr lang="en-US" sz="1800" smtClean="0">
                  <a:latin typeface="Tahoma" pitchFamily="34" charset="0"/>
                  <a:cs typeface="Tahoma" pitchFamily="34" charset="0"/>
                </a:rPr>
                <a:t>-446, -70</a:t>
              </a:r>
              <a:endParaRPr lang="en-US" sz="1800">
                <a:latin typeface="Tahoma" pitchFamily="34" charset="0"/>
                <a:cs typeface="Tahoma" pitchFamily="34" charset="0"/>
              </a:endParaRPr>
            </a:p>
            <a:p>
              <a:r>
                <a:rPr lang="en-US" sz="1800" smtClean="0">
                  <a:latin typeface="Tahoma" pitchFamily="34" charset="0"/>
                  <a:cs typeface="Tahoma" pitchFamily="34" charset="0"/>
                </a:rPr>
                <a:t>-451, -80</a:t>
              </a:r>
              <a:endParaRPr lang="en-US" sz="1800">
                <a:latin typeface="Tahoma" pitchFamily="34" charset="0"/>
                <a:cs typeface="Tahoma" pitchFamily="34" charset="0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 flipV="1">
              <a:off x="1745625" y="4310345"/>
              <a:ext cx="1047479" cy="44487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30376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การแปลงพิกัดของจุดแบบง่าย (มีหลายแบบ)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65443" y="982169"/>
            <a:ext cx="960519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17, 41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32, 49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44, 54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56, 61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68, 69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...</a:t>
            </a: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70, 446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80, 451</a:t>
            </a:r>
            <a:endParaRPr lang="en-US" sz="180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626" y="1639477"/>
            <a:ext cx="5381625" cy="41338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65443" y="3961678"/>
            <a:ext cx="1043876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17, -41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32, -49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44, -54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56, -61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68, -69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...</a:t>
            </a: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70, -446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80, -451</a:t>
            </a:r>
            <a:endParaRPr lang="en-US" sz="18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0203" y="982169"/>
            <a:ext cx="1043876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-17, 41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-32, 49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-44, 54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-56, 61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-68, 69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 ...</a:t>
            </a: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-70, 446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-80, 451</a:t>
            </a:r>
            <a:endParaRPr lang="en-US" sz="18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19865" y="3540076"/>
            <a:ext cx="784189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smtClean="0">
                <a:latin typeface="Tahoma" pitchFamily="34" charset="0"/>
                <a:cs typeface="Tahoma" pitchFamily="34" charset="0"/>
              </a:rPr>
              <a:t>41, 17</a:t>
            </a:r>
            <a:endParaRPr lang="en-US" sz="1400">
              <a:latin typeface="Tahoma" pitchFamily="34" charset="0"/>
              <a:cs typeface="Tahoma" pitchFamily="34" charset="0"/>
            </a:endParaRPr>
          </a:p>
          <a:p>
            <a:r>
              <a:rPr lang="en-US" sz="1400" smtClean="0">
                <a:latin typeface="Tahoma" pitchFamily="34" charset="0"/>
                <a:cs typeface="Tahoma" pitchFamily="34" charset="0"/>
              </a:rPr>
              <a:t>49, 32</a:t>
            </a:r>
            <a:endParaRPr lang="en-US" sz="1400">
              <a:latin typeface="Tahoma" pitchFamily="34" charset="0"/>
              <a:cs typeface="Tahoma" pitchFamily="34" charset="0"/>
            </a:endParaRPr>
          </a:p>
          <a:p>
            <a:r>
              <a:rPr lang="en-US" sz="1400" smtClean="0">
                <a:latin typeface="Tahoma" pitchFamily="34" charset="0"/>
                <a:cs typeface="Tahoma" pitchFamily="34" charset="0"/>
              </a:rPr>
              <a:t>54, 44</a:t>
            </a:r>
            <a:endParaRPr lang="en-US" sz="1400">
              <a:latin typeface="Tahoma" pitchFamily="34" charset="0"/>
              <a:cs typeface="Tahoma" pitchFamily="34" charset="0"/>
            </a:endParaRPr>
          </a:p>
          <a:p>
            <a:r>
              <a:rPr lang="en-US" sz="1400" smtClean="0">
                <a:latin typeface="Tahoma" pitchFamily="34" charset="0"/>
                <a:cs typeface="Tahoma" pitchFamily="34" charset="0"/>
              </a:rPr>
              <a:t>61, 56</a:t>
            </a:r>
            <a:endParaRPr lang="en-US" sz="1400">
              <a:latin typeface="Tahoma" pitchFamily="34" charset="0"/>
              <a:cs typeface="Tahoma" pitchFamily="34" charset="0"/>
            </a:endParaRPr>
          </a:p>
          <a:p>
            <a:r>
              <a:rPr lang="en-US" sz="1400" smtClean="0">
                <a:latin typeface="Tahoma" pitchFamily="34" charset="0"/>
                <a:cs typeface="Tahoma" pitchFamily="34" charset="0"/>
              </a:rPr>
              <a:t>69, 68</a:t>
            </a:r>
            <a:endParaRPr lang="en-US" sz="1400">
              <a:latin typeface="Tahoma" pitchFamily="34" charset="0"/>
              <a:cs typeface="Tahoma" pitchFamily="34" charset="0"/>
            </a:endParaRPr>
          </a:p>
          <a:p>
            <a:r>
              <a:rPr lang="en-US" sz="1400" smtClean="0">
                <a:latin typeface="Tahoma" pitchFamily="34" charset="0"/>
                <a:cs typeface="Tahoma" pitchFamily="34" charset="0"/>
              </a:rPr>
              <a:t>...</a:t>
            </a:r>
          </a:p>
          <a:p>
            <a:r>
              <a:rPr lang="en-US" sz="1400" smtClean="0">
                <a:latin typeface="Tahoma" pitchFamily="34" charset="0"/>
                <a:cs typeface="Tahoma" pitchFamily="34" charset="0"/>
              </a:rPr>
              <a:t>446, 70</a:t>
            </a:r>
            <a:endParaRPr lang="en-US" sz="1400">
              <a:latin typeface="Tahoma" pitchFamily="34" charset="0"/>
              <a:cs typeface="Tahoma" pitchFamily="34" charset="0"/>
            </a:endParaRPr>
          </a:p>
          <a:p>
            <a:r>
              <a:rPr lang="en-US" sz="1400" smtClean="0">
                <a:latin typeface="Tahoma" pitchFamily="34" charset="0"/>
                <a:cs typeface="Tahoma" pitchFamily="34" charset="0"/>
              </a:rPr>
              <a:t>451, 80</a:t>
            </a:r>
            <a:endParaRPr lang="en-US" sz="140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1743754" y="4726112"/>
            <a:ext cx="1999895" cy="948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4" name="Group 3"/>
          <p:cNvGrpSpPr/>
          <p:nvPr/>
        </p:nvGrpSpPr>
        <p:grpSpPr>
          <a:xfrm>
            <a:off x="440202" y="3961678"/>
            <a:ext cx="6355543" cy="2333001"/>
            <a:chOff x="440202" y="3961678"/>
            <a:chExt cx="6355543" cy="2333001"/>
          </a:xfrm>
        </p:grpSpPr>
        <p:sp>
          <p:nvSpPr>
            <p:cNvPr id="14" name="TextBox 13"/>
            <p:cNvSpPr txBox="1"/>
            <p:nvPr/>
          </p:nvSpPr>
          <p:spPr>
            <a:xfrm>
              <a:off x="440202" y="3961678"/>
              <a:ext cx="1127232" cy="23083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800" smtClean="0">
                  <a:latin typeface="Tahoma" pitchFamily="34" charset="0"/>
                  <a:cs typeface="Tahoma" pitchFamily="34" charset="0"/>
                </a:rPr>
                <a:t>-17, -41</a:t>
              </a:r>
              <a:endParaRPr lang="en-US" sz="1800">
                <a:latin typeface="Tahoma" pitchFamily="34" charset="0"/>
                <a:cs typeface="Tahoma" pitchFamily="34" charset="0"/>
              </a:endParaRPr>
            </a:p>
            <a:p>
              <a:r>
                <a:rPr lang="en-US" sz="1800" smtClean="0">
                  <a:latin typeface="Tahoma" pitchFamily="34" charset="0"/>
                  <a:cs typeface="Tahoma" pitchFamily="34" charset="0"/>
                </a:rPr>
                <a:t>-32, -49</a:t>
              </a:r>
              <a:endParaRPr lang="en-US" sz="1800">
                <a:latin typeface="Tahoma" pitchFamily="34" charset="0"/>
                <a:cs typeface="Tahoma" pitchFamily="34" charset="0"/>
              </a:endParaRPr>
            </a:p>
            <a:p>
              <a:r>
                <a:rPr lang="en-US" sz="1800" smtClean="0">
                  <a:latin typeface="Tahoma" pitchFamily="34" charset="0"/>
                  <a:cs typeface="Tahoma" pitchFamily="34" charset="0"/>
                </a:rPr>
                <a:t>-44, -54</a:t>
              </a:r>
              <a:endParaRPr lang="en-US" sz="1800">
                <a:latin typeface="Tahoma" pitchFamily="34" charset="0"/>
                <a:cs typeface="Tahoma" pitchFamily="34" charset="0"/>
              </a:endParaRPr>
            </a:p>
            <a:p>
              <a:r>
                <a:rPr lang="en-US" sz="1800" smtClean="0">
                  <a:latin typeface="Tahoma" pitchFamily="34" charset="0"/>
                  <a:cs typeface="Tahoma" pitchFamily="34" charset="0"/>
                </a:rPr>
                <a:t>-56, -61</a:t>
              </a:r>
              <a:endParaRPr lang="en-US" sz="1800">
                <a:latin typeface="Tahoma" pitchFamily="34" charset="0"/>
                <a:cs typeface="Tahoma" pitchFamily="34" charset="0"/>
              </a:endParaRPr>
            </a:p>
            <a:p>
              <a:r>
                <a:rPr lang="en-US" sz="1800" smtClean="0">
                  <a:latin typeface="Tahoma" pitchFamily="34" charset="0"/>
                  <a:cs typeface="Tahoma" pitchFamily="34" charset="0"/>
                </a:rPr>
                <a:t>-68, -69</a:t>
              </a:r>
              <a:endParaRPr lang="en-US" sz="1800">
                <a:latin typeface="Tahoma" pitchFamily="34" charset="0"/>
                <a:cs typeface="Tahoma" pitchFamily="34" charset="0"/>
              </a:endParaRPr>
            </a:p>
            <a:p>
              <a:r>
                <a:rPr lang="en-US" sz="1800" smtClean="0">
                  <a:latin typeface="Tahoma" pitchFamily="34" charset="0"/>
                  <a:cs typeface="Tahoma" pitchFamily="34" charset="0"/>
                </a:rPr>
                <a:t> ...</a:t>
              </a:r>
            </a:p>
            <a:p>
              <a:r>
                <a:rPr lang="en-US" sz="1800" smtClean="0">
                  <a:latin typeface="Tahoma" pitchFamily="34" charset="0"/>
                  <a:cs typeface="Tahoma" pitchFamily="34" charset="0"/>
                </a:rPr>
                <a:t>-70, -446</a:t>
              </a:r>
              <a:endParaRPr lang="en-US" sz="1800">
                <a:latin typeface="Tahoma" pitchFamily="34" charset="0"/>
                <a:cs typeface="Tahoma" pitchFamily="34" charset="0"/>
              </a:endParaRPr>
            </a:p>
            <a:p>
              <a:r>
                <a:rPr lang="en-US" sz="1800" smtClean="0">
                  <a:latin typeface="Tahoma" pitchFamily="34" charset="0"/>
                  <a:cs typeface="Tahoma" pitchFamily="34" charset="0"/>
                </a:rPr>
                <a:t>-80, -451</a:t>
              </a:r>
              <a:endParaRPr lang="en-US" sz="18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74031" y="5833014"/>
              <a:ext cx="46217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smtClean="0">
                  <a:latin typeface="Tahoma" pitchFamily="34" charset="0"/>
                  <a:cs typeface="Tahoma" pitchFamily="34" charset="0"/>
                </a:rPr>
                <a:t>x </a:t>
              </a:r>
              <a:r>
                <a:rPr lang="th-TH" sz="2400" smtClean="0">
                  <a:latin typeface="Tahoma" pitchFamily="34" charset="0"/>
                  <a:cs typeface="Tahoma" pitchFamily="34" charset="0"/>
                </a:rPr>
                <a:t>ใหม่คือ </a:t>
              </a:r>
              <a:r>
                <a:rPr lang="en-US" sz="2400" smtClean="0">
                  <a:latin typeface="Tahoma" pitchFamily="34" charset="0"/>
                  <a:cs typeface="Tahoma" pitchFamily="34" charset="0"/>
                </a:rPr>
                <a:t>-y </a:t>
              </a:r>
              <a:r>
                <a:rPr lang="th-TH" sz="2400" smtClean="0">
                  <a:latin typeface="Tahoma" pitchFamily="34" charset="0"/>
                  <a:cs typeface="Tahoma" pitchFamily="34" charset="0"/>
                </a:rPr>
                <a:t>เดิม</a:t>
              </a:r>
              <a:r>
                <a:rPr lang="en-US" sz="2400" smtClean="0">
                  <a:latin typeface="Tahoma" pitchFamily="34" charset="0"/>
                  <a:cs typeface="Tahoma" pitchFamily="34" charset="0"/>
                </a:rPr>
                <a:t>, </a:t>
              </a:r>
              <a:r>
                <a:rPr lang="th-TH" sz="2400" smtClean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2400" smtClean="0">
                  <a:latin typeface="Tahoma" pitchFamily="34" charset="0"/>
                  <a:cs typeface="Tahoma" pitchFamily="34" charset="0"/>
                </a:rPr>
                <a:t>y </a:t>
              </a:r>
              <a:r>
                <a:rPr lang="th-TH" sz="2400" smtClean="0">
                  <a:latin typeface="Tahoma" pitchFamily="34" charset="0"/>
                  <a:cs typeface="Tahoma" pitchFamily="34" charset="0"/>
                </a:rPr>
                <a:t>ใหม่คือ </a:t>
              </a:r>
              <a:r>
                <a:rPr lang="en-US" sz="2400" smtClean="0">
                  <a:latin typeface="Tahoma" pitchFamily="34" charset="0"/>
                  <a:cs typeface="Tahoma" pitchFamily="34" charset="0"/>
                </a:rPr>
                <a:t>-x </a:t>
              </a:r>
              <a:r>
                <a:rPr lang="th-TH" sz="2400" smtClean="0">
                  <a:latin typeface="Tahoma" pitchFamily="34" charset="0"/>
                  <a:cs typeface="Tahoma" pitchFamily="34" charset="0"/>
                </a:rPr>
                <a:t>เดิม</a:t>
              </a:r>
              <a:endParaRPr lang="en-US" sz="2400" dirty="0" smtClean="0">
                <a:latin typeface="Tahoma" pitchFamily="34" charset="0"/>
                <a:cs typeface="Tahoma" pitchFamily="34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flipH="1">
              <a:off x="5919865" y="5444296"/>
              <a:ext cx="291030" cy="53504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 flipH="1">
              <a:off x="1684962" y="6063846"/>
              <a:ext cx="489069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cxnSp>
        <p:nvCxnSpPr>
          <p:cNvPr id="25" name="Straight Arrow Connector 24"/>
          <p:cNvCxnSpPr/>
          <p:nvPr/>
        </p:nvCxnSpPr>
        <p:spPr bwMode="auto">
          <a:xfrm flipH="1" flipV="1">
            <a:off x="5562899" y="3540076"/>
            <a:ext cx="291030" cy="3728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34168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การ</a:t>
            </a:r>
            <a:r>
              <a:rPr lang="th-TH"/>
              <a:t>แปลง</a:t>
            </a:r>
            <a:r>
              <a:rPr lang="th-TH" smtClean="0"/>
              <a:t>พิกัดของจุดแบบซับซ้อนขึ้น</a:t>
            </a: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565443" y="982169"/>
            <a:ext cx="960519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41, 17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49, 32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54, 44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61, 56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69, 68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...</a:t>
            </a: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446, 70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451, 80</a:t>
            </a:r>
            <a:endParaRPr lang="en-US" sz="180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62" y="1451674"/>
            <a:ext cx="5372100" cy="41148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40203" y="982169"/>
            <a:ext cx="2590673" cy="2308324"/>
            <a:chOff x="440203" y="982169"/>
            <a:chExt cx="2590673" cy="2308324"/>
          </a:xfrm>
        </p:grpSpPr>
        <p:sp>
          <p:nvSpPr>
            <p:cNvPr id="13" name="TextBox 12"/>
            <p:cNvSpPr txBox="1"/>
            <p:nvPr/>
          </p:nvSpPr>
          <p:spPr>
            <a:xfrm>
              <a:off x="440203" y="982169"/>
              <a:ext cx="1818126" cy="23083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800" smtClean="0">
                  <a:latin typeface="Tahoma" pitchFamily="34" charset="0"/>
                  <a:cs typeface="Tahoma" pitchFamily="34" charset="0"/>
                </a:rPr>
                <a:t>-35.22, 27.00</a:t>
              </a:r>
              <a:endParaRPr lang="en-US" sz="1800">
                <a:latin typeface="Tahoma" pitchFamily="34" charset="0"/>
                <a:cs typeface="Tahoma" pitchFamily="34" charset="0"/>
              </a:endParaRPr>
            </a:p>
            <a:p>
              <a:r>
                <a:rPr lang="en-US" sz="1800" smtClean="0">
                  <a:latin typeface="Tahoma" pitchFamily="34" charset="0"/>
                  <a:cs typeface="Tahoma" pitchFamily="34" charset="0"/>
                </a:rPr>
                <a:t>-52.21, 26.43</a:t>
              </a:r>
              <a:endParaRPr lang="en-US" sz="1800">
                <a:latin typeface="Tahoma" pitchFamily="34" charset="0"/>
                <a:cs typeface="Tahoma" pitchFamily="34" charset="0"/>
              </a:endParaRPr>
            </a:p>
            <a:p>
              <a:r>
                <a:rPr lang="en-US" sz="1800" smtClean="0">
                  <a:latin typeface="Tahoma" pitchFamily="34" charset="0"/>
                  <a:cs typeface="Tahoma" pitchFamily="34" charset="0"/>
                </a:rPr>
                <a:t>-65.10, 24.76</a:t>
              </a:r>
              <a:endParaRPr lang="en-US" sz="1800">
                <a:latin typeface="Tahoma" pitchFamily="34" charset="0"/>
                <a:cs typeface="Tahoma" pitchFamily="34" charset="0"/>
              </a:endParaRPr>
            </a:p>
            <a:p>
              <a:r>
                <a:rPr lang="en-US" sz="1800" smtClean="0">
                  <a:latin typeface="Tahoma" pitchFamily="34" charset="0"/>
                  <a:cs typeface="Tahoma" pitchFamily="34" charset="0"/>
                </a:rPr>
                <a:t>-78.99, 24.82</a:t>
              </a:r>
              <a:endParaRPr lang="en-US" sz="1800">
                <a:latin typeface="Tahoma" pitchFamily="34" charset="0"/>
                <a:cs typeface="Tahoma" pitchFamily="34" charset="0"/>
              </a:endParaRPr>
            </a:p>
            <a:p>
              <a:r>
                <a:rPr lang="en-US" sz="1800" smtClean="0">
                  <a:latin typeface="Tahoma" pitchFamily="34" charset="0"/>
                  <a:cs typeface="Tahoma" pitchFamily="34" charset="0"/>
                </a:rPr>
                <a:t>-93.38, 25.75</a:t>
              </a:r>
            </a:p>
            <a:p>
              <a:r>
                <a:rPr lang="en-US" sz="1800"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1800" smtClean="0">
                  <a:latin typeface="Tahoma" pitchFamily="34" charset="0"/>
                  <a:cs typeface="Tahoma" pitchFamily="34" charset="0"/>
                </a:rPr>
                <a:t>...</a:t>
              </a:r>
            </a:p>
            <a:p>
              <a:r>
                <a:rPr lang="en-US" sz="1800" smtClean="0">
                  <a:latin typeface="Tahoma" pitchFamily="34" charset="0"/>
                  <a:cs typeface="Tahoma" pitchFamily="34" charset="0"/>
                </a:rPr>
                <a:t>-283.62, 351.24</a:t>
              </a:r>
              <a:endParaRPr lang="en-US" sz="1800">
                <a:latin typeface="Tahoma" pitchFamily="34" charset="0"/>
                <a:cs typeface="Tahoma" pitchFamily="34" charset="0"/>
              </a:endParaRPr>
            </a:p>
            <a:p>
              <a:r>
                <a:rPr lang="en-US" sz="1800" smtClean="0">
                  <a:latin typeface="Tahoma" pitchFamily="34" charset="0"/>
                  <a:cs typeface="Tahoma" pitchFamily="34" charset="0"/>
                </a:rPr>
                <a:t>-294.78, 350.57</a:t>
              </a:r>
              <a:endParaRPr lang="en-US" sz="1800">
                <a:latin typeface="Tahoma" pitchFamily="34" charset="0"/>
                <a:cs typeface="Tahoma" pitchFamily="34" charset="0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2258329" y="2145813"/>
              <a:ext cx="772547" cy="39190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cxnSp>
        <p:nvCxnSpPr>
          <p:cNvPr id="23" name="Straight Arrow Connector 22"/>
          <p:cNvCxnSpPr>
            <a:stCxn id="16" idx="1"/>
          </p:cNvCxnSpPr>
          <p:nvPr/>
        </p:nvCxnSpPr>
        <p:spPr bwMode="auto">
          <a:xfrm flipH="1">
            <a:off x="6575460" y="2136331"/>
            <a:ext cx="989983" cy="57708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3" name="Group 2"/>
          <p:cNvGrpSpPr/>
          <p:nvPr/>
        </p:nvGrpSpPr>
        <p:grpSpPr>
          <a:xfrm>
            <a:off x="6452171" y="3786088"/>
            <a:ext cx="2283785" cy="2308324"/>
            <a:chOff x="6452171" y="3786088"/>
            <a:chExt cx="2283785" cy="2308324"/>
          </a:xfrm>
        </p:grpSpPr>
        <p:sp>
          <p:nvSpPr>
            <p:cNvPr id="20" name="TextBox 19"/>
            <p:cNvSpPr txBox="1"/>
            <p:nvPr/>
          </p:nvSpPr>
          <p:spPr>
            <a:xfrm>
              <a:off x="7565443" y="3786088"/>
              <a:ext cx="1170513" cy="23083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800" smtClean="0">
                  <a:latin typeface="Tahoma" pitchFamily="34" charset="0"/>
                  <a:cs typeface="Tahoma" pitchFamily="34" charset="0"/>
                </a:rPr>
                <a:t>124, -183</a:t>
              </a:r>
              <a:endParaRPr lang="en-US" sz="1800">
                <a:latin typeface="Tahoma" pitchFamily="34" charset="0"/>
                <a:cs typeface="Tahoma" pitchFamily="34" charset="0"/>
              </a:endParaRPr>
            </a:p>
            <a:p>
              <a:r>
                <a:rPr lang="en-US" sz="1800" smtClean="0">
                  <a:latin typeface="Tahoma" pitchFamily="34" charset="0"/>
                  <a:cs typeface="Tahoma" pitchFamily="34" charset="0"/>
                </a:rPr>
                <a:t>117, -168</a:t>
              </a:r>
              <a:endParaRPr lang="en-US" sz="1800">
                <a:latin typeface="Tahoma" pitchFamily="34" charset="0"/>
                <a:cs typeface="Tahoma" pitchFamily="34" charset="0"/>
              </a:endParaRPr>
            </a:p>
            <a:p>
              <a:r>
                <a:rPr lang="en-US" sz="1800" smtClean="0">
                  <a:latin typeface="Tahoma" pitchFamily="34" charset="0"/>
                  <a:cs typeface="Tahoma" pitchFamily="34" charset="0"/>
                </a:rPr>
                <a:t>110, -156</a:t>
              </a:r>
              <a:endParaRPr lang="en-US" sz="1800">
                <a:latin typeface="Tahoma" pitchFamily="34" charset="0"/>
                <a:cs typeface="Tahoma" pitchFamily="34" charset="0"/>
              </a:endParaRPr>
            </a:p>
            <a:p>
              <a:r>
                <a:rPr lang="en-US" sz="1800" smtClean="0">
                  <a:latin typeface="Tahoma" pitchFamily="34" charset="0"/>
                  <a:cs typeface="Tahoma" pitchFamily="34" charset="0"/>
                </a:rPr>
                <a:t>105, -144</a:t>
              </a:r>
              <a:endParaRPr lang="en-US" sz="1800">
                <a:latin typeface="Tahoma" pitchFamily="34" charset="0"/>
                <a:cs typeface="Tahoma" pitchFamily="34" charset="0"/>
              </a:endParaRPr>
            </a:p>
            <a:p>
              <a:r>
                <a:rPr lang="en-US" sz="1800" smtClean="0">
                  <a:latin typeface="Tahoma" pitchFamily="34" charset="0"/>
                  <a:cs typeface="Tahoma" pitchFamily="34" charset="0"/>
                </a:rPr>
                <a:t>101, </a:t>
              </a:r>
              <a:r>
                <a:rPr lang="en-US" sz="1800">
                  <a:latin typeface="Tahoma" pitchFamily="34" charset="0"/>
                  <a:cs typeface="Tahoma" pitchFamily="34" charset="0"/>
                </a:rPr>
                <a:t>-</a:t>
              </a:r>
              <a:r>
                <a:rPr lang="en-US" sz="1800" smtClean="0">
                  <a:latin typeface="Tahoma" pitchFamily="34" charset="0"/>
                  <a:cs typeface="Tahoma" pitchFamily="34" charset="0"/>
                </a:rPr>
                <a:t>132</a:t>
              </a:r>
            </a:p>
            <a:p>
              <a:r>
                <a:rPr lang="en-US" sz="1800" smtClean="0"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1800">
                  <a:latin typeface="Tahoma" pitchFamily="34" charset="0"/>
                  <a:cs typeface="Tahoma" pitchFamily="34" charset="0"/>
                </a:rPr>
                <a:t>...</a:t>
              </a:r>
            </a:p>
            <a:p>
              <a:r>
                <a:rPr lang="en-US" sz="1800" smtClean="0">
                  <a:latin typeface="Tahoma" pitchFamily="34" charset="0"/>
                  <a:cs typeface="Tahoma" pitchFamily="34" charset="0"/>
                </a:rPr>
                <a:t>476, </a:t>
              </a:r>
              <a:r>
                <a:rPr lang="en-US" sz="1800">
                  <a:latin typeface="Tahoma" pitchFamily="34" charset="0"/>
                  <a:cs typeface="Tahoma" pitchFamily="34" charset="0"/>
                </a:rPr>
                <a:t>-</a:t>
              </a:r>
              <a:r>
                <a:rPr lang="en-US" sz="1800" smtClean="0">
                  <a:latin typeface="Tahoma" pitchFamily="34" charset="0"/>
                  <a:cs typeface="Tahoma" pitchFamily="34" charset="0"/>
                </a:rPr>
                <a:t>130</a:t>
              </a:r>
              <a:endParaRPr lang="en-US" sz="1800">
                <a:latin typeface="Tahoma" pitchFamily="34" charset="0"/>
                <a:cs typeface="Tahoma" pitchFamily="34" charset="0"/>
              </a:endParaRPr>
            </a:p>
            <a:p>
              <a:r>
                <a:rPr lang="en-US" sz="1800" smtClean="0">
                  <a:latin typeface="Tahoma" pitchFamily="34" charset="0"/>
                  <a:cs typeface="Tahoma" pitchFamily="34" charset="0"/>
                </a:rPr>
                <a:t>471, </a:t>
              </a:r>
              <a:r>
                <a:rPr lang="en-US" sz="1800">
                  <a:latin typeface="Tahoma" pitchFamily="34" charset="0"/>
                  <a:cs typeface="Tahoma" pitchFamily="34" charset="0"/>
                </a:rPr>
                <a:t>-</a:t>
              </a:r>
              <a:r>
                <a:rPr lang="en-US" sz="1800" smtClean="0">
                  <a:latin typeface="Tahoma" pitchFamily="34" charset="0"/>
                  <a:cs typeface="Tahoma" pitchFamily="34" charset="0"/>
                </a:rPr>
                <a:t>120</a:t>
              </a:r>
              <a:endParaRPr lang="en-US" sz="1800">
                <a:latin typeface="Tahoma" pitchFamily="34" charset="0"/>
                <a:cs typeface="Tahoma" pitchFamily="34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 flipH="1" flipV="1">
              <a:off x="6452171" y="4263775"/>
              <a:ext cx="1113272" cy="39946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88523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วิธีแปลงพิกัด </a:t>
            </a:r>
            <a:r>
              <a:rPr lang="en-US" smtClean="0"/>
              <a:t>(x,y) </a:t>
            </a:r>
            <a:r>
              <a:rPr lang="th-TH" smtClean="0"/>
              <a:t>ของจุดด้วยการคูณเมทริกซ์</a:t>
            </a:r>
            <a:r>
              <a:rPr lang="en-US" smtClean="0"/>
              <a:t> 2x2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761306" y="1187654"/>
                <a:ext cx="3467552" cy="7993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′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 smtClean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306" y="1187654"/>
                <a:ext cx="3467552" cy="79938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118448" y="1334990"/>
            <a:ext cx="960519" cy="2831633"/>
            <a:chOff x="1298204" y="664345"/>
            <a:chExt cx="960519" cy="2831633"/>
          </a:xfrm>
        </p:grpSpPr>
        <p:sp>
          <p:nvSpPr>
            <p:cNvPr id="8" name="TextBox 7"/>
            <p:cNvSpPr txBox="1"/>
            <p:nvPr/>
          </p:nvSpPr>
          <p:spPr>
            <a:xfrm>
              <a:off x="1298204" y="1187654"/>
              <a:ext cx="960519" cy="23083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800" smtClean="0">
                  <a:solidFill>
                    <a:srgbClr val="0070C0"/>
                  </a:solidFill>
                  <a:latin typeface="Tahoma" pitchFamily="34" charset="0"/>
                  <a:cs typeface="Tahoma" pitchFamily="34" charset="0"/>
                </a:rPr>
                <a:t>41, 17</a:t>
              </a:r>
              <a:endParaRPr lang="en-US" sz="1800">
                <a:solidFill>
                  <a:srgbClr val="0070C0"/>
                </a:solidFill>
                <a:latin typeface="Tahoma" pitchFamily="34" charset="0"/>
                <a:cs typeface="Tahoma" pitchFamily="34" charset="0"/>
              </a:endParaRPr>
            </a:p>
            <a:p>
              <a:r>
                <a:rPr lang="en-US" sz="1800" smtClean="0">
                  <a:solidFill>
                    <a:srgbClr val="0070C0"/>
                  </a:solidFill>
                  <a:latin typeface="Tahoma" pitchFamily="34" charset="0"/>
                  <a:cs typeface="Tahoma" pitchFamily="34" charset="0"/>
                </a:rPr>
                <a:t>49, 32</a:t>
              </a:r>
              <a:endParaRPr lang="en-US" sz="1800">
                <a:solidFill>
                  <a:srgbClr val="0070C0"/>
                </a:solidFill>
                <a:latin typeface="Tahoma" pitchFamily="34" charset="0"/>
                <a:cs typeface="Tahoma" pitchFamily="34" charset="0"/>
              </a:endParaRPr>
            </a:p>
            <a:p>
              <a:r>
                <a:rPr lang="en-US" sz="1800" smtClean="0">
                  <a:solidFill>
                    <a:srgbClr val="0070C0"/>
                  </a:solidFill>
                  <a:latin typeface="Tahoma" pitchFamily="34" charset="0"/>
                  <a:cs typeface="Tahoma" pitchFamily="34" charset="0"/>
                </a:rPr>
                <a:t>54, 44</a:t>
              </a:r>
              <a:endParaRPr lang="en-US" sz="1800">
                <a:solidFill>
                  <a:srgbClr val="0070C0"/>
                </a:solidFill>
                <a:latin typeface="Tahoma" pitchFamily="34" charset="0"/>
                <a:cs typeface="Tahoma" pitchFamily="34" charset="0"/>
              </a:endParaRPr>
            </a:p>
            <a:p>
              <a:r>
                <a:rPr lang="en-US" sz="1800" smtClean="0">
                  <a:solidFill>
                    <a:srgbClr val="0070C0"/>
                  </a:solidFill>
                  <a:latin typeface="Tahoma" pitchFamily="34" charset="0"/>
                  <a:cs typeface="Tahoma" pitchFamily="34" charset="0"/>
                </a:rPr>
                <a:t>61, 56</a:t>
              </a:r>
              <a:endParaRPr lang="en-US" sz="1800">
                <a:solidFill>
                  <a:srgbClr val="0070C0"/>
                </a:solidFill>
                <a:latin typeface="Tahoma" pitchFamily="34" charset="0"/>
                <a:cs typeface="Tahoma" pitchFamily="34" charset="0"/>
              </a:endParaRPr>
            </a:p>
            <a:p>
              <a:r>
                <a:rPr lang="en-US" sz="1800" smtClean="0">
                  <a:solidFill>
                    <a:srgbClr val="0070C0"/>
                  </a:solidFill>
                  <a:latin typeface="Tahoma" pitchFamily="34" charset="0"/>
                  <a:cs typeface="Tahoma" pitchFamily="34" charset="0"/>
                </a:rPr>
                <a:t>69, 68</a:t>
              </a:r>
              <a:endParaRPr lang="en-US" sz="1800">
                <a:solidFill>
                  <a:srgbClr val="0070C0"/>
                </a:solidFill>
                <a:latin typeface="Tahoma" pitchFamily="34" charset="0"/>
                <a:cs typeface="Tahoma" pitchFamily="34" charset="0"/>
              </a:endParaRPr>
            </a:p>
            <a:p>
              <a:r>
                <a:rPr lang="en-US" sz="1800" smtClean="0">
                  <a:solidFill>
                    <a:srgbClr val="0070C0"/>
                  </a:solidFill>
                  <a:latin typeface="Tahoma" pitchFamily="34" charset="0"/>
                  <a:cs typeface="Tahoma" pitchFamily="34" charset="0"/>
                </a:rPr>
                <a:t>...</a:t>
              </a:r>
            </a:p>
            <a:p>
              <a:r>
                <a:rPr lang="en-US" sz="1800" smtClean="0">
                  <a:solidFill>
                    <a:srgbClr val="0070C0"/>
                  </a:solidFill>
                  <a:latin typeface="Tahoma" pitchFamily="34" charset="0"/>
                  <a:cs typeface="Tahoma" pitchFamily="34" charset="0"/>
                </a:rPr>
                <a:t>446, 70</a:t>
              </a:r>
              <a:endParaRPr lang="en-US" sz="1800">
                <a:solidFill>
                  <a:srgbClr val="0070C0"/>
                </a:solidFill>
                <a:latin typeface="Tahoma" pitchFamily="34" charset="0"/>
                <a:cs typeface="Tahoma" pitchFamily="34" charset="0"/>
              </a:endParaRPr>
            </a:p>
            <a:p>
              <a:r>
                <a:rPr lang="en-US" sz="1800" smtClean="0">
                  <a:solidFill>
                    <a:srgbClr val="0070C0"/>
                  </a:solidFill>
                  <a:latin typeface="Tahoma" pitchFamily="34" charset="0"/>
                  <a:cs typeface="Tahoma" pitchFamily="34" charset="0"/>
                </a:rPr>
                <a:t>451, 80</a:t>
              </a:r>
              <a:endParaRPr lang="en-US" sz="1800">
                <a:solidFill>
                  <a:srgbClr val="0070C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76113" y="664345"/>
              <a:ext cx="7553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x, y</a:t>
              </a:r>
              <a:endParaRPr lang="en-US" sz="3200" i="1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856522" y="664345"/>
            <a:ext cx="1043876" cy="2831633"/>
            <a:chOff x="6856522" y="664345"/>
            <a:chExt cx="1043876" cy="2831633"/>
          </a:xfrm>
        </p:grpSpPr>
        <p:sp>
          <p:nvSpPr>
            <p:cNvPr id="12" name="TextBox 11"/>
            <p:cNvSpPr txBox="1"/>
            <p:nvPr/>
          </p:nvSpPr>
          <p:spPr>
            <a:xfrm>
              <a:off x="6856522" y="1187654"/>
              <a:ext cx="1043876" cy="23083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80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-41, 17</a:t>
              </a:r>
              <a:endParaRPr lang="en-US" sz="1800">
                <a:solidFill>
                  <a:srgbClr val="FF0000"/>
                </a:solidFill>
                <a:latin typeface="Tahoma" pitchFamily="34" charset="0"/>
                <a:cs typeface="Tahoma" pitchFamily="34" charset="0"/>
              </a:endParaRPr>
            </a:p>
            <a:p>
              <a:r>
                <a:rPr lang="en-US" sz="180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-49, 32</a:t>
              </a:r>
              <a:endParaRPr lang="en-US" sz="1800">
                <a:solidFill>
                  <a:srgbClr val="FF0000"/>
                </a:solidFill>
                <a:latin typeface="Tahoma" pitchFamily="34" charset="0"/>
                <a:cs typeface="Tahoma" pitchFamily="34" charset="0"/>
              </a:endParaRPr>
            </a:p>
            <a:p>
              <a:r>
                <a:rPr lang="en-US" sz="180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-54, 44</a:t>
              </a:r>
              <a:endParaRPr lang="en-US" sz="1800">
                <a:solidFill>
                  <a:srgbClr val="FF0000"/>
                </a:solidFill>
                <a:latin typeface="Tahoma" pitchFamily="34" charset="0"/>
                <a:cs typeface="Tahoma" pitchFamily="34" charset="0"/>
              </a:endParaRPr>
            </a:p>
            <a:p>
              <a:r>
                <a:rPr lang="en-US" sz="180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-61, 56</a:t>
              </a:r>
              <a:endParaRPr lang="en-US" sz="1800">
                <a:solidFill>
                  <a:srgbClr val="FF0000"/>
                </a:solidFill>
                <a:latin typeface="Tahoma" pitchFamily="34" charset="0"/>
                <a:cs typeface="Tahoma" pitchFamily="34" charset="0"/>
              </a:endParaRPr>
            </a:p>
            <a:p>
              <a:r>
                <a:rPr lang="en-US" sz="180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-69, 68</a:t>
              </a:r>
              <a:endParaRPr lang="en-US" sz="1800">
                <a:solidFill>
                  <a:srgbClr val="FF0000"/>
                </a:solidFill>
                <a:latin typeface="Tahoma" pitchFamily="34" charset="0"/>
                <a:cs typeface="Tahoma" pitchFamily="34" charset="0"/>
              </a:endParaRPr>
            </a:p>
            <a:p>
              <a:r>
                <a:rPr lang="en-US" sz="180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 ...</a:t>
              </a:r>
            </a:p>
            <a:p>
              <a:r>
                <a:rPr lang="en-US" sz="180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-446, 70</a:t>
              </a:r>
              <a:endParaRPr lang="en-US" sz="1800">
                <a:solidFill>
                  <a:srgbClr val="FF0000"/>
                </a:solidFill>
                <a:latin typeface="Tahoma" pitchFamily="34" charset="0"/>
                <a:cs typeface="Tahoma" pitchFamily="34" charset="0"/>
              </a:endParaRPr>
            </a:p>
            <a:p>
              <a:r>
                <a:rPr lang="en-US" sz="1800" smtClean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-451, 80</a:t>
              </a:r>
              <a:endParaRPr lang="en-US" sz="1800">
                <a:solidFill>
                  <a:srgbClr val="FF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18600" y="664345"/>
              <a:ext cx="93166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x', y'</a:t>
              </a:r>
              <a:endParaRPr lang="en-US" sz="3200" i="1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Freeform 16"/>
          <p:cNvSpPr/>
          <p:nvPr/>
        </p:nvSpPr>
        <p:spPr bwMode="auto">
          <a:xfrm flipH="1">
            <a:off x="5835719" y="868137"/>
            <a:ext cx="1082881" cy="380983"/>
          </a:xfrm>
          <a:custGeom>
            <a:avLst/>
            <a:gdLst>
              <a:gd name="connsiteX0" fmla="*/ 0 w 1941815"/>
              <a:gd name="connsiteY0" fmla="*/ 165226 h 380983"/>
              <a:gd name="connsiteX1" fmla="*/ 667820 w 1941815"/>
              <a:gd name="connsiteY1" fmla="*/ 840 h 380983"/>
              <a:gd name="connsiteX2" fmla="*/ 1469204 w 1941815"/>
              <a:gd name="connsiteY2" fmla="*/ 113855 h 380983"/>
              <a:gd name="connsiteX3" fmla="*/ 1941815 w 1941815"/>
              <a:gd name="connsiteY3" fmla="*/ 380983 h 380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1815" h="380983">
                <a:moveTo>
                  <a:pt x="0" y="165226"/>
                </a:moveTo>
                <a:cubicBezTo>
                  <a:pt x="211476" y="87314"/>
                  <a:pt x="422953" y="9402"/>
                  <a:pt x="667820" y="840"/>
                </a:cubicBezTo>
                <a:cubicBezTo>
                  <a:pt x="912687" y="-7722"/>
                  <a:pt x="1256872" y="50498"/>
                  <a:pt x="1469204" y="113855"/>
                </a:cubicBezTo>
                <a:cubicBezTo>
                  <a:pt x="1681536" y="177212"/>
                  <a:pt x="1941815" y="380983"/>
                  <a:pt x="1941815" y="380983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lg" len="lg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761306" y="4166623"/>
                <a:ext cx="3021083" cy="7993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𝑥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′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 smtClean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306" y="4166623"/>
                <a:ext cx="3021083" cy="79938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eeform 22"/>
          <p:cNvSpPr/>
          <p:nvPr/>
        </p:nvSpPr>
        <p:spPr bwMode="auto">
          <a:xfrm>
            <a:off x="2119490" y="3785640"/>
            <a:ext cx="1941815" cy="380983"/>
          </a:xfrm>
          <a:custGeom>
            <a:avLst/>
            <a:gdLst>
              <a:gd name="connsiteX0" fmla="*/ 0 w 1941815"/>
              <a:gd name="connsiteY0" fmla="*/ 165226 h 380983"/>
              <a:gd name="connsiteX1" fmla="*/ 667820 w 1941815"/>
              <a:gd name="connsiteY1" fmla="*/ 840 h 380983"/>
              <a:gd name="connsiteX2" fmla="*/ 1469204 w 1941815"/>
              <a:gd name="connsiteY2" fmla="*/ 113855 h 380983"/>
              <a:gd name="connsiteX3" fmla="*/ 1941815 w 1941815"/>
              <a:gd name="connsiteY3" fmla="*/ 380983 h 380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1815" h="380983">
                <a:moveTo>
                  <a:pt x="0" y="165226"/>
                </a:moveTo>
                <a:cubicBezTo>
                  <a:pt x="211476" y="87314"/>
                  <a:pt x="422953" y="9402"/>
                  <a:pt x="667820" y="840"/>
                </a:cubicBezTo>
                <a:cubicBezTo>
                  <a:pt x="912687" y="-7722"/>
                  <a:pt x="1256872" y="50498"/>
                  <a:pt x="1469204" y="113855"/>
                </a:cubicBezTo>
                <a:cubicBezTo>
                  <a:pt x="1681536" y="177212"/>
                  <a:pt x="1941815" y="380983"/>
                  <a:pt x="1941815" y="380983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  <p:sp>
        <p:nvSpPr>
          <p:cNvPr id="24" name="Freeform 23"/>
          <p:cNvSpPr/>
          <p:nvPr/>
        </p:nvSpPr>
        <p:spPr bwMode="auto">
          <a:xfrm flipH="1">
            <a:off x="5373382" y="3847106"/>
            <a:ext cx="1545218" cy="380983"/>
          </a:xfrm>
          <a:custGeom>
            <a:avLst/>
            <a:gdLst>
              <a:gd name="connsiteX0" fmla="*/ 0 w 1941815"/>
              <a:gd name="connsiteY0" fmla="*/ 165226 h 380983"/>
              <a:gd name="connsiteX1" fmla="*/ 667820 w 1941815"/>
              <a:gd name="connsiteY1" fmla="*/ 840 h 380983"/>
              <a:gd name="connsiteX2" fmla="*/ 1469204 w 1941815"/>
              <a:gd name="connsiteY2" fmla="*/ 113855 h 380983"/>
              <a:gd name="connsiteX3" fmla="*/ 1941815 w 1941815"/>
              <a:gd name="connsiteY3" fmla="*/ 380983 h 380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1815" h="380983">
                <a:moveTo>
                  <a:pt x="0" y="165226"/>
                </a:moveTo>
                <a:cubicBezTo>
                  <a:pt x="211476" y="87314"/>
                  <a:pt x="422953" y="9402"/>
                  <a:pt x="667820" y="840"/>
                </a:cubicBezTo>
                <a:cubicBezTo>
                  <a:pt x="912687" y="-7722"/>
                  <a:pt x="1256872" y="50498"/>
                  <a:pt x="1469204" y="113855"/>
                </a:cubicBezTo>
                <a:cubicBezTo>
                  <a:pt x="1681536" y="177212"/>
                  <a:pt x="1941815" y="380983"/>
                  <a:pt x="1941815" y="380983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 w="lg" len="lg"/>
            <a:tailEnd type="non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865270" y="3643314"/>
            <a:ext cx="984995" cy="2893099"/>
            <a:chOff x="6865270" y="3643314"/>
            <a:chExt cx="984995" cy="2893099"/>
          </a:xfrm>
        </p:grpSpPr>
        <p:sp>
          <p:nvSpPr>
            <p:cNvPr id="22" name="TextBox 21"/>
            <p:cNvSpPr txBox="1"/>
            <p:nvPr/>
          </p:nvSpPr>
          <p:spPr>
            <a:xfrm>
              <a:off x="6918600" y="3643314"/>
              <a:ext cx="93166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x', y'</a:t>
              </a:r>
              <a:endParaRPr lang="en-US" sz="3200" i="1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865270" y="4228089"/>
              <a:ext cx="960519" cy="23083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800" smtClean="0">
                  <a:solidFill>
                    <a:srgbClr val="00B050"/>
                  </a:solidFill>
                  <a:latin typeface="Tahoma" pitchFamily="34" charset="0"/>
                  <a:cs typeface="Tahoma" pitchFamily="34" charset="0"/>
                </a:rPr>
                <a:t>17, 41</a:t>
              </a:r>
              <a:endParaRPr lang="en-US" sz="1800">
                <a:solidFill>
                  <a:srgbClr val="00B050"/>
                </a:solidFill>
                <a:latin typeface="Tahoma" pitchFamily="34" charset="0"/>
                <a:cs typeface="Tahoma" pitchFamily="34" charset="0"/>
              </a:endParaRPr>
            </a:p>
            <a:p>
              <a:r>
                <a:rPr lang="en-US" sz="1800" smtClean="0">
                  <a:solidFill>
                    <a:srgbClr val="00B050"/>
                  </a:solidFill>
                  <a:latin typeface="Tahoma" pitchFamily="34" charset="0"/>
                  <a:cs typeface="Tahoma" pitchFamily="34" charset="0"/>
                </a:rPr>
                <a:t>32, 49</a:t>
              </a:r>
              <a:endParaRPr lang="en-US" sz="1800">
                <a:solidFill>
                  <a:srgbClr val="00B050"/>
                </a:solidFill>
                <a:latin typeface="Tahoma" pitchFamily="34" charset="0"/>
                <a:cs typeface="Tahoma" pitchFamily="34" charset="0"/>
              </a:endParaRPr>
            </a:p>
            <a:p>
              <a:r>
                <a:rPr lang="en-US" sz="1800" smtClean="0">
                  <a:solidFill>
                    <a:srgbClr val="00B050"/>
                  </a:solidFill>
                  <a:latin typeface="Tahoma" pitchFamily="34" charset="0"/>
                  <a:cs typeface="Tahoma" pitchFamily="34" charset="0"/>
                </a:rPr>
                <a:t>44, 54</a:t>
              </a:r>
              <a:endParaRPr lang="en-US" sz="1800">
                <a:solidFill>
                  <a:srgbClr val="00B050"/>
                </a:solidFill>
                <a:latin typeface="Tahoma" pitchFamily="34" charset="0"/>
                <a:cs typeface="Tahoma" pitchFamily="34" charset="0"/>
              </a:endParaRPr>
            </a:p>
            <a:p>
              <a:r>
                <a:rPr lang="en-US" sz="1800" smtClean="0">
                  <a:solidFill>
                    <a:srgbClr val="00B050"/>
                  </a:solidFill>
                  <a:latin typeface="Tahoma" pitchFamily="34" charset="0"/>
                  <a:cs typeface="Tahoma" pitchFamily="34" charset="0"/>
                </a:rPr>
                <a:t>56, 61</a:t>
              </a:r>
              <a:endParaRPr lang="en-US" sz="1800">
                <a:solidFill>
                  <a:srgbClr val="00B050"/>
                </a:solidFill>
                <a:latin typeface="Tahoma" pitchFamily="34" charset="0"/>
                <a:cs typeface="Tahoma" pitchFamily="34" charset="0"/>
              </a:endParaRPr>
            </a:p>
            <a:p>
              <a:r>
                <a:rPr lang="en-US" sz="1800" smtClean="0">
                  <a:solidFill>
                    <a:srgbClr val="00B050"/>
                  </a:solidFill>
                  <a:latin typeface="Tahoma" pitchFamily="34" charset="0"/>
                  <a:cs typeface="Tahoma" pitchFamily="34" charset="0"/>
                </a:rPr>
                <a:t>68, 69</a:t>
              </a:r>
              <a:endParaRPr lang="en-US" sz="1800">
                <a:solidFill>
                  <a:srgbClr val="00B050"/>
                </a:solidFill>
                <a:latin typeface="Tahoma" pitchFamily="34" charset="0"/>
                <a:cs typeface="Tahoma" pitchFamily="34" charset="0"/>
              </a:endParaRPr>
            </a:p>
            <a:p>
              <a:r>
                <a:rPr lang="en-US" sz="1800" smtClean="0">
                  <a:solidFill>
                    <a:srgbClr val="00B050"/>
                  </a:solidFill>
                  <a:latin typeface="Tahoma" pitchFamily="34" charset="0"/>
                  <a:cs typeface="Tahoma" pitchFamily="34" charset="0"/>
                </a:rPr>
                <a:t>...</a:t>
              </a:r>
            </a:p>
            <a:p>
              <a:r>
                <a:rPr lang="en-US" sz="1800" smtClean="0">
                  <a:solidFill>
                    <a:srgbClr val="00B050"/>
                  </a:solidFill>
                  <a:latin typeface="Tahoma" pitchFamily="34" charset="0"/>
                  <a:cs typeface="Tahoma" pitchFamily="34" charset="0"/>
                </a:rPr>
                <a:t>70, 446</a:t>
              </a:r>
              <a:endParaRPr lang="en-US" sz="1800">
                <a:solidFill>
                  <a:srgbClr val="00B050"/>
                </a:solidFill>
                <a:latin typeface="Tahoma" pitchFamily="34" charset="0"/>
                <a:cs typeface="Tahoma" pitchFamily="34" charset="0"/>
              </a:endParaRPr>
            </a:p>
            <a:p>
              <a:r>
                <a:rPr lang="en-US" sz="1800" smtClean="0">
                  <a:solidFill>
                    <a:srgbClr val="00B050"/>
                  </a:solidFill>
                  <a:latin typeface="Tahoma" pitchFamily="34" charset="0"/>
                  <a:cs typeface="Tahoma" pitchFamily="34" charset="0"/>
                </a:rPr>
                <a:t>80, 451</a:t>
              </a:r>
              <a:endParaRPr lang="en-US" sz="1800">
                <a:solidFill>
                  <a:srgbClr val="00B050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849" y="2198849"/>
            <a:ext cx="3591567" cy="14726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Freeform 5"/>
          <p:cNvSpPr/>
          <p:nvPr/>
        </p:nvSpPr>
        <p:spPr bwMode="auto">
          <a:xfrm flipV="1">
            <a:off x="2195649" y="1925574"/>
            <a:ext cx="1941815" cy="380983"/>
          </a:xfrm>
          <a:custGeom>
            <a:avLst/>
            <a:gdLst>
              <a:gd name="connsiteX0" fmla="*/ 0 w 1941815"/>
              <a:gd name="connsiteY0" fmla="*/ 165226 h 380983"/>
              <a:gd name="connsiteX1" fmla="*/ 667820 w 1941815"/>
              <a:gd name="connsiteY1" fmla="*/ 840 h 380983"/>
              <a:gd name="connsiteX2" fmla="*/ 1469204 w 1941815"/>
              <a:gd name="connsiteY2" fmla="*/ 113855 h 380983"/>
              <a:gd name="connsiteX3" fmla="*/ 1941815 w 1941815"/>
              <a:gd name="connsiteY3" fmla="*/ 380983 h 380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1815" h="380983">
                <a:moveTo>
                  <a:pt x="0" y="165226"/>
                </a:moveTo>
                <a:cubicBezTo>
                  <a:pt x="211476" y="87314"/>
                  <a:pt x="422953" y="9402"/>
                  <a:pt x="667820" y="840"/>
                </a:cubicBezTo>
                <a:cubicBezTo>
                  <a:pt x="912687" y="-7722"/>
                  <a:pt x="1256872" y="50498"/>
                  <a:pt x="1469204" y="113855"/>
                </a:cubicBezTo>
                <a:cubicBezTo>
                  <a:pt x="1681536" y="177212"/>
                  <a:pt x="1941815" y="380983"/>
                  <a:pt x="1941815" y="380983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6024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  <p:bldP spid="20" grpId="0"/>
      <p:bldP spid="23" grpId="0" animBg="1"/>
      <p:bldP spid="24" grpId="0" animBg="1"/>
      <p:bldP spid="6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วิธีแปลงพิกัด </a:t>
            </a:r>
            <a:r>
              <a:rPr lang="en-US"/>
              <a:t>(x,y) </a:t>
            </a:r>
            <a:r>
              <a:rPr lang="th-TH"/>
              <a:t>ของจุดด้วยการคูณเมทริกซ์</a:t>
            </a:r>
            <a:r>
              <a:rPr lang="en-US"/>
              <a:t> 2x2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65443" y="982169"/>
            <a:ext cx="960519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41, 17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49, 32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54, 44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61, 56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69, 68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...</a:t>
            </a: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446, 70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451, 80</a:t>
            </a:r>
            <a:endParaRPr lang="en-US" sz="180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907" y="1668108"/>
            <a:ext cx="5372100" cy="41052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65442" y="3930852"/>
            <a:ext cx="1043876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41, -17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49, -32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54, -44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61, -56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69, -68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...</a:t>
            </a: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446, -70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451, -80</a:t>
            </a:r>
            <a:endParaRPr lang="en-US" sz="18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177" y="3930852"/>
            <a:ext cx="1127232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-41, -17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-49, -32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-54, -44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-61, -56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-69, -68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>
                <a:latin typeface="Tahoma" pitchFamily="34" charset="0"/>
                <a:cs typeface="Tahoma" pitchFamily="34" charset="0"/>
              </a:rPr>
              <a:t> </a:t>
            </a:r>
            <a:r>
              <a:rPr lang="en-US" sz="1800" smtClean="0">
                <a:latin typeface="Tahoma" pitchFamily="34" charset="0"/>
                <a:cs typeface="Tahoma" pitchFamily="34" charset="0"/>
              </a:rPr>
              <a:t>...</a:t>
            </a: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-446, -70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-451, -80</a:t>
            </a:r>
            <a:endParaRPr lang="en-US" sz="18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177" y="982169"/>
            <a:ext cx="1043876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-41, 17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-49, 32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-54, 44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-61, 56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-69, 68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 ...</a:t>
            </a: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-446, 70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-451, 80</a:t>
            </a:r>
            <a:endParaRPr lang="en-US" sz="1800">
              <a:latin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246254" y="958170"/>
                <a:ext cx="2135969" cy="709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 smtClean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6254" y="958170"/>
                <a:ext cx="2135969" cy="70993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17025" y="5884207"/>
                <a:ext cx="2689006" cy="709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 ? 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 ? 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 ? 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 ?  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 smtClean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025" y="5884207"/>
                <a:ext cx="2689006" cy="70993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69506" y="938493"/>
                <a:ext cx="2590453" cy="709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 smtClean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506" y="938493"/>
                <a:ext cx="2590453" cy="70993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629854" y="5884207"/>
                <a:ext cx="2823658" cy="709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 ? 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  ?  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  ? 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 ? 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 smtClean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854" y="5884207"/>
                <a:ext cx="2823658" cy="70993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2501900" y="4748854"/>
            <a:ext cx="3446447" cy="1169346"/>
            <a:chOff x="2501900" y="4748854"/>
            <a:chExt cx="3446447" cy="1169346"/>
          </a:xfrm>
        </p:grpSpPr>
        <p:sp>
          <p:nvSpPr>
            <p:cNvPr id="5" name="TextBox 4"/>
            <p:cNvSpPr txBox="1"/>
            <p:nvPr/>
          </p:nvSpPr>
          <p:spPr>
            <a:xfrm>
              <a:off x="4036183" y="4748854"/>
              <a:ext cx="1276311" cy="4616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th-TH" sz="2400" smtClean="0">
                  <a:latin typeface="Tahoma" pitchFamily="34" charset="0"/>
                  <a:cs typeface="Tahoma" pitchFamily="34" charset="0"/>
                </a:rPr>
                <a:t>ลองคิดดู</a:t>
              </a:r>
              <a:endParaRPr lang="en-US" sz="2400" dirty="0" smtClean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2501900" y="4923696"/>
              <a:ext cx="1549400" cy="994504"/>
            </a:xfrm>
            <a:custGeom>
              <a:avLst/>
              <a:gdLst>
                <a:gd name="connsiteX0" fmla="*/ 1549400 w 1549400"/>
                <a:gd name="connsiteY0" fmla="*/ 67404 h 994504"/>
                <a:gd name="connsiteX1" fmla="*/ 800100 w 1549400"/>
                <a:gd name="connsiteY1" fmla="*/ 16604 h 994504"/>
                <a:gd name="connsiteX2" fmla="*/ 406400 w 1549400"/>
                <a:gd name="connsiteY2" fmla="*/ 321404 h 994504"/>
                <a:gd name="connsiteX3" fmla="*/ 0 w 1549400"/>
                <a:gd name="connsiteY3" fmla="*/ 994504 h 99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9400" h="994504">
                  <a:moveTo>
                    <a:pt x="1549400" y="67404"/>
                  </a:moveTo>
                  <a:cubicBezTo>
                    <a:pt x="1270000" y="20837"/>
                    <a:pt x="990600" y="-25729"/>
                    <a:pt x="800100" y="16604"/>
                  </a:cubicBezTo>
                  <a:cubicBezTo>
                    <a:pt x="609600" y="58937"/>
                    <a:pt x="539750" y="158421"/>
                    <a:pt x="406400" y="321404"/>
                  </a:cubicBezTo>
                  <a:cubicBezTo>
                    <a:pt x="273050" y="484387"/>
                    <a:pt x="0" y="994504"/>
                    <a:pt x="0" y="994504"/>
                  </a:cubicBez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lg" len="lg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5283200" y="4990834"/>
              <a:ext cx="665147" cy="901966"/>
            </a:xfrm>
            <a:custGeom>
              <a:avLst/>
              <a:gdLst>
                <a:gd name="connsiteX0" fmla="*/ 0 w 665147"/>
                <a:gd name="connsiteY0" fmla="*/ 266 h 901966"/>
                <a:gd name="connsiteX1" fmla="*/ 571500 w 665147"/>
                <a:gd name="connsiteY1" fmla="*/ 63766 h 901966"/>
                <a:gd name="connsiteX2" fmla="*/ 635000 w 665147"/>
                <a:gd name="connsiteY2" fmla="*/ 393966 h 901966"/>
                <a:gd name="connsiteX3" fmla="*/ 266700 w 665147"/>
                <a:gd name="connsiteY3" fmla="*/ 901966 h 90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5147" h="901966">
                  <a:moveTo>
                    <a:pt x="0" y="266"/>
                  </a:moveTo>
                  <a:cubicBezTo>
                    <a:pt x="232833" y="-793"/>
                    <a:pt x="465667" y="-1851"/>
                    <a:pt x="571500" y="63766"/>
                  </a:cubicBezTo>
                  <a:cubicBezTo>
                    <a:pt x="677333" y="129383"/>
                    <a:pt x="685800" y="254266"/>
                    <a:pt x="635000" y="393966"/>
                  </a:cubicBezTo>
                  <a:cubicBezTo>
                    <a:pt x="584200" y="533666"/>
                    <a:pt x="328083" y="874449"/>
                    <a:pt x="266700" y="901966"/>
                  </a:cubicBez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lg" len="lg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900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0" grpId="0"/>
      <p:bldP spid="13" grpId="0"/>
      <p:bldP spid="14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วิธีแปลงพิกัด </a:t>
            </a:r>
            <a:r>
              <a:rPr lang="en-US"/>
              <a:t>(x,y) </a:t>
            </a:r>
            <a:r>
              <a:rPr lang="th-TH"/>
              <a:t>ของจุดด้วยการคูณเมทริกซ์</a:t>
            </a:r>
            <a:r>
              <a:rPr lang="en-US"/>
              <a:t> 2x2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65443" y="982169"/>
            <a:ext cx="960519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17, 41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32, 49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44, 54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56, 61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68, 69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...</a:t>
            </a: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70, 446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80, 451</a:t>
            </a:r>
            <a:endParaRPr lang="en-US" sz="180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626" y="1639477"/>
            <a:ext cx="5381625" cy="41338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65443" y="3961678"/>
            <a:ext cx="1043876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17, -41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32, -49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44, -54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56, -61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68, -69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...</a:t>
            </a: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70, -446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80, -451</a:t>
            </a:r>
            <a:endParaRPr lang="en-US" sz="18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0203" y="982169"/>
            <a:ext cx="1043876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-17, 41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-32, 49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-44, 54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-56, 61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-68, 69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 ...</a:t>
            </a: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-70, 446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-80, 451</a:t>
            </a:r>
            <a:endParaRPr lang="en-US" sz="18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0202" y="3961678"/>
            <a:ext cx="1127232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-17, -41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-32, -49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-44, -54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-56, -61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-68, -69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 ...</a:t>
            </a: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-70, -446</a:t>
            </a:r>
            <a:endParaRPr lang="en-US" sz="1800">
              <a:latin typeface="Tahoma" pitchFamily="34" charset="0"/>
              <a:cs typeface="Tahoma" pitchFamily="34" charset="0"/>
            </a:endParaRPr>
          </a:p>
          <a:p>
            <a:r>
              <a:rPr lang="en-US" sz="1800" smtClean="0">
                <a:latin typeface="Tahoma" pitchFamily="34" charset="0"/>
                <a:cs typeface="Tahoma" pitchFamily="34" charset="0"/>
              </a:rPr>
              <a:t>-80, -451</a:t>
            </a:r>
            <a:endParaRPr lang="en-US" sz="18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89043" y="3498978"/>
            <a:ext cx="784189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smtClean="0">
                <a:latin typeface="Tahoma" pitchFamily="34" charset="0"/>
                <a:cs typeface="Tahoma" pitchFamily="34" charset="0"/>
              </a:rPr>
              <a:t>41, 17</a:t>
            </a:r>
            <a:endParaRPr lang="en-US" sz="1400">
              <a:latin typeface="Tahoma" pitchFamily="34" charset="0"/>
              <a:cs typeface="Tahoma" pitchFamily="34" charset="0"/>
            </a:endParaRPr>
          </a:p>
          <a:p>
            <a:r>
              <a:rPr lang="en-US" sz="1400" smtClean="0">
                <a:latin typeface="Tahoma" pitchFamily="34" charset="0"/>
                <a:cs typeface="Tahoma" pitchFamily="34" charset="0"/>
              </a:rPr>
              <a:t>49, 32</a:t>
            </a:r>
            <a:endParaRPr lang="en-US" sz="1400">
              <a:latin typeface="Tahoma" pitchFamily="34" charset="0"/>
              <a:cs typeface="Tahoma" pitchFamily="34" charset="0"/>
            </a:endParaRPr>
          </a:p>
          <a:p>
            <a:r>
              <a:rPr lang="en-US" sz="1400" smtClean="0">
                <a:latin typeface="Tahoma" pitchFamily="34" charset="0"/>
                <a:cs typeface="Tahoma" pitchFamily="34" charset="0"/>
              </a:rPr>
              <a:t>54, 44</a:t>
            </a:r>
            <a:endParaRPr lang="en-US" sz="1400">
              <a:latin typeface="Tahoma" pitchFamily="34" charset="0"/>
              <a:cs typeface="Tahoma" pitchFamily="34" charset="0"/>
            </a:endParaRPr>
          </a:p>
          <a:p>
            <a:r>
              <a:rPr lang="en-US" sz="1400" smtClean="0">
                <a:latin typeface="Tahoma" pitchFamily="34" charset="0"/>
                <a:cs typeface="Tahoma" pitchFamily="34" charset="0"/>
              </a:rPr>
              <a:t>61, 56</a:t>
            </a:r>
            <a:endParaRPr lang="en-US" sz="1400">
              <a:latin typeface="Tahoma" pitchFamily="34" charset="0"/>
              <a:cs typeface="Tahoma" pitchFamily="34" charset="0"/>
            </a:endParaRPr>
          </a:p>
          <a:p>
            <a:r>
              <a:rPr lang="en-US" sz="1400" smtClean="0">
                <a:latin typeface="Tahoma" pitchFamily="34" charset="0"/>
                <a:cs typeface="Tahoma" pitchFamily="34" charset="0"/>
              </a:rPr>
              <a:t>69, 68</a:t>
            </a:r>
            <a:endParaRPr lang="en-US" sz="1400">
              <a:latin typeface="Tahoma" pitchFamily="34" charset="0"/>
              <a:cs typeface="Tahoma" pitchFamily="34" charset="0"/>
            </a:endParaRPr>
          </a:p>
          <a:p>
            <a:r>
              <a:rPr lang="en-US" sz="1400" smtClean="0">
                <a:latin typeface="Tahoma" pitchFamily="34" charset="0"/>
                <a:cs typeface="Tahoma" pitchFamily="34" charset="0"/>
              </a:rPr>
              <a:t>...</a:t>
            </a:r>
          </a:p>
          <a:p>
            <a:r>
              <a:rPr lang="en-US" sz="1400" smtClean="0">
                <a:latin typeface="Tahoma" pitchFamily="34" charset="0"/>
                <a:cs typeface="Tahoma" pitchFamily="34" charset="0"/>
              </a:rPr>
              <a:t>446, 70</a:t>
            </a:r>
            <a:endParaRPr lang="en-US" sz="1400">
              <a:latin typeface="Tahoma" pitchFamily="34" charset="0"/>
              <a:cs typeface="Tahoma" pitchFamily="34" charset="0"/>
            </a:endParaRPr>
          </a:p>
          <a:p>
            <a:r>
              <a:rPr lang="en-US" sz="1400" smtClean="0">
                <a:latin typeface="Tahoma" pitchFamily="34" charset="0"/>
                <a:cs typeface="Tahoma" pitchFamily="34" charset="0"/>
              </a:rPr>
              <a:t>451, 80</a:t>
            </a:r>
            <a:endParaRPr lang="en-US" sz="1400">
              <a:latin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213152" y="882727"/>
                <a:ext cx="2135969" cy="709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𝑥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 smtClean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152" y="882727"/>
                <a:ext cx="2135969" cy="70993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5045512" y="5855519"/>
                <a:ext cx="2590453" cy="709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𝑥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 smtClean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512" y="5855519"/>
                <a:ext cx="2590453" cy="70993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783756" y="5855519"/>
                <a:ext cx="2554354" cy="709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 ? 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 ? 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 ? 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 ? 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𝑥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 smtClean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756" y="5855519"/>
                <a:ext cx="2554354" cy="70993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783755" y="888443"/>
                <a:ext cx="2554354" cy="709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 ? 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 ? 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 ? 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 ? 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𝑥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 smtClean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755" y="888443"/>
                <a:ext cx="2554354" cy="70993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2468053" y="1485900"/>
            <a:ext cx="1276311" cy="4495800"/>
            <a:chOff x="2468053" y="1485900"/>
            <a:chExt cx="1276311" cy="4495800"/>
          </a:xfrm>
        </p:grpSpPr>
        <p:sp>
          <p:nvSpPr>
            <p:cNvPr id="18" name="TextBox 17"/>
            <p:cNvSpPr txBox="1"/>
            <p:nvPr/>
          </p:nvSpPr>
          <p:spPr>
            <a:xfrm>
              <a:off x="2468053" y="3237573"/>
              <a:ext cx="1276311" cy="4616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th-TH" sz="2400" smtClean="0">
                  <a:latin typeface="Tahoma" pitchFamily="34" charset="0"/>
                  <a:cs typeface="Tahoma" pitchFamily="34" charset="0"/>
                </a:rPr>
                <a:t>ลองคิดดู</a:t>
              </a:r>
              <a:endParaRPr lang="en-US" sz="2400" dirty="0" smtClean="0">
                <a:latin typeface="Tahoma" pitchFamily="34" charset="0"/>
                <a:cs typeface="Tahoma" pitchFamily="34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 bwMode="auto">
            <a:xfrm flipH="1" flipV="1">
              <a:off x="2468053" y="1485900"/>
              <a:ext cx="638155" cy="175167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7" name="Straight Arrow Connector 6"/>
            <p:cNvCxnSpPr>
              <a:stCxn id="18" idx="2"/>
            </p:cNvCxnSpPr>
            <p:nvPr/>
          </p:nvCxnSpPr>
          <p:spPr bwMode="auto">
            <a:xfrm flipH="1">
              <a:off x="2468053" y="3699238"/>
              <a:ext cx="638156" cy="228246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7848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4" grpId="0" animBg="1"/>
      <p:bldP spid="9" grpId="0"/>
      <p:bldP spid="11" grpId="0"/>
      <p:bldP spid="12" grpId="0"/>
      <p:bldP spid="16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dot </a:t>
            </a:r>
            <a:r>
              <a:rPr lang="th-TH" smtClean="0"/>
              <a:t>อีกครั้ง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756725" y="1193850"/>
                <a:ext cx="5627374" cy="715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1</m:t>
                                </m:r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itchFamily="34" charset="0"/>
                                  </a:rPr>
                                  <m:t>×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itchFamily="34" charset="0"/>
                                  </a:rPr>
                                  <m:t>10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2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itchFamily="34" charset="0"/>
                                  </a:rPr>
                                  <m:t>×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itchFamily="34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itchFamily="34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3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itchFamily="34" charset="0"/>
                                  </a:rPr>
                                  <m:t>×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itchFamily="34" charset="0"/>
                                  </a:rPr>
                                  <m:t>10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+</m:t>
                                </m:r>
                                <m:r>
                                  <a:rPr lang="en-US" sz="24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4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itchFamily="34" charset="0"/>
                                  </a:rPr>
                                  <m:t>×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itchFamily="34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itchFamily="34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5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11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 smtClean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725" y="1193850"/>
                <a:ext cx="5627374" cy="71564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hape 140"/>
          <p:cNvSpPr/>
          <p:nvPr/>
        </p:nvSpPr>
        <p:spPr>
          <a:xfrm>
            <a:off x="394527" y="2408336"/>
            <a:ext cx="4691823" cy="3172274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6797" tIns="46797" rIns="46797" bIns="46797">
            <a:spAutoFit/>
          </a:bodyPr>
          <a:lstStyle/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/>
              <a:t>&gt;&gt;&gt; M = np.array( [[1,2</a:t>
            </a:r>
            <a:r>
              <a:rPr lang="en-US" sz="2000" smtClean="0"/>
              <a:t>],</a:t>
            </a:r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/>
              <a:t> </a:t>
            </a:r>
            <a:r>
              <a:rPr lang="en-US" sz="2000" smtClean="0"/>
              <a:t>                  [</a:t>
            </a:r>
            <a:r>
              <a:rPr lang="en-US" sz="2000"/>
              <a:t>3,4]] )</a:t>
            </a:r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/>
              <a:t>&gt;&gt;&gt; a = np.array( [[10],</a:t>
            </a:r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/>
              <a:t>	           </a:t>
            </a:r>
            <a:r>
              <a:rPr lang="en-US" sz="2000" smtClean="0"/>
              <a:t>    [</a:t>
            </a:r>
            <a:r>
              <a:rPr lang="en-US" sz="2000"/>
              <a:t>20]] ) </a:t>
            </a:r>
            <a:endParaRPr lang="en-US" sz="2000" smtClean="0"/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 smtClean="0"/>
              <a:t>&gt;&gt;&gt; </a:t>
            </a:r>
            <a:r>
              <a:rPr lang="en-US" sz="2000"/>
              <a:t>print( </a:t>
            </a:r>
            <a:r>
              <a:rPr lang="en-US" sz="2000">
                <a:solidFill>
                  <a:srgbClr val="FF0000"/>
                </a:solidFill>
              </a:rPr>
              <a:t>np.dot(M,a)</a:t>
            </a:r>
            <a:r>
              <a:rPr lang="en-US" sz="2000"/>
              <a:t> )</a:t>
            </a:r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>
                <a:solidFill>
                  <a:srgbClr val="0070C0"/>
                </a:solidFill>
              </a:rPr>
              <a:t>[[ 50]</a:t>
            </a:r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>
                <a:solidFill>
                  <a:srgbClr val="0070C0"/>
                </a:solidFill>
              </a:rPr>
              <a:t> [110]]</a:t>
            </a:r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/>
              <a:t>&gt;&gt;&gt; b = np.array( [10,20] )</a:t>
            </a:r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/>
              <a:t>&gt;&gt;&gt; print( </a:t>
            </a:r>
            <a:r>
              <a:rPr lang="en-US" sz="2000">
                <a:solidFill>
                  <a:srgbClr val="FF0000"/>
                </a:solidFill>
              </a:rPr>
              <a:t>np.dot(M,b)</a:t>
            </a:r>
            <a:r>
              <a:rPr lang="en-US" sz="2000"/>
              <a:t> </a:t>
            </a:r>
            <a:r>
              <a:rPr lang="en-US" sz="2000" smtClean="0"/>
              <a:t>) </a:t>
            </a:r>
            <a:endParaRPr lang="th-TH" sz="2000" smtClean="0"/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 smtClean="0">
                <a:solidFill>
                  <a:srgbClr val="0070C0"/>
                </a:solidFill>
              </a:rPr>
              <a:t>[ </a:t>
            </a:r>
            <a:r>
              <a:rPr lang="en-US" sz="2000">
                <a:solidFill>
                  <a:srgbClr val="0070C0"/>
                </a:solidFill>
              </a:rPr>
              <a:t>50 110]</a:t>
            </a:r>
            <a:endParaRPr lang="en-US" sz="2000" dirty="0">
              <a:solidFill>
                <a:srgbClr val="0070C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194810" y="2255536"/>
            <a:ext cx="4111019" cy="4167798"/>
            <a:chOff x="4194810" y="2255536"/>
            <a:chExt cx="4111019" cy="4167798"/>
          </a:xfrm>
        </p:grpSpPr>
        <p:sp>
          <p:nvSpPr>
            <p:cNvPr id="13" name="TextBox 12"/>
            <p:cNvSpPr txBox="1"/>
            <p:nvPr/>
          </p:nvSpPr>
          <p:spPr>
            <a:xfrm>
              <a:off x="5999533" y="2963422"/>
              <a:ext cx="1887167" cy="20621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600" b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[ [17, 41],</a:t>
              </a:r>
              <a:endParaRPr lang="en-US" sz="1600" b="1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600" b="1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600" b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[</a:t>
              </a:r>
              <a:r>
                <a:rPr lang="en-US" sz="1600" b="1">
                  <a:latin typeface="Courier New" panose="02070309020205020404" pitchFamily="49" charset="0"/>
                  <a:cs typeface="Courier New" panose="02070309020205020404" pitchFamily="49" charset="0"/>
                </a:rPr>
                <a:t>32</a:t>
              </a:r>
              <a:r>
                <a:rPr lang="en-US" sz="1600" b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, 49],</a:t>
              </a:r>
              <a:endParaRPr lang="en-US" sz="1600" b="1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600" b="1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600" b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[</a:t>
              </a:r>
              <a:r>
                <a:rPr lang="en-US" sz="1600" b="1">
                  <a:latin typeface="Courier New" panose="02070309020205020404" pitchFamily="49" charset="0"/>
                  <a:cs typeface="Courier New" panose="02070309020205020404" pitchFamily="49" charset="0"/>
                </a:rPr>
                <a:t>44</a:t>
              </a:r>
              <a:r>
                <a:rPr lang="en-US" sz="1600" b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, 54],</a:t>
              </a:r>
              <a:endParaRPr lang="en-US" sz="1600" b="1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600" b="1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600" b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[</a:t>
              </a:r>
              <a:r>
                <a:rPr lang="en-US" sz="1600" b="1">
                  <a:latin typeface="Courier New" panose="02070309020205020404" pitchFamily="49" charset="0"/>
                  <a:cs typeface="Courier New" panose="02070309020205020404" pitchFamily="49" charset="0"/>
                </a:rPr>
                <a:t>56</a:t>
              </a:r>
              <a:r>
                <a:rPr lang="en-US" sz="1600" b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, 61],</a:t>
              </a:r>
              <a:endParaRPr lang="en-US" sz="1600" b="1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600" b="1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600" b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[</a:t>
              </a:r>
              <a:r>
                <a:rPr lang="en-US" sz="1600" b="1">
                  <a:latin typeface="Courier New" panose="02070309020205020404" pitchFamily="49" charset="0"/>
                  <a:cs typeface="Courier New" panose="02070309020205020404" pitchFamily="49" charset="0"/>
                </a:rPr>
                <a:t>68</a:t>
              </a:r>
              <a:r>
                <a:rPr lang="en-US" sz="1600" b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, 69],</a:t>
              </a:r>
              <a:endParaRPr lang="en-US" sz="1600" b="1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600" b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   ...</a:t>
              </a:r>
            </a:p>
            <a:p>
              <a:r>
                <a:rPr lang="en-US" sz="1600" b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[70, 446],</a:t>
              </a:r>
            </a:p>
            <a:p>
              <a:r>
                <a:rPr lang="en-US" sz="1600" b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en-US" sz="1600" b="1">
                  <a:latin typeface="Courier New" panose="02070309020205020404" pitchFamily="49" charset="0"/>
                  <a:cs typeface="Courier New" panose="02070309020205020404" pitchFamily="49" charset="0"/>
                </a:rPr>
                <a:t>[80</a:t>
              </a:r>
              <a:r>
                <a:rPr lang="en-US" sz="1600" b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, 451] ]</a:t>
              </a:r>
              <a:endParaRPr lang="en-US" sz="1600" b="1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580403" y="2255536"/>
              <a:ext cx="272542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000" smtClean="0">
                  <a:latin typeface="Tahoma" pitchFamily="34" charset="0"/>
                  <a:cs typeface="Tahoma" pitchFamily="34" charset="0"/>
                </a:rPr>
                <a:t>เนื่องจากพิกัด</a:t>
              </a:r>
              <a:r>
                <a:rPr lang="th-TH" sz="2000"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2000" smtClean="0">
                  <a:latin typeface="Tahoma" pitchFamily="34" charset="0"/>
                  <a:cs typeface="Tahoma" pitchFamily="34" charset="0"/>
                </a:rPr>
                <a:t>x,y </a:t>
              </a:r>
              <a:r>
                <a:rPr lang="th-TH" sz="2000" smtClean="0">
                  <a:latin typeface="Tahoma" pitchFamily="34" charset="0"/>
                  <a:cs typeface="Tahoma" pitchFamily="34" charset="0"/>
                </a:rPr>
                <a:t>ต่างๆ </a:t>
              </a:r>
              <a:br>
                <a:rPr lang="th-TH" sz="2000" smtClean="0">
                  <a:latin typeface="Tahoma" pitchFamily="34" charset="0"/>
                  <a:cs typeface="Tahoma" pitchFamily="34" charset="0"/>
                </a:rPr>
              </a:br>
              <a:r>
                <a:rPr lang="th-TH" sz="2000" smtClean="0">
                  <a:latin typeface="Tahoma" pitchFamily="34" charset="0"/>
                  <a:cs typeface="Tahoma" pitchFamily="34" charset="0"/>
                </a:rPr>
                <a:t>เก็บเป็นรูปแบบนี้</a:t>
              </a:r>
              <a:endParaRPr lang="en-US" sz="2000" dirty="0" smtClean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68062" y="5025525"/>
              <a:ext cx="25501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for p in points :</a:t>
              </a:r>
              <a:r>
                <a:rPr lang="en-US" sz="2000" smtClean="0">
                  <a:latin typeface="Tahoma" pitchFamily="34" charset="0"/>
                  <a:cs typeface="Tahoma" pitchFamily="34" charset="0"/>
                </a:rPr>
                <a:t> </a:t>
              </a:r>
            </a:p>
            <a:p>
              <a:r>
                <a:rPr lang="th-TH" sz="2000" smtClean="0">
                  <a:latin typeface="Tahoma" pitchFamily="34" charset="0"/>
                  <a:cs typeface="Tahoma" pitchFamily="34" charset="0"/>
                </a:rPr>
                <a:t>จะได้ </a:t>
              </a:r>
              <a:r>
                <a:rPr lang="en-US" sz="2000" smtClean="0">
                  <a:latin typeface="Tahoma" pitchFamily="34" charset="0"/>
                  <a:cs typeface="Tahoma" pitchFamily="34" charset="0"/>
                </a:rPr>
                <a:t>p </a:t>
              </a:r>
              <a:r>
                <a:rPr lang="th-TH" sz="2000" smtClean="0">
                  <a:latin typeface="Tahoma" pitchFamily="34" charset="0"/>
                  <a:cs typeface="Tahoma" pitchFamily="34" charset="0"/>
                </a:rPr>
                <a:t>เป็น </a:t>
              </a:r>
              <a:r>
                <a:rPr lang="en-US" sz="2000" smtClean="0">
                  <a:latin typeface="Tahoma" pitchFamily="34" charset="0"/>
                  <a:cs typeface="Tahoma" pitchFamily="34" charset="0"/>
                </a:rPr>
                <a:t>[x,y] </a:t>
              </a:r>
            </a:p>
            <a:p>
              <a:r>
                <a:rPr lang="th-TH" sz="2000" smtClean="0">
                  <a:latin typeface="Tahoma" pitchFamily="34" charset="0"/>
                  <a:cs typeface="Tahoma" pitchFamily="34" charset="0"/>
                </a:rPr>
                <a:t>จึงจะเขียนแบบนี้</a:t>
              </a:r>
              <a:endParaRPr lang="en-US" sz="2000" dirty="0" smtClean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4194810" y="4914900"/>
              <a:ext cx="3383280" cy="1508434"/>
            </a:xfrm>
            <a:custGeom>
              <a:avLst/>
              <a:gdLst>
                <a:gd name="connsiteX0" fmla="*/ 3737610 w 3795676"/>
                <a:gd name="connsiteY0" fmla="*/ 811530 h 1359844"/>
                <a:gd name="connsiteX1" fmla="*/ 3703320 w 3795676"/>
                <a:gd name="connsiteY1" fmla="*/ 1108710 h 1359844"/>
                <a:gd name="connsiteX2" fmla="*/ 2868930 w 3795676"/>
                <a:gd name="connsiteY2" fmla="*/ 1303020 h 1359844"/>
                <a:gd name="connsiteX3" fmla="*/ 1714500 w 3795676"/>
                <a:gd name="connsiteY3" fmla="*/ 1280160 h 1359844"/>
                <a:gd name="connsiteX4" fmla="*/ 1188720 w 3795676"/>
                <a:gd name="connsiteY4" fmla="*/ 422910 h 1359844"/>
                <a:gd name="connsiteX5" fmla="*/ 0 w 3795676"/>
                <a:gd name="connsiteY5" fmla="*/ 0 h 135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95676" h="1359844">
                  <a:moveTo>
                    <a:pt x="3737610" y="811530"/>
                  </a:moveTo>
                  <a:cubicBezTo>
                    <a:pt x="3792855" y="919162"/>
                    <a:pt x="3848100" y="1026795"/>
                    <a:pt x="3703320" y="1108710"/>
                  </a:cubicBezTo>
                  <a:cubicBezTo>
                    <a:pt x="3558540" y="1190625"/>
                    <a:pt x="3200400" y="1274445"/>
                    <a:pt x="2868930" y="1303020"/>
                  </a:cubicBezTo>
                  <a:cubicBezTo>
                    <a:pt x="2537460" y="1331595"/>
                    <a:pt x="1994535" y="1426845"/>
                    <a:pt x="1714500" y="1280160"/>
                  </a:cubicBezTo>
                  <a:cubicBezTo>
                    <a:pt x="1434465" y="1133475"/>
                    <a:pt x="1474470" y="636270"/>
                    <a:pt x="1188720" y="422910"/>
                  </a:cubicBezTo>
                  <a:cubicBezTo>
                    <a:pt x="902970" y="209550"/>
                    <a:pt x="0" y="0"/>
                    <a:pt x="0" y="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960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โปรแกรมแปลงพิกัดของจุดต่าง ๆ ด้วยวิธีคูณเมทริกซ์</a:t>
            </a:r>
            <a:endParaRPr lang="en-US"/>
          </a:p>
        </p:txBody>
      </p:sp>
      <p:sp>
        <p:nvSpPr>
          <p:cNvPr id="3" name="Shape 140"/>
          <p:cNvSpPr/>
          <p:nvPr/>
        </p:nvSpPr>
        <p:spPr>
          <a:xfrm>
            <a:off x="385914" y="753314"/>
            <a:ext cx="8368996" cy="600381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6797" tIns="46797" rIns="46797" bIns="46797">
            <a:spAutoFit/>
          </a:bodyPr>
          <a:lstStyle/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/>
              <a:t>import numpy as np</a:t>
            </a:r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/>
              <a:t>import matplotlib.pyplot as plt</a:t>
            </a:r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endParaRPr lang="en-US" sz="2000" smtClean="0"/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 smtClean="0">
                <a:solidFill>
                  <a:srgbClr val="FF0000"/>
                </a:solidFill>
              </a:rPr>
              <a:t>def transform(points, M):</a:t>
            </a:r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en-US" sz="2000" smtClean="0">
                <a:solidFill>
                  <a:srgbClr val="FF0000"/>
                </a:solidFill>
              </a:rPr>
              <a:t> newp = []</a:t>
            </a:r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 smtClean="0">
                <a:solidFill>
                  <a:srgbClr val="FF0000"/>
                </a:solidFill>
              </a:rPr>
              <a:t>  for p in points:</a:t>
            </a:r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en-US" sz="2000" smtClean="0">
                <a:solidFill>
                  <a:srgbClr val="FF0000"/>
                </a:solidFill>
              </a:rPr>
              <a:t>    newp.append( </a:t>
            </a:r>
            <a:r>
              <a:rPr lang="en-US" sz="2000" smtClean="0"/>
              <a:t>np.dot(</a:t>
            </a:r>
            <a:r>
              <a:rPr lang="en-US" sz="2000" smtClean="0">
                <a:solidFill>
                  <a:srgbClr val="FF0000"/>
                </a:solidFill>
              </a:rPr>
              <a:t>M</a:t>
            </a:r>
            <a:r>
              <a:rPr lang="en-US" sz="2000" smtClean="0"/>
              <a:t>,p) </a:t>
            </a:r>
            <a:r>
              <a:rPr lang="en-US" sz="2000" smtClean="0">
                <a:solidFill>
                  <a:srgbClr val="FF0000"/>
                </a:solidFill>
              </a:rPr>
              <a:t>)</a:t>
            </a:r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en-US" sz="2000" smtClean="0">
                <a:solidFill>
                  <a:srgbClr val="FF0000"/>
                </a:solidFill>
              </a:rPr>
              <a:t> return np.array(newp)</a:t>
            </a:r>
            <a:endParaRPr lang="th-TH" sz="2000" smtClean="0">
              <a:solidFill>
                <a:srgbClr val="FF0000"/>
              </a:solidFill>
            </a:endParaRPr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endParaRPr lang="th-TH" sz="2000" smtClean="0"/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 smtClean="0"/>
              <a:t>xy </a:t>
            </a:r>
            <a:r>
              <a:rPr lang="en-US" sz="2000"/>
              <a:t>= </a:t>
            </a:r>
            <a:r>
              <a:rPr lang="en-US" sz="2000" smtClean="0"/>
              <a:t>np.loadtxt("polyline.csv</a:t>
            </a:r>
            <a:r>
              <a:rPr lang="en-US" sz="2000"/>
              <a:t>", delimiter=",")</a:t>
            </a:r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 smtClean="0"/>
              <a:t># </a:t>
            </a:r>
            <a:r>
              <a:rPr lang="en-US" sz="1800" smtClean="0"/>
              <a:t>xy </a:t>
            </a:r>
            <a:r>
              <a:rPr lang="th-TH" sz="1800" smtClean="0"/>
              <a:t>อาเรย์ </a:t>
            </a:r>
            <a:r>
              <a:rPr lang="en-US" sz="1800" smtClean="0"/>
              <a:t>2 </a:t>
            </a:r>
            <a:r>
              <a:rPr lang="th-TH" sz="1800" smtClean="0"/>
              <a:t>มิติ มิติแรกแทนแถว มิติที่สองแทนหลัก</a:t>
            </a:r>
            <a:endParaRPr lang="en-US" sz="2000" smtClean="0"/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 smtClean="0"/>
              <a:t>M_flipHor = np.array(</a:t>
            </a:r>
            <a:r>
              <a:rPr lang="en-US" sz="2000" smtClean="0">
                <a:solidFill>
                  <a:srgbClr val="FF0000"/>
                </a:solidFill>
              </a:rPr>
              <a:t>[[-1,0],[0,1]]</a:t>
            </a:r>
            <a:r>
              <a:rPr lang="en-US" sz="2000" smtClean="0"/>
              <a:t>)</a:t>
            </a:r>
            <a:endParaRPr lang="th-TH" sz="2000" smtClean="0"/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 smtClean="0"/>
              <a:t>newxy = transform(xy,M_flipHor)</a:t>
            </a:r>
            <a:endParaRPr lang="th-TH" sz="2000"/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endParaRPr lang="en-US" sz="2000" smtClean="0"/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 smtClean="0"/>
              <a:t>plt.axis</a:t>
            </a:r>
            <a:r>
              <a:rPr lang="en-US" sz="2000"/>
              <a:t>((-500,500,-500,500))</a:t>
            </a:r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 smtClean="0"/>
              <a:t>plt.plot( xy</a:t>
            </a:r>
            <a:r>
              <a:rPr lang="en-US" sz="2000"/>
              <a:t>[:,0</a:t>
            </a:r>
            <a:r>
              <a:rPr lang="en-US" sz="2000" smtClean="0"/>
              <a:t>],</a:t>
            </a:r>
            <a:r>
              <a:rPr lang="th-TH" sz="2000" smtClean="0"/>
              <a:t> </a:t>
            </a:r>
            <a:r>
              <a:rPr lang="en-US" sz="2000" smtClean="0"/>
              <a:t>xy</a:t>
            </a:r>
            <a:r>
              <a:rPr lang="en-US" sz="2000"/>
              <a:t>[:,</a:t>
            </a:r>
            <a:r>
              <a:rPr lang="en-US" sz="2000" smtClean="0"/>
              <a:t>1]</a:t>
            </a:r>
            <a:r>
              <a:rPr lang="th-TH" sz="2000" smtClean="0"/>
              <a:t> </a:t>
            </a:r>
            <a:r>
              <a:rPr lang="en-US" sz="2000" smtClean="0"/>
              <a:t>)       # </a:t>
            </a:r>
            <a:r>
              <a:rPr lang="th-TH" sz="2000" smtClean="0"/>
              <a:t>วาดเส้นเดิม</a:t>
            </a:r>
            <a:r>
              <a:rPr lang="en-US" sz="2000" smtClean="0"/>
              <a:t>  </a:t>
            </a:r>
            <a:endParaRPr lang="en-US" sz="2000"/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/>
              <a:t>plt.plot(</a:t>
            </a:r>
            <a:r>
              <a:rPr lang="th-TH" sz="2000"/>
              <a:t> </a:t>
            </a:r>
            <a:r>
              <a:rPr lang="en-US" sz="2000"/>
              <a:t>newxy[:,0],</a:t>
            </a:r>
            <a:r>
              <a:rPr lang="th-TH" sz="2000"/>
              <a:t> </a:t>
            </a:r>
            <a:r>
              <a:rPr lang="en-US" sz="2000"/>
              <a:t>newxy[:,1]</a:t>
            </a:r>
            <a:r>
              <a:rPr lang="th-TH" sz="2000"/>
              <a:t> </a:t>
            </a:r>
            <a:r>
              <a:rPr lang="en-US" sz="2000" smtClean="0"/>
              <a:t>) # </a:t>
            </a:r>
            <a:r>
              <a:rPr lang="th-TH" sz="2000" smtClean="0"/>
              <a:t>วาดเส้นใหม่</a:t>
            </a:r>
            <a:endParaRPr lang="en-US" sz="2000"/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 smtClean="0"/>
              <a:t>plt.show</a:t>
            </a:r>
            <a:r>
              <a:rPr lang="en-US" sz="2000"/>
              <a:t>()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191343" y="4169777"/>
                <a:ext cx="1835374" cy="709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 smtClean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343" y="4169777"/>
                <a:ext cx="1835374" cy="70993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4961863" y="1410397"/>
            <a:ext cx="3793047" cy="11079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200" smtClean="0">
                <a:latin typeface="Tahoma" pitchFamily="34" charset="0"/>
                <a:cs typeface="Tahoma" pitchFamily="34" charset="0"/>
              </a:rPr>
              <a:t>หยิบแต่ละจุดใน </a:t>
            </a:r>
            <a:r>
              <a:rPr lang="en-US" sz="2200" smtClean="0">
                <a:latin typeface="Tahoma" pitchFamily="34" charset="0"/>
                <a:cs typeface="Tahoma" pitchFamily="34" charset="0"/>
              </a:rPr>
              <a:t>points </a:t>
            </a:r>
            <a:r>
              <a:rPr lang="th-TH" sz="2200" smtClean="0">
                <a:latin typeface="Tahoma" pitchFamily="34" charset="0"/>
                <a:cs typeface="Tahoma" pitchFamily="34" charset="0"/>
              </a:rPr>
              <a:t>มาคูณกับเมทริกซ์ </a:t>
            </a:r>
            <a:r>
              <a:rPr lang="en-US" sz="2200" smtClean="0">
                <a:latin typeface="Tahoma" pitchFamily="34" charset="0"/>
                <a:cs typeface="Tahoma" pitchFamily="34" charset="0"/>
              </a:rPr>
              <a:t>M </a:t>
            </a:r>
            <a:r>
              <a:rPr lang="th-TH" sz="2200" smtClean="0">
                <a:latin typeface="Tahoma" pitchFamily="34" charset="0"/>
                <a:cs typeface="Tahoma" pitchFamily="34" charset="0"/>
              </a:rPr>
              <a:t>ได้พิกัดใหม่เก็บใส่ </a:t>
            </a:r>
            <a:r>
              <a:rPr lang="en-US" sz="2200" smtClean="0">
                <a:latin typeface="Tahoma" pitchFamily="34" charset="0"/>
                <a:cs typeface="Tahoma" pitchFamily="34" charset="0"/>
              </a:rPr>
              <a:t>newp </a:t>
            </a:r>
            <a:endParaRPr lang="en-US" sz="2200" dirty="0" smtClean="0">
              <a:latin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952463" y="2560181"/>
                <a:ext cx="2313134" cy="709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  <m:t>1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 smtClean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463" y="2560181"/>
                <a:ext cx="2313134" cy="70993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541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/>
      <p:bldP spid="19" grpId="0" animBg="1"/>
      <p:bldP spid="20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Horizontal Flip : [[-1,0],[0,1]]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475" y="957638"/>
            <a:ext cx="5353050" cy="4038600"/>
          </a:xfrm>
          <a:prstGeom prst="rect">
            <a:avLst/>
          </a:prstGeom>
        </p:spPr>
      </p:pic>
      <p:sp>
        <p:nvSpPr>
          <p:cNvPr id="4" name="Shape 140"/>
          <p:cNvSpPr/>
          <p:nvPr/>
        </p:nvSpPr>
        <p:spPr>
          <a:xfrm>
            <a:off x="1895475" y="5140380"/>
            <a:ext cx="5353050" cy="710061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6797" tIns="46797" rIns="46797" bIns="46797">
            <a:spAutoFit/>
          </a:bodyPr>
          <a:lstStyle/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 smtClean="0"/>
              <a:t>M_hflip = np.array(</a:t>
            </a:r>
            <a:r>
              <a:rPr lang="en-US" sz="2000" smtClean="0">
                <a:solidFill>
                  <a:srgbClr val="FF0000"/>
                </a:solidFill>
              </a:rPr>
              <a:t>[[-1,0],[0,1]]</a:t>
            </a:r>
            <a:r>
              <a:rPr lang="en-US" sz="2000" smtClean="0"/>
              <a:t>)</a:t>
            </a:r>
            <a:endParaRPr lang="th-TH" sz="2000" smtClean="0"/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 smtClean="0"/>
              <a:t>newxy = transform(xy,M)</a:t>
            </a:r>
            <a:endParaRPr lang="th-TH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52725" y="5994583"/>
                <a:ext cx="1835374" cy="709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 smtClean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725" y="5994583"/>
                <a:ext cx="1835374" cy="70993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730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-3175" y="1587"/>
            <a:ext cx="9147175" cy="762001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 err="1">
                <a:solidFill>
                  <a:srgbClr val="FFFF00"/>
                </a:solidFill>
              </a:rPr>
              <a:t>เมทริกซ์ใน</a:t>
            </a:r>
            <a:r>
              <a:rPr sz="3200" dirty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NumPy</a:t>
            </a:r>
            <a:endParaRPr sz="3200" dirty="0">
              <a:solidFill>
                <a:srgbClr val="FFFF00"/>
              </a:solidFill>
            </a:endParaRP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684213" y="908050"/>
            <a:ext cx="8116886" cy="448209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2800" smtClean="0"/>
              <a:t>อาเรย์สองมิติใน </a:t>
            </a:r>
            <a:r>
              <a:rPr lang="en-US" sz="2800" smtClean="0"/>
              <a:t>NumPy</a:t>
            </a:r>
            <a:r>
              <a:rPr sz="2800" smtClean="0"/>
              <a:t> เรียกว่าเมทริกซ์</a:t>
            </a:r>
            <a:endParaRPr lang="en-US" sz="2800" smtClean="0"/>
          </a:p>
          <a:p>
            <a:pPr lvl="0">
              <a:defRPr sz="1800"/>
            </a:pPr>
            <a:r>
              <a:rPr lang="th-TH" sz="2800" smtClean="0"/>
              <a:t>รูป</a:t>
            </a:r>
            <a:r>
              <a:rPr sz="2800" smtClean="0"/>
              <a:t>ร่าง (shape) ของอาเรย์</a:t>
            </a:r>
            <a:r>
              <a:rPr lang="th-TH" sz="2800" smtClean="0"/>
              <a:t>เป็น</a:t>
            </a:r>
            <a:r>
              <a:rPr sz="2800" smtClean="0"/>
              <a:t> tuple </a:t>
            </a:r>
            <a:r>
              <a:rPr lang="th-TH" sz="2800" smtClean="0"/>
              <a:t>ระบุ</a:t>
            </a:r>
            <a:r>
              <a:rPr sz="2800" smtClean="0"/>
              <a:t>ขนาดของอาเรย์ในแต่ละมิ</a:t>
            </a:r>
            <a:r>
              <a:rPr lang="th-TH" sz="2800" smtClean="0"/>
              <a:t>ติ </a:t>
            </a:r>
            <a:endParaRPr lang="en-US" sz="2800" smtClean="0"/>
          </a:p>
          <a:p>
            <a:pPr lvl="0">
              <a:defRPr sz="1800"/>
            </a:pPr>
            <a:r>
              <a:rPr lang="th-TH" sz="2800" smtClean="0"/>
              <a:t>จำนวนมิติของอาเรย์เรียกว่า </a:t>
            </a:r>
            <a:r>
              <a:rPr lang="en-US" sz="2800" smtClean="0"/>
              <a:t>rank</a:t>
            </a:r>
            <a:endParaRPr lang="en-US"/>
          </a:p>
          <a:p>
            <a:pPr marL="0" lvl="0" indent="0">
              <a:buNone/>
              <a:defRPr sz="1800"/>
            </a:pPr>
            <a:endParaRPr lang="en-US" sz="2800" smtClean="0"/>
          </a:p>
          <a:p>
            <a:pPr marL="0" lvl="0" indent="0">
              <a:buNone/>
              <a:defRPr sz="1800"/>
            </a:pPr>
            <a:endParaRPr lang="en-US" sz="2800" smtClean="0"/>
          </a:p>
          <a:p>
            <a:pPr marL="0" lvl="0" indent="0">
              <a:buNone/>
              <a:defRPr sz="1800"/>
            </a:pPr>
            <a:endParaRPr sz="28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444985" y="3008807"/>
            <a:ext cx="6250853" cy="2033506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 type="none" w="lg" len="med"/>
          </a:ln>
        </p:spPr>
        <p:txBody>
          <a:bodyPr wrap="square" lIns="90000" tIns="46800" rIns="90000" bIns="46800">
            <a:spAutoFit/>
          </a:bodyPr>
          <a:lstStyle>
            <a:lvl1pPr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defRPr>
            </a:lvl9pPr>
          </a:lstStyle>
          <a:p>
            <a:r>
              <a:rPr lang="en-US" sz="1800" b="1" smtClean="0">
                <a:latin typeface="Courier New" pitchFamily="49" charset="0"/>
                <a:cs typeface="Tahoma" pitchFamily="34" charset="0"/>
              </a:rPr>
              <a:t>&gt;&gt;&gt; import </a:t>
            </a:r>
            <a:r>
              <a:rPr lang="en-US" sz="1800" b="1" dirty="0" err="1" smtClean="0">
                <a:latin typeface="Courier New" pitchFamily="49" charset="0"/>
                <a:cs typeface="Tahoma" pitchFamily="34" charset="0"/>
              </a:rPr>
              <a:t>numpy</a:t>
            </a:r>
            <a:r>
              <a:rPr lang="en-US" sz="1800" b="1" dirty="0" smtClean="0">
                <a:latin typeface="Courier New" pitchFamily="49" charset="0"/>
                <a:cs typeface="Tahoma" pitchFamily="34" charset="0"/>
              </a:rPr>
              <a:t> as </a:t>
            </a:r>
            <a:r>
              <a:rPr lang="en-US" sz="1800" b="1" dirty="0" err="1" smtClean="0">
                <a:latin typeface="Courier New" pitchFamily="49" charset="0"/>
                <a:cs typeface="Tahoma" pitchFamily="34" charset="0"/>
              </a:rPr>
              <a:t>np</a:t>
            </a:r>
            <a:endParaRPr lang="en-US" sz="1800" b="1" dirty="0">
              <a:latin typeface="Courier New" pitchFamily="49" charset="0"/>
              <a:cs typeface="Tahoma" pitchFamily="34" charset="0"/>
            </a:endParaRPr>
          </a:p>
          <a:p>
            <a:r>
              <a:rPr lang="en-US" sz="1800" b="1" smtClean="0">
                <a:latin typeface="Courier New" pitchFamily="49" charset="0"/>
                <a:cs typeface="Tahoma" pitchFamily="34" charset="0"/>
              </a:rPr>
              <a:t>&gt;&gt;&gt; a </a:t>
            </a:r>
            <a:r>
              <a:rPr lang="en-US" sz="1800" b="1" dirty="0">
                <a:latin typeface="Courier New" pitchFamily="49" charset="0"/>
                <a:cs typeface="Tahoma" pitchFamily="34" charset="0"/>
              </a:rPr>
              <a:t>= </a:t>
            </a:r>
            <a:r>
              <a:rPr lang="en-US" sz="1800" b="1" err="1" smtClean="0">
                <a:latin typeface="Courier New" pitchFamily="49" charset="0"/>
                <a:cs typeface="Tahoma" pitchFamily="34" charset="0"/>
              </a:rPr>
              <a:t>np.array</a:t>
            </a:r>
            <a:r>
              <a:rPr lang="en-US" sz="1800" b="1" smtClean="0">
                <a:latin typeface="Courier New" pitchFamily="49" charset="0"/>
                <a:cs typeface="Tahoma" pitchFamily="34" charset="0"/>
              </a:rPr>
              <a:t>( [ [1,2,3], [10,20,30] ] ) </a:t>
            </a:r>
            <a:endParaRPr lang="en-US" sz="1800" b="1" dirty="0">
              <a:latin typeface="Courier New" pitchFamily="49" charset="0"/>
              <a:cs typeface="Tahoma" pitchFamily="34" charset="0"/>
            </a:endParaRPr>
          </a:p>
          <a:p>
            <a:r>
              <a:rPr lang="en-US" sz="1800" b="1">
                <a:latin typeface="Courier New" pitchFamily="49" charset="0"/>
                <a:cs typeface="Tahoma" pitchFamily="34" charset="0"/>
              </a:rPr>
              <a:t>&gt;&gt;&gt; print(a)</a:t>
            </a:r>
          </a:p>
          <a:p>
            <a:r>
              <a:rPr lang="en-US" sz="1800" b="1">
                <a:solidFill>
                  <a:srgbClr val="0000FF"/>
                </a:solidFill>
                <a:latin typeface="Courier New" pitchFamily="49" charset="0"/>
                <a:cs typeface="Tahoma" pitchFamily="34" charset="0"/>
              </a:rPr>
              <a:t>[[ 1  2  3]</a:t>
            </a:r>
          </a:p>
          <a:p>
            <a:r>
              <a:rPr lang="en-US" sz="1800" b="1">
                <a:solidFill>
                  <a:srgbClr val="0000FF"/>
                </a:solidFill>
                <a:latin typeface="Courier New" pitchFamily="49" charset="0"/>
                <a:cs typeface="Tahoma" pitchFamily="34" charset="0"/>
              </a:rPr>
              <a:t> [10 20 30]]</a:t>
            </a:r>
          </a:p>
          <a:p>
            <a:r>
              <a:rPr lang="en-US" sz="1800" b="1" smtClean="0">
                <a:latin typeface="Courier New" pitchFamily="49" charset="0"/>
                <a:cs typeface="Tahoma" pitchFamily="34" charset="0"/>
              </a:rPr>
              <a:t>&gt;&gt;&gt; print(b.shape)</a:t>
            </a:r>
            <a:endParaRPr lang="en-US" sz="1800" b="1">
              <a:latin typeface="Courier New" pitchFamily="49" charset="0"/>
              <a:cs typeface="Tahoma" pitchFamily="34" charset="0"/>
            </a:endParaRPr>
          </a:p>
          <a:p>
            <a:r>
              <a:rPr lang="en-US" sz="1800" b="1" smtClean="0">
                <a:solidFill>
                  <a:srgbClr val="0000FF"/>
                </a:solidFill>
                <a:latin typeface="Courier New" pitchFamily="49" charset="0"/>
                <a:cs typeface="Tahoma" pitchFamily="34" charset="0"/>
              </a:rPr>
              <a:t>(2,3)</a:t>
            </a:r>
            <a:endParaRPr lang="en-US" sz="1800" b="1">
              <a:solidFill>
                <a:srgbClr val="0000FF"/>
              </a:solidFill>
              <a:latin typeface="Courier New" pitchFamily="49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16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เมทริกซ์การแปลงพิกัดแบบอื่น</a:t>
            </a:r>
            <a:r>
              <a:rPr lang="en-US" smtClean="0"/>
              <a:t> (scale)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2206" y="1141693"/>
                <a:ext cx="3726394" cy="1064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dirty="0" smtClean="0">
                    <a:latin typeface="Tahoma" pitchFamily="34" charset="0"/>
                    <a:cs typeface="Tahoma" pitchFamily="34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 smtClean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06" y="1141693"/>
                <a:ext cx="3726394" cy="10645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254500" y="1673986"/>
            <a:ext cx="4389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smtClean="0">
                <a:latin typeface="Tahoma" pitchFamily="34" charset="0"/>
                <a:cs typeface="Tahoma" pitchFamily="34" charset="0"/>
              </a:rPr>
              <a:t>ปรับขนาดตามแนวนอนและแนวตั้ง</a:t>
            </a:r>
            <a:endParaRPr lang="en-US" sz="2400" dirty="0" smtClean="0">
              <a:latin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2206" y="4598655"/>
                <a:ext cx="3158600" cy="997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dirty="0" smtClean="0">
                    <a:latin typeface="Tahoma" pitchFamily="34" charset="0"/>
                    <a:cs typeface="Tahoma" pitchFamily="34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2</m:t>
                              </m:r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 smtClean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06" y="4598655"/>
                <a:ext cx="3158600" cy="99764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0806" y="4440253"/>
            <a:ext cx="5419725" cy="1314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2206" y="3125455"/>
                <a:ext cx="3158600" cy="915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dirty="0" smtClean="0">
                    <a:latin typeface="Tahoma" pitchFamily="34" charset="0"/>
                    <a:cs typeface="Tahoma" pitchFamily="34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200" dirty="0" smtClean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06" y="3125455"/>
                <a:ext cx="3158600" cy="915892"/>
              </a:xfrm>
              <a:prstGeom prst="rect">
                <a:avLst/>
              </a:prstGeom>
              <a:blipFill rotWithShape="0">
                <a:blip r:embed="rId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1281" y="2859290"/>
            <a:ext cx="54292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4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เมทริกซ์การแปลงพิกัดแบบอื่น</a:t>
            </a:r>
            <a:r>
              <a:rPr lang="en-US" smtClean="0"/>
              <a:t> (rotate)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21806" y="1040093"/>
                <a:ext cx="7015694" cy="1019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en-US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3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32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32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  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itchFamily="34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dirty="0" smtClean="0">
                    <a:latin typeface="Tahoma" pitchFamily="34" charset="0"/>
                    <a:cs typeface="Tahoma" pitchFamily="34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eqArr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𝑥</m:t>
                            </m:r>
                            <m:func>
                              <m:funcPr>
                                <m:ctrlP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itchFamily="34" charset="0"/>
                                  </a:rPr>
                                  <m:t>𝜃</m:t>
                                </m:r>
                              </m:e>
                            </m:func>
                            <m:r>
                              <a:rPr lang="en-US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𝑦</m:t>
                            </m:r>
                            <m:func>
                              <m:funcPr>
                                <m:ctrlPr>
                                  <a:rPr lang="en-US" sz="32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itchFamily="34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itchFamily="34" charset="0"/>
                                  </a:rPr>
                                  <m:t>𝜃</m:t>
                                </m:r>
                              </m:e>
                            </m:func>
                          </m:e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  <m:t>𝑥</m:t>
                            </m:r>
                            <m:func>
                              <m:funcPr>
                                <m:ctrlPr>
                                  <a:rPr lang="en-US" sz="32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32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itchFamily="34" charset="0"/>
                                  </a:rPr>
                                  <m:t>𝜃</m:t>
                                </m:r>
                              </m:e>
                            </m:func>
                            <m:r>
                              <a:rPr lang="en-US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𝑦</m:t>
                            </m:r>
                            <m:func>
                              <m:funcPr>
                                <m:ctrlPr>
                                  <a:rPr lang="en-US" sz="32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itchFamily="34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itchFamily="34" charset="0"/>
                                  </a:rPr>
                                  <m:t>𝜃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sz="3200" dirty="0" smtClean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806" y="1040093"/>
                <a:ext cx="7015694" cy="10198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39199" y="2934640"/>
                <a:ext cx="3053294" cy="1452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24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i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sz="240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Tahoma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ahoma" pitchFamily="34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sz="24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Tahoma" pitchFamily="34" charset="0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0" i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sz="24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Tahoma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ahoma" pitchFamily="34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sz="24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Tahoma" pitchFamily="34" charset="0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sz="24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Tahoma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ahoma" pitchFamily="34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sz="24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Tahoma" pitchFamily="34" charset="0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sz="2400" b="0" i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  <m:t>  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sz="24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Tahoma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ahoma" pitchFamily="34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 lang="en-US" sz="24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Tahoma" pitchFamily="34" charset="0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</m:e>
                                </m:func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 smtClean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199" y="2934640"/>
                <a:ext cx="3053294" cy="145296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9304" y="4724469"/>
                <a:ext cx="4309110" cy="709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0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0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0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    </m:t>
                              </m:r>
                              <m:func>
                                <m:funcPr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0</m:t>
                                  </m:r>
                                </m:e>
                              </m:func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 smtClean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4" y="4724469"/>
                <a:ext cx="4309110" cy="70993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475" y="2473328"/>
            <a:ext cx="4648225" cy="355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9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>
                <a:sym typeface="Symbol" panose="05050102010706020507" pitchFamily="18" charset="2"/>
              </a:rPr>
              <a:t>ตัวอย่าง </a:t>
            </a:r>
            <a:r>
              <a:rPr lang="en-US" smtClean="0">
                <a:sym typeface="Symbol" panose="05050102010706020507" pitchFamily="18" charset="2"/>
              </a:rPr>
              <a:t>: </a:t>
            </a:r>
            <a:r>
              <a:rPr lang="th-TH" smtClean="0">
                <a:sym typeface="Symbol" panose="05050102010706020507" pitchFamily="18" charset="2"/>
              </a:rPr>
              <a:t>วาดแล้ว</a:t>
            </a:r>
            <a:r>
              <a:rPr lang="th-TH"/>
              <a:t>หมุนทีละ </a:t>
            </a:r>
            <a:r>
              <a:rPr lang="en-US">
                <a:sym typeface="Symbol" panose="05050102010706020507" pitchFamily="18" charset="2"/>
              </a:rPr>
              <a:t></a:t>
            </a:r>
            <a:r>
              <a:rPr lang="en-US" smtClean="0">
                <a:sym typeface="Symbol" panose="05050102010706020507" pitchFamily="18" charset="2"/>
              </a:rPr>
              <a:t>/6 </a:t>
            </a:r>
            <a:r>
              <a:rPr lang="th-TH" smtClean="0">
                <a:sym typeface="Symbol" panose="05050102010706020507" pitchFamily="18" charset="2"/>
              </a:rPr>
              <a:t> จำนวน </a:t>
            </a:r>
            <a:r>
              <a:rPr lang="en-US" smtClean="0">
                <a:sym typeface="Symbol" panose="05050102010706020507" pitchFamily="18" charset="2"/>
              </a:rPr>
              <a:t>12 </a:t>
            </a:r>
            <a:r>
              <a:rPr lang="th-TH" smtClean="0">
                <a:sym typeface="Symbol" panose="05050102010706020507" pitchFamily="18" charset="2"/>
              </a:rPr>
              <a:t>ครั้ง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388" y="761047"/>
            <a:ext cx="6090047" cy="4760913"/>
          </a:xfrm>
          <a:prstGeom prst="rect">
            <a:avLst/>
          </a:prstGeom>
        </p:spPr>
      </p:pic>
      <p:sp>
        <p:nvSpPr>
          <p:cNvPr id="4" name="Shape 140"/>
          <p:cNvSpPr/>
          <p:nvPr/>
        </p:nvSpPr>
        <p:spPr>
          <a:xfrm>
            <a:off x="2128753" y="5521960"/>
            <a:ext cx="4883316" cy="101783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6797" tIns="46797" rIns="46797" bIns="46797">
            <a:spAutoFit/>
          </a:bodyPr>
          <a:lstStyle/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 smtClean="0">
                <a:solidFill>
                  <a:srgbClr val="FF0000"/>
                </a:solidFill>
              </a:rPr>
              <a:t>for i in range(12):</a:t>
            </a:r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en-US" sz="2000" smtClean="0">
                <a:solidFill>
                  <a:srgbClr val="FF0000"/>
                </a:solidFill>
              </a:rPr>
              <a:t> plt.plot</a:t>
            </a:r>
            <a:r>
              <a:rPr lang="en-US" sz="2000">
                <a:solidFill>
                  <a:srgbClr val="FF0000"/>
                </a:solidFill>
              </a:rPr>
              <a:t>( xy[:,0],</a:t>
            </a:r>
            <a:r>
              <a:rPr lang="th-TH" sz="2000">
                <a:solidFill>
                  <a:srgbClr val="FF0000"/>
                </a:solidFill>
              </a:rPr>
              <a:t> </a:t>
            </a:r>
            <a:r>
              <a:rPr lang="en-US" sz="2000">
                <a:solidFill>
                  <a:srgbClr val="FF0000"/>
                </a:solidFill>
              </a:rPr>
              <a:t>xy[:,1]</a:t>
            </a:r>
            <a:r>
              <a:rPr lang="th-TH" sz="2000">
                <a:solidFill>
                  <a:srgbClr val="FF0000"/>
                </a:solidFill>
              </a:rPr>
              <a:t> </a:t>
            </a:r>
            <a:r>
              <a:rPr lang="en-US" sz="2000">
                <a:solidFill>
                  <a:srgbClr val="FF0000"/>
                </a:solidFill>
              </a:rPr>
              <a:t>)</a:t>
            </a:r>
            <a:endParaRPr lang="en-US" sz="2000" smtClean="0">
              <a:solidFill>
                <a:srgbClr val="FF0000"/>
              </a:solidFill>
            </a:endParaRPr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 smtClean="0">
                <a:solidFill>
                  <a:srgbClr val="FF0000"/>
                </a:solidFill>
              </a:rPr>
              <a:t>  xy = transform(xy, M)</a:t>
            </a:r>
            <a:endParaRPr lang="th-TH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5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โปรแกรมสาธิตการแปลงพิกัด</a:t>
            </a:r>
            <a:endParaRPr lang="en-US"/>
          </a:p>
        </p:txBody>
      </p:sp>
      <p:sp>
        <p:nvSpPr>
          <p:cNvPr id="3" name="Shape 140"/>
          <p:cNvSpPr/>
          <p:nvPr/>
        </p:nvSpPr>
        <p:spPr>
          <a:xfrm>
            <a:off x="385914" y="613614"/>
            <a:ext cx="8368996" cy="6250039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6797" tIns="46797" rIns="46797" bIns="46797">
            <a:spAutoFit/>
          </a:bodyPr>
          <a:lstStyle/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/>
              <a:t>import numpy as np</a:t>
            </a:r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/>
              <a:t>import matplotlib.pyplot as plt</a:t>
            </a:r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endParaRPr lang="en-US" sz="2000" smtClean="0"/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 smtClean="0">
                <a:solidFill>
                  <a:srgbClr val="FF0000"/>
                </a:solidFill>
              </a:rPr>
              <a:t>def transform(points, M):</a:t>
            </a:r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en-US" sz="2000" smtClean="0">
                <a:solidFill>
                  <a:srgbClr val="FF0000"/>
                </a:solidFill>
              </a:rPr>
              <a:t> newp = []</a:t>
            </a:r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 smtClean="0">
                <a:solidFill>
                  <a:srgbClr val="FF0000"/>
                </a:solidFill>
              </a:rPr>
              <a:t>  for p in points:</a:t>
            </a:r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en-US" sz="2000" smtClean="0">
                <a:solidFill>
                  <a:srgbClr val="FF0000"/>
                </a:solidFill>
              </a:rPr>
              <a:t>    newp.append( </a:t>
            </a:r>
            <a:r>
              <a:rPr lang="en-US" sz="2000" smtClean="0"/>
              <a:t>np.dot(M,p) </a:t>
            </a:r>
            <a:r>
              <a:rPr lang="en-US" sz="2000" smtClean="0">
                <a:solidFill>
                  <a:srgbClr val="FF0000"/>
                </a:solidFill>
              </a:rPr>
              <a:t>)</a:t>
            </a:r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en-US" sz="2000" smtClean="0">
                <a:solidFill>
                  <a:srgbClr val="FF0000"/>
                </a:solidFill>
              </a:rPr>
              <a:t> return np.array(newp)</a:t>
            </a:r>
            <a:endParaRPr lang="th-TH" sz="2000" smtClean="0">
              <a:solidFill>
                <a:srgbClr val="FF0000"/>
              </a:solidFill>
            </a:endParaRPr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endParaRPr lang="th-TH" sz="2000" smtClean="0"/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 smtClean="0"/>
              <a:t>xy </a:t>
            </a:r>
            <a:r>
              <a:rPr lang="en-US" sz="2000"/>
              <a:t>= </a:t>
            </a:r>
            <a:r>
              <a:rPr lang="en-US" sz="2000" smtClean="0"/>
              <a:t>np.loadtxt("polyline.csv</a:t>
            </a:r>
            <a:r>
              <a:rPr lang="en-US" sz="2000"/>
              <a:t>", delimiter=",")</a:t>
            </a:r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pt-BR" sz="2000" smtClean="0"/>
              <a:t>theta = np.pi/6</a:t>
            </a:r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pt-BR" sz="2000" smtClean="0">
                <a:solidFill>
                  <a:srgbClr val="FF0000"/>
                </a:solidFill>
              </a:rPr>
              <a:t>M </a:t>
            </a:r>
            <a:r>
              <a:rPr lang="pt-BR" sz="2000">
                <a:solidFill>
                  <a:srgbClr val="FF0000"/>
                </a:solidFill>
              </a:rPr>
              <a:t>= np.array</a:t>
            </a:r>
            <a:r>
              <a:rPr lang="pt-BR" sz="2000" smtClean="0">
                <a:solidFill>
                  <a:srgbClr val="FF0000"/>
                </a:solidFill>
              </a:rPr>
              <a:t>([[np.cos(theta), -np.sin(theta)], \</a:t>
            </a:r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pt-BR" sz="2000" smtClean="0">
                <a:solidFill>
                  <a:srgbClr val="FF0000"/>
                </a:solidFill>
              </a:rPr>
              <a:t>              [np.sin(theta),  np.cos(theta)]])</a:t>
            </a:r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/>
              <a:t>plt.axis((-500,500,-500,500))</a:t>
            </a:r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endParaRPr lang="en-US" sz="2000" smtClean="0"/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 smtClean="0">
                <a:solidFill>
                  <a:srgbClr val="FF0000"/>
                </a:solidFill>
              </a:rPr>
              <a:t>for i in range(12):</a:t>
            </a:r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en-US" sz="2000" smtClean="0">
                <a:solidFill>
                  <a:srgbClr val="FF0000"/>
                </a:solidFill>
              </a:rPr>
              <a:t> plt.plot</a:t>
            </a:r>
            <a:r>
              <a:rPr lang="en-US" sz="2000">
                <a:solidFill>
                  <a:srgbClr val="FF0000"/>
                </a:solidFill>
              </a:rPr>
              <a:t>( xy[:,0],</a:t>
            </a:r>
            <a:r>
              <a:rPr lang="th-TH" sz="2000">
                <a:solidFill>
                  <a:srgbClr val="FF0000"/>
                </a:solidFill>
              </a:rPr>
              <a:t> </a:t>
            </a:r>
            <a:r>
              <a:rPr lang="en-US" sz="2000">
                <a:solidFill>
                  <a:srgbClr val="FF0000"/>
                </a:solidFill>
              </a:rPr>
              <a:t>xy[:,1]</a:t>
            </a:r>
            <a:r>
              <a:rPr lang="th-TH" sz="2000">
                <a:solidFill>
                  <a:srgbClr val="FF0000"/>
                </a:solidFill>
              </a:rPr>
              <a:t> </a:t>
            </a:r>
            <a:r>
              <a:rPr lang="en-US" sz="2000">
                <a:solidFill>
                  <a:srgbClr val="FF0000"/>
                </a:solidFill>
              </a:rPr>
              <a:t>)</a:t>
            </a:r>
            <a:endParaRPr lang="en-US" sz="2000" smtClean="0">
              <a:solidFill>
                <a:srgbClr val="FF0000"/>
              </a:solidFill>
            </a:endParaRPr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 smtClean="0">
                <a:solidFill>
                  <a:srgbClr val="FF0000"/>
                </a:solidFill>
              </a:rPr>
              <a:t>  xy = transform(xy, M)</a:t>
            </a:r>
            <a:endParaRPr lang="th-TH" sz="2000">
              <a:solidFill>
                <a:srgbClr val="FF0000"/>
              </a:solidFill>
            </a:endParaRPr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endParaRPr lang="en-US" sz="2000" smtClean="0"/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 smtClean="0"/>
              <a:t>plt.show</a:t>
            </a:r>
            <a:r>
              <a:rPr lang="en-US" sz="2000"/>
              <a:t>()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228950" y="5360097"/>
            <a:ext cx="2480337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200" smtClean="0">
                <a:latin typeface="Tahoma" pitchFamily="34" charset="0"/>
                <a:cs typeface="Tahoma" pitchFamily="34" charset="0"/>
              </a:rPr>
              <a:t>วาดแล้วหมุนไป </a:t>
            </a:r>
            <a:r>
              <a:rPr lang="en-US" sz="220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/6 </a:t>
            </a:r>
            <a:r>
              <a:rPr lang="th-TH" sz="220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จำนวน </a:t>
            </a:r>
            <a:r>
              <a:rPr lang="en-US" sz="220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12 </a:t>
            </a:r>
            <a:r>
              <a:rPr lang="th-TH" sz="2200" smtClean="0">
                <a:latin typeface="Tahoma" pitchFamily="34" charset="0"/>
                <a:cs typeface="Tahoma" pitchFamily="34" charset="0"/>
                <a:sym typeface="Symbol" panose="05050102010706020507" pitchFamily="18" charset="2"/>
              </a:rPr>
              <a:t>ครั้ง</a:t>
            </a:r>
            <a:endParaRPr lang="en-US" sz="22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29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การแปลงพิกัดแบบไม่ต้องใช้วงวนแปลงทีละจุด</a:t>
            </a:r>
            <a:endParaRPr lang="en-US"/>
          </a:p>
        </p:txBody>
      </p:sp>
      <p:sp>
        <p:nvSpPr>
          <p:cNvPr id="4" name="Shape 140"/>
          <p:cNvSpPr/>
          <p:nvPr/>
        </p:nvSpPr>
        <p:spPr>
          <a:xfrm>
            <a:off x="991469" y="737232"/>
            <a:ext cx="7157886" cy="1941167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6797" tIns="46797" rIns="46797" bIns="46797">
            <a:spAutoFit/>
          </a:bodyPr>
          <a:lstStyle/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400" smtClean="0"/>
              <a:t>def transform(points, M):</a:t>
            </a:r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400"/>
              <a:t> </a:t>
            </a:r>
            <a:r>
              <a:rPr lang="en-US" sz="2400" smtClean="0"/>
              <a:t> newp = []</a:t>
            </a:r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400" smtClean="0">
                <a:solidFill>
                  <a:srgbClr val="0070C0"/>
                </a:solidFill>
              </a:rPr>
              <a:t>  for p in points:</a:t>
            </a:r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400"/>
              <a:t> </a:t>
            </a:r>
            <a:r>
              <a:rPr lang="en-US" sz="2400" smtClean="0"/>
              <a:t>    </a:t>
            </a:r>
            <a:r>
              <a:rPr lang="en-US" sz="2400" smtClean="0">
                <a:solidFill>
                  <a:srgbClr val="0070C0"/>
                </a:solidFill>
              </a:rPr>
              <a:t>newp.append(</a:t>
            </a:r>
            <a:r>
              <a:rPr lang="en-US" sz="2400" smtClean="0"/>
              <a:t> </a:t>
            </a:r>
            <a:r>
              <a:rPr lang="en-US" sz="2400" smtClean="0">
                <a:solidFill>
                  <a:srgbClr val="FF0000"/>
                </a:solidFill>
              </a:rPr>
              <a:t>np.dot(M,p)</a:t>
            </a:r>
            <a:r>
              <a:rPr lang="en-US" sz="2400" smtClean="0">
                <a:solidFill>
                  <a:srgbClr val="0070C0"/>
                </a:solidFill>
              </a:rPr>
              <a:t> )</a:t>
            </a:r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400"/>
              <a:t> </a:t>
            </a:r>
            <a:r>
              <a:rPr lang="en-US" sz="2400" smtClean="0"/>
              <a:t> return np.array(newp)</a:t>
            </a:r>
            <a:endParaRPr lang="th-TH" sz="2400" smtClean="0"/>
          </a:p>
        </p:txBody>
      </p:sp>
      <p:sp>
        <p:nvSpPr>
          <p:cNvPr id="5" name="Shape 140"/>
          <p:cNvSpPr/>
          <p:nvPr/>
        </p:nvSpPr>
        <p:spPr>
          <a:xfrm>
            <a:off x="991469" y="2908411"/>
            <a:ext cx="7157886" cy="83317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6797" tIns="46797" rIns="46797" bIns="46797">
            <a:spAutoFit/>
          </a:bodyPr>
          <a:lstStyle/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400" smtClean="0"/>
              <a:t>def transform(points, M):</a:t>
            </a:r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th-TH" sz="2400" smtClean="0"/>
              <a:t>  </a:t>
            </a:r>
            <a:r>
              <a:rPr lang="en-US" sz="2400" smtClean="0"/>
              <a:t>return</a:t>
            </a:r>
            <a:r>
              <a:rPr lang="th-TH" sz="2400" smtClean="0"/>
              <a:t> </a:t>
            </a:r>
            <a:r>
              <a:rPr lang="en-US" sz="2400" smtClean="0">
                <a:solidFill>
                  <a:srgbClr val="FF0000"/>
                </a:solidFill>
              </a:rPr>
              <a:t>np.dot(points, </a:t>
            </a:r>
            <a:r>
              <a:rPr lang="en-US" sz="2400">
                <a:solidFill>
                  <a:srgbClr val="FF0000"/>
                </a:solidFill>
              </a:rPr>
              <a:t>M.T)</a:t>
            </a:r>
            <a:endParaRPr lang="th-TH" sz="2400" smtClean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41013" y="4876092"/>
                <a:ext cx="3111500" cy="1452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⋮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⋮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 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𝑏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𝑐</m:t>
                                  </m:r>
                                </m:e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𝑑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>=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13" y="4876092"/>
                <a:ext cx="3111500" cy="145296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931781" y="4876092"/>
                <a:ext cx="2948032" cy="1452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⋮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⋮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𝑐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latin typeface="Tahoma" pitchFamily="34" charset="0"/>
                    <a:cs typeface="Tahoma" pitchFamily="34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781" y="4876092"/>
                <a:ext cx="2948032" cy="145296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5588968" y="4383783"/>
            <a:ext cx="3411196" cy="2057546"/>
            <a:chOff x="5588968" y="4383783"/>
            <a:chExt cx="3411196" cy="20575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588968" y="4876092"/>
                  <a:ext cx="3411196" cy="15652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  <m:t>𝑎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 smtClean="0">
                                              <a:latin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24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  <m:t>𝑏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  <m:t>𝑐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24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  <m:t>𝑑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  <m:t>𝑎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24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  <m:t>𝑏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  <m:t>𝑐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24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  <m:t>𝑑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eqArr>
                                    <m:eqArr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𝑎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cs typeface="Tahoma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  <a:cs typeface="Tahoma" pitchFamily="34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  <a:cs typeface="Tahoma" pitchFamily="34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40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𝑏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eqArr>
                                </m:e>
                                <m:e>
                                  <m:eqArr>
                                    <m:eqArr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𝑐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cs typeface="Tahoma" pitchFamily="34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cs typeface="Tahoma" pitchFamily="34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  <a:cs typeface="Tahoma" pitchFamily="34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40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𝑑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eqAr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400" dirty="0" smtClean="0">
                    <a:latin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8968" y="4876092"/>
                  <a:ext cx="3411196" cy="156523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Box 10"/>
            <p:cNvSpPr txBox="1"/>
            <p:nvPr/>
          </p:nvSpPr>
          <p:spPr>
            <a:xfrm>
              <a:off x="6267247" y="4383783"/>
              <a:ext cx="20601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x'             y'</a:t>
              </a:r>
              <a:endParaRPr lang="en-US" sz="3200" i="1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1013" y="3844504"/>
            <a:ext cx="4598599" cy="830997"/>
            <a:chOff x="241013" y="3844504"/>
            <a:chExt cx="4598599" cy="8309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41013" y="3879065"/>
                  <a:ext cx="3924587" cy="7964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 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𝑏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𝑐</m:t>
                                  </m:r>
                                </m:e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  <m:t>𝑑</m:t>
                                  </m:r>
                                </m:e>
                              </m:mr>
                            </m:m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ahoma" pitchFamily="34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  <m:t>𝑎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24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  <m:t>𝑏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  <m:t>𝑐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cs typeface="Tahoma" pitchFamily="34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24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  <m:t>𝑑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ahoma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400" dirty="0" smtClean="0">
                    <a:latin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013" y="3879065"/>
                  <a:ext cx="3924587" cy="796436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8" name="Group 17"/>
            <p:cNvGrpSpPr/>
            <p:nvPr/>
          </p:nvGrpSpPr>
          <p:grpSpPr>
            <a:xfrm>
              <a:off x="3942672" y="3844504"/>
              <a:ext cx="896940" cy="830997"/>
              <a:chOff x="3870754" y="3988340"/>
              <a:chExt cx="896940" cy="830997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289678" y="3988340"/>
                <a:ext cx="47801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i="1" baseline="-2500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i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'</a:t>
                </a:r>
              </a:p>
              <a:p>
                <a:r>
                  <a:rPr lang="en-US" sz="2400" i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i="1" baseline="-2500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i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'</a:t>
                </a:r>
                <a:endParaRPr lang="en-US" sz="2400" i="1" dirty="0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" name="Straight Arrow Connector 5"/>
              <p:cNvCxnSpPr/>
              <p:nvPr/>
            </p:nvCxnSpPr>
            <p:spPr bwMode="auto">
              <a:xfrm flipH="1" flipV="1">
                <a:off x="3870754" y="4267488"/>
                <a:ext cx="418924" cy="323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7" name="Straight Arrow Connector 16"/>
              <p:cNvCxnSpPr/>
              <p:nvPr/>
            </p:nvCxnSpPr>
            <p:spPr bwMode="auto">
              <a:xfrm flipH="1" flipV="1">
                <a:off x="3883857" y="4646276"/>
                <a:ext cx="418924" cy="323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420282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2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ตัวอย่างฟังก์ชันแปลงพิกัดแบบต่าง ๆ</a:t>
            </a:r>
            <a:endParaRPr lang="en-US"/>
          </a:p>
        </p:txBody>
      </p:sp>
      <p:sp>
        <p:nvSpPr>
          <p:cNvPr id="3" name="Shape 140"/>
          <p:cNvSpPr/>
          <p:nvPr/>
        </p:nvSpPr>
        <p:spPr>
          <a:xfrm>
            <a:off x="385914" y="880742"/>
            <a:ext cx="8368996" cy="532671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6797" tIns="46797" rIns="46797" bIns="46797">
            <a:spAutoFit/>
          </a:bodyPr>
          <a:lstStyle/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>
                <a:solidFill>
                  <a:srgbClr val="FF0000"/>
                </a:solidFill>
              </a:rPr>
              <a:t>def transform(points, M)</a:t>
            </a:r>
            <a:r>
              <a:rPr lang="en-US" sz="2000"/>
              <a:t>:</a:t>
            </a:r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th-TH" sz="2000" smtClean="0"/>
              <a:t>  </a:t>
            </a:r>
            <a:r>
              <a:rPr lang="en-US" sz="2000" smtClean="0"/>
              <a:t>return </a:t>
            </a:r>
            <a:r>
              <a:rPr lang="en-US" sz="2000"/>
              <a:t>np.dot(points, M.T</a:t>
            </a:r>
            <a:r>
              <a:rPr lang="en-US" sz="2000" smtClean="0"/>
              <a:t>)</a:t>
            </a:r>
            <a:endParaRPr lang="th-TH" sz="2000" smtClean="0"/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endParaRPr lang="en-US" sz="2000"/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>
                <a:solidFill>
                  <a:srgbClr val="FF0000"/>
                </a:solidFill>
              </a:rPr>
              <a:t>def flipHor(points)</a:t>
            </a:r>
            <a:r>
              <a:rPr lang="en-US" sz="2000"/>
              <a:t>:</a:t>
            </a:r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/>
              <a:t>  return transform(points,np.array([[-1,0],[0,1]]))</a:t>
            </a:r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endParaRPr lang="en-US" sz="2000"/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>
                <a:solidFill>
                  <a:srgbClr val="FF0000"/>
                </a:solidFill>
              </a:rPr>
              <a:t>def flipVer(points)</a:t>
            </a:r>
            <a:r>
              <a:rPr lang="en-US" sz="2000"/>
              <a:t>:</a:t>
            </a:r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/>
              <a:t>  return transform(points,np.array([[1,0],[0,-1]]))</a:t>
            </a:r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endParaRPr lang="en-US" sz="2000"/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>
                <a:solidFill>
                  <a:srgbClr val="FF0000"/>
                </a:solidFill>
              </a:rPr>
              <a:t>def scale(points, sx</a:t>
            </a:r>
            <a:r>
              <a:rPr lang="en-US" sz="2000" smtClean="0">
                <a:solidFill>
                  <a:srgbClr val="FF0000"/>
                </a:solidFill>
              </a:rPr>
              <a:t>, sy</a:t>
            </a:r>
            <a:r>
              <a:rPr lang="en-US" sz="2000">
                <a:solidFill>
                  <a:srgbClr val="FF0000"/>
                </a:solidFill>
              </a:rPr>
              <a:t>)</a:t>
            </a:r>
            <a:r>
              <a:rPr lang="en-US" sz="2000"/>
              <a:t>:</a:t>
            </a:r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/>
              <a:t>  return transform(points,np.array([[sx,0],[0,sy]]))</a:t>
            </a:r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/>
              <a:t>    </a:t>
            </a:r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>
                <a:solidFill>
                  <a:srgbClr val="FF0000"/>
                </a:solidFill>
              </a:rPr>
              <a:t>def rotate(points, degree)</a:t>
            </a:r>
            <a:r>
              <a:rPr lang="en-US" sz="2000"/>
              <a:t>:</a:t>
            </a:r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/>
              <a:t>  rad = </a:t>
            </a:r>
            <a:r>
              <a:rPr lang="en-US" sz="2000" smtClean="0"/>
              <a:t>np.radians(degree</a:t>
            </a:r>
            <a:r>
              <a:rPr lang="en-US" sz="2000"/>
              <a:t>)</a:t>
            </a:r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/>
              <a:t>  M = np.array</a:t>
            </a:r>
            <a:r>
              <a:rPr lang="en-US" sz="2000" smtClean="0"/>
              <a:t>([[np.cos(rad</a:t>
            </a:r>
            <a:r>
              <a:rPr lang="en-US" sz="2000"/>
              <a:t>), </a:t>
            </a:r>
            <a:r>
              <a:rPr lang="en-US" sz="2000" smtClean="0"/>
              <a:t>-np.sin(rad</a:t>
            </a:r>
            <a:r>
              <a:rPr lang="en-US" sz="2000"/>
              <a:t>)], \</a:t>
            </a:r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/>
              <a:t>                </a:t>
            </a:r>
            <a:r>
              <a:rPr lang="en-US" sz="2000" smtClean="0"/>
              <a:t>[np.sin(rad</a:t>
            </a:r>
            <a:r>
              <a:rPr lang="en-US" sz="2000"/>
              <a:t>),  </a:t>
            </a:r>
            <a:r>
              <a:rPr lang="en-US" sz="2000" smtClean="0"/>
              <a:t>np.cos(rad</a:t>
            </a:r>
            <a:r>
              <a:rPr lang="en-US" sz="2000"/>
              <a:t>)]])</a:t>
            </a:r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/>
              <a:t>  return transform(points,M)</a:t>
            </a:r>
          </a:p>
        </p:txBody>
      </p:sp>
    </p:spTree>
    <p:extLst>
      <p:ext uri="{BB962C8B-B14F-4D97-AF65-F5344CB8AC3E}">
        <p14:creationId xmlns:p14="http://schemas.microsoft.com/office/powerpoint/2010/main" val="263858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ถ้าต้องแปลงพิกัดหลายขั้นตอนต่อเนื่องกัน</a:t>
            </a:r>
            <a:endParaRPr lang="en-US"/>
          </a:p>
        </p:txBody>
      </p:sp>
      <p:sp>
        <p:nvSpPr>
          <p:cNvPr id="3" name="Shape 140"/>
          <p:cNvSpPr/>
          <p:nvPr/>
        </p:nvSpPr>
        <p:spPr>
          <a:xfrm>
            <a:off x="385914" y="753314"/>
            <a:ext cx="8368996" cy="2864497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6797" tIns="46797" rIns="46797" bIns="46797">
            <a:spAutoFit/>
          </a:bodyPr>
          <a:lstStyle/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 smtClean="0"/>
              <a:t>...</a:t>
            </a:r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 smtClean="0"/>
              <a:t>xy </a:t>
            </a:r>
            <a:r>
              <a:rPr lang="en-US" sz="2000"/>
              <a:t>= np.loadtxt("polyline.csv", delimiter=",")</a:t>
            </a:r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>
                <a:solidFill>
                  <a:srgbClr val="0070C0"/>
                </a:solidFill>
              </a:rPr>
              <a:t>xy = </a:t>
            </a:r>
            <a:r>
              <a:rPr lang="en-US" sz="2000" smtClean="0">
                <a:solidFill>
                  <a:srgbClr val="0070C0"/>
                </a:solidFill>
              </a:rPr>
              <a:t>rotate(xy,45</a:t>
            </a:r>
            <a:r>
              <a:rPr lang="en-US" sz="2000">
                <a:solidFill>
                  <a:srgbClr val="0070C0"/>
                </a:solidFill>
              </a:rPr>
              <a:t>)</a:t>
            </a:r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>
                <a:solidFill>
                  <a:srgbClr val="0070C0"/>
                </a:solidFill>
              </a:rPr>
              <a:t>xy = flipHor(xy</a:t>
            </a:r>
            <a:r>
              <a:rPr lang="en-US" sz="2000" smtClean="0">
                <a:solidFill>
                  <a:srgbClr val="0070C0"/>
                </a:solidFill>
              </a:rPr>
              <a:t>)</a:t>
            </a:r>
            <a:endParaRPr lang="th-TH" sz="2000" smtClean="0">
              <a:solidFill>
                <a:srgbClr val="0070C0"/>
              </a:solidFill>
            </a:endParaRPr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180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 </a:t>
            </a:r>
            <a:r>
              <a:rPr lang="en-US" sz="2000" smtClean="0">
                <a:solidFill>
                  <a:srgbClr val="FF0000"/>
                </a:solidFill>
              </a:rPr>
              <a:t>xy = flipHor( rotate(xy,45) )</a:t>
            </a:r>
            <a:endParaRPr lang="en-US" sz="2000">
              <a:solidFill>
                <a:srgbClr val="FF0000"/>
              </a:solidFill>
            </a:endParaRPr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/>
              <a:t>plt.axis((-500,500,-500,500))</a:t>
            </a:r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/>
              <a:t>plt.plot( xy[:,0], xy[:,1</a:t>
            </a:r>
            <a:r>
              <a:rPr lang="en-US" sz="2000" smtClean="0"/>
              <a:t>] )</a:t>
            </a:r>
            <a:r>
              <a:rPr lang="th-TH" sz="2000" smtClean="0"/>
              <a:t> </a:t>
            </a:r>
            <a:endParaRPr lang="th-TH" sz="2000"/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/>
              <a:t>plt.plot( newxy[:,0], newxy[:,1</a:t>
            </a:r>
            <a:r>
              <a:rPr lang="en-US" sz="2000" smtClean="0"/>
              <a:t>] )</a:t>
            </a:r>
            <a:endParaRPr lang="th-TH" sz="2000"/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/>
              <a:t>plt.show()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914" y="3637748"/>
            <a:ext cx="4073544" cy="32202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22802" y="2683836"/>
            <a:ext cx="2480337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200" smtClean="0">
                <a:latin typeface="Tahoma" pitchFamily="34" charset="0"/>
                <a:cs typeface="Tahoma" pitchFamily="34" charset="0"/>
              </a:rPr>
              <a:t>เรียกฟังก์ชันซ้อนกันหลายครั้ง</a:t>
            </a:r>
            <a:endParaRPr lang="en-US" sz="2200" dirty="0" smtClean="0">
              <a:latin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7427" y="4058184"/>
                <a:ext cx="4158755" cy="1471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func>
                                      <m:funcPr>
                                        <m:ctrlPr>
                                          <a:rPr lang="en-US" sz="24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Tahoma" pitchFamily="34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Tahoma" pitchFamily="34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f>
                                          <m:fPr>
                                            <m:ctrlPr>
                                              <a:rPr lang="en-US" sz="24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cs typeface="Tahoma" pitchFamily="34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4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ahoma" pitchFamily="34" charset="0"/>
                                              </a:rPr>
                                              <m:t>𝜋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4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cs typeface="Tahoma" pitchFamily="34" charset="0"/>
                                              </a:rPr>
                                              <m:t>4</m:t>
                                            </m:r>
                                          </m:den>
                                        </m:f>
                                      </m:e>
                                    </m:func>
                                  </m:e>
                                  <m:e>
                                    <m:func>
                                      <m:funcPr>
                                        <m:ctrlPr>
                                          <a:rPr lang="en-US" sz="24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Tahoma" pitchFamily="34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sz="240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Tahoma" pitchFamily="34" charset="0"/>
                                          </a:rPr>
                                          <m:t>−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Tahoma" pitchFamily="34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f>
                                          <m:fPr>
                                            <m:ctrlPr>
                                              <a:rPr lang="en-US" sz="24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cs typeface="Tahoma" pitchFamily="34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4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ahoma" pitchFamily="34" charset="0"/>
                                              </a:rPr>
                                              <m:t>𝜋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4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cs typeface="Tahoma" pitchFamily="34" charset="0"/>
                                              </a:rPr>
                                              <m:t>4</m:t>
                                            </m:r>
                                          </m:den>
                                        </m:f>
                                      </m:e>
                                    </m:func>
                                  </m:e>
                                </m:mr>
                                <m:mr>
                                  <m:e>
                                    <m:func>
                                      <m:funcPr>
                                        <m:ctrlPr>
                                          <a:rPr lang="en-US" sz="24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Tahoma" pitchFamily="34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Tahoma" pitchFamily="34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f>
                                          <m:fPr>
                                            <m:ctrlPr>
                                              <a:rPr lang="en-US" sz="24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cs typeface="Tahoma" pitchFamily="34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4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ahoma" pitchFamily="34" charset="0"/>
                                              </a:rPr>
                                              <m:t>𝜋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4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cs typeface="Tahoma" pitchFamily="34" charset="0"/>
                                              </a:rPr>
                                              <m:t>4</m:t>
                                            </m:r>
                                          </m:den>
                                        </m:f>
                                      </m:e>
                                    </m:func>
                                  </m:e>
                                  <m:e>
                                    <m:func>
                                      <m:funcPr>
                                        <m:ctrlPr>
                                          <a:rPr lang="en-US" sz="24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Tahoma" pitchFamily="34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Tahoma" pitchFamily="34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f>
                                          <m:fPr>
                                            <m:ctrlPr>
                                              <a:rPr lang="en-US" sz="24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cs typeface="Tahoma" pitchFamily="34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4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ahoma" pitchFamily="34" charset="0"/>
                                              </a:rPr>
                                              <m:t>𝜋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4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cs typeface="Tahoma" pitchFamily="34" charset="0"/>
                                              </a:rPr>
                                              <m:t>4</m:t>
                                            </m:r>
                                          </m:den>
                                        </m:f>
                                      </m:e>
                                    </m:func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  <m:t>𝑥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  <m:t>𝑦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 smtClean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427" y="4058184"/>
                <a:ext cx="4158755" cy="1471941"/>
              </a:xfrm>
              <a:prstGeom prst="rect">
                <a:avLst/>
              </a:prstGeom>
              <a:blipFill rotWithShape="0">
                <a:blip r:embed="rId3"/>
                <a:stretch>
                  <a:fillRect r="-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2422686" y="4007659"/>
            <a:ext cx="1686977" cy="1470095"/>
            <a:chOff x="2422686" y="3679946"/>
            <a:chExt cx="1686977" cy="1470095"/>
          </a:xfrm>
        </p:grpSpPr>
        <p:sp>
          <p:nvSpPr>
            <p:cNvPr id="7" name="Rectangle 6"/>
            <p:cNvSpPr/>
            <p:nvPr/>
          </p:nvSpPr>
          <p:spPr bwMode="auto">
            <a:xfrm>
              <a:off x="2743200" y="4756935"/>
              <a:ext cx="1366463" cy="27740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200" dirty="0" smtClean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 rot="18887659">
              <a:off x="2506500" y="4276293"/>
              <a:ext cx="1470095" cy="277402"/>
            </a:xfrm>
            <a:prstGeom prst="rect">
              <a:avLst/>
            </a:prstGeom>
            <a:noFill/>
            <a:ln w="1270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200" dirty="0" smtClean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" name="Arc 8"/>
            <p:cNvSpPr/>
            <p:nvPr/>
          </p:nvSpPr>
          <p:spPr bwMode="auto">
            <a:xfrm>
              <a:off x="3334148" y="4191856"/>
              <a:ext cx="775515" cy="842481"/>
            </a:xfrm>
            <a:prstGeom prst="arc">
              <a:avLst>
                <a:gd name="adj1" fmla="val 16200000"/>
                <a:gd name="adj2" fmla="val 718075"/>
              </a:avLst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arrow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H="1">
              <a:off x="2422686" y="4191856"/>
              <a:ext cx="669835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15636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ถ้าต้องแปลงพิกัดหลายขั้นตอนต่อเนื่องกัน</a:t>
            </a:r>
            <a:endParaRPr lang="en-US"/>
          </a:p>
        </p:txBody>
      </p:sp>
      <p:sp>
        <p:nvSpPr>
          <p:cNvPr id="3" name="Shape 140"/>
          <p:cNvSpPr/>
          <p:nvPr/>
        </p:nvSpPr>
        <p:spPr>
          <a:xfrm>
            <a:off x="385914" y="753314"/>
            <a:ext cx="8368996" cy="3295384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6797" tIns="46797" rIns="46797" bIns="46797">
            <a:spAutoFit/>
          </a:bodyPr>
          <a:lstStyle/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 smtClean="0"/>
              <a:t>...</a:t>
            </a:r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/>
              <a:t>xy = np.loadtxt("polyline.csv", delimiter=",")</a:t>
            </a:r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/>
              <a:t>rad = </a:t>
            </a:r>
            <a:r>
              <a:rPr lang="en-US" sz="2000" smtClean="0"/>
              <a:t>np.pi/4</a:t>
            </a:r>
            <a:endParaRPr lang="en-US" sz="2000"/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>
                <a:solidFill>
                  <a:srgbClr val="FF0000"/>
                </a:solidFill>
              </a:rPr>
              <a:t>M = np.array</a:t>
            </a:r>
            <a:r>
              <a:rPr lang="en-US" sz="2000" smtClean="0">
                <a:solidFill>
                  <a:srgbClr val="FF0000"/>
                </a:solidFill>
              </a:rPr>
              <a:t>([[np.cos(rad</a:t>
            </a:r>
            <a:r>
              <a:rPr lang="en-US" sz="2000">
                <a:solidFill>
                  <a:srgbClr val="FF0000"/>
                </a:solidFill>
              </a:rPr>
              <a:t>), </a:t>
            </a:r>
            <a:r>
              <a:rPr lang="en-US" sz="2000" smtClean="0">
                <a:solidFill>
                  <a:srgbClr val="FF0000"/>
                </a:solidFill>
              </a:rPr>
              <a:t>-np.sin(rad</a:t>
            </a:r>
            <a:r>
              <a:rPr lang="en-US" sz="2000">
                <a:solidFill>
                  <a:srgbClr val="FF0000"/>
                </a:solidFill>
              </a:rPr>
              <a:t>)], \</a:t>
            </a:r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>
                <a:solidFill>
                  <a:srgbClr val="FF0000"/>
                </a:solidFill>
              </a:rPr>
              <a:t>              </a:t>
            </a:r>
            <a:r>
              <a:rPr lang="en-US" sz="2000" smtClean="0">
                <a:solidFill>
                  <a:srgbClr val="FF0000"/>
                </a:solidFill>
              </a:rPr>
              <a:t>[np.sin(rad</a:t>
            </a:r>
            <a:r>
              <a:rPr lang="en-US" sz="2000">
                <a:solidFill>
                  <a:srgbClr val="FF0000"/>
                </a:solidFill>
              </a:rPr>
              <a:t>),  </a:t>
            </a:r>
            <a:r>
              <a:rPr lang="en-US" sz="2000" smtClean="0">
                <a:solidFill>
                  <a:srgbClr val="FF0000"/>
                </a:solidFill>
              </a:rPr>
              <a:t>np.cos(rad</a:t>
            </a:r>
            <a:r>
              <a:rPr lang="en-US" sz="2000">
                <a:solidFill>
                  <a:srgbClr val="FF0000"/>
                </a:solidFill>
              </a:rPr>
              <a:t>)]])</a:t>
            </a:r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>
                <a:solidFill>
                  <a:srgbClr val="FF0000"/>
                </a:solidFill>
              </a:rPr>
              <a:t>M = np.dot([[-1,0],[0,1</a:t>
            </a:r>
            <a:r>
              <a:rPr lang="en-US" sz="2000" smtClean="0">
                <a:solidFill>
                  <a:srgbClr val="FF0000"/>
                </a:solidFill>
              </a:rPr>
              <a:t>]],</a:t>
            </a:r>
            <a:r>
              <a:rPr lang="th-TH" sz="2000" smtClean="0">
                <a:solidFill>
                  <a:srgbClr val="FF0000"/>
                </a:solidFill>
              </a:rPr>
              <a:t> </a:t>
            </a:r>
            <a:r>
              <a:rPr lang="en-US" sz="2000" smtClean="0">
                <a:solidFill>
                  <a:srgbClr val="FF0000"/>
                </a:solidFill>
              </a:rPr>
              <a:t>M)</a:t>
            </a:r>
            <a:r>
              <a:rPr lang="th-TH" sz="2000" smtClean="0">
                <a:solidFill>
                  <a:srgbClr val="FF0000"/>
                </a:solidFill>
              </a:rPr>
              <a:t> </a:t>
            </a:r>
            <a:r>
              <a:rPr lang="en-US" sz="2000" smtClean="0">
                <a:solidFill>
                  <a:srgbClr val="FF0000"/>
                </a:solidFill>
              </a:rPr>
              <a:t>#rotate and flip hor.</a:t>
            </a:r>
            <a:endParaRPr lang="en-US" sz="2000">
              <a:solidFill>
                <a:srgbClr val="FF0000"/>
              </a:solidFill>
            </a:endParaRPr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>
                <a:solidFill>
                  <a:srgbClr val="FF0000"/>
                </a:solidFill>
              </a:rPr>
              <a:t>xy = transform(xy</a:t>
            </a:r>
            <a:r>
              <a:rPr lang="en-US" sz="2000" smtClean="0">
                <a:solidFill>
                  <a:srgbClr val="FF0000"/>
                </a:solidFill>
              </a:rPr>
              <a:t>,</a:t>
            </a:r>
            <a:r>
              <a:rPr lang="th-TH" sz="2000" smtClean="0">
                <a:solidFill>
                  <a:srgbClr val="FF0000"/>
                </a:solidFill>
              </a:rPr>
              <a:t> </a:t>
            </a:r>
            <a:r>
              <a:rPr lang="en-US" sz="2000" smtClean="0">
                <a:solidFill>
                  <a:srgbClr val="FF0000"/>
                </a:solidFill>
              </a:rPr>
              <a:t>M</a:t>
            </a:r>
            <a:r>
              <a:rPr lang="en-US" sz="2000">
                <a:solidFill>
                  <a:srgbClr val="FF0000"/>
                </a:solidFill>
              </a:rPr>
              <a:t>)</a:t>
            </a:r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/>
              <a:t>plt.axis((-500,500,-500,500))</a:t>
            </a:r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/>
              <a:t>plt.plot( xy[:,0], xy[:,</a:t>
            </a:r>
            <a:r>
              <a:rPr lang="en-US" sz="2000" smtClean="0"/>
              <a:t>1</a:t>
            </a:r>
            <a:r>
              <a:rPr lang="en-US" sz="2000"/>
              <a:t>]</a:t>
            </a:r>
            <a:r>
              <a:rPr lang="en-US" sz="2000" smtClean="0"/>
              <a:t> )</a:t>
            </a:r>
          </a:p>
          <a:p>
            <a:pPr defTabSz="642915">
              <a:defRPr sz="2400"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lang="en-US" sz="2000" smtClean="0"/>
              <a:t>plt.show</a:t>
            </a:r>
            <a:r>
              <a:rPr lang="en-US" sz="2000"/>
              <a:t>()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054569" y="4730808"/>
            <a:ext cx="1062503" cy="430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200" smtClean="0">
                <a:latin typeface="Tahoma" pitchFamily="34" charset="0"/>
                <a:cs typeface="Tahoma" pitchFamily="34" charset="0"/>
              </a:rPr>
              <a:t>เร็วกว่า</a:t>
            </a:r>
            <a:endParaRPr lang="en-US" sz="2200" dirty="0" smtClean="0">
              <a:latin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9203" y="4325249"/>
                <a:ext cx="3445018" cy="1242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func>
                                      <m:funcPr>
                                        <m:ctrlPr>
                                          <a:rPr lang="en-US" sz="20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Tahoma" pitchFamily="34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Tahoma" pitchFamily="34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f>
                                          <m:fPr>
                                            <m:ctrlP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cs typeface="Tahoma" pitchFamily="34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ahoma" pitchFamily="34" charset="0"/>
                                              </a:rPr>
                                              <m:t>𝜋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cs typeface="Tahoma" pitchFamily="34" charset="0"/>
                                              </a:rPr>
                                              <m:t>4</m:t>
                                            </m:r>
                                          </m:den>
                                        </m:f>
                                      </m:e>
                                    </m:func>
                                  </m:e>
                                  <m:e>
                                    <m:func>
                                      <m:funcPr>
                                        <m:ctrlPr>
                                          <a:rPr lang="en-US" sz="20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Tahoma" pitchFamily="34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sz="200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Tahoma" pitchFamily="34" charset="0"/>
                                          </a:rPr>
                                          <m:t>−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Tahoma" pitchFamily="34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f>
                                          <m:fPr>
                                            <m:ctrlP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cs typeface="Tahoma" pitchFamily="34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ahoma" pitchFamily="34" charset="0"/>
                                              </a:rPr>
                                              <m:t>𝜋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cs typeface="Tahoma" pitchFamily="34" charset="0"/>
                                              </a:rPr>
                                              <m:t>4</m:t>
                                            </m:r>
                                          </m:den>
                                        </m:f>
                                      </m:e>
                                    </m:func>
                                  </m:e>
                                </m:mr>
                                <m:mr>
                                  <m:e>
                                    <m:func>
                                      <m:funcPr>
                                        <m:ctrlPr>
                                          <a:rPr lang="en-US" sz="20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Tahoma" pitchFamily="34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Tahoma" pitchFamily="34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f>
                                          <m:fPr>
                                            <m:ctrlP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cs typeface="Tahoma" pitchFamily="34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ahoma" pitchFamily="34" charset="0"/>
                                              </a:rPr>
                                              <m:t>𝜋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cs typeface="Tahoma" pitchFamily="34" charset="0"/>
                                              </a:rPr>
                                              <m:t>4</m:t>
                                            </m:r>
                                          </m:den>
                                        </m:f>
                                      </m:e>
                                    </m:func>
                                  </m:e>
                                  <m:e>
                                    <m:func>
                                      <m:funcPr>
                                        <m:ctrlPr>
                                          <a:rPr lang="en-US" sz="20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Tahoma" pitchFamily="34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Tahoma" pitchFamily="34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f>
                                          <m:fPr>
                                            <m:ctrlP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cs typeface="Tahoma" pitchFamily="34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ahoma" pitchFamily="34" charset="0"/>
                                              </a:rPr>
                                              <m:t>𝜋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cs typeface="Tahoma" pitchFamily="34" charset="0"/>
                                              </a:rPr>
                                              <m:t>4</m:t>
                                            </m:r>
                                          </m:den>
                                        </m:f>
                                      </m:e>
                                    </m:func>
                                  </m:e>
                                </m:mr>
                              </m:m>
                            </m:e>
                          </m:d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 smtClean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03" y="4325249"/>
                <a:ext cx="3445018" cy="1242007"/>
              </a:xfrm>
              <a:prstGeom prst="rect">
                <a:avLst/>
              </a:prstGeom>
              <a:blipFill rotWithShape="0">
                <a:blip r:embed="rId2"/>
                <a:stretch>
                  <a:fillRect r="-1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27420" y="4325249"/>
                <a:ext cx="3391800" cy="1242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Tahoma" pitchFamily="34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func>
                                      <m:funcPr>
                                        <m:ctrlPr>
                                          <a:rPr lang="en-US" sz="20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Tahoma" pitchFamily="34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Tahoma" pitchFamily="34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f>
                                          <m:fPr>
                                            <m:ctrlP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cs typeface="Tahoma" pitchFamily="34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ahoma" pitchFamily="34" charset="0"/>
                                              </a:rPr>
                                              <m:t>𝜋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cs typeface="Tahoma" pitchFamily="34" charset="0"/>
                                              </a:rPr>
                                              <m:t>4</m:t>
                                            </m:r>
                                          </m:den>
                                        </m:f>
                                      </m:e>
                                    </m:func>
                                  </m:e>
                                  <m:e>
                                    <m:func>
                                      <m:funcPr>
                                        <m:ctrlPr>
                                          <a:rPr lang="en-US" sz="20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Tahoma" pitchFamily="34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sz="200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Tahoma" pitchFamily="34" charset="0"/>
                                          </a:rPr>
                                          <m:t>−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Tahoma" pitchFamily="34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f>
                                          <m:fPr>
                                            <m:ctrlP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cs typeface="Tahoma" pitchFamily="34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ahoma" pitchFamily="34" charset="0"/>
                                              </a:rPr>
                                              <m:t>𝜋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cs typeface="Tahoma" pitchFamily="34" charset="0"/>
                                              </a:rPr>
                                              <m:t>4</m:t>
                                            </m:r>
                                          </m:den>
                                        </m:f>
                                      </m:e>
                                    </m:func>
                                  </m:e>
                                </m:mr>
                                <m:mr>
                                  <m:e>
                                    <m:func>
                                      <m:funcPr>
                                        <m:ctrlPr>
                                          <a:rPr lang="en-US" sz="20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Tahoma" pitchFamily="34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Tahoma" pitchFamily="34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f>
                                          <m:fPr>
                                            <m:ctrlP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cs typeface="Tahoma" pitchFamily="34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ahoma" pitchFamily="34" charset="0"/>
                                              </a:rPr>
                                              <m:t>𝜋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cs typeface="Tahoma" pitchFamily="34" charset="0"/>
                                              </a:rPr>
                                              <m:t>4</m:t>
                                            </m:r>
                                          </m:den>
                                        </m:f>
                                      </m:e>
                                    </m:func>
                                  </m:e>
                                  <m:e>
                                    <m:func>
                                      <m:funcPr>
                                        <m:ctrlPr>
                                          <a:rPr lang="en-US" sz="20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Tahoma" pitchFamily="34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cs typeface="Tahoma" pitchFamily="34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f>
                                          <m:fPr>
                                            <m:ctrlP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cs typeface="Tahoma" pitchFamily="34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ahoma" pitchFamily="34" charset="0"/>
                                              </a:rPr>
                                              <m:t>𝜋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cs typeface="Tahoma" pitchFamily="34" charset="0"/>
                                              </a:rPr>
                                              <m:t>4</m:t>
                                            </m:r>
                                          </m:den>
                                        </m:f>
                                      </m:e>
                                    </m:func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cs typeface="Tahoma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  <m:t>𝑥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cs typeface="Tahoma" pitchFamily="34" charset="0"/>
                                      </a:rPr>
                                      <m:t>𝑦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 smtClean="0"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420" y="4325249"/>
                <a:ext cx="3391800" cy="1242007"/>
              </a:xfrm>
              <a:prstGeom prst="rect">
                <a:avLst/>
              </a:prstGeom>
              <a:blipFill rotWithShape="0">
                <a:blip r:embed="rId3"/>
                <a:stretch>
                  <a:fillRect r="-3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450111" y="3151153"/>
            <a:ext cx="3146417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200" smtClean="0">
                <a:latin typeface="Tahoma" pitchFamily="34" charset="0"/>
                <a:cs typeface="Tahoma" pitchFamily="34" charset="0"/>
              </a:rPr>
              <a:t>คูณเมทริกซ์การแปลง </a:t>
            </a:r>
            <a:r>
              <a:rPr lang="en-US" sz="2200" smtClean="0">
                <a:latin typeface="Tahoma" pitchFamily="34" charset="0"/>
                <a:cs typeface="Tahoma" pitchFamily="34" charset="0"/>
              </a:rPr>
              <a:t>2x2 </a:t>
            </a:r>
            <a:r>
              <a:rPr lang="th-TH" sz="2200" smtClean="0">
                <a:latin typeface="Tahoma" pitchFamily="34" charset="0"/>
                <a:cs typeface="Tahoma" pitchFamily="34" charset="0"/>
              </a:rPr>
              <a:t>ให้เสร็จก่อน</a:t>
            </a:r>
            <a:endParaRPr lang="en-US" sz="22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93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สรุป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908050"/>
            <a:ext cx="8307387" cy="5105400"/>
          </a:xfrm>
        </p:spPr>
        <p:txBody>
          <a:bodyPr/>
          <a:lstStyle/>
          <a:p>
            <a:r>
              <a:rPr lang="th-TH" smtClean="0"/>
              <a:t>นิสิตต้อง</a:t>
            </a:r>
          </a:p>
          <a:p>
            <a:pPr lvl="1"/>
            <a:r>
              <a:rPr lang="th-TH" smtClean="0"/>
              <a:t>รู้จักการแปลงพิกัด (เชิงเส้น) ของจุดเบื้องต้น</a:t>
            </a:r>
          </a:p>
          <a:p>
            <a:pPr lvl="1"/>
            <a:r>
              <a:rPr lang="th-TH" smtClean="0"/>
              <a:t>เข้าใจการคูณเมทริกซ์ของ </a:t>
            </a:r>
            <a:r>
              <a:rPr lang="en-US" smtClean="0"/>
              <a:t>numpy </a:t>
            </a:r>
            <a:r>
              <a:rPr lang="th-TH" smtClean="0"/>
              <a:t>ด้วยคำสั่ง </a:t>
            </a:r>
            <a:r>
              <a:rPr lang="en-US" smtClean="0"/>
              <a:t>np.dot(A,B)</a:t>
            </a:r>
          </a:p>
          <a:p>
            <a:pPr lvl="1"/>
            <a:r>
              <a:rPr lang="th-TH" smtClean="0"/>
              <a:t>เขียนวิธีการแปลงพิกัดของจุดเบื้องต้นด้วยคำสั่งของ </a:t>
            </a:r>
            <a:r>
              <a:rPr lang="en-US" smtClean="0"/>
              <a:t>numpy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7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mchai">
  <a:themeElements>
    <a:clrScheme name="somcha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200" dirty="0" smtClean="0">
            <a:latin typeface="Tahoma" pitchFamily="34" charset="0"/>
            <a:cs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ngsana New" pitchFamily="18" charset="-34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Tahoma" pitchFamily="34" charset="0"/>
            <a:cs typeface="Tahoma" pitchFamily="34" charset="0"/>
          </a:defRPr>
        </a:defPPr>
      </a:lstStyle>
    </a:txDef>
  </a:objectDefaults>
  <a:extraClrSchemeLst>
    <a:extraClrScheme>
      <a:clrScheme name="somcha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mchai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mchai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mchai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mcha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mcha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mcha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17770</TotalTime>
  <Words>7755</Words>
  <Application>Microsoft Office PowerPoint</Application>
  <PresentationFormat>On-screen Show (4:3)</PresentationFormat>
  <Paragraphs>1820</Paragraphs>
  <Slides>98</Slides>
  <Notes>7</Notes>
  <HiddenSlides>6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112" baseType="lpstr">
      <vt:lpstr>Angsana New</vt:lpstr>
      <vt:lpstr>Calibri</vt:lpstr>
      <vt:lpstr>Cambria</vt:lpstr>
      <vt:lpstr>Cambria Math</vt:lpstr>
      <vt:lpstr>Cordia New</vt:lpstr>
      <vt:lpstr>Courier New</vt:lpstr>
      <vt:lpstr>Helvetica</vt:lpstr>
      <vt:lpstr>Symbol</vt:lpstr>
      <vt:lpstr>Tahoma</vt:lpstr>
      <vt:lpstr>Times</vt:lpstr>
      <vt:lpstr>Times New Roman</vt:lpstr>
      <vt:lpstr>Wingdings</vt:lpstr>
      <vt:lpstr>somchai</vt:lpstr>
      <vt:lpstr>Picture</vt:lpstr>
      <vt:lpstr>การใช้คลังคำสั่งเชิงคำนวณ</vt:lpstr>
      <vt:lpstr>Topics</vt:lpstr>
      <vt:lpstr>ลองเขียนดู : Matrix Transpose</vt:lpstr>
      <vt:lpstr>ตัวอย่างประสิทธิภาพของอาเรย์ใน NumPy</vt:lpstr>
      <vt:lpstr>ตัวอย่างประสิทธิภาพของอาเรย์ใน NumPy</vt:lpstr>
      <vt:lpstr>List ไม่ได้คำนวณแบบ vector</vt:lpstr>
      <vt:lpstr>NumPy คืออะไร</vt:lpstr>
      <vt:lpstr>NumPy Array</vt:lpstr>
      <vt:lpstr>เมทริกซ์ใน NumPy</vt:lpstr>
      <vt:lpstr>การสร้างอาเรย์ด้วยฟังก์ชัน</vt:lpstr>
      <vt:lpstr>การสร้างอาเรย์ด้วยฟังก์ชัน (ต่อ)</vt:lpstr>
      <vt:lpstr>การอ้างอิงข้อมูลในอาเรย์</vt:lpstr>
      <vt:lpstr>การบวกลบคูณหารอาเรย์แบบค่าต่อค่า (element-wise)</vt:lpstr>
      <vt:lpstr>การบวกลบคูณหารอาเรย์ด้วยอาเรย์ที่มีขนาดไม่เท่ากัน</vt:lpstr>
      <vt:lpstr>จำนวนหรือลิสต์  + – * / % // กับ ndarray ได้</vt:lpstr>
      <vt:lpstr>ตัวอย่าง : Matrix Translation</vt:lpstr>
      <vt:lpstr>นอกเรื่อง : กฏการ Broadcasting </vt:lpstr>
      <vt:lpstr>ฟังก์ชันทางคณิตศาสตร์ที่น่าสนใจอื่นๆ ใน NumPy</vt:lpstr>
      <vt:lpstr>CH08_1</vt:lpstr>
      <vt:lpstr>CH08_2</vt:lpstr>
      <vt:lpstr>CH08_2</vt:lpstr>
      <vt:lpstr>Dot Product ของเวกเตอร์</vt:lpstr>
      <vt:lpstr>numpy dot ใช้คูณเมทริกซ์ก็ได้</vt:lpstr>
      <vt:lpstr>Dot Operator</vt:lpstr>
      <vt:lpstr>การคูณเมทริกซ์ (CH08_3)</vt:lpstr>
      <vt:lpstr>รายได้ของแต่ละวันในสัปดาห์</vt:lpstr>
      <vt:lpstr>ฟังก์ชัน sum() ใน NumPy</vt:lpstr>
      <vt:lpstr>axis=0,  axis=1</vt:lpstr>
      <vt:lpstr>นอกเรื่อง : axis</vt:lpstr>
      <vt:lpstr>นอกเรื่อง : axis</vt:lpstr>
      <vt:lpstr>นอกเรื่อง : axis</vt:lpstr>
      <vt:lpstr>นอกเรื่อง : axis</vt:lpstr>
      <vt:lpstr>ฟังก์ชัน mean(), std(), max(), argmax()ใน NumPy</vt:lpstr>
      <vt:lpstr>เมทริกซ์สลับเปลี่ยน (Matrix Transpose)</vt:lpstr>
      <vt:lpstr>การเปรียบเทียบ (&lt;, &lt;=, &gt;, &gt;=, ==,...)</vt:lpstr>
      <vt:lpstr>for x in list    vs.   for x in ndarray</vt:lpstr>
      <vt:lpstr>enumerate   vs.   np.ndenumerate</vt:lpstr>
      <vt:lpstr>List Enumerate</vt:lpstr>
      <vt:lpstr>ndenumerate</vt:lpstr>
      <vt:lpstr>loadtxt( ): อ่านข้อมูลจากแฟ้มข้อความเข้าอาเรย์</vt:lpstr>
      <vt:lpstr>savetext( ): บันทึกข้อมูลในอาเรย์ลงแฟ้ม</vt:lpstr>
      <vt:lpstr>ลองเขียนดู (CH08_04)</vt:lpstr>
      <vt:lpstr>ส่วนที่ 2 คลังคำสั่ง matplotlib และ PIL</vt:lpstr>
      <vt:lpstr>ความแตกต่างระหว่าง from vs import</vt:lpstr>
      <vt:lpstr>ไลบรารีอื่นๆ</vt:lpstr>
      <vt:lpstr>ตย การใช้งาน: การวาดกราฟ (sine curve)</vt:lpstr>
      <vt:lpstr>ตย การใช้งาน: การวาดกราฟ (sine และ cos curves)</vt:lpstr>
      <vt:lpstr>ตย การใช้งาน: การวาดกราฟ (แยกเป็นสองกราฟ บน ล่าง)</vt:lpstr>
      <vt:lpstr>ตย การใช้งาน: การวาดกราฟ (Bar Chart)</vt:lpstr>
      <vt:lpstr>ตย การใช้งาน: การวาดกราฟ (Bar Chart)</vt:lpstr>
      <vt:lpstr>ลองเขียนดู CH08_5</vt:lpstr>
      <vt:lpstr>ลองเขียนดู CH08_5 (ต่อ)</vt:lpstr>
      <vt:lpstr>CH08_5: Hints</vt:lpstr>
      <vt:lpstr>CH08_5 : Hints</vt:lpstr>
      <vt:lpstr>ตัวอย่างการแสดงผลของ  matplotlib อื่นๆ</vt:lpstr>
      <vt:lpstr>Application 1: Basic Image Processing</vt:lpstr>
      <vt:lpstr>การแสดงรูปภาพใน python ด้วย matplotlib</vt:lpstr>
      <vt:lpstr>1 ภาพ เป็นอาเรย์ 3 สามมิติ</vt:lpstr>
      <vt:lpstr>1 ภาพ เป็นอาเรย์ 3 สามมิติเก็บค่าความเข้มของ R G B</vt:lpstr>
      <vt:lpstr>การประมวลผลภาพเบื้องต้น</vt:lpstr>
      <vt:lpstr>การประมวลผลภาพเบื้องต้น : ภาพ Negative</vt:lpstr>
      <vt:lpstr>ลองทำดู : การลดความสว่างภาพ</vt:lpstr>
      <vt:lpstr>การประมวลผลภาพเบื้องต้น : ภาพสีเทา</vt:lpstr>
      <vt:lpstr>ภาพสีเทาแบบประหยัดเนื้อที่</vt:lpstr>
      <vt:lpstr>เขียนฟังก์ชันทำภาพสีเทาแบบประหยัดเนื้อที่</vt:lpstr>
      <vt:lpstr>เขาว่าสูตรนี้ดีกว่า 0.299*R + 0.587*G + 0.114*B</vt:lpstr>
      <vt:lpstr>ลองเขียนดู : ภาพโบราณ : Sepia</vt:lpstr>
      <vt:lpstr>Image Convolution</vt:lpstr>
      <vt:lpstr>Convolution</vt:lpstr>
      <vt:lpstr>Convolution</vt:lpstr>
      <vt:lpstr>ทบทวน : Moving Average หนึ่งมิติ</vt:lpstr>
      <vt:lpstr>Moving Average 2 มิติกับภาพ ได้ภาพเบลอ (blur)</vt:lpstr>
      <vt:lpstr>ต้องคำนวณ moving average ของทุกจุดในภาพ</vt:lpstr>
      <vt:lpstr>การประมวลผลภาพเบื้องต้น : ภาพเบลอ</vt:lpstr>
      <vt:lpstr>เขียนฟังก์ชัน convolute : blur เรียกใช้ convolute</vt:lpstr>
      <vt:lpstr>การประมวลผลภาพ : อีก</vt:lpstr>
      <vt:lpstr>สรุป</vt:lpstr>
      <vt:lpstr>Application 2: Linear Transformation</vt:lpstr>
      <vt:lpstr>ตย การใช้งาน: การวาดกราฟ (sine curve)</vt:lpstr>
      <vt:lpstr>โปรแกรมลากเส้นจากรายการของจุด</vt:lpstr>
      <vt:lpstr>การแปลงพิกัดของจุดแบบง่าย (มีหลายแบบ)</vt:lpstr>
      <vt:lpstr>การแปลงพิกัดของจุดแบบง่าย (มีหลายแบบ)</vt:lpstr>
      <vt:lpstr>การแปลงพิกัดของจุดแบบซับซ้อนขึ้น</vt:lpstr>
      <vt:lpstr>วิธีแปลงพิกัด (x,y) ของจุดด้วยการคูณเมทริกซ์ 2x2</vt:lpstr>
      <vt:lpstr>วิธีแปลงพิกัด (x,y) ของจุดด้วยการคูณเมทริกซ์ 2x2</vt:lpstr>
      <vt:lpstr>วิธีแปลงพิกัด (x,y) ของจุดด้วยการคูณเมทริกซ์ 2x2</vt:lpstr>
      <vt:lpstr>dot อีกครั้ง</vt:lpstr>
      <vt:lpstr>โปรแกรมแปลงพิกัดของจุดต่าง ๆ ด้วยวิธีคูณเมทริกซ์</vt:lpstr>
      <vt:lpstr>Horizontal Flip : [[-1,0],[0,1]]</vt:lpstr>
      <vt:lpstr>เมทริกซ์การแปลงพิกัดแบบอื่น (scale)</vt:lpstr>
      <vt:lpstr>เมทริกซ์การแปลงพิกัดแบบอื่น (rotate)</vt:lpstr>
      <vt:lpstr>ตัวอย่าง : วาดแล้วหมุนทีละ /6  จำนวน 12 ครั้ง</vt:lpstr>
      <vt:lpstr>โปรแกรมสาธิตการแปลงพิกัด</vt:lpstr>
      <vt:lpstr>การแปลงพิกัดแบบไม่ต้องใช้วงวนแปลงทีละจุด</vt:lpstr>
      <vt:lpstr>ตัวอย่างฟังก์ชันแปลงพิกัดแบบต่าง ๆ</vt:lpstr>
      <vt:lpstr>ถ้าต้องแปลงพิกัดหลายขั้นตอนต่อเนื่องกัน</vt:lpstr>
      <vt:lpstr>ถ้าต้องแปลงพิกัดหลายขั้นตอนต่อเนื่องกัน</vt:lpstr>
      <vt:lpstr>สรุป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การทำโปรแกรมคอมพิวเตอร์</dc:title>
  <dc:creator>Somchai</dc:creator>
  <cp:lastModifiedBy>Somchai P.</cp:lastModifiedBy>
  <cp:revision>804</cp:revision>
  <dcterms:created xsi:type="dcterms:W3CDTF">2002-04-12T09:05:11Z</dcterms:created>
  <dcterms:modified xsi:type="dcterms:W3CDTF">2016-04-03T13:14:18Z</dcterms:modified>
</cp:coreProperties>
</file>