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9" r:id="rId12"/>
    <p:sldId id="270" r:id="rId13"/>
    <p:sldId id="271" r:id="rId14"/>
    <p:sldId id="272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-1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FE3E5-D0AF-4EE3-AB4A-854F5FD10A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92A82-A4D1-40F5-9D86-14A47566B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Kingdo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FID" TargetMode="External"/><Relationship Id="rId5" Type="http://schemas.openxmlformats.org/officeDocument/2006/relationships/hyperlink" Target="https://en.wikipedia.org/wiki/Massachusetts_Institute_of_Technology" TargetMode="External"/><Relationship Id="rId4" Type="http://schemas.openxmlformats.org/officeDocument/2006/relationships/hyperlink" Target="https://en.wikipedia.org/wiki/Auto-ID_Cente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Kevin Ashton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(born 1968) 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nited Kingdom"/>
              </a:rPr>
              <a:t>British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technology pioneer who cofounded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uto-ID Center"/>
              </a:rPr>
              <a:t>Auto-ID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uto-ID Center"/>
              </a:rPr>
              <a:t>Center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assachusetts Institute of Technology"/>
              </a:rPr>
              <a:t>Massachusetts Institute of Technology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(MIT), which created a global standard system for 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FID"/>
              </a:rPr>
              <a:t>RFID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other sensors.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2A82-A4D1-40F5-9D86-14A47566BD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2017 IEEE Symposium on Security and Privacy, 22-26 May 2017, San Jose, California, USA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2A82-A4D1-40F5-9D86-14A47566BD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4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33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4" y="4385735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2" y="5870578"/>
            <a:ext cx="1212173" cy="377825"/>
          </a:xfrm>
        </p:spPr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4" y="5870578"/>
            <a:ext cx="3932137" cy="3778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8"/>
            <a:ext cx="417516" cy="377825"/>
          </a:xfrm>
        </p:spPr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5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0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09604"/>
            <a:ext cx="7772399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3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7" y="718114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1" y="2751671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6" y="609604"/>
            <a:ext cx="7091297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2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2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1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8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7" y="718114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1" y="2751671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6" y="609604"/>
            <a:ext cx="7091297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1" y="609604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1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0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3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9" y="609602"/>
            <a:ext cx="1676621" cy="5181601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1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70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3"/>
            <a:ext cx="7772400" cy="145626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4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1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5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1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9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9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5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70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3" y="5870578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>
                <a:solidFill>
                  <a:prstClr val="white"/>
                </a:solidFill>
              </a:rPr>
              <a:pPr/>
              <a:t>9/25/2017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870578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8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2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1" y="2514601"/>
            <a:ext cx="5829301" cy="88899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Everything as a service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560" y="4475543"/>
            <a:ext cx="5714228" cy="140546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Prabhas</a:t>
            </a:r>
            <a:r>
              <a:rPr lang="en-US" sz="2000" dirty="0" smtClean="0"/>
              <a:t> </a:t>
            </a:r>
            <a:r>
              <a:rPr lang="en-US" sz="2000" dirty="0" err="1" smtClean="0"/>
              <a:t>Chongstitvatana</a:t>
            </a:r>
            <a:endParaRPr lang="en-US" sz="2000" dirty="0" smtClean="0"/>
          </a:p>
          <a:p>
            <a:r>
              <a:rPr lang="en-US" sz="2000" dirty="0" err="1" smtClean="0"/>
              <a:t>Chulalongkorn</a:t>
            </a:r>
            <a:r>
              <a:rPr lang="en-US" sz="2000" dirty="0" smtClean="0"/>
              <a:t> University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5935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51954" y="824593"/>
            <a:ext cx="7896053" cy="52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bit of history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29" y="1865127"/>
            <a:ext cx="5068489" cy="4225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/>
              <a:t>The term "Internet of Things" is coined by Kevin Ashton 1999.</a:t>
            </a:r>
          </a:p>
          <a:p>
            <a:r>
              <a:rPr lang="en-US" sz="3200" dirty="0"/>
              <a:t>Early example, 1982, Coke machine at Carnegie Mellon University was connected to internet: report its inventory and temperature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23" y="2065870"/>
            <a:ext cx="2072928" cy="31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5" y="1337736"/>
            <a:ext cx="7133771" cy="40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578188"/>
            <a:ext cx="7773338" cy="11971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40972" y="1901667"/>
            <a:ext cx="6662058" cy="44501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Environmental monitoring</a:t>
            </a:r>
          </a:p>
          <a:p>
            <a:r>
              <a:rPr lang="en-US" sz="3200" dirty="0"/>
              <a:t>Infrastructure management</a:t>
            </a:r>
          </a:p>
          <a:p>
            <a:r>
              <a:rPr lang="en-US" sz="3200" dirty="0"/>
              <a:t>Manufacturing</a:t>
            </a:r>
          </a:p>
          <a:p>
            <a:r>
              <a:rPr lang="en-US" sz="3200" dirty="0"/>
              <a:t>Energy management</a:t>
            </a:r>
          </a:p>
          <a:p>
            <a:r>
              <a:rPr lang="en-US" sz="3200" dirty="0"/>
              <a:t>Medical and health care systems</a:t>
            </a:r>
          </a:p>
          <a:p>
            <a:r>
              <a:rPr lang="en-US" sz="3200" dirty="0"/>
              <a:t>Building and home automation</a:t>
            </a:r>
          </a:p>
          <a:p>
            <a:r>
              <a:rPr lang="en-US" sz="32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7358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60" y="614642"/>
            <a:ext cx="7773338" cy="1197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Smart Cities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632570"/>
            <a:ext cx="7772870" cy="2568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4" y="1878486"/>
            <a:ext cx="7418776" cy="417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063963"/>
            <a:ext cx="7773338" cy="1197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Large Scale examples: Smart 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4862" y="2261096"/>
            <a:ext cx="7772870" cy="396009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  </a:t>
            </a:r>
            <a:r>
              <a:rPr lang="en-US" sz="8000" dirty="0" smtClean="0"/>
              <a:t>Songdo</a:t>
            </a:r>
            <a:r>
              <a:rPr lang="en-US" sz="8000" dirty="0"/>
              <a:t>, South Korea</a:t>
            </a:r>
          </a:p>
          <a:p>
            <a:r>
              <a:rPr lang="en-US" sz="8000" dirty="0"/>
              <a:t>  Santander, Spain</a:t>
            </a:r>
          </a:p>
          <a:p>
            <a:pPr marL="0" indent="0">
              <a:buNone/>
            </a:pPr>
            <a:r>
              <a:rPr lang="en-US" sz="8000" dirty="0"/>
              <a:t>	10,000 sensors: parking search, environ. monitoring</a:t>
            </a:r>
          </a:p>
          <a:p>
            <a:r>
              <a:rPr lang="en-US" sz="8000" dirty="0"/>
              <a:t>  San Francisco Bay area</a:t>
            </a:r>
          </a:p>
          <a:p>
            <a:pPr marL="0" indent="0">
              <a:buNone/>
            </a:pPr>
            <a:r>
              <a:rPr lang="en-US" sz="8000" dirty="0"/>
              <a:t>	wireless sensors data network</a:t>
            </a:r>
          </a:p>
          <a:p>
            <a:r>
              <a:rPr lang="en-US" sz="8000" dirty="0"/>
              <a:t>  New York waterways</a:t>
            </a:r>
          </a:p>
          <a:p>
            <a:r>
              <a:rPr lang="en-US" sz="8000" dirty="0"/>
              <a:t>  </a:t>
            </a:r>
            <a:r>
              <a:rPr lang="en-US" sz="8000" dirty="0" err="1"/>
              <a:t>Padova</a:t>
            </a:r>
            <a:r>
              <a:rPr lang="en-US" sz="8000" dirty="0"/>
              <a:t> Smart City Project, Italy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04" y="627174"/>
            <a:ext cx="7773338" cy="119713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IoT</a:t>
            </a:r>
            <a:r>
              <a:rPr lang="en-US" sz="3600" dirty="0" smtClean="0"/>
              <a:t> security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73" y="2085563"/>
            <a:ext cx="5040969" cy="43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7" y="1959429"/>
            <a:ext cx="7210033" cy="33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3" y="1261999"/>
            <a:ext cx="7614458" cy="43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100702"/>
            <a:ext cx="7773338" cy="1197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143125"/>
            <a:ext cx="7772870" cy="4061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/>
              <a:t>Civic engagement</a:t>
            </a:r>
          </a:p>
          <a:p>
            <a:r>
              <a:rPr lang="en-US" sz="3200" dirty="0"/>
              <a:t>Privacy, autonomy and control</a:t>
            </a:r>
          </a:p>
          <a:p>
            <a:r>
              <a:rPr lang="en-US" sz="3200" dirty="0"/>
              <a:t>technology &lt;&gt; just tools</a:t>
            </a:r>
          </a:p>
          <a:p>
            <a:r>
              <a:rPr lang="en-US" sz="3200" dirty="0"/>
              <a:t>technology = active agent</a:t>
            </a:r>
          </a:p>
          <a:p>
            <a:r>
              <a:rPr lang="en-US" sz="3200" dirty="0" err="1"/>
              <a:t>IoT</a:t>
            </a:r>
            <a:r>
              <a:rPr lang="en-US" sz="3200" dirty="0"/>
              <a:t> = Human augmentation  (Tim O Reilly)</a:t>
            </a:r>
          </a:p>
          <a:p>
            <a:r>
              <a:rPr lang="en-US" sz="3200" dirty="0"/>
              <a:t>data-driven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155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2" y="1578734"/>
            <a:ext cx="7772400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Everything as a service</a:t>
            </a:r>
          </a:p>
          <a:p>
            <a:pPr marL="0" indent="0" algn="ctr">
              <a:buNone/>
            </a:pPr>
            <a:r>
              <a:rPr lang="en-US" sz="4400" dirty="0"/>
              <a:t>e</a:t>
            </a:r>
            <a:r>
              <a:rPr lang="en-US" sz="4400" dirty="0" smtClean="0"/>
              <a:t>nable by</a:t>
            </a:r>
          </a:p>
          <a:p>
            <a:pPr marL="0" indent="0" algn="ctr">
              <a:buNone/>
            </a:pPr>
            <a:r>
              <a:rPr lang="en-US" sz="5400" dirty="0" smtClean="0"/>
              <a:t>Internet of everything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0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concern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632569"/>
            <a:ext cx="7772870" cy="32375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Security</a:t>
            </a:r>
          </a:p>
          <a:p>
            <a:pPr marL="300038" lvl="1" indent="0">
              <a:buNone/>
            </a:pPr>
            <a:r>
              <a:rPr lang="en-US" sz="3200" dirty="0"/>
              <a:t>  cyber attack in Physical world</a:t>
            </a:r>
          </a:p>
          <a:p>
            <a:pPr marL="300038" lvl="1" indent="0">
              <a:buNone/>
            </a:pPr>
            <a:r>
              <a:rPr lang="en-US" sz="3200" dirty="0"/>
              <a:t>  spy on people in their own homes</a:t>
            </a:r>
          </a:p>
          <a:p>
            <a:r>
              <a:rPr lang="en-US" sz="3200" dirty="0"/>
              <a:t>Increase in electronics waste  10x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0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707575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Technology roadmap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632570"/>
            <a:ext cx="7772870" cy="33110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/>
              <a:t>50-100 Trillion objects, </a:t>
            </a:r>
          </a:p>
          <a:p>
            <a:r>
              <a:rPr lang="en-US" sz="3200" dirty="0"/>
              <a:t>each person carries 1000-5000 trackable objects</a:t>
            </a:r>
          </a:p>
          <a:p>
            <a:r>
              <a:rPr lang="en-US" sz="3200" dirty="0"/>
              <a:t>computer manage and inventory objects and people </a:t>
            </a:r>
          </a:p>
          <a:p>
            <a:r>
              <a:rPr lang="en-US" sz="3200" dirty="0"/>
              <a:t>transform daily life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632570"/>
            <a:ext cx="7772870" cy="2568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5221" y="1085850"/>
            <a:ext cx="7274379" cy="45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340231" y="1108866"/>
            <a:ext cx="6815890" cy="46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111613" y="979715"/>
            <a:ext cx="7028179" cy="489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90262" y="889908"/>
            <a:ext cx="7659773" cy="49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02583" y="1890698"/>
            <a:ext cx="7772870" cy="2568080"/>
          </a:xfrm>
          <a:prstGeom prst="rect">
            <a:avLst/>
          </a:prstGeom>
        </p:spPr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32" y="3795504"/>
            <a:ext cx="1896081" cy="19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this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632570"/>
            <a:ext cx="7772870" cy="2568080"/>
          </a:xfrm>
          <a:prstGeom prst="rect">
            <a:avLst/>
          </a:prstGeom>
        </p:spPr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 dirty="0"/>
              <a:t>Go to me 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69" y="3795504"/>
            <a:ext cx="1896081" cy="19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191699"/>
            <a:ext cx="7772870" cy="2568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Internet of Things  = </a:t>
            </a:r>
            <a:r>
              <a:rPr lang="en-US" sz="4800" dirty="0" err="1" smtClean="0"/>
              <a:t>IoT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Machines to </a:t>
            </a:r>
            <a:r>
              <a:rPr lang="en-US" sz="4800" dirty="0" smtClean="0"/>
              <a:t>Machines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Next information revolution</a:t>
            </a:r>
          </a:p>
        </p:txBody>
      </p:sp>
    </p:spTree>
    <p:extLst>
      <p:ext uri="{BB962C8B-B14F-4D97-AF65-F5344CB8AC3E}">
        <p14:creationId xmlns:p14="http://schemas.microsoft.com/office/powerpoint/2010/main" val="26387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9882" y="1266348"/>
            <a:ext cx="8168368" cy="44323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1% of physical world is connected to Internet</a:t>
            </a:r>
          </a:p>
          <a:p>
            <a:r>
              <a:rPr lang="en-US" sz="3200" dirty="0"/>
              <a:t>Huge potential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Potentials</a:t>
            </a:r>
            <a:endParaRPr lang="en-US" sz="3200" dirty="0"/>
          </a:p>
          <a:p>
            <a:r>
              <a:rPr lang="en-US" sz="3200" dirty="0"/>
              <a:t>Innovative business process</a:t>
            </a:r>
          </a:p>
          <a:p>
            <a:r>
              <a:rPr lang="en-US" sz="3200" dirty="0"/>
              <a:t>Operational efficiency</a:t>
            </a:r>
          </a:p>
          <a:p>
            <a:r>
              <a:rPr lang="en-US" sz="3200" dirty="0"/>
              <a:t>New customer services</a:t>
            </a:r>
          </a:p>
        </p:txBody>
      </p:sp>
    </p:spTree>
    <p:extLst>
      <p:ext uri="{BB962C8B-B14F-4D97-AF65-F5344CB8AC3E}">
        <p14:creationId xmlns:p14="http://schemas.microsoft.com/office/powerpoint/2010/main" val="42949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80" y="1174181"/>
            <a:ext cx="7773338" cy="11971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</a:t>
            </a:r>
            <a:r>
              <a:rPr lang="en-US" sz="3600" dirty="0" err="1" smtClean="0"/>
              <a:t>IoT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81273" y="2371313"/>
            <a:ext cx="7895334" cy="37682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Network of Physical Objects</a:t>
            </a:r>
          </a:p>
          <a:p>
            <a:r>
              <a:rPr lang="en-US" sz="3200" dirty="0"/>
              <a:t>Embedded systems with electronics, software, sensors</a:t>
            </a:r>
          </a:p>
          <a:p>
            <a:r>
              <a:rPr lang="en-US" sz="3200" dirty="0"/>
              <a:t>Enable objects to exchange data with manufacturer, operator, other devices through network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13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99630" y="1767155"/>
            <a:ext cx="7772870" cy="3482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Allow remote control</a:t>
            </a:r>
          </a:p>
          <a:p>
            <a:pPr marL="0" indent="0">
              <a:buNone/>
            </a:pPr>
            <a:r>
              <a:rPr lang="en-US" sz="3200" dirty="0"/>
              <a:t>Direct integration = computer + physical world</a:t>
            </a:r>
          </a:p>
          <a:p>
            <a:endParaRPr lang="en-US" sz="2700" dirty="0"/>
          </a:p>
          <a:p>
            <a:pPr marL="0" indent="0">
              <a:buNone/>
            </a:pPr>
            <a:r>
              <a:rPr lang="en-US" sz="4000" dirty="0"/>
              <a:t>Result:  Automation in all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67" y="1919704"/>
            <a:ext cx="6721400" cy="30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78312" y="790047"/>
            <a:ext cx="7745202" cy="53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282</Words>
  <Application>Microsoft Office PowerPoint</Application>
  <PresentationFormat>On-screen Show (4:3)</PresentationFormat>
  <Paragraphs>76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Cordia New</vt:lpstr>
      <vt:lpstr>Celestial</vt:lpstr>
      <vt:lpstr>Everything as a service</vt:lpstr>
      <vt:lpstr>PowerPoint Presentation</vt:lpstr>
      <vt:lpstr>Download this slides</vt:lpstr>
      <vt:lpstr>PowerPoint Presentation</vt:lpstr>
      <vt:lpstr>PowerPoint Presentation</vt:lpstr>
      <vt:lpstr>What is IoT</vt:lpstr>
      <vt:lpstr>PowerPoint Presentation</vt:lpstr>
      <vt:lpstr>PowerPoint Presentation</vt:lpstr>
      <vt:lpstr>PowerPoint Presentation</vt:lpstr>
      <vt:lpstr>PowerPoint Presentation</vt:lpstr>
      <vt:lpstr>A bit of history</vt:lpstr>
      <vt:lpstr>PowerPoint Presentation</vt:lpstr>
      <vt:lpstr>Applications</vt:lpstr>
      <vt:lpstr>Smart Cities</vt:lpstr>
      <vt:lpstr>Large Scale examples: Smart City</vt:lpstr>
      <vt:lpstr>IoT security</vt:lpstr>
      <vt:lpstr>PowerPoint Presentation</vt:lpstr>
      <vt:lpstr>PowerPoint Presentation</vt:lpstr>
      <vt:lpstr>Impact</vt:lpstr>
      <vt:lpstr>concern</vt:lpstr>
      <vt:lpstr>Technology roadmap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as a service</dc:title>
  <dc:creator>Prabhas Chongstitvatana</dc:creator>
  <cp:lastModifiedBy>Prabhas Chongstitvatana</cp:lastModifiedBy>
  <cp:revision>6</cp:revision>
  <dcterms:created xsi:type="dcterms:W3CDTF">2017-09-25T15:36:53Z</dcterms:created>
  <dcterms:modified xsi:type="dcterms:W3CDTF">2017-09-25T16:20:19Z</dcterms:modified>
</cp:coreProperties>
</file>