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26" r:id="rId3"/>
    <p:sldId id="299" r:id="rId4"/>
    <p:sldId id="292" r:id="rId5"/>
    <p:sldId id="293" r:id="rId6"/>
    <p:sldId id="300" r:id="rId7"/>
    <p:sldId id="301" r:id="rId8"/>
    <p:sldId id="294" r:id="rId9"/>
    <p:sldId id="302" r:id="rId10"/>
    <p:sldId id="307" r:id="rId11"/>
    <p:sldId id="304" r:id="rId12"/>
    <p:sldId id="296" r:id="rId13"/>
    <p:sldId id="305" r:id="rId14"/>
    <p:sldId id="297" r:id="rId15"/>
    <p:sldId id="298" r:id="rId16"/>
    <p:sldId id="327" r:id="rId17"/>
    <p:sldId id="257" r:id="rId18"/>
    <p:sldId id="258" r:id="rId19"/>
    <p:sldId id="259" r:id="rId20"/>
    <p:sldId id="260" r:id="rId21"/>
    <p:sldId id="261" r:id="rId22"/>
    <p:sldId id="320" r:id="rId23"/>
    <p:sldId id="263" r:id="rId24"/>
    <p:sldId id="264" r:id="rId25"/>
    <p:sldId id="265" r:id="rId26"/>
    <p:sldId id="266" r:id="rId27"/>
    <p:sldId id="267" r:id="rId28"/>
    <p:sldId id="268" r:id="rId29"/>
    <p:sldId id="269" r:id="rId30"/>
    <p:sldId id="270" r:id="rId31"/>
    <p:sldId id="271" r:id="rId32"/>
    <p:sldId id="272" r:id="rId33"/>
    <p:sldId id="273" r:id="rId34"/>
    <p:sldId id="316" r:id="rId35"/>
    <p:sldId id="317" r:id="rId36"/>
    <p:sldId id="318" r:id="rId37"/>
    <p:sldId id="322" r:id="rId38"/>
    <p:sldId id="328" r:id="rId39"/>
    <p:sldId id="32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48" y="308"/>
      </p:cViewPr>
      <p:guideLst/>
    </p:cSldViewPr>
  </p:slideViewPr>
  <p:notesTextViewPr>
    <p:cViewPr>
      <p:scale>
        <a:sx n="1" d="1"/>
        <a:sy n="1" d="1"/>
      </p:scale>
      <p:origin x="0" y="0"/>
    </p:cViewPr>
  </p:notesTextViewPr>
  <p:sorterViewPr>
    <p:cViewPr>
      <p:scale>
        <a:sx n="100" d="100"/>
        <a:sy n="100" d="100"/>
      </p:scale>
      <p:origin x="0" y="-110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2AF44-0B18-44D5-BB86-32929D0CCA9D}" type="datetimeFigureOut">
              <a:rPr lang="en-US" smtClean="0"/>
              <a:t>5/18/2022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2A718-E9DA-4395-AABD-4CA25E9A2610}" type="slidenum">
              <a:rPr lang="en-US" smtClean="0"/>
              <a:t>‹#›</a:t>
            </a:fld>
            <a:endParaRPr lang="en-US"/>
          </a:p>
        </p:txBody>
      </p:sp>
    </p:spTree>
    <p:extLst>
      <p:ext uri="{BB962C8B-B14F-4D97-AF65-F5344CB8AC3E}">
        <p14:creationId xmlns:p14="http://schemas.microsoft.com/office/powerpoint/2010/main" val="199247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ยึดรูปบนภาพนิ่ง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ตัวยึดบันทึกย่อ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th-TH" altLang="en-US" b="1"/>
              <a:t>"สงขลานครินทร์"</a:t>
            </a:r>
            <a:r>
              <a:rPr lang="th-TH" altLang="en-US"/>
              <a:t>เป็นพระยศของ</a:t>
            </a:r>
            <a:r>
              <a:rPr lang="th-TH" altLang="en-US" b="1"/>
              <a:t> สมเด็จพระมหิตลาธิเบศร อดุลยเดชวิกรม พระบรมราชชนก</a:t>
            </a:r>
            <a:r>
              <a:rPr lang="th-TH" altLang="en-US"/>
              <a:t>ส่วน</a:t>
            </a:r>
            <a:r>
              <a:rPr lang="th-TH" altLang="en-US" b="1"/>
              <a:t>"มหิดล"</a:t>
            </a:r>
            <a:r>
              <a:rPr lang="th-TH" altLang="en-US"/>
              <a:t>เป็นพระนามของพระองค์ท่าน </a:t>
            </a:r>
          </a:p>
        </p:txBody>
      </p:sp>
      <p:sp>
        <p:nvSpPr>
          <p:cNvPr id="25604" name="ตัวยึดหมายเลขภาพนิ่ง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fld id="{CC238BC0-A80F-4367-ADE1-90E792C94851}" type="slidenum">
              <a:rPr lang="th-TH" altLang="en-US" sz="1200"/>
              <a:pPr eaLnBrk="1" hangingPunct="1"/>
              <a:t>38</a:t>
            </a:fld>
            <a:endParaRPr lang="th-TH" altLang="en-US" sz="1200"/>
          </a:p>
        </p:txBody>
      </p:sp>
    </p:spTree>
    <p:extLst>
      <p:ext uri="{BB962C8B-B14F-4D97-AF65-F5344CB8AC3E}">
        <p14:creationId xmlns:p14="http://schemas.microsoft.com/office/powerpoint/2010/main" val="108605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345FFA-2120-4658-B5DC-944F47E250E6}"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7337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45FFA-2120-4658-B5DC-944F47E250E6}"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556454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45FFA-2120-4658-B5DC-944F47E250E6}"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76628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45FFA-2120-4658-B5DC-944F47E250E6}"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1222713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45FFA-2120-4658-B5DC-944F47E250E6}"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214671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45FFA-2120-4658-B5DC-944F47E250E6}"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86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45FFA-2120-4658-B5DC-944F47E250E6}"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282641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45FFA-2120-4658-B5DC-944F47E250E6}"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274321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45FFA-2120-4658-B5DC-944F47E250E6}"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157120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45FFA-2120-4658-B5DC-944F47E250E6}"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414847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45FFA-2120-4658-B5DC-944F47E250E6}"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2F203-B74E-4E0C-ACD7-5B104B97B806}" type="slidenum">
              <a:rPr lang="en-US" smtClean="0"/>
              <a:t>‹#›</a:t>
            </a:fld>
            <a:endParaRPr lang="en-US"/>
          </a:p>
        </p:txBody>
      </p:sp>
    </p:spTree>
    <p:extLst>
      <p:ext uri="{BB962C8B-B14F-4D97-AF65-F5344CB8AC3E}">
        <p14:creationId xmlns:p14="http://schemas.microsoft.com/office/powerpoint/2010/main" val="312821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45FFA-2120-4658-B5DC-944F47E250E6}"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2F203-B74E-4E0C-ACD7-5B104B97B806}" type="slidenum">
              <a:rPr lang="en-US" smtClean="0"/>
              <a:t>‹#›</a:t>
            </a:fld>
            <a:endParaRPr lang="en-US"/>
          </a:p>
        </p:txBody>
      </p:sp>
    </p:spTree>
    <p:extLst>
      <p:ext uri="{BB962C8B-B14F-4D97-AF65-F5344CB8AC3E}">
        <p14:creationId xmlns:p14="http://schemas.microsoft.com/office/powerpoint/2010/main" val="45866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0" y="398463"/>
            <a:ext cx="9144000" cy="2387600"/>
          </a:xfrm>
        </p:spPr>
        <p:txBody>
          <a:bodyPr/>
          <a:lstStyle/>
          <a:p>
            <a:r>
              <a:rPr lang="en-US"/>
              <a:t>From Research </a:t>
            </a:r>
            <a:r>
              <a:rPr lang="en-US" dirty="0"/>
              <a:t>T</a:t>
            </a:r>
            <a:r>
              <a:rPr lang="en-US"/>
              <a:t>o </a:t>
            </a:r>
            <a:r>
              <a:rPr lang="en-US" dirty="0"/>
              <a:t>Innovation</a:t>
            </a:r>
          </a:p>
        </p:txBody>
      </p:sp>
      <p:sp>
        <p:nvSpPr>
          <p:cNvPr id="3" name="Subtitle 2"/>
          <p:cNvSpPr>
            <a:spLocks noGrp="1"/>
          </p:cNvSpPr>
          <p:nvPr>
            <p:ph type="subTitle" idx="1"/>
          </p:nvPr>
        </p:nvSpPr>
        <p:spPr/>
        <p:txBody>
          <a:bodyPr>
            <a:noAutofit/>
          </a:bodyPr>
          <a:lstStyle/>
          <a:p>
            <a:r>
              <a:rPr lang="en-US" sz="3600" dirty="0"/>
              <a:t>Prabhas Chongstitvatana</a:t>
            </a:r>
          </a:p>
          <a:p>
            <a:r>
              <a:rPr lang="en-US" sz="3600" dirty="0"/>
              <a:t>Faculty of Engineering</a:t>
            </a:r>
          </a:p>
          <a:p>
            <a:r>
              <a:rPr lang="en-US" sz="3600" dirty="0" err="1"/>
              <a:t>Chulalongkorn</a:t>
            </a:r>
            <a:r>
              <a:rPr lang="en-US" sz="3600" dirty="0"/>
              <a:t> University</a:t>
            </a:r>
          </a:p>
        </p:txBody>
      </p:sp>
    </p:spTree>
    <p:extLst>
      <p:ext uri="{BB962C8B-B14F-4D97-AF65-F5344CB8AC3E}">
        <p14:creationId xmlns:p14="http://schemas.microsoft.com/office/powerpoint/2010/main" val="31791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Step-by-step of doing research</a:t>
            </a:r>
          </a:p>
        </p:txBody>
      </p:sp>
      <p:sp>
        <p:nvSpPr>
          <p:cNvPr id="3" name="Content Placeholder 2"/>
          <p:cNvSpPr>
            <a:spLocks noGrp="1"/>
          </p:cNvSpPr>
          <p:nvPr>
            <p:ph idx="1"/>
          </p:nvPr>
        </p:nvSpPr>
        <p:spPr/>
        <p:txBody>
          <a:bodyPr/>
          <a:lstStyle/>
          <a:p>
            <a:pPr marL="0" indent="0">
              <a:buNone/>
            </a:pPr>
            <a:endParaRPr lang="en-US" dirty="0"/>
          </a:p>
          <a:p>
            <a:r>
              <a:rPr lang="en-US" sz="3600" dirty="0"/>
              <a:t>What is your interest? </a:t>
            </a:r>
          </a:p>
          <a:p>
            <a:r>
              <a:rPr lang="en-US" sz="3600" dirty="0"/>
              <a:t>Asking the right research question </a:t>
            </a:r>
          </a:p>
          <a:p>
            <a:r>
              <a:rPr lang="en-US" sz="3600" dirty="0"/>
              <a:t>Doable in a reasonable time </a:t>
            </a:r>
          </a:p>
          <a:p>
            <a:r>
              <a:rPr lang="en-US" sz="3600" dirty="0"/>
              <a:t>Do small project (or initial Design) </a:t>
            </a:r>
          </a:p>
          <a:p>
            <a:r>
              <a:rPr lang="en-US" sz="3600" dirty="0"/>
              <a:t>Experiment with your project/design </a:t>
            </a:r>
          </a:p>
          <a:p>
            <a:r>
              <a:rPr lang="en-US" sz="3600" dirty="0"/>
              <a:t>Write  paper </a:t>
            </a:r>
          </a:p>
        </p:txBody>
      </p:sp>
    </p:spTree>
    <p:extLst>
      <p:ext uri="{BB962C8B-B14F-4D97-AF65-F5344CB8AC3E}">
        <p14:creationId xmlns:p14="http://schemas.microsoft.com/office/powerpoint/2010/main" val="47883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are new</a:t>
            </a:r>
          </a:p>
        </p:txBody>
      </p:sp>
      <p:sp>
        <p:nvSpPr>
          <p:cNvPr id="3" name="Content Placeholder 2"/>
          <p:cNvSpPr>
            <a:spLocks noGrp="1"/>
          </p:cNvSpPr>
          <p:nvPr>
            <p:ph idx="1"/>
          </p:nvPr>
        </p:nvSpPr>
        <p:spPr/>
        <p:txBody>
          <a:bodyPr>
            <a:normAutofit fontScale="92500" lnSpcReduction="10000"/>
          </a:bodyPr>
          <a:lstStyle/>
          <a:p>
            <a:r>
              <a:rPr lang="en-US" sz="3600" dirty="0"/>
              <a:t>Find a good mentor</a:t>
            </a:r>
          </a:p>
          <a:p>
            <a:r>
              <a:rPr lang="en-US" sz="3600" dirty="0"/>
              <a:t>Expectation is the most important element in successful collaboration. </a:t>
            </a:r>
          </a:p>
          <a:p>
            <a:r>
              <a:rPr lang="en-US" sz="3600" dirty="0"/>
              <a:t>Work out what will be the result of your research. </a:t>
            </a:r>
          </a:p>
          <a:p>
            <a:r>
              <a:rPr lang="en-US" sz="3600" dirty="0"/>
              <a:t>You must convince yourself of the "value" of your proposed research.</a:t>
            </a:r>
          </a:p>
          <a:p>
            <a:r>
              <a:rPr lang="en-US" sz="3600" dirty="0"/>
              <a:t>The job of your mentor is the guide you through the jungle of difficulty.  (and not to tell you really how to do it, I believe!)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940904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to do list</a:t>
            </a:r>
          </a:p>
        </p:txBody>
      </p:sp>
      <p:sp>
        <p:nvSpPr>
          <p:cNvPr id="3" name="Content Placeholder 2"/>
          <p:cNvSpPr>
            <a:spLocks noGrp="1"/>
          </p:cNvSpPr>
          <p:nvPr>
            <p:ph idx="1"/>
          </p:nvPr>
        </p:nvSpPr>
        <p:spPr/>
        <p:txBody>
          <a:bodyPr/>
          <a:lstStyle/>
          <a:p>
            <a:r>
              <a:rPr lang="en-US" sz="3600" dirty="0">
                <a:effectLst/>
              </a:rPr>
              <a:t>read a lot, to know what is the current state of the art</a:t>
            </a:r>
          </a:p>
          <a:p>
            <a:r>
              <a:rPr lang="en-US" sz="3600" dirty="0">
                <a:effectLst/>
              </a:rPr>
              <a:t>talk a lot, to synthesis your idea</a:t>
            </a:r>
          </a:p>
          <a:p>
            <a:r>
              <a:rPr lang="en-US" sz="3600" dirty="0">
                <a:effectLst/>
              </a:rPr>
              <a:t>write a lot, to make your idea concrete and to communicate your idea formally.</a:t>
            </a:r>
            <a:br>
              <a:rPr lang="en-US" sz="3600" dirty="0">
                <a:effectLst/>
              </a:rPr>
            </a:br>
            <a:endParaRPr lang="en-US" sz="3600" dirty="0">
              <a:effectLst/>
            </a:endParaRPr>
          </a:p>
          <a:p>
            <a:pPr marL="0" indent="0">
              <a:buNone/>
            </a:pPr>
            <a:endParaRPr lang="en-US" dirty="0"/>
          </a:p>
        </p:txBody>
      </p:sp>
    </p:spTree>
    <p:extLst>
      <p:ext uri="{BB962C8B-B14F-4D97-AF65-F5344CB8AC3E}">
        <p14:creationId xmlns:p14="http://schemas.microsoft.com/office/powerpoint/2010/main" val="398429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own observation</a:t>
            </a:r>
          </a:p>
        </p:txBody>
      </p:sp>
      <p:sp>
        <p:nvSpPr>
          <p:cNvPr id="3" name="Content Placeholder 2"/>
          <p:cNvSpPr>
            <a:spLocks noGrp="1"/>
          </p:cNvSpPr>
          <p:nvPr>
            <p:ph idx="1"/>
          </p:nvPr>
        </p:nvSpPr>
        <p:spPr/>
        <p:txBody>
          <a:bodyPr/>
          <a:lstStyle/>
          <a:p>
            <a:endParaRPr lang="en-US" dirty="0"/>
          </a:p>
          <a:p>
            <a:r>
              <a:rPr lang="en-US" sz="3600" dirty="0"/>
              <a:t>research is very much social activities [but a lot of time you need quite time and place to think hard.] </a:t>
            </a:r>
          </a:p>
          <a:p>
            <a:r>
              <a:rPr lang="en-US" sz="3600" dirty="0"/>
              <a:t>motivation is very important  [find the topic that suite your interest] </a:t>
            </a:r>
          </a:p>
          <a:p>
            <a:r>
              <a:rPr lang="en-US" sz="3600" dirty="0"/>
              <a:t>publication always takes more time than you expect. start writing a paper is difficult. </a:t>
            </a:r>
          </a:p>
        </p:txBody>
      </p:sp>
    </p:spTree>
    <p:extLst>
      <p:ext uri="{BB962C8B-B14F-4D97-AF65-F5344CB8AC3E}">
        <p14:creationId xmlns:p14="http://schemas.microsoft.com/office/powerpoint/2010/main" val="35147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sz="3600" dirty="0"/>
              <a:t>It is very important to appreciate the value of research work.  Your imagination can create a good research topic. </a:t>
            </a:r>
          </a:p>
          <a:p>
            <a:r>
              <a:rPr lang="en-US" sz="3600" dirty="0"/>
              <a:t>The usefulness of research work for the industry in three categories are:</a:t>
            </a:r>
          </a:p>
          <a:p>
            <a:pPr lvl="1"/>
            <a:r>
              <a:rPr lang="en-US" sz="3200" dirty="0"/>
              <a:t>short term research -- to improve the process</a:t>
            </a:r>
          </a:p>
          <a:p>
            <a:pPr lvl="1"/>
            <a:r>
              <a:rPr lang="en-US" sz="3200" dirty="0"/>
              <a:t>medium term research -- to enhance competitiveness</a:t>
            </a:r>
          </a:p>
          <a:p>
            <a:pPr lvl="1"/>
            <a:r>
              <a:rPr lang="en-US" sz="3200" dirty="0"/>
              <a:t>long term research -- to create new market</a:t>
            </a:r>
          </a:p>
          <a:p>
            <a:pPr lvl="1"/>
            <a:endParaRPr lang="en-US" dirty="0"/>
          </a:p>
        </p:txBody>
      </p:sp>
    </p:spTree>
    <p:extLst>
      <p:ext uri="{BB962C8B-B14F-4D97-AF65-F5344CB8AC3E}">
        <p14:creationId xmlns:p14="http://schemas.microsoft.com/office/powerpoint/2010/main" val="346196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Pitfalls</a:t>
            </a:r>
          </a:p>
        </p:txBody>
      </p:sp>
      <p:sp>
        <p:nvSpPr>
          <p:cNvPr id="3" name="Content Placeholder 2"/>
          <p:cNvSpPr>
            <a:spLocks noGrp="1"/>
          </p:cNvSpPr>
          <p:nvPr>
            <p:ph idx="1"/>
          </p:nvPr>
        </p:nvSpPr>
        <p:spPr/>
        <p:txBody>
          <a:bodyPr>
            <a:normAutofit fontScale="92500" lnSpcReduction="10000"/>
          </a:bodyPr>
          <a:lstStyle/>
          <a:p>
            <a:r>
              <a:rPr lang="en-US" sz="3600" dirty="0"/>
              <a:t>Don't choose the topic that requires new skill.  For example, if you are proficient C programmer, use C.  Don't try to learn a new language for your work.  The time is too short.</a:t>
            </a:r>
          </a:p>
          <a:p>
            <a:r>
              <a:rPr lang="en-US" sz="3600" dirty="0"/>
              <a:t>Get the scope of your work right.  Most often, you underestimate the amount of work required and overestimate your ability.  The time is too short.</a:t>
            </a:r>
          </a:p>
          <a:p>
            <a:r>
              <a:rPr lang="en-US" sz="3600" dirty="0"/>
              <a:t>The time is always too short.  Don't postpone any work, do it now.</a:t>
            </a:r>
          </a:p>
          <a:p>
            <a:pPr marL="0" indent="0">
              <a:buNone/>
            </a:pPr>
            <a:endParaRPr lang="en-US" dirty="0"/>
          </a:p>
        </p:txBody>
      </p:sp>
    </p:spTree>
    <p:extLst>
      <p:ext uri="{BB962C8B-B14F-4D97-AF65-F5344CB8AC3E}">
        <p14:creationId xmlns:p14="http://schemas.microsoft.com/office/powerpoint/2010/main" val="372443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400" dirty="0"/>
              <a:t>Enjoy doing research!</a:t>
            </a:r>
          </a:p>
          <a:p>
            <a:endParaRPr lang="en-US" dirty="0"/>
          </a:p>
        </p:txBody>
      </p:sp>
    </p:spTree>
    <p:extLst>
      <p:ext uri="{BB962C8B-B14F-4D97-AF65-F5344CB8AC3E}">
        <p14:creationId xmlns:p14="http://schemas.microsoft.com/office/powerpoint/2010/main" val="1141829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Innovation Examples</a:t>
            </a:r>
            <a:endParaRPr lang="th-TH" altLang="en-US" dirty="0"/>
          </a:p>
        </p:txBody>
      </p:sp>
      <p:sp>
        <p:nvSpPr>
          <p:cNvPr id="16387" name="Rectangle 3"/>
          <p:cNvSpPr>
            <a:spLocks noGrp="1" noChangeArrowheads="1"/>
          </p:cNvSpPr>
          <p:nvPr>
            <p:ph type="body" idx="1"/>
          </p:nvPr>
        </p:nvSpPr>
        <p:spPr/>
        <p:txBody>
          <a:bodyPr>
            <a:normAutofit/>
          </a:bodyPr>
          <a:lstStyle/>
          <a:p>
            <a:r>
              <a:rPr lang="en-US" altLang="en-US" sz="3600" dirty="0"/>
              <a:t>Learning finite state machine</a:t>
            </a:r>
          </a:p>
          <a:p>
            <a:r>
              <a:rPr lang="en-US" altLang="en-US" sz="3600" dirty="0"/>
              <a:t>Genetic algorithm in hardware</a:t>
            </a:r>
          </a:p>
          <a:p>
            <a:r>
              <a:rPr lang="en-US" altLang="en-US" sz="3600" dirty="0"/>
              <a:t>Building Blocks</a:t>
            </a:r>
          </a:p>
          <a:p>
            <a:r>
              <a:rPr lang="en-US" altLang="en-US" sz="3600" dirty="0"/>
              <a:t>Scheduling in manufacturing</a:t>
            </a:r>
          </a:p>
          <a:p>
            <a:r>
              <a:rPr lang="en-US" altLang="en-US" sz="3600" dirty="0"/>
              <a:t>Search for Lead-free Solder Alloys</a:t>
            </a:r>
          </a:p>
          <a:p>
            <a:r>
              <a:rPr lang="en-US" altLang="en-US" sz="3600" dirty="0"/>
              <a:t>2D DNA sequence search</a:t>
            </a:r>
            <a:endParaRPr lang="th-TH" altLang="en-US" sz="3600" dirty="0"/>
          </a:p>
        </p:txBody>
      </p:sp>
    </p:spTree>
    <p:extLst>
      <p:ext uri="{BB962C8B-B14F-4D97-AF65-F5344CB8AC3E}">
        <p14:creationId xmlns:p14="http://schemas.microsoft.com/office/powerpoint/2010/main" val="3036878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p:txBody>
          <a:bodyPr/>
          <a:lstStyle/>
          <a:p>
            <a:pPr>
              <a:buFontTx/>
              <a:buNone/>
            </a:pPr>
            <a:r>
              <a:rPr lang="en-US" altLang="en-US" sz="3200" dirty="0"/>
              <a:t>1998 Synthesis of Synchronous Sequential Logic Circuits from Partial </a:t>
            </a:r>
            <a:r>
              <a:rPr lang="en-US" altLang="en-US" sz="3200" dirty="0" err="1"/>
              <a:t>Input/Output</a:t>
            </a:r>
            <a:r>
              <a:rPr lang="en-US" altLang="en-US" sz="3200" dirty="0"/>
              <a:t> Sequences</a:t>
            </a:r>
          </a:p>
          <a:p>
            <a:pPr>
              <a:buFontTx/>
              <a:buNone/>
            </a:pPr>
            <a:endParaRPr lang="en-US" altLang="en-US" sz="1400" dirty="0"/>
          </a:p>
          <a:p>
            <a:pPr>
              <a:buFontTx/>
              <a:buNone/>
            </a:pPr>
            <a:endParaRPr lang="en-US" altLang="en-US" sz="1400" dirty="0"/>
          </a:p>
          <a:p>
            <a:pPr>
              <a:buFontTx/>
              <a:buNone/>
            </a:pPr>
            <a:endParaRPr lang="en-US" altLang="en-US" sz="1400" dirty="0"/>
          </a:p>
          <a:p>
            <a:pPr>
              <a:buFontTx/>
              <a:buNone/>
            </a:pPr>
            <a:endParaRPr lang="en-US" altLang="en-US" sz="1400" dirty="0"/>
          </a:p>
          <a:p>
            <a:pPr>
              <a:buFontTx/>
              <a:buNone/>
            </a:pPr>
            <a:r>
              <a:rPr lang="en-US" altLang="en-US" sz="1400" dirty="0"/>
              <a:t>.</a:t>
            </a:r>
            <a:endParaRPr lang="th-TH" altLang="en-US" sz="1400" dirty="0"/>
          </a:p>
        </p:txBody>
      </p:sp>
      <p:pic>
        <p:nvPicPr>
          <p:cNvPr id="20495" name="Picture 15" descr="Chameleon_-_Tanzania_-_Usambara_Mountai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8664" y="3213101"/>
            <a:ext cx="3900487" cy="2917825"/>
          </a:xfrm>
          <a:prstGeom prst="rect">
            <a:avLst/>
          </a:prstGeom>
          <a:noFill/>
          <a:extLst>
            <a:ext uri="{909E8E84-426E-40DD-AFC4-6F175D3DCCD1}">
              <a14:hiddenFill xmlns:a14="http://schemas.microsoft.com/office/drawing/2010/main">
                <a:solidFill>
                  <a:srgbClr val="FFFFFF"/>
                </a:solidFill>
              </a14:hiddenFill>
            </a:ext>
          </a:extLst>
        </p:spPr>
      </p:pic>
      <p:sp>
        <p:nvSpPr>
          <p:cNvPr id="20497" name="Text Box 17"/>
          <p:cNvSpPr txBox="1">
            <a:spLocks noChangeArrowheads="1"/>
          </p:cNvSpPr>
          <p:nvPr/>
        </p:nvSpPr>
        <p:spPr bwMode="auto">
          <a:xfrm>
            <a:off x="2566989" y="6308725"/>
            <a:ext cx="7489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Two-Horn Chameleon (Bradypodion fischeri ssp.) in the Usambara mountains, Tanzania</a:t>
            </a:r>
            <a:endParaRPr lang="th-TH" altLang="en-US" sz="1400"/>
          </a:p>
        </p:txBody>
      </p:sp>
    </p:spTree>
    <p:extLst>
      <p:ext uri="{BB962C8B-B14F-4D97-AF65-F5344CB8AC3E}">
        <p14:creationId xmlns:p14="http://schemas.microsoft.com/office/powerpoint/2010/main" val="189753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1" y="1773239"/>
            <a:ext cx="3757613" cy="3392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p:cNvSpPr txBox="1">
            <a:spLocks noChangeArrowheads="1"/>
          </p:cNvSpPr>
          <p:nvPr/>
        </p:nvSpPr>
        <p:spPr bwMode="auto">
          <a:xfrm>
            <a:off x="6527800" y="2060575"/>
            <a:ext cx="3671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26" y="2565401"/>
            <a:ext cx="52736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29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p:txBody>
          <a:bodyPr/>
          <a:lstStyle/>
          <a:p>
            <a:r>
              <a:rPr lang="en-US" sz="3600" dirty="0"/>
              <a:t>Search  “Prabhas Chongstitvatana”</a:t>
            </a:r>
          </a:p>
          <a:p>
            <a:r>
              <a:rPr lang="en-US" sz="3600" dirty="0"/>
              <a:t>Get to my homepage</a:t>
            </a:r>
          </a:p>
          <a:p>
            <a:endParaRPr lang="en-US" sz="3600"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200400"/>
            <a:ext cx="2528108" cy="2629128"/>
          </a:xfrm>
          <a:prstGeom prst="rect">
            <a:avLst/>
          </a:prstGeom>
        </p:spPr>
      </p:pic>
    </p:spTree>
    <p:extLst>
      <p:ext uri="{BB962C8B-B14F-4D97-AF65-F5344CB8AC3E}">
        <p14:creationId xmlns:p14="http://schemas.microsoft.com/office/powerpoint/2010/main" val="573779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normAutofit/>
          </a:bodyPr>
          <a:lstStyle/>
          <a:p>
            <a:pPr>
              <a:buFontTx/>
              <a:buNone/>
            </a:pPr>
            <a:r>
              <a:rPr lang="en-US" altLang="en-US" sz="3600" b="1" dirty="0"/>
              <a:t>2001  A Hardware Implementation of the Compact Genetic Algorithm</a:t>
            </a:r>
          </a:p>
          <a:p>
            <a:pPr marL="0" indent="0">
              <a:buNone/>
            </a:pPr>
            <a:r>
              <a:rPr lang="en-US" altLang="en-US" sz="3600" dirty="0"/>
              <a:t>Fabricate on FPGA, runs about 1,000 times faster than the software executing on a workstation.</a:t>
            </a:r>
            <a:endParaRPr lang="th-TH" altLang="en-US" sz="3600" dirty="0"/>
          </a:p>
        </p:txBody>
      </p:sp>
    </p:spTree>
    <p:extLst>
      <p:ext uri="{BB962C8B-B14F-4D97-AF65-F5344CB8AC3E}">
        <p14:creationId xmlns:p14="http://schemas.microsoft.com/office/powerpoint/2010/main" val="32303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87713" y="981075"/>
            <a:ext cx="6132512" cy="5043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5"/>
          <p:cNvSpPr txBox="1">
            <a:spLocks noChangeArrowheads="1"/>
          </p:cNvSpPr>
          <p:nvPr/>
        </p:nvSpPr>
        <p:spPr bwMode="auto">
          <a:xfrm>
            <a:off x="3575050" y="6092825"/>
            <a:ext cx="612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Pseudocode of Compact GA </a:t>
            </a:r>
            <a:endParaRPr lang="th-TH" altLang="en-US"/>
          </a:p>
        </p:txBody>
      </p:sp>
    </p:spTree>
    <p:extLst>
      <p:ext uri="{BB962C8B-B14F-4D97-AF65-F5344CB8AC3E}">
        <p14:creationId xmlns:p14="http://schemas.microsoft.com/office/powerpoint/2010/main" val="149514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10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27188" y="1700213"/>
            <a:ext cx="9040812" cy="3567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33304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a:buFontTx/>
              <a:buNone/>
            </a:pPr>
            <a:r>
              <a:rPr lang="en-US" altLang="en-US" b="1"/>
              <a:t>2004  Building block identification by simulateneity matrix</a:t>
            </a:r>
          </a:p>
          <a:p>
            <a:r>
              <a:rPr lang="en-US" altLang="en-US"/>
              <a:t>Building Blocks concept</a:t>
            </a:r>
          </a:p>
          <a:p>
            <a:r>
              <a:rPr lang="en-US" altLang="en-US"/>
              <a:t>Identify Building Blocks</a:t>
            </a:r>
          </a:p>
          <a:p>
            <a:r>
              <a:rPr lang="en-US" altLang="en-US"/>
              <a:t>Improve performance of GA</a:t>
            </a:r>
            <a:endParaRPr lang="th-TH" altLang="en-US"/>
          </a:p>
        </p:txBody>
      </p:sp>
    </p:spTree>
    <p:extLst>
      <p:ext uri="{BB962C8B-B14F-4D97-AF65-F5344CB8AC3E}">
        <p14:creationId xmlns:p14="http://schemas.microsoft.com/office/powerpoint/2010/main" val="3311031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524000" y="1676400"/>
            <a:ext cx="434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3200" i="1">
                <a:solidFill>
                  <a:schemeClr val="tx1"/>
                </a:solidFill>
                <a:latin typeface="Arial" panose="020B0604020202020204" pitchFamily="34" charset="0"/>
                <a:cs typeface="Angsana New" panose="02020603050405020304" pitchFamily="18" charset="-34"/>
              </a:defRPr>
            </a:lvl1pPr>
            <a:lvl2pPr marL="838200" indent="-838200" algn="ctr">
              <a:defRPr sz="3200" i="1">
                <a:solidFill>
                  <a:schemeClr val="tx1"/>
                </a:solidFill>
                <a:latin typeface="Arial" panose="020B0604020202020204" pitchFamily="34" charset="0"/>
                <a:cs typeface="Angsana New" panose="02020603050405020304" pitchFamily="18" charset="-34"/>
              </a:defRPr>
            </a:lvl2pPr>
            <a:lvl3pPr marL="838200" indent="-838200" algn="ctr">
              <a:defRPr sz="3200" i="1">
                <a:solidFill>
                  <a:schemeClr val="tx1"/>
                </a:solidFill>
                <a:latin typeface="Arial" panose="020B0604020202020204" pitchFamily="34" charset="0"/>
                <a:cs typeface="Angsana New" panose="02020603050405020304" pitchFamily="18" charset="-34"/>
              </a:defRPr>
            </a:lvl3pPr>
            <a:lvl4pPr marL="838200" indent="-838200" algn="ctr">
              <a:defRPr sz="3200" i="1">
                <a:solidFill>
                  <a:schemeClr val="tx1"/>
                </a:solidFill>
                <a:latin typeface="Arial" panose="020B0604020202020204" pitchFamily="34" charset="0"/>
                <a:cs typeface="Angsana New" panose="02020603050405020304" pitchFamily="18" charset="-34"/>
              </a:defRPr>
            </a:lvl4pPr>
            <a:lvl5pPr marL="838200" indent="-838200" algn="ctr">
              <a:defRPr sz="3200" i="1">
                <a:solidFill>
                  <a:schemeClr val="tx1"/>
                </a:solidFill>
                <a:latin typeface="Arial" panose="020B0604020202020204" pitchFamily="34" charset="0"/>
                <a:cs typeface="Angsana New" panose="02020603050405020304" pitchFamily="18" charset="-34"/>
              </a:defRPr>
            </a:lvl5pPr>
            <a:lvl6pPr marL="12954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6pPr>
            <a:lvl7pPr marL="17526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7pPr>
            <a:lvl8pPr marL="22098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8pPr>
            <a:lvl9pPr marL="26670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9pPr>
          </a:lstStyle>
          <a:p>
            <a:pPr algn="l"/>
            <a:r>
              <a:rPr lang="en-US" altLang="en-US" sz="1800" b="1"/>
              <a:t>	</a:t>
            </a:r>
            <a:r>
              <a:rPr lang="en-US" altLang="en-US" sz="2400" b="1" i="0"/>
              <a:t>x = 11100	f(x) = 28</a:t>
            </a:r>
            <a:br>
              <a:rPr lang="en-US" altLang="en-US" sz="2400" b="1" i="0"/>
            </a:br>
            <a:r>
              <a:rPr lang="en-US" altLang="en-US" sz="2400" b="1" i="0"/>
              <a:t>x = 11011	f(x) = 27</a:t>
            </a:r>
            <a:br>
              <a:rPr lang="en-US" altLang="en-US" sz="2400" b="1" i="0"/>
            </a:br>
            <a:r>
              <a:rPr lang="en-US" altLang="en-US" sz="2400" b="1" i="0"/>
              <a:t>x = 10111	f(x) = 23</a:t>
            </a:r>
            <a:br>
              <a:rPr lang="th-TH" altLang="en-US" sz="2400" b="1" i="0"/>
            </a:br>
            <a:r>
              <a:rPr lang="en-US" altLang="en-US" sz="2400" b="1" i="0"/>
              <a:t>x = 10100	f(x) = 20</a:t>
            </a:r>
            <a:br>
              <a:rPr lang="en-US" altLang="en-US" sz="2400" b="1" i="0"/>
            </a:br>
            <a:r>
              <a:rPr lang="en-US" altLang="en-US" sz="2400" b="1" i="0"/>
              <a:t>---------------------------</a:t>
            </a:r>
            <a:br>
              <a:rPr lang="th-TH" altLang="en-US" sz="2400" b="1" i="0"/>
            </a:br>
            <a:r>
              <a:rPr lang="en-US" altLang="en-US" sz="2400" b="1" i="0"/>
              <a:t>x = 01011	f(x) = 11</a:t>
            </a:r>
            <a:br>
              <a:rPr lang="en-US" altLang="en-US" sz="2400" b="1" i="0"/>
            </a:br>
            <a:r>
              <a:rPr lang="en-US" altLang="en-US" sz="2400" b="1" i="0"/>
              <a:t>x = 01010	f(x) = 10</a:t>
            </a:r>
            <a:br>
              <a:rPr lang="en-US" altLang="en-US" sz="2400" b="1" i="0"/>
            </a:br>
            <a:r>
              <a:rPr lang="en-US" altLang="en-US" sz="2400" b="1" i="0"/>
              <a:t>x = 00111	f(x) = 7</a:t>
            </a:r>
            <a:br>
              <a:rPr lang="en-US" altLang="en-US" sz="2400" b="1" i="0"/>
            </a:br>
            <a:r>
              <a:rPr lang="en-US" altLang="en-US" sz="2400" b="1" i="0"/>
              <a:t>x = 00000	f(x) = 0</a:t>
            </a:r>
            <a:endParaRPr lang="th-TH" altLang="en-US" sz="2400" b="1" i="0"/>
          </a:p>
        </p:txBody>
      </p:sp>
      <p:sp>
        <p:nvSpPr>
          <p:cNvPr id="53251" name="Line 3"/>
          <p:cNvSpPr>
            <a:spLocks noChangeShapeType="1"/>
          </p:cNvSpPr>
          <p:nvPr/>
        </p:nvSpPr>
        <p:spPr bwMode="auto">
          <a:xfrm>
            <a:off x="5943600" y="3048000"/>
            <a:ext cx="1905000"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2" name="Text Box 4"/>
          <p:cNvSpPr txBox="1">
            <a:spLocks noChangeArrowheads="1"/>
          </p:cNvSpPr>
          <p:nvPr/>
        </p:nvSpPr>
        <p:spPr bwMode="auto">
          <a:xfrm>
            <a:off x="5867400" y="2528888"/>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Induction</a:t>
            </a:r>
            <a:endParaRPr lang="th-TH" altLang="en-US" b="1"/>
          </a:p>
        </p:txBody>
      </p:sp>
      <p:sp>
        <p:nvSpPr>
          <p:cNvPr id="53253" name="Text Box 5"/>
          <p:cNvSpPr txBox="1">
            <a:spLocks noChangeArrowheads="1"/>
          </p:cNvSpPr>
          <p:nvPr/>
        </p:nvSpPr>
        <p:spPr bwMode="auto">
          <a:xfrm>
            <a:off x="7772400" y="25908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1 * * * *</a:t>
            </a:r>
            <a:endParaRPr lang="th-TH" altLang="en-US" b="1"/>
          </a:p>
        </p:txBody>
      </p:sp>
      <p:sp>
        <p:nvSpPr>
          <p:cNvPr id="53254" name="Text Box 6"/>
          <p:cNvSpPr txBox="1">
            <a:spLocks noChangeArrowheads="1"/>
          </p:cNvSpPr>
          <p:nvPr/>
        </p:nvSpPr>
        <p:spPr bwMode="auto">
          <a:xfrm>
            <a:off x="7620000" y="3033713"/>
            <a:ext cx="297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00FF"/>
                </a:solidFill>
              </a:rPr>
              <a:t>(Building Block)</a:t>
            </a:r>
            <a:endParaRPr lang="th-TH" altLang="en-US" b="1">
              <a:solidFill>
                <a:srgbClr val="0000FF"/>
              </a:solidFill>
            </a:endParaRPr>
          </a:p>
        </p:txBody>
      </p:sp>
    </p:spTree>
    <p:extLst>
      <p:ext uri="{BB962C8B-B14F-4D97-AF65-F5344CB8AC3E}">
        <p14:creationId xmlns:p14="http://schemas.microsoft.com/office/powerpoint/2010/main" val="34384547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562600" y="1676400"/>
            <a:ext cx="472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3200" i="1">
                <a:solidFill>
                  <a:schemeClr val="tx1"/>
                </a:solidFill>
                <a:latin typeface="Arial" panose="020B0604020202020204" pitchFamily="34" charset="0"/>
                <a:cs typeface="Angsana New" panose="02020603050405020304" pitchFamily="18" charset="-34"/>
              </a:defRPr>
            </a:lvl1pPr>
            <a:lvl2pPr marL="838200" indent="-838200" algn="ctr">
              <a:defRPr sz="3200" i="1">
                <a:solidFill>
                  <a:schemeClr val="tx1"/>
                </a:solidFill>
                <a:latin typeface="Arial" panose="020B0604020202020204" pitchFamily="34" charset="0"/>
                <a:cs typeface="Angsana New" panose="02020603050405020304" pitchFamily="18" charset="-34"/>
              </a:defRPr>
            </a:lvl2pPr>
            <a:lvl3pPr marL="838200" indent="-838200" algn="ctr">
              <a:defRPr sz="3200" i="1">
                <a:solidFill>
                  <a:schemeClr val="tx1"/>
                </a:solidFill>
                <a:latin typeface="Arial" panose="020B0604020202020204" pitchFamily="34" charset="0"/>
                <a:cs typeface="Angsana New" panose="02020603050405020304" pitchFamily="18" charset="-34"/>
              </a:defRPr>
            </a:lvl3pPr>
            <a:lvl4pPr marL="838200" indent="-838200" algn="ctr">
              <a:defRPr sz="3200" i="1">
                <a:solidFill>
                  <a:schemeClr val="tx1"/>
                </a:solidFill>
                <a:latin typeface="Arial" panose="020B0604020202020204" pitchFamily="34" charset="0"/>
                <a:cs typeface="Angsana New" panose="02020603050405020304" pitchFamily="18" charset="-34"/>
              </a:defRPr>
            </a:lvl4pPr>
            <a:lvl5pPr marL="838200" indent="-838200" algn="ctr">
              <a:defRPr sz="3200" i="1">
                <a:solidFill>
                  <a:schemeClr val="tx1"/>
                </a:solidFill>
                <a:latin typeface="Arial" panose="020B0604020202020204" pitchFamily="34" charset="0"/>
                <a:cs typeface="Angsana New" panose="02020603050405020304" pitchFamily="18" charset="-34"/>
              </a:defRPr>
            </a:lvl5pPr>
            <a:lvl6pPr marL="12954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6pPr>
            <a:lvl7pPr marL="17526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7pPr>
            <a:lvl8pPr marL="22098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8pPr>
            <a:lvl9pPr marL="26670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9pPr>
          </a:lstStyle>
          <a:p>
            <a:pPr algn="l"/>
            <a:r>
              <a:rPr lang="en-US" altLang="en-US" sz="1800"/>
              <a:t>	</a:t>
            </a:r>
            <a:r>
              <a:rPr lang="en-US" altLang="en-US" sz="2400" b="1" i="0"/>
              <a:t>x = 11111	f(x) = 31</a:t>
            </a:r>
            <a:br>
              <a:rPr lang="en-US" altLang="en-US" sz="2400" b="1" i="0"/>
            </a:br>
            <a:r>
              <a:rPr lang="en-US" altLang="en-US" sz="2400" b="1" i="0"/>
              <a:t>x = 11110	f(x) = 30</a:t>
            </a:r>
            <a:br>
              <a:rPr lang="en-US" altLang="en-US" sz="2400" b="1" i="0"/>
            </a:br>
            <a:r>
              <a:rPr lang="en-US" altLang="en-US" sz="2400" b="1" i="0"/>
              <a:t>x = 11101	f(x) = 29</a:t>
            </a:r>
            <a:br>
              <a:rPr lang="th-TH" altLang="en-US" sz="2400" b="1" i="0"/>
            </a:br>
            <a:r>
              <a:rPr lang="en-US" altLang="en-US" sz="2400" b="1" i="0"/>
              <a:t>x = 10110	f(x) = 22</a:t>
            </a:r>
            <a:br>
              <a:rPr lang="en-US" altLang="en-US" sz="2400" b="1" i="0"/>
            </a:br>
            <a:r>
              <a:rPr lang="en-US" altLang="en-US" sz="2400" b="1" i="0"/>
              <a:t>---------------------------</a:t>
            </a:r>
            <a:br>
              <a:rPr lang="th-TH" altLang="en-US" sz="2400" b="1" i="0"/>
            </a:br>
            <a:r>
              <a:rPr lang="en-US" altLang="en-US" sz="2400" b="1" i="0"/>
              <a:t>x = 10101	f(x) = 21</a:t>
            </a:r>
            <a:br>
              <a:rPr lang="en-US" altLang="en-US" sz="2400" b="1" i="0"/>
            </a:br>
            <a:r>
              <a:rPr lang="en-US" altLang="en-US" sz="2400" b="1" i="0"/>
              <a:t>x = 10100	f(x) = 20</a:t>
            </a:r>
            <a:br>
              <a:rPr lang="en-US" altLang="en-US" sz="2400" b="1" i="0"/>
            </a:br>
            <a:r>
              <a:rPr lang="en-US" altLang="en-US" sz="2400" b="1" i="0"/>
              <a:t>x = 10010	f(x) = 18</a:t>
            </a:r>
            <a:br>
              <a:rPr lang="en-US" altLang="en-US" sz="2400" b="1" i="0"/>
            </a:br>
            <a:r>
              <a:rPr lang="en-US" altLang="en-US" sz="2400" b="1" i="0"/>
              <a:t>x = 01101	f(x) = 13</a:t>
            </a:r>
            <a:endParaRPr lang="th-TH" altLang="en-US" sz="2400" b="1" i="0"/>
          </a:p>
        </p:txBody>
      </p:sp>
      <p:sp>
        <p:nvSpPr>
          <p:cNvPr id="55299" name="Text Box 3"/>
          <p:cNvSpPr txBox="1">
            <a:spLocks noChangeArrowheads="1"/>
          </p:cNvSpPr>
          <p:nvPr/>
        </p:nvSpPr>
        <p:spPr bwMode="auto">
          <a:xfrm>
            <a:off x="1981200" y="36576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1 * * * *</a:t>
            </a:r>
            <a:endParaRPr lang="th-TH" altLang="en-US" b="1"/>
          </a:p>
        </p:txBody>
      </p:sp>
      <p:sp>
        <p:nvSpPr>
          <p:cNvPr id="55300" name="Text Box 4"/>
          <p:cNvSpPr txBox="1">
            <a:spLocks noChangeArrowheads="1"/>
          </p:cNvSpPr>
          <p:nvPr/>
        </p:nvSpPr>
        <p:spPr bwMode="auto">
          <a:xfrm>
            <a:off x="1828800" y="4100513"/>
            <a:ext cx="297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00FF"/>
                </a:solidFill>
              </a:rPr>
              <a:t>(Building Block)</a:t>
            </a:r>
            <a:endParaRPr lang="th-TH" altLang="en-US" b="1">
              <a:solidFill>
                <a:srgbClr val="0000FF"/>
              </a:solidFill>
            </a:endParaRPr>
          </a:p>
        </p:txBody>
      </p:sp>
      <p:sp>
        <p:nvSpPr>
          <p:cNvPr id="55301" name="Line 5"/>
          <p:cNvSpPr>
            <a:spLocks noChangeShapeType="1"/>
          </p:cNvSpPr>
          <p:nvPr/>
        </p:nvSpPr>
        <p:spPr bwMode="auto">
          <a:xfrm>
            <a:off x="3657600" y="3962400"/>
            <a:ext cx="2667000"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02" name="Text Box 6"/>
          <p:cNvSpPr txBox="1">
            <a:spLocks noChangeArrowheads="1"/>
          </p:cNvSpPr>
          <p:nvPr/>
        </p:nvSpPr>
        <p:spPr bwMode="auto">
          <a:xfrm>
            <a:off x="3505200" y="3429000"/>
            <a:ext cx="2590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Reproduction</a:t>
            </a:r>
            <a:endParaRPr lang="th-TH" altLang="en-US" b="1"/>
          </a:p>
        </p:txBody>
      </p:sp>
    </p:spTree>
    <p:extLst>
      <p:ext uri="{BB962C8B-B14F-4D97-AF65-F5344CB8AC3E}">
        <p14:creationId xmlns:p14="http://schemas.microsoft.com/office/powerpoint/2010/main" val="20280323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524000" y="1676400"/>
            <a:ext cx="472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3200" i="1">
                <a:solidFill>
                  <a:schemeClr val="tx1"/>
                </a:solidFill>
                <a:latin typeface="Arial" panose="020B0604020202020204" pitchFamily="34" charset="0"/>
                <a:cs typeface="Angsana New" panose="02020603050405020304" pitchFamily="18" charset="-34"/>
              </a:defRPr>
            </a:lvl1pPr>
            <a:lvl2pPr marL="838200" indent="-838200" algn="ctr">
              <a:defRPr sz="3200" i="1">
                <a:solidFill>
                  <a:schemeClr val="tx1"/>
                </a:solidFill>
                <a:latin typeface="Arial" panose="020B0604020202020204" pitchFamily="34" charset="0"/>
                <a:cs typeface="Angsana New" panose="02020603050405020304" pitchFamily="18" charset="-34"/>
              </a:defRPr>
            </a:lvl2pPr>
            <a:lvl3pPr marL="838200" indent="-838200" algn="ctr">
              <a:defRPr sz="3200" i="1">
                <a:solidFill>
                  <a:schemeClr val="tx1"/>
                </a:solidFill>
                <a:latin typeface="Arial" panose="020B0604020202020204" pitchFamily="34" charset="0"/>
                <a:cs typeface="Angsana New" panose="02020603050405020304" pitchFamily="18" charset="-34"/>
              </a:defRPr>
            </a:lvl3pPr>
            <a:lvl4pPr marL="838200" indent="-838200" algn="ctr">
              <a:defRPr sz="3200" i="1">
                <a:solidFill>
                  <a:schemeClr val="tx1"/>
                </a:solidFill>
                <a:latin typeface="Arial" panose="020B0604020202020204" pitchFamily="34" charset="0"/>
                <a:cs typeface="Angsana New" panose="02020603050405020304" pitchFamily="18" charset="-34"/>
              </a:defRPr>
            </a:lvl4pPr>
            <a:lvl5pPr marL="838200" indent="-838200" algn="ctr">
              <a:defRPr sz="3200" i="1">
                <a:solidFill>
                  <a:schemeClr val="tx1"/>
                </a:solidFill>
                <a:latin typeface="Arial" panose="020B0604020202020204" pitchFamily="34" charset="0"/>
                <a:cs typeface="Angsana New" panose="02020603050405020304" pitchFamily="18" charset="-34"/>
              </a:defRPr>
            </a:lvl5pPr>
            <a:lvl6pPr marL="12954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6pPr>
            <a:lvl7pPr marL="17526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7pPr>
            <a:lvl8pPr marL="22098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8pPr>
            <a:lvl9pPr marL="2667000" indent="-838200" algn="ctr" fontAlgn="base">
              <a:spcBef>
                <a:spcPct val="0"/>
              </a:spcBef>
              <a:spcAft>
                <a:spcPct val="0"/>
              </a:spcAft>
              <a:defRPr sz="3200" i="1">
                <a:solidFill>
                  <a:schemeClr val="tx1"/>
                </a:solidFill>
                <a:latin typeface="Arial" panose="020B0604020202020204" pitchFamily="34" charset="0"/>
                <a:cs typeface="Angsana New" panose="02020603050405020304" pitchFamily="18" charset="-34"/>
              </a:defRPr>
            </a:lvl9pPr>
          </a:lstStyle>
          <a:p>
            <a:pPr algn="l"/>
            <a:r>
              <a:rPr lang="en-US" altLang="en-US" sz="1800" b="1"/>
              <a:t>	</a:t>
            </a:r>
            <a:r>
              <a:rPr lang="en-US" altLang="en-US" sz="2400" b="1" i="0"/>
              <a:t>x = 11111	f(x) = 31</a:t>
            </a:r>
            <a:br>
              <a:rPr lang="en-US" altLang="en-US" sz="2400" b="1" i="0"/>
            </a:br>
            <a:r>
              <a:rPr lang="en-US" altLang="en-US" sz="2400" b="1" i="0"/>
              <a:t>x = 11110	f(x) = 30</a:t>
            </a:r>
            <a:br>
              <a:rPr lang="en-US" altLang="en-US" sz="2400" b="1" i="0"/>
            </a:br>
            <a:r>
              <a:rPr lang="en-US" altLang="en-US" sz="2400" b="1" i="0"/>
              <a:t>x = 11101	f(x) = 29</a:t>
            </a:r>
            <a:br>
              <a:rPr lang="th-TH" altLang="en-US" sz="2400" b="1" i="0"/>
            </a:br>
            <a:r>
              <a:rPr lang="en-US" altLang="en-US" sz="2400" b="1" i="0"/>
              <a:t>x = 10110	f(x) = 22</a:t>
            </a:r>
            <a:br>
              <a:rPr lang="en-US" altLang="en-US" sz="2400" b="1" i="0"/>
            </a:br>
            <a:r>
              <a:rPr lang="en-US" altLang="en-US" sz="2400" b="1" i="0"/>
              <a:t>---------------------------</a:t>
            </a:r>
            <a:br>
              <a:rPr lang="th-TH" altLang="en-US" sz="2400" b="1" i="0"/>
            </a:br>
            <a:r>
              <a:rPr lang="en-US" altLang="en-US" sz="2400" b="1" i="0"/>
              <a:t>x = 10101	f(x) = 21</a:t>
            </a:r>
            <a:br>
              <a:rPr lang="en-US" altLang="en-US" sz="2400" b="1" i="0"/>
            </a:br>
            <a:r>
              <a:rPr lang="en-US" altLang="en-US" sz="2400" b="1" i="0"/>
              <a:t>x = 10100	f(x) = 20</a:t>
            </a:r>
            <a:br>
              <a:rPr lang="en-US" altLang="en-US" sz="2400" b="1" i="0"/>
            </a:br>
            <a:r>
              <a:rPr lang="en-US" altLang="en-US" sz="2400" b="1" i="0"/>
              <a:t>x = 10010	f(x) = 18</a:t>
            </a:r>
            <a:br>
              <a:rPr lang="en-US" altLang="en-US" sz="2400" b="1" i="0"/>
            </a:br>
            <a:r>
              <a:rPr lang="en-US" altLang="en-US" sz="2400" b="1" i="0"/>
              <a:t>x = 01101	f(x) = 13</a:t>
            </a:r>
            <a:endParaRPr lang="th-TH" altLang="en-US" sz="2400" b="1" i="0"/>
          </a:p>
        </p:txBody>
      </p:sp>
      <p:sp>
        <p:nvSpPr>
          <p:cNvPr id="57347" name="Line 3"/>
          <p:cNvSpPr>
            <a:spLocks noChangeShapeType="1"/>
          </p:cNvSpPr>
          <p:nvPr/>
        </p:nvSpPr>
        <p:spPr bwMode="auto">
          <a:xfrm>
            <a:off x="5943600" y="3048000"/>
            <a:ext cx="1905000" cy="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48" name="Text Box 4"/>
          <p:cNvSpPr txBox="1">
            <a:spLocks noChangeArrowheads="1"/>
          </p:cNvSpPr>
          <p:nvPr/>
        </p:nvSpPr>
        <p:spPr bwMode="auto">
          <a:xfrm>
            <a:off x="5867400" y="2528888"/>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Induction</a:t>
            </a:r>
            <a:endParaRPr lang="th-TH" altLang="en-US" b="1"/>
          </a:p>
        </p:txBody>
      </p:sp>
      <p:sp>
        <p:nvSpPr>
          <p:cNvPr id="57349" name="Text Box 5"/>
          <p:cNvSpPr txBox="1">
            <a:spLocks noChangeArrowheads="1"/>
          </p:cNvSpPr>
          <p:nvPr/>
        </p:nvSpPr>
        <p:spPr bwMode="auto">
          <a:xfrm>
            <a:off x="7772400" y="2590800"/>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1 * 1 * *</a:t>
            </a:r>
            <a:endParaRPr lang="th-TH" altLang="en-US" b="1"/>
          </a:p>
        </p:txBody>
      </p:sp>
      <p:sp>
        <p:nvSpPr>
          <p:cNvPr id="57350" name="Text Box 6"/>
          <p:cNvSpPr txBox="1">
            <a:spLocks noChangeArrowheads="1"/>
          </p:cNvSpPr>
          <p:nvPr/>
        </p:nvSpPr>
        <p:spPr bwMode="auto">
          <a:xfrm>
            <a:off x="7315200" y="3367088"/>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rgbClr val="0000FF"/>
                </a:solidFill>
              </a:rPr>
              <a:t>(Building Blocks)</a:t>
            </a:r>
            <a:endParaRPr lang="th-TH" altLang="en-US" b="1">
              <a:solidFill>
                <a:srgbClr val="0000FF"/>
              </a:solidFill>
            </a:endParaRPr>
          </a:p>
        </p:txBody>
      </p:sp>
      <p:sp>
        <p:nvSpPr>
          <p:cNvPr id="57351" name="Text Box 7"/>
          <p:cNvSpPr txBox="1">
            <a:spLocks noChangeArrowheads="1"/>
          </p:cNvSpPr>
          <p:nvPr/>
        </p:nvSpPr>
        <p:spPr bwMode="auto">
          <a:xfrm>
            <a:off x="7772400" y="2986088"/>
            <a:ext cx="1828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1 1 * * *</a:t>
            </a:r>
            <a:endParaRPr lang="th-TH" altLang="en-US" b="1"/>
          </a:p>
        </p:txBody>
      </p:sp>
    </p:spTree>
    <p:extLst>
      <p:ext uri="{BB962C8B-B14F-4D97-AF65-F5344CB8AC3E}">
        <p14:creationId xmlns:p14="http://schemas.microsoft.com/office/powerpoint/2010/main" val="19771779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ross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1398588"/>
            <a:ext cx="6943725" cy="5078412"/>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051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matri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8001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0419" name="Text Box 3"/>
          <p:cNvSpPr txBox="1">
            <a:spLocks noChangeArrowheads="1"/>
          </p:cNvSpPr>
          <p:nvPr/>
        </p:nvSpPr>
        <p:spPr bwMode="auto">
          <a:xfrm>
            <a:off x="2743200" y="5867400"/>
            <a:ext cx="754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{{0,1,2},{3,4,5},{6,7,8},{9,10,11},{12,13,14}}</a:t>
            </a:r>
            <a:endParaRPr lang="th-TH" altLang="en-US" b="1"/>
          </a:p>
        </p:txBody>
      </p:sp>
    </p:spTree>
    <p:extLst>
      <p:ext uri="{BB962C8B-B14F-4D97-AF65-F5344CB8AC3E}">
        <p14:creationId xmlns:p14="http://schemas.microsoft.com/office/powerpoint/2010/main" val="22109768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a:t>
            </a:r>
          </a:p>
        </p:txBody>
      </p:sp>
      <p:sp>
        <p:nvSpPr>
          <p:cNvPr id="3" name="Content Placeholder 2"/>
          <p:cNvSpPr>
            <a:spLocks noGrp="1"/>
          </p:cNvSpPr>
          <p:nvPr>
            <p:ph idx="1"/>
          </p:nvPr>
        </p:nvSpPr>
        <p:spPr/>
        <p:txBody>
          <a:bodyPr>
            <a:normAutofit/>
          </a:bodyPr>
          <a:lstStyle/>
          <a:p>
            <a:r>
              <a:rPr lang="en-US" sz="4000" dirty="0"/>
              <a:t>Definition</a:t>
            </a:r>
          </a:p>
          <a:p>
            <a:r>
              <a:rPr lang="en-US" sz="4000" dirty="0"/>
              <a:t>Motivation</a:t>
            </a:r>
          </a:p>
          <a:p>
            <a:r>
              <a:rPr lang="en-US" sz="4000" dirty="0"/>
              <a:t>How to do research</a:t>
            </a:r>
          </a:p>
          <a:p>
            <a:r>
              <a:rPr lang="en-US" sz="4000" dirty="0"/>
              <a:t>Pitfalls</a:t>
            </a:r>
          </a:p>
          <a:p>
            <a:r>
              <a:rPr lang="en-US" sz="4000" dirty="0"/>
              <a:t>Conclusion</a:t>
            </a:r>
          </a:p>
        </p:txBody>
      </p:sp>
    </p:spTree>
    <p:extLst>
      <p:ext uri="{BB962C8B-B14F-4D97-AF65-F5344CB8AC3E}">
        <p14:creationId xmlns:p14="http://schemas.microsoft.com/office/powerpoint/2010/main" val="3554624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648076" y="1052514"/>
            <a:ext cx="4479925" cy="4930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89257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p:txBody>
          <a:bodyPr/>
          <a:lstStyle/>
          <a:p>
            <a:pPr>
              <a:buFontTx/>
              <a:buNone/>
            </a:pPr>
            <a:r>
              <a:rPr lang="en-US" altLang="en-US" b="1"/>
              <a:t>2009  Combinatorial Optimization with Coincidence (COIN) </a:t>
            </a:r>
          </a:p>
          <a:p>
            <a:r>
              <a:rPr lang="en-US" altLang="en-US"/>
              <a:t>Use both good and not-good solutions.  </a:t>
            </a:r>
          </a:p>
          <a:p>
            <a:r>
              <a:rPr lang="en-US" altLang="en-US"/>
              <a:t>A Generator represents a probabilistic model of the required solution.</a:t>
            </a:r>
          </a:p>
          <a:p>
            <a:r>
              <a:rPr lang="en-US" altLang="en-US"/>
              <a:t>Reward and punishment schemes are incorporated in updating the generator.</a:t>
            </a:r>
            <a:endParaRPr lang="th-TH" altLang="en-US"/>
          </a:p>
        </p:txBody>
      </p:sp>
    </p:spTree>
    <p:extLst>
      <p:ext uri="{BB962C8B-B14F-4D97-AF65-F5344CB8AC3E}">
        <p14:creationId xmlns:p14="http://schemas.microsoft.com/office/powerpoint/2010/main" val="258014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Pseudo code for COIN</a:t>
            </a:r>
            <a:endParaRPr lang="th-TH" altLang="en-US"/>
          </a:p>
        </p:txBody>
      </p:sp>
      <p:sp>
        <p:nvSpPr>
          <p:cNvPr id="29699" name="Rectangle 3"/>
          <p:cNvSpPr>
            <a:spLocks noGrp="1" noChangeArrowheads="1"/>
          </p:cNvSpPr>
          <p:nvPr>
            <p:ph type="body" idx="1"/>
          </p:nvPr>
        </p:nvSpPr>
        <p:spPr>
          <a:xfrm>
            <a:off x="1981200" y="1844675"/>
            <a:ext cx="8229600" cy="4679950"/>
          </a:xfrm>
        </p:spPr>
        <p:txBody>
          <a:bodyPr/>
          <a:lstStyle/>
          <a:p>
            <a:pPr marL="609600" indent="-609600">
              <a:buFontTx/>
              <a:buAutoNum type="arabicPeriod"/>
            </a:pPr>
            <a:r>
              <a:rPr lang="en-US" altLang="en-US" sz="2400"/>
              <a:t>Initialize the generator.</a:t>
            </a:r>
          </a:p>
          <a:p>
            <a:pPr marL="609600" indent="-609600">
              <a:buFontTx/>
              <a:buAutoNum type="arabicPeriod"/>
            </a:pPr>
            <a:r>
              <a:rPr lang="en-US" altLang="en-US" sz="2400"/>
              <a:t>Generate the population using the generator.</a:t>
            </a:r>
          </a:p>
          <a:p>
            <a:pPr marL="609600" indent="-609600">
              <a:buFontTx/>
              <a:buAutoNum type="arabicPeriod"/>
            </a:pPr>
            <a:r>
              <a:rPr lang="en-US" altLang="en-US" sz="2400"/>
              <a:t>Evaluate the population.</a:t>
            </a:r>
          </a:p>
          <a:p>
            <a:pPr marL="609600" indent="-609600">
              <a:buFontTx/>
              <a:buAutoNum type="arabicPeriod"/>
            </a:pPr>
            <a:r>
              <a:rPr lang="en-US" altLang="en-US" sz="2400"/>
              <a:t>Select the candidates. </a:t>
            </a:r>
          </a:p>
          <a:p>
            <a:pPr marL="990600" lvl="1" indent="-533400">
              <a:buNone/>
            </a:pPr>
            <a:r>
              <a:rPr lang="en-US" altLang="en-US" sz="2000"/>
              <a:t>      Adaptive selection:  select the above and below the average ±2</a:t>
            </a:r>
            <a:r>
              <a:rPr lang="en-US" altLang="en-US" sz="2000" i="1"/>
              <a:t>σ</a:t>
            </a:r>
            <a:endParaRPr lang="en-US" altLang="en-US" sz="2000"/>
          </a:p>
          <a:p>
            <a:pPr marL="609600" indent="-609600">
              <a:buFontTx/>
              <a:buAutoNum type="arabicPeriod"/>
            </a:pPr>
            <a:r>
              <a:rPr lang="en-US" altLang="en-US" sz="2400"/>
              <a:t>For each joint probability </a:t>
            </a:r>
            <a:r>
              <a:rPr lang="en-US" altLang="en-US" sz="2400" i="1"/>
              <a:t>h</a:t>
            </a:r>
            <a:r>
              <a:rPr lang="en-US" altLang="en-US" sz="2400"/>
              <a:t>(</a:t>
            </a:r>
            <a:r>
              <a:rPr lang="en-US" altLang="en-US" sz="2400" i="1"/>
              <a:t>xi|xj</a:t>
            </a:r>
            <a:r>
              <a:rPr lang="en-US" altLang="en-US" sz="2400"/>
              <a:t>), update the generator according to the reward and punishment</a:t>
            </a:r>
          </a:p>
          <a:p>
            <a:pPr marL="609600" indent="-609600">
              <a:buFontTx/>
              <a:buAutoNum type="arabicPeriod"/>
            </a:pPr>
            <a:endParaRPr lang="en-US" altLang="en-US" sz="2400"/>
          </a:p>
          <a:p>
            <a:pPr marL="609600" indent="-609600">
              <a:buFontTx/>
              <a:buAutoNum type="arabicPeriod"/>
            </a:pPr>
            <a:endParaRPr lang="en-US" altLang="en-US" sz="2400"/>
          </a:p>
          <a:p>
            <a:pPr marL="609600" indent="-609600">
              <a:buFontTx/>
              <a:buAutoNum type="arabicPeriod"/>
            </a:pPr>
            <a:r>
              <a:rPr lang="en-US" altLang="en-US" sz="2400"/>
              <a:t>Repeat </a:t>
            </a:r>
            <a:r>
              <a:rPr lang="en-US" altLang="en-US" sz="2400" b="1"/>
              <a:t>Step 2.</a:t>
            </a:r>
            <a:r>
              <a:rPr lang="en-US" altLang="en-US" sz="2400"/>
              <a:t> Until the terminate condition is met.</a:t>
            </a:r>
            <a:endParaRPr lang="th-TH" altLang="en-US" sz="2400"/>
          </a:p>
        </p:txBody>
      </p:sp>
      <p:pic>
        <p:nvPicPr>
          <p:cNvPr id="29703" name="Picture 7" descr="eq-co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4868863"/>
            <a:ext cx="7348538" cy="66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55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r>
              <a:rPr lang="en-US" altLang="en-US" sz="2000"/>
              <a:t>Complete line assignment for straight assembly line.</a:t>
            </a:r>
            <a:r>
              <a:rPr lang="en-US" altLang="en-US"/>
              <a:t> </a:t>
            </a:r>
          </a:p>
          <a:p>
            <a:endParaRPr lang="en-US" altLang="en-US"/>
          </a:p>
          <a:p>
            <a:endParaRPr lang="en-US" altLang="en-US"/>
          </a:p>
          <a:p>
            <a:endParaRPr lang="en-US" altLang="en-US" sz="2000"/>
          </a:p>
          <a:p>
            <a:endParaRPr lang="en-US" altLang="en-US" sz="2000"/>
          </a:p>
          <a:p>
            <a:endParaRPr lang="en-US" altLang="en-US" sz="2000"/>
          </a:p>
          <a:p>
            <a:endParaRPr lang="en-US" altLang="en-US" sz="2000"/>
          </a:p>
          <a:p>
            <a:r>
              <a:rPr lang="en-US" altLang="en-US" sz="2000"/>
              <a:t>Complete line assignment for U-shaped assembly line</a:t>
            </a:r>
            <a:r>
              <a:rPr lang="en-US" altLang="en-US"/>
              <a:t> </a:t>
            </a:r>
          </a:p>
          <a:p>
            <a:endParaRPr lang="th-TH" altLang="en-US"/>
          </a:p>
        </p:txBody>
      </p:sp>
      <p:pic>
        <p:nvPicPr>
          <p:cNvPr id="30724" name="Picture 4" descr="asm-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6" y="1268413"/>
            <a:ext cx="6189663" cy="781050"/>
          </a:xfrm>
          <a:prstGeom prst="rect">
            <a:avLst/>
          </a:prstGeom>
          <a:solidFill>
            <a:schemeClr val="bg1"/>
          </a:solidFill>
        </p:spPr>
      </p:pic>
      <p:pic>
        <p:nvPicPr>
          <p:cNvPr id="30725" name="Picture 5" descr="u-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2781301"/>
            <a:ext cx="4343400" cy="2714625"/>
          </a:xfrm>
          <a:prstGeom prst="rect">
            <a:avLst/>
          </a:prstGeom>
          <a:solidFill>
            <a:schemeClr val="bg1"/>
          </a:solidFill>
        </p:spPr>
      </p:pic>
    </p:spTree>
    <p:extLst>
      <p:ext uri="{BB962C8B-B14F-4D97-AF65-F5344CB8AC3E}">
        <p14:creationId xmlns:p14="http://schemas.microsoft.com/office/powerpoint/2010/main" val="2209690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altLang="en-US"/>
              <a:t>Lead-free Solder Alloys</a:t>
            </a:r>
            <a:endParaRPr lang="en-GB" altLang="en-US"/>
          </a:p>
        </p:txBody>
      </p:sp>
      <p:sp>
        <p:nvSpPr>
          <p:cNvPr id="20483" name="Text Box 14"/>
          <p:cNvSpPr txBox="1">
            <a:spLocks/>
          </p:cNvSpPr>
          <p:nvPr/>
        </p:nvSpPr>
        <p:spPr bwMode="auto">
          <a:xfrm>
            <a:off x="2286000" y="1836739"/>
            <a:ext cx="3429000" cy="51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4" tIns="41148" rIns="82294" bIns="41148">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pPr>
            <a:endParaRPr lang="en-US" altLang="en-US"/>
          </a:p>
        </p:txBody>
      </p:sp>
      <p:sp>
        <p:nvSpPr>
          <p:cNvPr id="20484" name="Text Box 15"/>
          <p:cNvSpPr txBox="1">
            <a:spLocks/>
          </p:cNvSpPr>
          <p:nvPr/>
        </p:nvSpPr>
        <p:spPr bwMode="auto">
          <a:xfrm>
            <a:off x="1881189" y="1857375"/>
            <a:ext cx="80930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4" tIns="41148" rIns="82294" bIns="41148">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lnSpc>
                <a:spcPct val="150000"/>
              </a:lnSpc>
            </a:pPr>
            <a:r>
              <a:rPr lang="en-US" altLang="en-US" sz="2000" b="1" u="sng">
                <a:solidFill>
                  <a:schemeClr val="accent2"/>
                </a:solidFill>
              </a:rPr>
              <a:t>Lead-based Solder</a:t>
            </a:r>
          </a:p>
          <a:p>
            <a:pPr eaLnBrk="1" hangingPunct="1">
              <a:lnSpc>
                <a:spcPct val="150000"/>
              </a:lnSpc>
              <a:buFont typeface="Arial" panose="020B0604020202020204" pitchFamily="34" charset="0"/>
              <a:buChar char="•"/>
            </a:pPr>
            <a:r>
              <a:rPr lang="en-US" altLang="en-US" sz="2000">
                <a:solidFill>
                  <a:schemeClr val="accent2"/>
                </a:solidFill>
              </a:rPr>
              <a:t> Low cost and abundant supply </a:t>
            </a:r>
          </a:p>
          <a:p>
            <a:pPr eaLnBrk="1" hangingPunct="1">
              <a:lnSpc>
                <a:spcPct val="150000"/>
              </a:lnSpc>
              <a:buFont typeface="Arial" panose="020B0604020202020204" pitchFamily="34" charset="0"/>
              <a:buChar char="•"/>
            </a:pPr>
            <a:r>
              <a:rPr lang="en-US" altLang="en-US" sz="2000">
                <a:solidFill>
                  <a:schemeClr val="accent2"/>
                </a:solidFill>
              </a:rPr>
              <a:t> Forms a reliable metallurgical joint</a:t>
            </a:r>
          </a:p>
          <a:p>
            <a:pPr eaLnBrk="1" hangingPunct="1">
              <a:lnSpc>
                <a:spcPct val="150000"/>
              </a:lnSpc>
              <a:buFont typeface="Arial" panose="020B0604020202020204" pitchFamily="34" charset="0"/>
              <a:buChar char="•"/>
            </a:pPr>
            <a:r>
              <a:rPr lang="en-US" altLang="en-US" sz="2000">
                <a:solidFill>
                  <a:schemeClr val="accent2"/>
                </a:solidFill>
              </a:rPr>
              <a:t> Good manufacturability</a:t>
            </a:r>
          </a:p>
          <a:p>
            <a:pPr eaLnBrk="1" hangingPunct="1">
              <a:lnSpc>
                <a:spcPct val="150000"/>
              </a:lnSpc>
              <a:buFont typeface="Arial" panose="020B0604020202020204" pitchFamily="34" charset="0"/>
              <a:buChar char="•"/>
            </a:pPr>
            <a:r>
              <a:rPr lang="en-US" altLang="en-US" sz="2000">
                <a:solidFill>
                  <a:schemeClr val="accent2"/>
                </a:solidFill>
              </a:rPr>
              <a:t> Excellent history of reliable use</a:t>
            </a:r>
          </a:p>
          <a:p>
            <a:pPr eaLnBrk="1" hangingPunct="1">
              <a:lnSpc>
                <a:spcPct val="150000"/>
              </a:lnSpc>
              <a:buFont typeface="Arial" panose="020B0604020202020204" pitchFamily="34" charset="0"/>
              <a:buChar char="•"/>
            </a:pPr>
            <a:r>
              <a:rPr lang="en-US" altLang="en-US" sz="2000">
                <a:solidFill>
                  <a:schemeClr val="accent2"/>
                </a:solidFill>
              </a:rPr>
              <a:t> Toxicity</a:t>
            </a:r>
          </a:p>
          <a:p>
            <a:pPr eaLnBrk="1" hangingPunct="1">
              <a:lnSpc>
                <a:spcPct val="150000"/>
              </a:lnSpc>
            </a:pPr>
            <a:endParaRPr lang="en-US" altLang="en-US" sz="800">
              <a:solidFill>
                <a:schemeClr val="accent2"/>
              </a:solidFill>
            </a:endParaRPr>
          </a:p>
          <a:p>
            <a:pPr algn="ctr" eaLnBrk="1" hangingPunct="1">
              <a:lnSpc>
                <a:spcPct val="150000"/>
              </a:lnSpc>
            </a:pPr>
            <a:endParaRPr lang="th-TH" altLang="en-US" sz="2000">
              <a:solidFill>
                <a:schemeClr val="accent2"/>
              </a:solidFill>
            </a:endParaRPr>
          </a:p>
        </p:txBody>
      </p:sp>
      <p:pic>
        <p:nvPicPr>
          <p:cNvPr id="6" name="Picture 5" descr="lead-free.jpg"/>
          <p:cNvPicPr>
            <a:picLocks noChangeAspect="1"/>
          </p:cNvPicPr>
          <p:nvPr/>
        </p:nvPicPr>
        <p:blipFill>
          <a:blip r:embed="rId2"/>
          <a:srcRect/>
          <a:stretch>
            <a:fillRect/>
          </a:stretch>
        </p:blipFill>
        <p:spPr bwMode="auto">
          <a:xfrm>
            <a:off x="7953376" y="2214564"/>
            <a:ext cx="923925" cy="923925"/>
          </a:xfrm>
          <a:prstGeom prst="rect">
            <a:avLst/>
          </a:prstGeom>
          <a:noFill/>
          <a:ln w="9525">
            <a:noFill/>
            <a:miter lim="800000"/>
            <a:headEnd/>
            <a:tailEnd/>
          </a:ln>
          <a:effectLst>
            <a:outerShdw algn="tl" rotWithShape="0">
              <a:srgbClr val="000000">
                <a:alpha val="70000"/>
              </a:srgbClr>
            </a:outerShdw>
          </a:effectLst>
        </p:spPr>
      </p:pic>
      <p:pic>
        <p:nvPicPr>
          <p:cNvPr id="7" name="Picture 6" descr="core_wire_solder.jpg"/>
          <p:cNvPicPr>
            <a:picLocks noChangeAspect="1"/>
          </p:cNvPicPr>
          <p:nvPr/>
        </p:nvPicPr>
        <p:blipFill>
          <a:blip r:embed="rId3"/>
          <a:srcRect/>
          <a:stretch>
            <a:fillRect/>
          </a:stretch>
        </p:blipFill>
        <p:spPr bwMode="auto">
          <a:xfrm>
            <a:off x="2238376" y="5143501"/>
            <a:ext cx="1433513" cy="1076325"/>
          </a:xfrm>
          <a:prstGeom prst="rect">
            <a:avLst/>
          </a:prstGeom>
          <a:noFill/>
          <a:ln w="9525">
            <a:noFill/>
            <a:miter lim="800000"/>
            <a:headEnd/>
            <a:tailEnd/>
          </a:ln>
          <a:effectLst>
            <a:outerShdw algn="tl" rotWithShape="0">
              <a:srgbClr val="000000">
                <a:alpha val="70000"/>
              </a:srgbClr>
            </a:outerShdw>
          </a:effectLst>
        </p:spPr>
      </p:pic>
      <p:pic>
        <p:nvPicPr>
          <p:cNvPr id="8" name="Picture 7" descr="SolderPaste.jpg"/>
          <p:cNvPicPr>
            <a:picLocks noChangeAspect="1"/>
          </p:cNvPicPr>
          <p:nvPr/>
        </p:nvPicPr>
        <p:blipFill>
          <a:blip r:embed="rId4"/>
          <a:srcRect/>
          <a:stretch>
            <a:fillRect/>
          </a:stretch>
        </p:blipFill>
        <p:spPr bwMode="auto">
          <a:xfrm>
            <a:off x="3952875" y="5143500"/>
            <a:ext cx="1041400" cy="1042988"/>
          </a:xfrm>
          <a:prstGeom prst="rect">
            <a:avLst/>
          </a:prstGeom>
          <a:noFill/>
          <a:ln w="9525">
            <a:noFill/>
            <a:miter lim="800000"/>
            <a:headEnd/>
            <a:tailEnd/>
          </a:ln>
          <a:effectLst>
            <a:outerShdw algn="tl" rotWithShape="0">
              <a:srgbClr val="000000">
                <a:alpha val="70000"/>
              </a:srgbClr>
            </a:outerShdw>
          </a:effectLst>
        </p:spPr>
      </p:pic>
      <p:pic>
        <p:nvPicPr>
          <p:cNvPr id="20488" name="Picture 8" descr="RoH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214564"/>
            <a:ext cx="9334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ecoHG_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24938" y="2214564"/>
            <a:ext cx="93186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
          <p:cNvSpPr>
            <a:spLocks noChangeArrowheads="1"/>
          </p:cNvSpPr>
          <p:nvPr/>
        </p:nvSpPr>
        <p:spPr bwMode="auto">
          <a:xfrm>
            <a:off x="5810251" y="3357564"/>
            <a:ext cx="4714875"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8" rIns="91438" bIns="45718">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lnSpc>
                <a:spcPct val="150000"/>
              </a:lnSpc>
            </a:pPr>
            <a:r>
              <a:rPr lang="en-US" altLang="en-US" sz="2000" b="1" u="sng">
                <a:solidFill>
                  <a:schemeClr val="accent2"/>
                </a:solidFill>
              </a:rPr>
              <a:t>Lead-free Solder</a:t>
            </a:r>
          </a:p>
          <a:p>
            <a:pPr eaLnBrk="1" hangingPunct="1">
              <a:lnSpc>
                <a:spcPct val="150000"/>
              </a:lnSpc>
              <a:buFont typeface="Arial" panose="020B0604020202020204" pitchFamily="34" charset="0"/>
              <a:buChar char="•"/>
            </a:pPr>
            <a:r>
              <a:rPr lang="en-US" altLang="en-US" sz="2000">
                <a:solidFill>
                  <a:schemeClr val="accent2"/>
                </a:solidFill>
              </a:rPr>
              <a:t> No toxicity </a:t>
            </a:r>
          </a:p>
          <a:p>
            <a:pPr eaLnBrk="1" hangingPunct="1">
              <a:lnSpc>
                <a:spcPct val="150000"/>
              </a:lnSpc>
              <a:buFont typeface="Arial" panose="020B0604020202020204" pitchFamily="34" charset="0"/>
              <a:buChar char="•"/>
            </a:pPr>
            <a:r>
              <a:rPr lang="en-US" altLang="en-US" sz="2000">
                <a:solidFill>
                  <a:schemeClr val="accent2"/>
                </a:solidFill>
              </a:rPr>
              <a:t> Meet Government legislations </a:t>
            </a:r>
            <a:br>
              <a:rPr lang="en-US" altLang="en-US" sz="2000">
                <a:solidFill>
                  <a:schemeClr val="accent2"/>
                </a:solidFill>
              </a:rPr>
            </a:br>
            <a:r>
              <a:rPr lang="en-US" altLang="en-US" sz="2000">
                <a:solidFill>
                  <a:schemeClr val="accent2"/>
                </a:solidFill>
              </a:rPr>
              <a:t>  (WEEE &amp; RoHS)</a:t>
            </a:r>
          </a:p>
          <a:p>
            <a:pPr eaLnBrk="1" hangingPunct="1">
              <a:lnSpc>
                <a:spcPct val="150000"/>
              </a:lnSpc>
              <a:buFont typeface="Arial" panose="020B0604020202020204" pitchFamily="34" charset="0"/>
              <a:buChar char="•"/>
            </a:pPr>
            <a:r>
              <a:rPr lang="en-US" altLang="en-US" sz="2000">
                <a:solidFill>
                  <a:schemeClr val="accent2"/>
                </a:solidFill>
              </a:rPr>
              <a:t> Marketing Advantage (green product)</a:t>
            </a:r>
          </a:p>
          <a:p>
            <a:pPr eaLnBrk="1" hangingPunct="1">
              <a:lnSpc>
                <a:spcPct val="150000"/>
              </a:lnSpc>
              <a:buFont typeface="Arial" panose="020B0604020202020204" pitchFamily="34" charset="0"/>
              <a:buChar char="•"/>
            </a:pPr>
            <a:r>
              <a:rPr lang="en-US" altLang="en-US" sz="2000">
                <a:solidFill>
                  <a:schemeClr val="accent2"/>
                </a:solidFill>
              </a:rPr>
              <a:t> Increased Cost of Non-compliant parts</a:t>
            </a:r>
          </a:p>
          <a:p>
            <a:pPr eaLnBrk="1" hangingPunct="1">
              <a:lnSpc>
                <a:spcPct val="150000"/>
              </a:lnSpc>
              <a:buFont typeface="Arial" panose="020B0604020202020204" pitchFamily="34" charset="0"/>
              <a:buChar char="•"/>
            </a:pPr>
            <a:r>
              <a:rPr lang="en-US" altLang="en-US" sz="2000">
                <a:solidFill>
                  <a:schemeClr val="accent2"/>
                </a:solidFill>
              </a:rPr>
              <a:t> Variation of properties (Bad or Good)</a:t>
            </a:r>
          </a:p>
        </p:txBody>
      </p:sp>
    </p:spTree>
    <p:extLst>
      <p:ext uri="{BB962C8B-B14F-4D97-AF65-F5344CB8AC3E}">
        <p14:creationId xmlns:p14="http://schemas.microsoft.com/office/powerpoint/2010/main" val="1631154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altLang="en-US"/>
              <a:t>Sn-Ag-Cu (SAC) Solder</a:t>
            </a:r>
            <a:endParaRPr lang="en-GB" altLang="en-US"/>
          </a:p>
        </p:txBody>
      </p:sp>
      <p:sp>
        <p:nvSpPr>
          <p:cNvPr id="21507" name="Content Placeholder 2"/>
          <p:cNvSpPr>
            <a:spLocks noGrp="1"/>
          </p:cNvSpPr>
          <p:nvPr>
            <p:ph idx="4294967295"/>
          </p:nvPr>
        </p:nvSpPr>
        <p:spPr>
          <a:xfrm>
            <a:off x="2224088" y="2000251"/>
            <a:ext cx="8229600" cy="3992563"/>
          </a:xfrm>
        </p:spPr>
        <p:txBody>
          <a:bodyPr>
            <a:normAutofit fontScale="92500" lnSpcReduction="20000"/>
          </a:bodyPr>
          <a:lstStyle/>
          <a:p>
            <a:pPr eaLnBrk="1" hangingPunct="1">
              <a:lnSpc>
                <a:spcPct val="150000"/>
              </a:lnSpc>
              <a:buFontTx/>
              <a:buNone/>
            </a:pPr>
            <a:r>
              <a:rPr lang="en-US" altLang="en-US" sz="2000">
                <a:solidFill>
                  <a:srgbClr val="00B0F0"/>
                </a:solidFill>
              </a:rPr>
              <a:t>Advantage</a:t>
            </a:r>
          </a:p>
          <a:p>
            <a:pPr eaLnBrk="1" hangingPunct="1">
              <a:lnSpc>
                <a:spcPct val="150000"/>
              </a:lnSpc>
            </a:pPr>
            <a:r>
              <a:rPr lang="en-US" altLang="en-US" sz="2000"/>
              <a:t> Sufficient Supply</a:t>
            </a:r>
          </a:p>
          <a:p>
            <a:pPr eaLnBrk="1" hangingPunct="1">
              <a:lnSpc>
                <a:spcPct val="150000"/>
              </a:lnSpc>
            </a:pPr>
            <a:r>
              <a:rPr lang="en-US" altLang="en-US" sz="2000"/>
              <a:t> Good Wetting Characteristics</a:t>
            </a:r>
          </a:p>
          <a:p>
            <a:pPr eaLnBrk="1" hangingPunct="1">
              <a:lnSpc>
                <a:spcPct val="150000"/>
              </a:lnSpc>
            </a:pPr>
            <a:r>
              <a:rPr lang="en-US" altLang="en-US" sz="2000"/>
              <a:t> Good Fatigue Resistance</a:t>
            </a:r>
          </a:p>
          <a:p>
            <a:pPr eaLnBrk="1" hangingPunct="1">
              <a:lnSpc>
                <a:spcPct val="150000"/>
              </a:lnSpc>
            </a:pPr>
            <a:r>
              <a:rPr lang="en-US" altLang="en-US" sz="2000"/>
              <a:t> Good overall joint strength</a:t>
            </a:r>
            <a:endParaRPr lang="en-US" altLang="en-US" sz="1100">
              <a:solidFill>
                <a:srgbClr val="FF0066"/>
              </a:solidFill>
            </a:endParaRPr>
          </a:p>
          <a:p>
            <a:pPr eaLnBrk="1" hangingPunct="1">
              <a:lnSpc>
                <a:spcPct val="150000"/>
              </a:lnSpc>
              <a:buFontTx/>
              <a:buNone/>
            </a:pPr>
            <a:r>
              <a:rPr lang="en-US" altLang="en-US" sz="2000">
                <a:solidFill>
                  <a:srgbClr val="FF0066"/>
                </a:solidFill>
              </a:rPr>
              <a:t>Limitation</a:t>
            </a:r>
          </a:p>
          <a:p>
            <a:pPr eaLnBrk="1" hangingPunct="1">
              <a:lnSpc>
                <a:spcPct val="150000"/>
              </a:lnSpc>
            </a:pPr>
            <a:r>
              <a:rPr lang="en-US" altLang="en-US" sz="2000"/>
              <a:t> Moderate High Melting Temp</a:t>
            </a:r>
          </a:p>
          <a:p>
            <a:pPr eaLnBrk="1" hangingPunct="1">
              <a:lnSpc>
                <a:spcPct val="150000"/>
              </a:lnSpc>
            </a:pPr>
            <a:r>
              <a:rPr lang="en-US" altLang="en-US" sz="2000"/>
              <a:t> Long Term Reliability Data</a:t>
            </a:r>
          </a:p>
          <a:p>
            <a:pPr eaLnBrk="1" hangingPunct="1"/>
            <a:endParaRPr lang="en-GB" altLang="en-US" sz="2000"/>
          </a:p>
        </p:txBody>
      </p:sp>
      <p:pic>
        <p:nvPicPr>
          <p:cNvPr id="4" name="Picture 3" descr="Pb-free_Fraction.jpg"/>
          <p:cNvPicPr>
            <a:picLocks noChangeAspect="1"/>
          </p:cNvPicPr>
          <p:nvPr/>
        </p:nvPicPr>
        <p:blipFill>
          <a:blip r:embed="rId2"/>
          <a:srcRect/>
          <a:stretch>
            <a:fillRect/>
          </a:stretch>
        </p:blipFill>
        <p:spPr bwMode="auto">
          <a:xfrm>
            <a:off x="6619876" y="2071689"/>
            <a:ext cx="3260725" cy="1684337"/>
          </a:xfrm>
          <a:prstGeom prst="rect">
            <a:avLst/>
          </a:prstGeom>
          <a:noFill/>
          <a:ln w="9525">
            <a:noFill/>
            <a:miter lim="800000"/>
            <a:headEnd/>
            <a:tailEnd/>
          </a:ln>
          <a:effectLst>
            <a:outerShdw algn="tl" rotWithShape="0">
              <a:srgbClr val="000000">
                <a:alpha val="70000"/>
              </a:srgbClr>
            </a:outerShdw>
          </a:effectLst>
        </p:spPr>
      </p:pic>
      <p:pic>
        <p:nvPicPr>
          <p:cNvPr id="5" name="Picture 4" descr="Pb-free_Temp.jpg"/>
          <p:cNvPicPr>
            <a:picLocks noChangeAspect="1"/>
          </p:cNvPicPr>
          <p:nvPr/>
        </p:nvPicPr>
        <p:blipFill>
          <a:blip r:embed="rId3"/>
          <a:srcRect/>
          <a:stretch>
            <a:fillRect/>
          </a:stretch>
        </p:blipFill>
        <p:spPr bwMode="auto">
          <a:xfrm>
            <a:off x="6619876" y="4021138"/>
            <a:ext cx="3262313" cy="2449512"/>
          </a:xfrm>
          <a:prstGeom prst="rect">
            <a:avLst/>
          </a:prstGeom>
          <a:noFill/>
          <a:ln w="9525">
            <a:noFill/>
            <a:miter lim="800000"/>
            <a:headEnd/>
            <a:tailEnd/>
          </a:ln>
          <a:effectLst>
            <a:outerShdw algn="tl" rotWithShape="0">
              <a:srgbClr val="000000">
                <a:alpha val="70000"/>
              </a:srgbClr>
            </a:outerShdw>
          </a:effectLst>
        </p:spPr>
      </p:pic>
    </p:spTree>
    <p:extLst>
      <p:ext uri="{BB962C8B-B14F-4D97-AF65-F5344CB8AC3E}">
        <p14:creationId xmlns:p14="http://schemas.microsoft.com/office/powerpoint/2010/main" val="1543913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47850" y="1484313"/>
            <a:ext cx="8686800" cy="41195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555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800" dirty="0"/>
              <a:t>Beauty leads Science </a:t>
            </a:r>
          </a:p>
          <a:p>
            <a:pPr marL="0" indent="0" algn="ctr">
              <a:buNone/>
            </a:pPr>
            <a:r>
              <a:rPr lang="en-US" sz="4800" dirty="0"/>
              <a:t> </a:t>
            </a:r>
          </a:p>
          <a:p>
            <a:pPr marL="0" indent="0" algn="ctr">
              <a:buNone/>
            </a:pPr>
            <a:r>
              <a:rPr lang="en-US" sz="4800" dirty="0"/>
              <a:t>Science leads Education </a:t>
            </a:r>
          </a:p>
        </p:txBody>
      </p:sp>
    </p:spTree>
    <p:extLst>
      <p:ext uri="{BB962C8B-B14F-4D97-AF65-F5344CB8AC3E}">
        <p14:creationId xmlns:p14="http://schemas.microsoft.com/office/powerpoint/2010/main" val="2202603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SCF1070"/>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640013" y="1341439"/>
            <a:ext cx="7129462" cy="5343525"/>
          </a:xfrm>
          <a:noFill/>
        </p:spPr>
      </p:pic>
    </p:spTree>
    <p:extLst>
      <p:ext uri="{BB962C8B-B14F-4D97-AF65-F5344CB8AC3E}">
        <p14:creationId xmlns:p14="http://schemas.microsoft.com/office/powerpoint/2010/main" val="3884958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p>
        </p:txBody>
      </p:sp>
      <p:sp>
        <p:nvSpPr>
          <p:cNvPr id="3" name="Content Placeholder 2"/>
          <p:cNvSpPr>
            <a:spLocks noGrp="1"/>
          </p:cNvSpPr>
          <p:nvPr>
            <p:ph idx="1"/>
          </p:nvPr>
        </p:nvSpPr>
        <p:spPr/>
        <p:txBody>
          <a:bodyPr/>
          <a:lstStyle/>
          <a:p>
            <a:r>
              <a:rPr lang="en-US" sz="3600" dirty="0"/>
              <a:t>Search  “Prabhas Chongstitvatana”</a:t>
            </a:r>
          </a:p>
          <a:p>
            <a:r>
              <a:rPr lang="en-US" sz="3600" dirty="0"/>
              <a:t>Get </a:t>
            </a:r>
            <a:r>
              <a:rPr lang="en-US" sz="3600"/>
              <a:t>to my </a:t>
            </a:r>
            <a:r>
              <a:rPr lang="en-US" sz="3600" dirty="0"/>
              <a:t>homepage</a:t>
            </a:r>
          </a:p>
          <a:p>
            <a:endParaRPr lang="en-US" sz="3600"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200400"/>
            <a:ext cx="2528108" cy="2629128"/>
          </a:xfrm>
          <a:prstGeom prst="rect">
            <a:avLst/>
          </a:prstGeom>
        </p:spPr>
      </p:pic>
    </p:spTree>
    <p:extLst>
      <p:ext uri="{BB962C8B-B14F-4D97-AF65-F5344CB8AC3E}">
        <p14:creationId xmlns:p14="http://schemas.microsoft.com/office/powerpoint/2010/main" val="350117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normAutofit lnSpcReduction="10000"/>
          </a:bodyPr>
          <a:lstStyle/>
          <a:p>
            <a:r>
              <a:rPr lang="en-US" sz="3600" dirty="0">
                <a:effectLst/>
              </a:rPr>
              <a:t>Careful or diligent search</a:t>
            </a:r>
          </a:p>
          <a:p>
            <a:r>
              <a:rPr lang="en-US" sz="3600" dirty="0">
                <a:effectLst/>
              </a:rPr>
              <a:t>Studious inquiry or examination; especially  investigation or experimentation aimed at the discovery and interpretation of facts, revision of accepted theories or laws in the light of new facts, or practical application of such new or revised theories or laws</a:t>
            </a:r>
          </a:p>
          <a:p>
            <a:r>
              <a:rPr lang="en-US" sz="3600" dirty="0">
                <a:effectLst/>
              </a:rPr>
              <a:t>The collecting of information about a particular subject</a:t>
            </a:r>
          </a:p>
        </p:txBody>
      </p:sp>
    </p:spTree>
    <p:extLst>
      <p:ext uri="{BB962C8B-B14F-4D97-AF65-F5344CB8AC3E}">
        <p14:creationId xmlns:p14="http://schemas.microsoft.com/office/powerpoint/2010/main" val="414225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p:txBody>
          <a:bodyPr>
            <a:normAutofit fontScale="92500" lnSpcReduction="20000"/>
          </a:bodyPr>
          <a:lstStyle/>
          <a:p>
            <a:pPr marL="0" indent="0">
              <a:buNone/>
            </a:pPr>
            <a:endParaRPr lang="en-US" b="1" dirty="0"/>
          </a:p>
          <a:p>
            <a:pPr marL="0" indent="0">
              <a:buNone/>
            </a:pPr>
            <a:r>
              <a:rPr lang="en-US" sz="3900" dirty="0"/>
              <a:t>It is very important to appreciate the value of research.  If you value it, you will motivation yourself to do it.</a:t>
            </a:r>
            <a:br>
              <a:rPr lang="en-US" sz="3900" dirty="0"/>
            </a:br>
            <a:br>
              <a:rPr lang="en-US" sz="3900" dirty="0"/>
            </a:br>
            <a:r>
              <a:rPr lang="en-US" sz="3900" dirty="0"/>
              <a:t>I view research along the time axis:</a:t>
            </a:r>
            <a:br>
              <a:rPr lang="en-US" sz="3900" dirty="0"/>
            </a:br>
            <a:br>
              <a:rPr lang="en-US" sz="3900" dirty="0"/>
            </a:br>
            <a:r>
              <a:rPr lang="en-US" sz="3900" dirty="0">
                <a:effectLst/>
              </a:rPr>
              <a:t>short term    1 year</a:t>
            </a:r>
            <a:br>
              <a:rPr lang="en-US" sz="3900" dirty="0">
                <a:effectLst/>
              </a:rPr>
            </a:br>
            <a:r>
              <a:rPr lang="en-US" sz="3900" dirty="0">
                <a:effectLst/>
              </a:rPr>
              <a:t>medium term   2-5 years</a:t>
            </a:r>
            <a:br>
              <a:rPr lang="en-US" sz="3900" dirty="0">
                <a:effectLst/>
              </a:rPr>
            </a:br>
            <a:r>
              <a:rPr lang="en-US" sz="3900" dirty="0">
                <a:effectLst/>
              </a:rPr>
              <a:t>long term     &gt; 5 years</a:t>
            </a:r>
          </a:p>
        </p:txBody>
      </p:sp>
    </p:spTree>
    <p:extLst>
      <p:ext uri="{BB962C8B-B14F-4D97-AF65-F5344CB8AC3E}">
        <p14:creationId xmlns:p14="http://schemas.microsoft.com/office/powerpoint/2010/main" val="171946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a:t>There is no doubt about the correlation between scientific development and wealth of a nation.  Scientific development is mostly driven by research.  Most everyday products are the result of some fundamental discovery in science.  Technology is the fruit of scientific discovery.  </a:t>
            </a:r>
            <a:br>
              <a:rPr lang="en-US" sz="3600" dirty="0"/>
            </a:br>
            <a:endParaRPr lang="en-US" sz="3600" dirty="0"/>
          </a:p>
        </p:txBody>
      </p:sp>
    </p:spTree>
    <p:extLst>
      <p:ext uri="{BB962C8B-B14F-4D97-AF65-F5344CB8AC3E}">
        <p14:creationId xmlns:p14="http://schemas.microsoft.com/office/powerpoint/2010/main" val="202696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The value of short term research is the immediate application of knowledge to real-world problems. </a:t>
            </a:r>
          </a:p>
          <a:p>
            <a:r>
              <a:rPr lang="en-US" sz="3600" dirty="0"/>
              <a:t>The value of medium term research is the development and improvement of new methods.</a:t>
            </a:r>
          </a:p>
          <a:p>
            <a:r>
              <a:rPr lang="en-US" sz="3600" dirty="0"/>
              <a:t>The value of long term research is the discovery of new knowledge.</a:t>
            </a:r>
          </a:p>
        </p:txBody>
      </p:sp>
    </p:spTree>
    <p:extLst>
      <p:ext uri="{BB962C8B-B14F-4D97-AF65-F5344CB8AC3E}">
        <p14:creationId xmlns:p14="http://schemas.microsoft.com/office/powerpoint/2010/main" val="240879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normAutofit/>
          </a:bodyPr>
          <a:lstStyle/>
          <a:p>
            <a:r>
              <a:rPr lang="en-US" sz="3600" dirty="0"/>
              <a:t>What should be the topic of research?</a:t>
            </a:r>
          </a:p>
          <a:p>
            <a:r>
              <a:rPr lang="en-US" sz="3600" dirty="0"/>
              <a:t>How can we "create" a suitable topic?</a:t>
            </a:r>
          </a:p>
          <a:p>
            <a:pPr marL="0" indent="0">
              <a:buNone/>
            </a:pPr>
            <a:endParaRPr lang="en-US" sz="3600" dirty="0"/>
          </a:p>
          <a:p>
            <a:pPr marL="0" indent="0">
              <a:buNone/>
            </a:pPr>
            <a:r>
              <a:rPr lang="en-US" sz="3600" dirty="0"/>
              <a:t>The important things are</a:t>
            </a:r>
            <a:br>
              <a:rPr lang="en-US" sz="3600" dirty="0"/>
            </a:br>
            <a:br>
              <a:rPr lang="en-US" sz="3600" dirty="0"/>
            </a:br>
            <a:r>
              <a:rPr lang="en-US" sz="3600" dirty="0"/>
              <a:t>1  the "newness" of the subject.  </a:t>
            </a:r>
            <a:br>
              <a:rPr lang="en-US" sz="3600" dirty="0"/>
            </a:br>
            <a:r>
              <a:rPr lang="en-US" sz="3600" dirty="0"/>
              <a:t>2  the "value" of the subject.  </a:t>
            </a:r>
            <a:endParaRPr lang="en-US" dirty="0"/>
          </a:p>
        </p:txBody>
      </p:sp>
    </p:spTree>
    <p:extLst>
      <p:ext uri="{BB962C8B-B14F-4D97-AF65-F5344CB8AC3E}">
        <p14:creationId xmlns:p14="http://schemas.microsoft.com/office/powerpoint/2010/main" val="264582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topic</a:t>
            </a:r>
          </a:p>
        </p:txBody>
      </p:sp>
      <p:sp>
        <p:nvSpPr>
          <p:cNvPr id="3" name="Content Placeholder 2"/>
          <p:cNvSpPr>
            <a:spLocks noGrp="1"/>
          </p:cNvSpPr>
          <p:nvPr>
            <p:ph idx="1"/>
          </p:nvPr>
        </p:nvSpPr>
        <p:spPr/>
        <p:txBody>
          <a:bodyPr/>
          <a:lstStyle/>
          <a:p>
            <a:pPr marL="0" indent="0">
              <a:buNone/>
            </a:pPr>
            <a:r>
              <a:rPr lang="en-US" sz="3600" dirty="0"/>
              <a:t>There are many ways to create a topic:</a:t>
            </a:r>
            <a:br>
              <a:rPr lang="en-US" sz="3600" dirty="0"/>
            </a:br>
            <a:br>
              <a:rPr lang="en-US" sz="3600" dirty="0"/>
            </a:br>
            <a:r>
              <a:rPr lang="en-US" sz="3600" dirty="0"/>
              <a:t>1  from the real-world problems</a:t>
            </a:r>
            <a:br>
              <a:rPr lang="en-US" sz="3600" dirty="0"/>
            </a:br>
            <a:r>
              <a:rPr lang="en-US" sz="3600" dirty="0"/>
              <a:t>2  from the boundary of current knowledge</a:t>
            </a:r>
            <a:br>
              <a:rPr lang="en-US" sz="3600" dirty="0"/>
            </a:br>
            <a:r>
              <a:rPr lang="en-US" sz="3600" dirty="0"/>
              <a:t>3  from imagination</a:t>
            </a:r>
            <a:br>
              <a:rPr lang="en-US" sz="3600" dirty="0"/>
            </a:br>
            <a:endParaRPr lang="en-US" sz="3600" dirty="0"/>
          </a:p>
          <a:p>
            <a:endParaRPr lang="en-US" dirty="0"/>
          </a:p>
        </p:txBody>
      </p:sp>
    </p:spTree>
    <p:extLst>
      <p:ext uri="{BB962C8B-B14F-4D97-AF65-F5344CB8AC3E}">
        <p14:creationId xmlns:p14="http://schemas.microsoft.com/office/powerpoint/2010/main" val="1685584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1338</Words>
  <Application>Microsoft Office PowerPoint</Application>
  <PresentationFormat>Widescreen</PresentationFormat>
  <Paragraphs>155</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From Research To Innovation</vt:lpstr>
      <vt:lpstr>More Information</vt:lpstr>
      <vt:lpstr>Research</vt:lpstr>
      <vt:lpstr>Definition</vt:lpstr>
      <vt:lpstr>Motivation</vt:lpstr>
      <vt:lpstr>PowerPoint Presentation</vt:lpstr>
      <vt:lpstr>PowerPoint Presentation</vt:lpstr>
      <vt:lpstr>Method</vt:lpstr>
      <vt:lpstr>Create a topic</vt:lpstr>
      <vt:lpstr>Step-by-step of doing research</vt:lpstr>
      <vt:lpstr>If you are new</vt:lpstr>
      <vt:lpstr>Your to do list</vt:lpstr>
      <vt:lpstr>My own observation</vt:lpstr>
      <vt:lpstr>Conclusion</vt:lpstr>
      <vt:lpstr>Avoid Pitfalls</vt:lpstr>
      <vt:lpstr>PowerPoint Presentation</vt:lpstr>
      <vt:lpstr>Innovation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Pseudo code for COIN</vt:lpstr>
      <vt:lpstr>PowerPoint Presentation</vt:lpstr>
      <vt:lpstr>Lead-free Solder Alloys</vt:lpstr>
      <vt:lpstr>Sn-Ag-Cu (SAC) Solder</vt:lpstr>
      <vt:lpstr>PowerPoint Presentation</vt:lpstr>
      <vt:lpstr>PowerPoint Presentation</vt:lpstr>
      <vt:lpstr>PowerPoint Presentation</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C</dc:creator>
  <cp:lastModifiedBy>Prabhas Chongstitvatana</cp:lastModifiedBy>
  <cp:revision>16</cp:revision>
  <dcterms:created xsi:type="dcterms:W3CDTF">2017-03-16T23:53:22Z</dcterms:created>
  <dcterms:modified xsi:type="dcterms:W3CDTF">2022-05-18T15:06:15Z</dcterms:modified>
</cp:coreProperties>
</file>