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4" r:id="rId29"/>
    <p:sldId id="286" r:id="rId30"/>
    <p:sldId id="287" r:id="rId31"/>
    <p:sldId id="282" r:id="rId32"/>
    <p:sldId id="283"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6120" autoAdjust="0"/>
  </p:normalViewPr>
  <p:slideViewPr>
    <p:cSldViewPr snapToGrid="0">
      <p:cViewPr varScale="1">
        <p:scale>
          <a:sx n="103" d="100"/>
          <a:sy n="103" d="100"/>
        </p:scale>
        <p:origin x="12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E13B3-10EF-4F0B-8798-99E9A521B7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F000D36-D051-49EF-8040-F76B58261DD1}">
      <dgm:prSet/>
      <dgm:spPr/>
      <dgm:t>
        <a:bodyPr/>
        <a:lstStyle/>
        <a:p>
          <a:pPr>
            <a:lnSpc>
              <a:spcPct val="100000"/>
            </a:lnSpc>
          </a:pPr>
          <a:r>
            <a:rPr lang="en-US"/>
            <a:t>From bits to qubits: Dirac notation, density matrices, measurement, Bloch sphere</a:t>
          </a:r>
        </a:p>
      </dgm:t>
    </dgm:pt>
    <dgm:pt modelId="{FC60DB6A-DBCB-4855-8202-C7BEB74FA4B9}" type="parTrans" cxnId="{5A7710D0-EBAC-4789-8D73-BDCA72E95F7C}">
      <dgm:prSet/>
      <dgm:spPr/>
      <dgm:t>
        <a:bodyPr/>
        <a:lstStyle/>
        <a:p>
          <a:endParaRPr lang="en-US"/>
        </a:p>
      </dgm:t>
    </dgm:pt>
    <dgm:pt modelId="{64576BC0-EFC9-47CB-8DBE-5D126B449738}" type="sibTrans" cxnId="{5A7710D0-EBAC-4789-8D73-BDCA72E95F7C}">
      <dgm:prSet/>
      <dgm:spPr/>
      <dgm:t>
        <a:bodyPr/>
        <a:lstStyle/>
        <a:p>
          <a:endParaRPr lang="en-US"/>
        </a:p>
      </dgm:t>
    </dgm:pt>
    <dgm:pt modelId="{5E3DC944-FC83-4142-8712-E0D19C491E68}">
      <dgm:prSet/>
      <dgm:spPr/>
      <dgm:t>
        <a:bodyPr/>
        <a:lstStyle/>
        <a:p>
          <a:pPr>
            <a:lnSpc>
              <a:spcPct val="100000"/>
            </a:lnSpc>
          </a:pPr>
          <a:r>
            <a:rPr lang="en-US" dirty="0"/>
            <a:t>Quantum circuits: basic single-qubit &amp; two-qubit gates, multipartite quantum states</a:t>
          </a:r>
        </a:p>
      </dgm:t>
    </dgm:pt>
    <dgm:pt modelId="{A9289000-FF02-4BC6-990A-A4400F8930B2}" type="parTrans" cxnId="{C488B120-FB75-44F5-AE19-826345B066D8}">
      <dgm:prSet/>
      <dgm:spPr/>
      <dgm:t>
        <a:bodyPr/>
        <a:lstStyle/>
        <a:p>
          <a:endParaRPr lang="en-US"/>
        </a:p>
      </dgm:t>
    </dgm:pt>
    <dgm:pt modelId="{52E5C2D8-1E16-481C-98D9-398611307799}" type="sibTrans" cxnId="{C488B120-FB75-44F5-AE19-826345B066D8}">
      <dgm:prSet/>
      <dgm:spPr/>
      <dgm:t>
        <a:bodyPr/>
        <a:lstStyle/>
        <a:p>
          <a:endParaRPr lang="en-US"/>
        </a:p>
      </dgm:t>
    </dgm:pt>
    <dgm:pt modelId="{8A9618ED-9FDF-4ABF-8463-FA0A84EBDAA0}">
      <dgm:prSet/>
      <dgm:spPr/>
      <dgm:t>
        <a:bodyPr/>
        <a:lstStyle/>
        <a:p>
          <a:pPr>
            <a:lnSpc>
              <a:spcPct val="100000"/>
            </a:lnSpc>
          </a:pPr>
          <a:r>
            <a:rPr lang="en-US" dirty="0"/>
            <a:t>Entanglement: Bell states, Teleportation</a:t>
          </a:r>
        </a:p>
      </dgm:t>
    </dgm:pt>
    <dgm:pt modelId="{2793DD23-B308-4B6D-AD2B-B1111136225F}" type="parTrans" cxnId="{99DF3E7E-612E-4DC5-859A-9EA23EB8B031}">
      <dgm:prSet/>
      <dgm:spPr/>
      <dgm:t>
        <a:bodyPr/>
        <a:lstStyle/>
        <a:p>
          <a:endParaRPr lang="en-US"/>
        </a:p>
      </dgm:t>
    </dgm:pt>
    <dgm:pt modelId="{C1610F7A-68F8-4742-B2AA-B04C4A978AB0}" type="sibTrans" cxnId="{99DF3E7E-612E-4DC5-859A-9EA23EB8B031}">
      <dgm:prSet/>
      <dgm:spPr/>
      <dgm:t>
        <a:bodyPr/>
        <a:lstStyle/>
        <a:p>
          <a:endParaRPr lang="en-US"/>
        </a:p>
      </dgm:t>
    </dgm:pt>
    <dgm:pt modelId="{3DBBC7FF-4365-4841-9EDF-416070C2C3EA}" type="pres">
      <dgm:prSet presAssocID="{CABE13B3-10EF-4F0B-8798-99E9A521B747}" presName="root" presStyleCnt="0">
        <dgm:presLayoutVars>
          <dgm:dir/>
          <dgm:resizeHandles val="exact"/>
        </dgm:presLayoutVars>
      </dgm:prSet>
      <dgm:spPr/>
    </dgm:pt>
    <dgm:pt modelId="{C6C95CA8-3C48-424E-9CB7-9C9F3CCA706F}" type="pres">
      <dgm:prSet presAssocID="{9F000D36-D051-49EF-8040-F76B58261DD1}" presName="compNode" presStyleCnt="0"/>
      <dgm:spPr/>
    </dgm:pt>
    <dgm:pt modelId="{9DD4B522-5E27-4282-BE33-9CD1EB9B9D44}" type="pres">
      <dgm:prSet presAssocID="{9F000D36-D051-49EF-8040-F76B58261DD1}" presName="bgRect" presStyleLbl="bgShp" presStyleIdx="0" presStyleCnt="3"/>
      <dgm:spPr/>
    </dgm:pt>
    <dgm:pt modelId="{C037A85D-D726-410A-8C47-144642B0D9F0}" type="pres">
      <dgm:prSet presAssocID="{9F000D36-D051-49EF-8040-F76B58261D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wing Compass"/>
        </a:ext>
      </dgm:extLst>
    </dgm:pt>
    <dgm:pt modelId="{CF4F14B1-FE76-4D31-BE41-46A0A7719545}" type="pres">
      <dgm:prSet presAssocID="{9F000D36-D051-49EF-8040-F76B58261DD1}" presName="spaceRect" presStyleCnt="0"/>
      <dgm:spPr/>
    </dgm:pt>
    <dgm:pt modelId="{1D271891-96E3-4B6B-A269-CA77B7550B69}" type="pres">
      <dgm:prSet presAssocID="{9F000D36-D051-49EF-8040-F76B58261DD1}" presName="parTx" presStyleLbl="revTx" presStyleIdx="0" presStyleCnt="3">
        <dgm:presLayoutVars>
          <dgm:chMax val="0"/>
          <dgm:chPref val="0"/>
        </dgm:presLayoutVars>
      </dgm:prSet>
      <dgm:spPr/>
    </dgm:pt>
    <dgm:pt modelId="{E1408682-CD5A-4877-AB2E-38E1F0A7357D}" type="pres">
      <dgm:prSet presAssocID="{64576BC0-EFC9-47CB-8DBE-5D126B449738}" presName="sibTrans" presStyleCnt="0"/>
      <dgm:spPr/>
    </dgm:pt>
    <dgm:pt modelId="{4FCCE0C4-43AA-4BB3-8F52-ED1026363C74}" type="pres">
      <dgm:prSet presAssocID="{5E3DC944-FC83-4142-8712-E0D19C491E68}" presName="compNode" presStyleCnt="0"/>
      <dgm:spPr/>
    </dgm:pt>
    <dgm:pt modelId="{816099AE-13FF-40F6-A377-9BA2A5D43773}" type="pres">
      <dgm:prSet presAssocID="{5E3DC944-FC83-4142-8712-E0D19C491E68}" presName="bgRect" presStyleLbl="bgShp" presStyleIdx="1" presStyleCnt="3"/>
      <dgm:spPr/>
    </dgm:pt>
    <dgm:pt modelId="{D3AAC3BC-AD37-44E3-BFAE-D385336FBC3B}" type="pres">
      <dgm:prSet presAssocID="{5E3DC944-FC83-4142-8712-E0D19C491E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coin"/>
        </a:ext>
      </dgm:extLst>
    </dgm:pt>
    <dgm:pt modelId="{A776F9B2-ED7F-4B4B-9A5F-F3E6A794B89E}" type="pres">
      <dgm:prSet presAssocID="{5E3DC944-FC83-4142-8712-E0D19C491E68}" presName="spaceRect" presStyleCnt="0"/>
      <dgm:spPr/>
    </dgm:pt>
    <dgm:pt modelId="{4FE94CFF-3E8F-446B-9458-7E07B6675249}" type="pres">
      <dgm:prSet presAssocID="{5E3DC944-FC83-4142-8712-E0D19C491E68}" presName="parTx" presStyleLbl="revTx" presStyleIdx="1" presStyleCnt="3">
        <dgm:presLayoutVars>
          <dgm:chMax val="0"/>
          <dgm:chPref val="0"/>
        </dgm:presLayoutVars>
      </dgm:prSet>
      <dgm:spPr/>
    </dgm:pt>
    <dgm:pt modelId="{B107EC33-193F-49F3-A8DD-48B67B7A97A9}" type="pres">
      <dgm:prSet presAssocID="{52E5C2D8-1E16-481C-98D9-398611307799}" presName="sibTrans" presStyleCnt="0"/>
      <dgm:spPr/>
    </dgm:pt>
    <dgm:pt modelId="{22A19E70-CEFB-4687-8729-DC9E15A67869}" type="pres">
      <dgm:prSet presAssocID="{8A9618ED-9FDF-4ABF-8463-FA0A84EBDAA0}" presName="compNode" presStyleCnt="0"/>
      <dgm:spPr/>
    </dgm:pt>
    <dgm:pt modelId="{85263BAE-67A4-4841-B129-ADF1EAE56819}" type="pres">
      <dgm:prSet presAssocID="{8A9618ED-9FDF-4ABF-8463-FA0A84EBDAA0}" presName="bgRect" presStyleLbl="bgShp" presStyleIdx="2" presStyleCnt="3"/>
      <dgm:spPr/>
    </dgm:pt>
    <dgm:pt modelId="{2A3ABF77-5A44-4E2F-9335-4000A686AA91}" type="pres">
      <dgm:prSet presAssocID="{8A9618ED-9FDF-4ABF-8463-FA0A84EBDA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ll"/>
        </a:ext>
      </dgm:extLst>
    </dgm:pt>
    <dgm:pt modelId="{F24519C0-8D22-4DD7-BA5C-6CB5179AD670}" type="pres">
      <dgm:prSet presAssocID="{8A9618ED-9FDF-4ABF-8463-FA0A84EBDAA0}" presName="spaceRect" presStyleCnt="0"/>
      <dgm:spPr/>
    </dgm:pt>
    <dgm:pt modelId="{F9486F5A-D9CF-44DF-AF93-302227F67C5F}" type="pres">
      <dgm:prSet presAssocID="{8A9618ED-9FDF-4ABF-8463-FA0A84EBDAA0}" presName="parTx" presStyleLbl="revTx" presStyleIdx="2" presStyleCnt="3">
        <dgm:presLayoutVars>
          <dgm:chMax val="0"/>
          <dgm:chPref val="0"/>
        </dgm:presLayoutVars>
      </dgm:prSet>
      <dgm:spPr/>
    </dgm:pt>
  </dgm:ptLst>
  <dgm:cxnLst>
    <dgm:cxn modelId="{C488B120-FB75-44F5-AE19-826345B066D8}" srcId="{CABE13B3-10EF-4F0B-8798-99E9A521B747}" destId="{5E3DC944-FC83-4142-8712-E0D19C491E68}" srcOrd="1" destOrd="0" parTransId="{A9289000-FF02-4BC6-990A-A4400F8930B2}" sibTransId="{52E5C2D8-1E16-481C-98D9-398611307799}"/>
    <dgm:cxn modelId="{5236195C-1134-47D3-941B-943FF60B96B1}" type="presOf" srcId="{8A9618ED-9FDF-4ABF-8463-FA0A84EBDAA0}" destId="{F9486F5A-D9CF-44DF-AF93-302227F67C5F}" srcOrd="0" destOrd="0" presId="urn:microsoft.com/office/officeart/2018/2/layout/IconVerticalSolidList"/>
    <dgm:cxn modelId="{C901D357-60D4-4DC7-B4F3-6917BCAFA73D}" type="presOf" srcId="{5E3DC944-FC83-4142-8712-E0D19C491E68}" destId="{4FE94CFF-3E8F-446B-9458-7E07B6675249}" srcOrd="0" destOrd="0" presId="urn:microsoft.com/office/officeart/2018/2/layout/IconVerticalSolidList"/>
    <dgm:cxn modelId="{99DF3E7E-612E-4DC5-859A-9EA23EB8B031}" srcId="{CABE13B3-10EF-4F0B-8798-99E9A521B747}" destId="{8A9618ED-9FDF-4ABF-8463-FA0A84EBDAA0}" srcOrd="2" destOrd="0" parTransId="{2793DD23-B308-4B6D-AD2B-B1111136225F}" sibTransId="{C1610F7A-68F8-4742-B2AA-B04C4A978AB0}"/>
    <dgm:cxn modelId="{7EA484A4-9604-4DAB-B1DC-5ABC4D09831C}" type="presOf" srcId="{9F000D36-D051-49EF-8040-F76B58261DD1}" destId="{1D271891-96E3-4B6B-A269-CA77B7550B69}" srcOrd="0" destOrd="0" presId="urn:microsoft.com/office/officeart/2018/2/layout/IconVerticalSolidList"/>
    <dgm:cxn modelId="{5A7710D0-EBAC-4789-8D73-BDCA72E95F7C}" srcId="{CABE13B3-10EF-4F0B-8798-99E9A521B747}" destId="{9F000D36-D051-49EF-8040-F76B58261DD1}" srcOrd="0" destOrd="0" parTransId="{FC60DB6A-DBCB-4855-8202-C7BEB74FA4B9}" sibTransId="{64576BC0-EFC9-47CB-8DBE-5D126B449738}"/>
    <dgm:cxn modelId="{B8003EFF-CD5D-4E05-A5B2-B952662F2984}" type="presOf" srcId="{CABE13B3-10EF-4F0B-8798-99E9A521B747}" destId="{3DBBC7FF-4365-4841-9EDF-416070C2C3EA}" srcOrd="0" destOrd="0" presId="urn:microsoft.com/office/officeart/2018/2/layout/IconVerticalSolidList"/>
    <dgm:cxn modelId="{51753549-6231-4D0C-A16D-AC7D20FE8213}" type="presParOf" srcId="{3DBBC7FF-4365-4841-9EDF-416070C2C3EA}" destId="{C6C95CA8-3C48-424E-9CB7-9C9F3CCA706F}" srcOrd="0" destOrd="0" presId="urn:microsoft.com/office/officeart/2018/2/layout/IconVerticalSolidList"/>
    <dgm:cxn modelId="{6A568599-F6AF-44C8-BD86-79849E788284}" type="presParOf" srcId="{C6C95CA8-3C48-424E-9CB7-9C9F3CCA706F}" destId="{9DD4B522-5E27-4282-BE33-9CD1EB9B9D44}" srcOrd="0" destOrd="0" presId="urn:microsoft.com/office/officeart/2018/2/layout/IconVerticalSolidList"/>
    <dgm:cxn modelId="{A5935A90-F558-4778-824B-3BBB44BA60A6}" type="presParOf" srcId="{C6C95CA8-3C48-424E-9CB7-9C9F3CCA706F}" destId="{C037A85D-D726-410A-8C47-144642B0D9F0}" srcOrd="1" destOrd="0" presId="urn:microsoft.com/office/officeart/2018/2/layout/IconVerticalSolidList"/>
    <dgm:cxn modelId="{6DA9B7C7-672E-4BA7-999A-5F54FBAFE89E}" type="presParOf" srcId="{C6C95CA8-3C48-424E-9CB7-9C9F3CCA706F}" destId="{CF4F14B1-FE76-4D31-BE41-46A0A7719545}" srcOrd="2" destOrd="0" presId="urn:microsoft.com/office/officeart/2018/2/layout/IconVerticalSolidList"/>
    <dgm:cxn modelId="{EF35F14C-3AB9-44FD-BE79-2502B05B6823}" type="presParOf" srcId="{C6C95CA8-3C48-424E-9CB7-9C9F3CCA706F}" destId="{1D271891-96E3-4B6B-A269-CA77B7550B69}" srcOrd="3" destOrd="0" presId="urn:microsoft.com/office/officeart/2018/2/layout/IconVerticalSolidList"/>
    <dgm:cxn modelId="{588C0030-AEC3-4D06-AA4B-1D6D79BEBB0D}" type="presParOf" srcId="{3DBBC7FF-4365-4841-9EDF-416070C2C3EA}" destId="{E1408682-CD5A-4877-AB2E-38E1F0A7357D}" srcOrd="1" destOrd="0" presId="urn:microsoft.com/office/officeart/2018/2/layout/IconVerticalSolidList"/>
    <dgm:cxn modelId="{E4C69C87-250B-4753-B751-F9432242004E}" type="presParOf" srcId="{3DBBC7FF-4365-4841-9EDF-416070C2C3EA}" destId="{4FCCE0C4-43AA-4BB3-8F52-ED1026363C74}" srcOrd="2" destOrd="0" presId="urn:microsoft.com/office/officeart/2018/2/layout/IconVerticalSolidList"/>
    <dgm:cxn modelId="{82B7872F-81A0-4159-99A3-F552960A946F}" type="presParOf" srcId="{4FCCE0C4-43AA-4BB3-8F52-ED1026363C74}" destId="{816099AE-13FF-40F6-A377-9BA2A5D43773}" srcOrd="0" destOrd="0" presId="urn:microsoft.com/office/officeart/2018/2/layout/IconVerticalSolidList"/>
    <dgm:cxn modelId="{FE85F260-D762-44BE-8A16-D91B4D9A1B6E}" type="presParOf" srcId="{4FCCE0C4-43AA-4BB3-8F52-ED1026363C74}" destId="{D3AAC3BC-AD37-44E3-BFAE-D385336FBC3B}" srcOrd="1" destOrd="0" presId="urn:microsoft.com/office/officeart/2018/2/layout/IconVerticalSolidList"/>
    <dgm:cxn modelId="{B860A5E5-A8D6-41F0-85D8-01DB636B0BC2}" type="presParOf" srcId="{4FCCE0C4-43AA-4BB3-8F52-ED1026363C74}" destId="{A776F9B2-ED7F-4B4B-9A5F-F3E6A794B89E}" srcOrd="2" destOrd="0" presId="urn:microsoft.com/office/officeart/2018/2/layout/IconVerticalSolidList"/>
    <dgm:cxn modelId="{E11210F8-66DF-4510-9DD0-0951978FD478}" type="presParOf" srcId="{4FCCE0C4-43AA-4BB3-8F52-ED1026363C74}" destId="{4FE94CFF-3E8F-446B-9458-7E07B6675249}" srcOrd="3" destOrd="0" presId="urn:microsoft.com/office/officeart/2018/2/layout/IconVerticalSolidList"/>
    <dgm:cxn modelId="{29888DC1-1B93-4AB4-892D-868892284EB6}" type="presParOf" srcId="{3DBBC7FF-4365-4841-9EDF-416070C2C3EA}" destId="{B107EC33-193F-49F3-A8DD-48B67B7A97A9}" srcOrd="3" destOrd="0" presId="urn:microsoft.com/office/officeart/2018/2/layout/IconVerticalSolidList"/>
    <dgm:cxn modelId="{9148554A-A7A8-4172-B37C-0BEE6A585A17}" type="presParOf" srcId="{3DBBC7FF-4365-4841-9EDF-416070C2C3EA}" destId="{22A19E70-CEFB-4687-8729-DC9E15A67869}" srcOrd="4" destOrd="0" presId="urn:microsoft.com/office/officeart/2018/2/layout/IconVerticalSolidList"/>
    <dgm:cxn modelId="{8C6AB066-5049-41B0-AA57-41DF1682D785}" type="presParOf" srcId="{22A19E70-CEFB-4687-8729-DC9E15A67869}" destId="{85263BAE-67A4-4841-B129-ADF1EAE56819}" srcOrd="0" destOrd="0" presId="urn:microsoft.com/office/officeart/2018/2/layout/IconVerticalSolidList"/>
    <dgm:cxn modelId="{35855260-7584-4F27-BD48-7BE7579342F7}" type="presParOf" srcId="{22A19E70-CEFB-4687-8729-DC9E15A67869}" destId="{2A3ABF77-5A44-4E2F-9335-4000A686AA91}" srcOrd="1" destOrd="0" presId="urn:microsoft.com/office/officeart/2018/2/layout/IconVerticalSolidList"/>
    <dgm:cxn modelId="{21D27B85-0B45-49B4-B02D-B4D8A3934C75}" type="presParOf" srcId="{22A19E70-CEFB-4687-8729-DC9E15A67869}" destId="{F24519C0-8D22-4DD7-BA5C-6CB5179AD670}" srcOrd="2" destOrd="0" presId="urn:microsoft.com/office/officeart/2018/2/layout/IconVerticalSolidList"/>
    <dgm:cxn modelId="{3BCE7B46-B4E6-4EB0-B9FF-348EE6A96E4F}" type="presParOf" srcId="{22A19E70-CEFB-4687-8729-DC9E15A67869}" destId="{F9486F5A-D9CF-44DF-AF93-302227F67C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4B522-5E27-4282-BE33-9CD1EB9B9D44}">
      <dsp:nvSpPr>
        <dsp:cNvPr id="0" name=""/>
        <dsp:cNvSpPr/>
      </dsp:nvSpPr>
      <dsp:spPr>
        <a:xfrm>
          <a:off x="0" y="349"/>
          <a:ext cx="9839647" cy="817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7A85D-D726-410A-8C47-144642B0D9F0}">
      <dsp:nvSpPr>
        <dsp:cNvPr id="0" name=""/>
        <dsp:cNvSpPr/>
      </dsp:nvSpPr>
      <dsp:spPr>
        <a:xfrm>
          <a:off x="247241" y="184248"/>
          <a:ext cx="449530" cy="449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71891-96E3-4B6B-A269-CA77B7550B69}">
      <dsp:nvSpPr>
        <dsp:cNvPr id="0" name=""/>
        <dsp:cNvSpPr/>
      </dsp:nvSpPr>
      <dsp:spPr>
        <a:xfrm>
          <a:off x="944014" y="349"/>
          <a:ext cx="8895632" cy="8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01" tIns="86501" rIns="86501" bIns="86501" numCol="1" spcCol="1270" anchor="ctr" anchorCtr="0">
          <a:noAutofit/>
        </a:bodyPr>
        <a:lstStyle/>
        <a:p>
          <a:pPr marL="0" lvl="0" indent="0" algn="l" defTabSz="889000">
            <a:lnSpc>
              <a:spcPct val="100000"/>
            </a:lnSpc>
            <a:spcBef>
              <a:spcPct val="0"/>
            </a:spcBef>
            <a:spcAft>
              <a:spcPct val="35000"/>
            </a:spcAft>
            <a:buNone/>
          </a:pPr>
          <a:r>
            <a:rPr lang="en-US" sz="2000" kern="1200"/>
            <a:t>From bits to qubits: Dirac notation, density matrices, measurement, Bloch sphere</a:t>
          </a:r>
        </a:p>
      </dsp:txBody>
      <dsp:txXfrm>
        <a:off x="944014" y="349"/>
        <a:ext cx="8895632" cy="817328"/>
      </dsp:txXfrm>
    </dsp:sp>
    <dsp:sp modelId="{816099AE-13FF-40F6-A377-9BA2A5D43773}">
      <dsp:nvSpPr>
        <dsp:cNvPr id="0" name=""/>
        <dsp:cNvSpPr/>
      </dsp:nvSpPr>
      <dsp:spPr>
        <a:xfrm>
          <a:off x="0" y="1022010"/>
          <a:ext cx="9839647" cy="817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AC3BC-AD37-44E3-BFAE-D385336FBC3B}">
      <dsp:nvSpPr>
        <dsp:cNvPr id="0" name=""/>
        <dsp:cNvSpPr/>
      </dsp:nvSpPr>
      <dsp:spPr>
        <a:xfrm>
          <a:off x="247241" y="1205909"/>
          <a:ext cx="449530" cy="449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94CFF-3E8F-446B-9458-7E07B6675249}">
      <dsp:nvSpPr>
        <dsp:cNvPr id="0" name=""/>
        <dsp:cNvSpPr/>
      </dsp:nvSpPr>
      <dsp:spPr>
        <a:xfrm>
          <a:off x="944014" y="1022010"/>
          <a:ext cx="8895632" cy="8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01" tIns="86501" rIns="86501" bIns="86501" numCol="1" spcCol="1270" anchor="ctr" anchorCtr="0">
          <a:noAutofit/>
        </a:bodyPr>
        <a:lstStyle/>
        <a:p>
          <a:pPr marL="0" lvl="0" indent="0" algn="l" defTabSz="889000">
            <a:lnSpc>
              <a:spcPct val="100000"/>
            </a:lnSpc>
            <a:spcBef>
              <a:spcPct val="0"/>
            </a:spcBef>
            <a:spcAft>
              <a:spcPct val="35000"/>
            </a:spcAft>
            <a:buNone/>
          </a:pPr>
          <a:r>
            <a:rPr lang="en-US" sz="2000" kern="1200" dirty="0"/>
            <a:t>Quantum circuits: basic single-qubit &amp; two-qubit gates, multipartite quantum states</a:t>
          </a:r>
        </a:p>
      </dsp:txBody>
      <dsp:txXfrm>
        <a:off x="944014" y="1022010"/>
        <a:ext cx="8895632" cy="817328"/>
      </dsp:txXfrm>
    </dsp:sp>
    <dsp:sp modelId="{85263BAE-67A4-4841-B129-ADF1EAE56819}">
      <dsp:nvSpPr>
        <dsp:cNvPr id="0" name=""/>
        <dsp:cNvSpPr/>
      </dsp:nvSpPr>
      <dsp:spPr>
        <a:xfrm>
          <a:off x="0" y="2043671"/>
          <a:ext cx="9839647" cy="817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ABF77-5A44-4E2F-9335-4000A686AA91}">
      <dsp:nvSpPr>
        <dsp:cNvPr id="0" name=""/>
        <dsp:cNvSpPr/>
      </dsp:nvSpPr>
      <dsp:spPr>
        <a:xfrm>
          <a:off x="247241" y="2227569"/>
          <a:ext cx="449530" cy="449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86F5A-D9CF-44DF-AF93-302227F67C5F}">
      <dsp:nvSpPr>
        <dsp:cNvPr id="0" name=""/>
        <dsp:cNvSpPr/>
      </dsp:nvSpPr>
      <dsp:spPr>
        <a:xfrm>
          <a:off x="944014" y="2043671"/>
          <a:ext cx="8895632" cy="8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01" tIns="86501" rIns="86501" bIns="86501" numCol="1" spcCol="1270" anchor="ctr" anchorCtr="0">
          <a:noAutofit/>
        </a:bodyPr>
        <a:lstStyle/>
        <a:p>
          <a:pPr marL="0" lvl="0" indent="0" algn="l" defTabSz="889000">
            <a:lnSpc>
              <a:spcPct val="100000"/>
            </a:lnSpc>
            <a:spcBef>
              <a:spcPct val="0"/>
            </a:spcBef>
            <a:spcAft>
              <a:spcPct val="35000"/>
            </a:spcAft>
            <a:buNone/>
          </a:pPr>
          <a:r>
            <a:rPr lang="en-US" sz="2000" kern="1200" dirty="0"/>
            <a:t>Entanglement: Bell states, Teleportation</a:t>
          </a:r>
        </a:p>
      </dsp:txBody>
      <dsp:txXfrm>
        <a:off x="944014" y="2043671"/>
        <a:ext cx="8895632" cy="8173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FBD76-5418-4377-A965-5858CDB72187}"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125F-06FB-4DE8-BAF9-C776CDB6086D}" type="slidenum">
              <a:rPr lang="en-US" smtClean="0"/>
              <a:t>‹#›</a:t>
            </a:fld>
            <a:endParaRPr lang="en-US"/>
          </a:p>
        </p:txBody>
      </p:sp>
    </p:spTree>
    <p:extLst>
      <p:ext uri="{BB962C8B-B14F-4D97-AF65-F5344CB8AC3E}">
        <p14:creationId xmlns:p14="http://schemas.microsoft.com/office/powerpoint/2010/main" val="1885946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D125F-06FB-4DE8-BAF9-C776CDB6086D}" type="slidenum">
              <a:rPr lang="en-US" smtClean="0"/>
              <a:t>1</a:t>
            </a:fld>
            <a:endParaRPr lang="en-US"/>
          </a:p>
        </p:txBody>
      </p:sp>
    </p:spTree>
    <p:extLst>
      <p:ext uri="{BB962C8B-B14F-4D97-AF65-F5344CB8AC3E}">
        <p14:creationId xmlns:p14="http://schemas.microsoft.com/office/powerpoint/2010/main" val="127349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D125F-06FB-4DE8-BAF9-C776CDB6086D}" type="slidenum">
              <a:rPr lang="en-US" smtClean="0"/>
              <a:t>3</a:t>
            </a:fld>
            <a:endParaRPr lang="en-US"/>
          </a:p>
        </p:txBody>
      </p:sp>
    </p:spTree>
    <p:extLst>
      <p:ext uri="{BB962C8B-B14F-4D97-AF65-F5344CB8AC3E}">
        <p14:creationId xmlns:p14="http://schemas.microsoft.com/office/powerpoint/2010/main" val="351732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การสูญเสียความเป็นคลื่นของสถานะทางควอนตัมที่เกิดจากสัญญาณรบกวนโดยธรรมชาติ และความไม่สมบูรณ์ของระบบที่ใช้ควบคุม สามารถแก้ไขได้โดย</a:t>
            </a:r>
            <a:r>
              <a:rPr lang="th-TH" dirty="0" err="1"/>
              <a:t>การทำ</a:t>
            </a:r>
            <a:r>
              <a:rPr lang="th-TH" dirty="0"/>
              <a:t> </a:t>
            </a:r>
            <a:r>
              <a:rPr lang="en-US" dirty="0"/>
              <a:t>error correction </a:t>
            </a:r>
            <a:r>
              <a:rPr lang="th-TH" dirty="0"/>
              <a:t>หรือง่ายกว่านั้นคือ ถ้าเรารู้ </a:t>
            </a:r>
            <a:r>
              <a:rPr lang="en-US" dirty="0"/>
              <a:t>topology </a:t>
            </a:r>
            <a:r>
              <a:rPr lang="th-TH" dirty="0"/>
              <a:t>ของเครื่องที่เราใช้งานอยู่ เราสามารถเลือกที่จะใช้งาน </a:t>
            </a:r>
            <a:r>
              <a:rPr lang="en-US" dirty="0"/>
              <a:t>qubit </a:t>
            </a:r>
            <a:r>
              <a:rPr lang="th-TH" dirty="0"/>
              <a:t>ที่มี </a:t>
            </a:r>
            <a:r>
              <a:rPr lang="en-US" dirty="0"/>
              <a:t>error </a:t>
            </a:r>
            <a:r>
              <a:rPr lang="th-TH" dirty="0"/>
              <a:t>ต่ำได้ </a:t>
            </a:r>
            <a:endParaRPr lang="en-US" dirty="0"/>
          </a:p>
        </p:txBody>
      </p:sp>
      <p:sp>
        <p:nvSpPr>
          <p:cNvPr id="4" name="Slide Number Placeholder 3"/>
          <p:cNvSpPr>
            <a:spLocks noGrp="1"/>
          </p:cNvSpPr>
          <p:nvPr>
            <p:ph type="sldNum" sz="quarter" idx="5"/>
          </p:nvPr>
        </p:nvSpPr>
        <p:spPr/>
        <p:txBody>
          <a:bodyPr/>
          <a:lstStyle/>
          <a:p>
            <a:fld id="{AA6D125F-06FB-4DE8-BAF9-C776CDB6086D}" type="slidenum">
              <a:rPr lang="en-US" smtClean="0"/>
              <a:t>23</a:t>
            </a:fld>
            <a:endParaRPr lang="en-US"/>
          </a:p>
        </p:txBody>
      </p:sp>
    </p:spTree>
    <p:extLst>
      <p:ext uri="{BB962C8B-B14F-4D97-AF65-F5344CB8AC3E}">
        <p14:creationId xmlns:p14="http://schemas.microsoft.com/office/powerpoint/2010/main" val="204317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11/15/2022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608411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486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6872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568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1980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091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0846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1668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7046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8322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11/15/2022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3031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11/15/2022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371265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drive/u/0/folders/1e1jL8Xpg-4RuU6rJxrChVmys1se6Hpj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rive.google.com/drive/u/0/folders/1e1jL8Xpg-4RuU6rJxrChVmys1se6Hpj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hyperlink" Target="https://drive.google.com/drive/u/0/folders/1e1jL8Xpg-4RuU6rJxrChVmys1se6Hpj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rive.google.com/drive/u/0/folders/1e1jL8Xpg-4RuU6rJxrChVmys1se6Hpj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pencils and books">
            <a:extLst>
              <a:ext uri="{FF2B5EF4-FFF2-40B4-BE49-F238E27FC236}">
                <a16:creationId xmlns:a16="http://schemas.microsoft.com/office/drawing/2014/main" id="{0BAF5666-5E63-7384-D032-387F538B2C18}"/>
              </a:ext>
            </a:extLst>
          </p:cNvPr>
          <p:cNvPicPr>
            <a:picLocks noChangeAspect="1"/>
          </p:cNvPicPr>
          <p:nvPr/>
        </p:nvPicPr>
        <p:blipFill rotWithShape="1">
          <a:blip r:embed="rId3"/>
          <a:srcRect t="12193" b="3852"/>
          <a:stretch/>
        </p:blipFill>
        <p:spPr>
          <a:xfrm>
            <a:off x="20" y="10"/>
            <a:ext cx="12191980" cy="6857990"/>
          </a:xfrm>
          <a:prstGeom prst="rect">
            <a:avLst/>
          </a:prstGeom>
        </p:spPr>
      </p:pic>
      <p:sp>
        <p:nvSpPr>
          <p:cNvPr id="51" name="Rectangle 5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C50988-3B9F-5705-3303-D8C4F3ADC18F}"/>
              </a:ext>
            </a:extLst>
          </p:cNvPr>
          <p:cNvSpPr>
            <a:spLocks noGrp="1"/>
          </p:cNvSpPr>
          <p:nvPr>
            <p:ph type="ctrTitle"/>
          </p:nvPr>
        </p:nvSpPr>
        <p:spPr>
          <a:xfrm>
            <a:off x="1078992" y="1143000"/>
            <a:ext cx="9052560" cy="3546179"/>
          </a:xfrm>
        </p:spPr>
        <p:txBody>
          <a:bodyPr>
            <a:normAutofit/>
          </a:bodyPr>
          <a:lstStyle/>
          <a:p>
            <a:r>
              <a:rPr lang="en-US">
                <a:solidFill>
                  <a:srgbClr val="FFFFFF"/>
                </a:solidFill>
              </a:rPr>
              <a:t>Introduction to Quantum Computing</a:t>
            </a:r>
          </a:p>
        </p:txBody>
      </p:sp>
      <p:sp>
        <p:nvSpPr>
          <p:cNvPr id="3" name="Subtitle 2">
            <a:extLst>
              <a:ext uri="{FF2B5EF4-FFF2-40B4-BE49-F238E27FC236}">
                <a16:creationId xmlns:a16="http://schemas.microsoft.com/office/drawing/2014/main" id="{BF4FFDB6-B7AE-2E91-4F2C-4B4AFC8CBA70}"/>
              </a:ext>
            </a:extLst>
          </p:cNvPr>
          <p:cNvSpPr>
            <a:spLocks noGrp="1"/>
          </p:cNvSpPr>
          <p:nvPr>
            <p:ph type="subTitle" idx="1"/>
          </p:nvPr>
        </p:nvSpPr>
        <p:spPr>
          <a:xfrm>
            <a:off x="1078992" y="5010912"/>
            <a:ext cx="9052560" cy="704088"/>
          </a:xfrm>
        </p:spPr>
        <p:txBody>
          <a:bodyPr>
            <a:noAutofit/>
          </a:bodyPr>
          <a:lstStyle/>
          <a:p>
            <a:pPr>
              <a:lnSpc>
                <a:spcPct val="90000"/>
              </a:lnSpc>
            </a:pPr>
            <a:r>
              <a:rPr lang="en-US" sz="2400" dirty="0">
                <a:solidFill>
                  <a:srgbClr val="FFFFFF"/>
                </a:solidFill>
              </a:rPr>
              <a:t>by</a:t>
            </a:r>
          </a:p>
          <a:p>
            <a:pPr>
              <a:lnSpc>
                <a:spcPct val="90000"/>
              </a:lnSpc>
            </a:pPr>
            <a:r>
              <a:rPr lang="en-US" sz="2400" dirty="0">
                <a:solidFill>
                  <a:srgbClr val="FFFFFF"/>
                </a:solidFill>
              </a:rPr>
              <a:t>Kamonluk Suksen</a:t>
            </a:r>
          </a:p>
        </p:txBody>
      </p:sp>
      <p:cxnSp>
        <p:nvCxnSpPr>
          <p:cNvPr id="53" name="Straight Connector 5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7862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DC520-843E-F6A6-165F-616FF5629F74}"/>
              </a:ext>
            </a:extLst>
          </p:cNvPr>
          <p:cNvSpPr>
            <a:spLocks noGrp="1"/>
          </p:cNvSpPr>
          <p:nvPr>
            <p:ph type="title"/>
          </p:nvPr>
        </p:nvSpPr>
        <p:spPr>
          <a:xfrm>
            <a:off x="1068496" y="355036"/>
            <a:ext cx="10355403" cy="1540106"/>
          </a:xfrm>
        </p:spPr>
        <p:txBody>
          <a:bodyPr>
            <a:normAutofit fontScale="90000"/>
          </a:bodyPr>
          <a:lstStyle/>
          <a:p>
            <a:r>
              <a:rPr lang="en-US" dirty="0"/>
              <a:t>Quantum circuits: single qubit gates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32D19A-AD8E-6F61-6646-733D8EC69D60}"/>
              </a:ext>
            </a:extLst>
          </p:cNvPr>
          <p:cNvSpPr>
            <a:spLocks noGrp="1"/>
          </p:cNvSpPr>
          <p:nvPr>
            <p:ph idx="1"/>
          </p:nvPr>
        </p:nvSpPr>
        <p:spPr>
          <a:xfrm>
            <a:off x="1023672" y="1431439"/>
            <a:ext cx="10200138" cy="2861349"/>
          </a:xfrm>
        </p:spPr>
        <p:txBody>
          <a:bodyPr>
            <a:normAutofit/>
          </a:bodyPr>
          <a:lstStyle/>
          <a:p>
            <a:r>
              <a:rPr lang="en-US" b="1" dirty="0"/>
              <a:t>Circuit model</a:t>
            </a:r>
            <a:r>
              <a:rPr lang="en-US" dirty="0"/>
              <a:t>: sequence of building block that carry out computations, called </a:t>
            </a:r>
            <a:r>
              <a:rPr lang="en-US" b="1" dirty="0"/>
              <a:t>gates</a:t>
            </a:r>
            <a:r>
              <a:rPr lang="en-US" dirty="0"/>
              <a:t>.</a:t>
            </a:r>
          </a:p>
          <a:p>
            <a:endParaRPr lang="en-US" b="1" dirty="0"/>
          </a:p>
          <a:p>
            <a:endParaRPr lang="en-US" b="1" dirty="0"/>
          </a:p>
          <a:p>
            <a:r>
              <a:rPr lang="en-US" b="1" dirty="0"/>
              <a:t>Quantum gates </a:t>
            </a:r>
            <a:r>
              <a:rPr lang="en-US" dirty="0"/>
              <a:t>are represented by unitary matrices, A unitary matrix is a square matrix of complex numbers, whose inverse is equal to its conjugate transpose.</a:t>
            </a:r>
            <a:endParaRPr lang="en-US" b="1" dirty="0"/>
          </a:p>
          <a:p>
            <a:r>
              <a:rPr lang="en-US" b="1" dirty="0"/>
              <a:t>Single qubit gates</a:t>
            </a:r>
            <a:r>
              <a:rPr lang="en-US" dirty="0"/>
              <a:t>:</a:t>
            </a:r>
            <a:endParaRPr lang="en-US" b="1"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Rectangle: Rounded Corners 3">
            <a:extLst>
              <a:ext uri="{FF2B5EF4-FFF2-40B4-BE49-F238E27FC236}">
                <a16:creationId xmlns:a16="http://schemas.microsoft.com/office/drawing/2014/main" id="{6D59232A-47D6-93A5-BAF3-E1410C660FDF}"/>
              </a:ext>
            </a:extLst>
          </p:cNvPr>
          <p:cNvSpPr/>
          <p:nvPr/>
        </p:nvSpPr>
        <p:spPr>
          <a:xfrm>
            <a:off x="5450542" y="2010467"/>
            <a:ext cx="1290916" cy="484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a:t>
            </a:r>
          </a:p>
        </p:txBody>
      </p:sp>
      <p:cxnSp>
        <p:nvCxnSpPr>
          <p:cNvPr id="6" name="Straight Arrow Connector 5">
            <a:extLst>
              <a:ext uri="{FF2B5EF4-FFF2-40B4-BE49-F238E27FC236}">
                <a16:creationId xmlns:a16="http://schemas.microsoft.com/office/drawing/2014/main" id="{8DF152F2-24C1-7815-D9EF-686813CDC8AA}"/>
              </a:ext>
            </a:extLst>
          </p:cNvPr>
          <p:cNvCxnSpPr>
            <a:cxnSpLocks/>
            <a:endCxn id="4" idx="1"/>
          </p:cNvCxnSpPr>
          <p:nvPr/>
        </p:nvCxnSpPr>
        <p:spPr>
          <a:xfrm>
            <a:off x="4894729" y="2252514"/>
            <a:ext cx="55581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812E19-B805-D993-8367-D0ABC4AD9E19}"/>
              </a:ext>
            </a:extLst>
          </p:cNvPr>
          <p:cNvSpPr txBox="1"/>
          <p:nvPr/>
        </p:nvSpPr>
        <p:spPr>
          <a:xfrm>
            <a:off x="4198836" y="2067848"/>
            <a:ext cx="731290" cy="369332"/>
          </a:xfrm>
          <a:prstGeom prst="rect">
            <a:avLst/>
          </a:prstGeom>
          <a:noFill/>
        </p:spPr>
        <p:txBody>
          <a:bodyPr wrap="none" rtlCol="0">
            <a:spAutoFit/>
          </a:bodyPr>
          <a:lstStyle/>
          <a:p>
            <a:r>
              <a:rPr lang="en-US" dirty="0"/>
              <a:t>input</a:t>
            </a:r>
          </a:p>
        </p:txBody>
      </p:sp>
      <p:sp>
        <p:nvSpPr>
          <p:cNvPr id="11" name="TextBox 10">
            <a:extLst>
              <a:ext uri="{FF2B5EF4-FFF2-40B4-BE49-F238E27FC236}">
                <a16:creationId xmlns:a16="http://schemas.microsoft.com/office/drawing/2014/main" id="{7843F166-0CA1-8069-DA9D-4E846201FC3D}"/>
              </a:ext>
            </a:extLst>
          </p:cNvPr>
          <p:cNvSpPr txBox="1"/>
          <p:nvPr/>
        </p:nvSpPr>
        <p:spPr>
          <a:xfrm>
            <a:off x="7261412" y="2067848"/>
            <a:ext cx="888385" cy="369332"/>
          </a:xfrm>
          <a:prstGeom prst="rect">
            <a:avLst/>
          </a:prstGeom>
          <a:noFill/>
        </p:spPr>
        <p:txBody>
          <a:bodyPr wrap="none" rtlCol="0">
            <a:spAutoFit/>
          </a:bodyPr>
          <a:lstStyle/>
          <a:p>
            <a:r>
              <a:rPr lang="en-US" dirty="0"/>
              <a:t>output</a:t>
            </a:r>
          </a:p>
        </p:txBody>
      </p:sp>
      <p:cxnSp>
        <p:nvCxnSpPr>
          <p:cNvPr id="14" name="Straight Arrow Connector 13">
            <a:extLst>
              <a:ext uri="{FF2B5EF4-FFF2-40B4-BE49-F238E27FC236}">
                <a16:creationId xmlns:a16="http://schemas.microsoft.com/office/drawing/2014/main" id="{2F392D85-7F5C-9A55-514C-AC110611BF1A}"/>
              </a:ext>
            </a:extLst>
          </p:cNvPr>
          <p:cNvCxnSpPr>
            <a:cxnSpLocks/>
            <a:stCxn id="4" idx="3"/>
            <a:endCxn id="11" idx="1"/>
          </p:cNvCxnSpPr>
          <p:nvPr/>
        </p:nvCxnSpPr>
        <p:spPr>
          <a:xfrm>
            <a:off x="6741458" y="2252514"/>
            <a:ext cx="519954"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FFD4646B-0472-37CE-839C-D79806443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836" y="3633080"/>
            <a:ext cx="4134090" cy="31238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E70DB71-10EA-DB5D-A427-ADAA8D3857CD}"/>
              </a:ext>
            </a:extLst>
          </p:cNvPr>
          <p:cNvSpPr txBox="1"/>
          <p:nvPr/>
        </p:nvSpPr>
        <p:spPr>
          <a:xfrm>
            <a:off x="8395681" y="4212535"/>
            <a:ext cx="905435" cy="369332"/>
          </a:xfrm>
          <a:prstGeom prst="rect">
            <a:avLst/>
          </a:prstGeom>
          <a:noFill/>
        </p:spPr>
        <p:txBody>
          <a:bodyPr wrap="square" rtlCol="0">
            <a:spAutoFit/>
          </a:bodyPr>
          <a:lstStyle/>
          <a:p>
            <a:r>
              <a:rPr lang="en-US" dirty="0"/>
              <a:t>bit flip</a:t>
            </a:r>
          </a:p>
        </p:txBody>
      </p:sp>
      <p:sp>
        <p:nvSpPr>
          <p:cNvPr id="17" name="TextBox 16">
            <a:extLst>
              <a:ext uri="{FF2B5EF4-FFF2-40B4-BE49-F238E27FC236}">
                <a16:creationId xmlns:a16="http://schemas.microsoft.com/office/drawing/2014/main" id="{4A7C928B-469E-3851-4C0E-176D44B0C3EB}"/>
              </a:ext>
            </a:extLst>
          </p:cNvPr>
          <p:cNvSpPr txBox="1"/>
          <p:nvPr/>
        </p:nvSpPr>
        <p:spPr>
          <a:xfrm>
            <a:off x="8415966" y="5273878"/>
            <a:ext cx="1247989" cy="369332"/>
          </a:xfrm>
          <a:prstGeom prst="rect">
            <a:avLst/>
          </a:prstGeom>
          <a:noFill/>
        </p:spPr>
        <p:txBody>
          <a:bodyPr wrap="square" rtlCol="0">
            <a:spAutoFit/>
          </a:bodyPr>
          <a:lstStyle/>
          <a:p>
            <a:r>
              <a:rPr lang="en-US" dirty="0"/>
              <a:t>phase flip</a:t>
            </a:r>
          </a:p>
        </p:txBody>
      </p:sp>
      <p:sp>
        <p:nvSpPr>
          <p:cNvPr id="18" name="TextBox 17">
            <a:extLst>
              <a:ext uri="{FF2B5EF4-FFF2-40B4-BE49-F238E27FC236}">
                <a16:creationId xmlns:a16="http://schemas.microsoft.com/office/drawing/2014/main" id="{2354601D-E62D-DB83-216E-022129F75E41}"/>
              </a:ext>
            </a:extLst>
          </p:cNvPr>
          <p:cNvSpPr txBox="1"/>
          <p:nvPr/>
        </p:nvSpPr>
        <p:spPr>
          <a:xfrm>
            <a:off x="8395681" y="4750701"/>
            <a:ext cx="1761333" cy="369332"/>
          </a:xfrm>
          <a:prstGeom prst="rect">
            <a:avLst/>
          </a:prstGeom>
          <a:noFill/>
        </p:spPr>
        <p:txBody>
          <a:bodyPr wrap="square" rtlCol="0">
            <a:spAutoFit/>
          </a:bodyPr>
          <a:lstStyle/>
          <a:p>
            <a:r>
              <a:rPr lang="en-US" dirty="0"/>
              <a:t>bit &amp; phase flip</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140B0F-E1FE-BA72-3D7E-4CDEE0CE5C4D}"/>
                  </a:ext>
                </a:extLst>
              </p:cNvPr>
              <p:cNvSpPr txBox="1"/>
              <p:nvPr/>
            </p:nvSpPr>
            <p:spPr>
              <a:xfrm>
                <a:off x="1068496" y="4212535"/>
                <a:ext cx="3064794" cy="369332"/>
              </a:xfrm>
              <a:prstGeom prst="rect">
                <a:avLst/>
              </a:prstGeom>
              <a:noFill/>
            </p:spPr>
            <p:txBody>
              <a:bodyPr wrap="square" rtlCol="0">
                <a:spAutoFit/>
              </a:bodyPr>
              <a:lstStyle/>
              <a:p>
                <a:r>
                  <a:rPr lang="en-US" dirty="0"/>
                  <a:t>rotation around X-axis by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p:txBody>
          </p:sp>
        </mc:Choice>
        <mc:Fallback xmlns="">
          <p:sp>
            <p:nvSpPr>
              <p:cNvPr id="19" name="TextBox 18">
                <a:extLst>
                  <a:ext uri="{FF2B5EF4-FFF2-40B4-BE49-F238E27FC236}">
                    <a16:creationId xmlns:a16="http://schemas.microsoft.com/office/drawing/2014/main" id="{56140B0F-E1FE-BA72-3D7E-4CDEE0CE5C4D}"/>
                  </a:ext>
                </a:extLst>
              </p:cNvPr>
              <p:cNvSpPr txBox="1">
                <a:spLocks noRot="1" noChangeAspect="1" noMove="1" noResize="1" noEditPoints="1" noAdjustHandles="1" noChangeArrowheads="1" noChangeShapeType="1" noTextEdit="1"/>
              </p:cNvSpPr>
              <p:nvPr/>
            </p:nvSpPr>
            <p:spPr>
              <a:xfrm>
                <a:off x="1068496" y="4212535"/>
                <a:ext cx="3064794" cy="369332"/>
              </a:xfrm>
              <a:prstGeom prst="rect">
                <a:avLst/>
              </a:prstGeom>
              <a:blipFill>
                <a:blip r:embed="rId3"/>
                <a:stretch>
                  <a:fillRect l="-1590"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BA5587F-93D6-51AA-90C5-AC202A00E6D4}"/>
                  </a:ext>
                </a:extLst>
              </p:cNvPr>
              <p:cNvSpPr txBox="1"/>
              <p:nvPr/>
            </p:nvSpPr>
            <p:spPr>
              <a:xfrm>
                <a:off x="1068995" y="5253268"/>
                <a:ext cx="3064794" cy="369332"/>
              </a:xfrm>
              <a:prstGeom prst="rect">
                <a:avLst/>
              </a:prstGeom>
              <a:noFill/>
            </p:spPr>
            <p:txBody>
              <a:bodyPr wrap="square" rtlCol="0">
                <a:spAutoFit/>
              </a:bodyPr>
              <a:lstStyle/>
              <a:p>
                <a:r>
                  <a:rPr lang="en-US" dirty="0"/>
                  <a:t>rotation around Z-axis by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p:txBody>
          </p:sp>
        </mc:Choice>
        <mc:Fallback xmlns="">
          <p:sp>
            <p:nvSpPr>
              <p:cNvPr id="20" name="TextBox 19">
                <a:extLst>
                  <a:ext uri="{FF2B5EF4-FFF2-40B4-BE49-F238E27FC236}">
                    <a16:creationId xmlns:a16="http://schemas.microsoft.com/office/drawing/2014/main" id="{8BA5587F-93D6-51AA-90C5-AC202A00E6D4}"/>
                  </a:ext>
                </a:extLst>
              </p:cNvPr>
              <p:cNvSpPr txBox="1">
                <a:spLocks noRot="1" noChangeAspect="1" noMove="1" noResize="1" noEditPoints="1" noAdjustHandles="1" noChangeArrowheads="1" noChangeShapeType="1" noTextEdit="1"/>
              </p:cNvSpPr>
              <p:nvPr/>
            </p:nvSpPr>
            <p:spPr>
              <a:xfrm>
                <a:off x="1068995" y="5253268"/>
                <a:ext cx="3064794" cy="369332"/>
              </a:xfrm>
              <a:prstGeom prst="rect">
                <a:avLst/>
              </a:prstGeom>
              <a:blipFill>
                <a:blip r:embed="rId4"/>
                <a:stretch>
                  <a:fillRect l="-1590"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032F17-B904-85A4-26E2-A7CE0273EB2D}"/>
                  </a:ext>
                </a:extLst>
              </p:cNvPr>
              <p:cNvSpPr txBox="1"/>
              <p:nvPr/>
            </p:nvSpPr>
            <p:spPr>
              <a:xfrm>
                <a:off x="1068496" y="4750115"/>
                <a:ext cx="3064794" cy="369332"/>
              </a:xfrm>
              <a:prstGeom prst="rect">
                <a:avLst/>
              </a:prstGeom>
              <a:noFill/>
            </p:spPr>
            <p:txBody>
              <a:bodyPr wrap="square" rtlCol="0">
                <a:spAutoFit/>
              </a:bodyPr>
              <a:lstStyle/>
              <a:p>
                <a:r>
                  <a:rPr lang="en-US" dirty="0"/>
                  <a:t>rotation around Y-axis by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p:txBody>
          </p:sp>
        </mc:Choice>
        <mc:Fallback xmlns="">
          <p:sp>
            <p:nvSpPr>
              <p:cNvPr id="21" name="TextBox 20">
                <a:extLst>
                  <a:ext uri="{FF2B5EF4-FFF2-40B4-BE49-F238E27FC236}">
                    <a16:creationId xmlns:a16="http://schemas.microsoft.com/office/drawing/2014/main" id="{BA032F17-B904-85A4-26E2-A7CE0273EB2D}"/>
                  </a:ext>
                </a:extLst>
              </p:cNvPr>
              <p:cNvSpPr txBox="1">
                <a:spLocks noRot="1" noChangeAspect="1" noMove="1" noResize="1" noEditPoints="1" noAdjustHandles="1" noChangeArrowheads="1" noChangeShapeType="1" noTextEdit="1"/>
              </p:cNvSpPr>
              <p:nvPr/>
            </p:nvSpPr>
            <p:spPr>
              <a:xfrm>
                <a:off x="1068496" y="4750115"/>
                <a:ext cx="3064794" cy="369332"/>
              </a:xfrm>
              <a:prstGeom prst="rect">
                <a:avLst/>
              </a:prstGeom>
              <a:blipFill>
                <a:blip r:embed="rId5"/>
                <a:stretch>
                  <a:fillRect l="-1590" t="-6557" b="-2623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5FDD872-13A5-891D-0CB8-0FAACF5AC5FD}"/>
              </a:ext>
            </a:extLst>
          </p:cNvPr>
          <p:cNvSpPr txBox="1"/>
          <p:nvPr/>
        </p:nvSpPr>
        <p:spPr>
          <a:xfrm>
            <a:off x="8395681" y="3702470"/>
            <a:ext cx="2451615" cy="369332"/>
          </a:xfrm>
          <a:prstGeom prst="rect">
            <a:avLst/>
          </a:prstGeom>
          <a:noFill/>
        </p:spPr>
        <p:txBody>
          <a:bodyPr wrap="square" rtlCol="0">
            <a:spAutoFit/>
          </a:bodyPr>
          <a:lstStyle/>
          <a:p>
            <a:r>
              <a:rPr lang="en-US" dirty="0"/>
              <a:t>creates superposition</a:t>
            </a:r>
          </a:p>
        </p:txBody>
      </p:sp>
      <p:sp>
        <p:nvSpPr>
          <p:cNvPr id="23" name="TextBox 22">
            <a:extLst>
              <a:ext uri="{FF2B5EF4-FFF2-40B4-BE49-F238E27FC236}">
                <a16:creationId xmlns:a16="http://schemas.microsoft.com/office/drawing/2014/main" id="{3E88DE67-0A4A-8260-6D26-84C52A22E746}"/>
              </a:ext>
            </a:extLst>
          </p:cNvPr>
          <p:cNvSpPr txBox="1"/>
          <p:nvPr/>
        </p:nvSpPr>
        <p:spPr>
          <a:xfrm>
            <a:off x="8415966" y="5746511"/>
            <a:ext cx="3604369" cy="369332"/>
          </a:xfrm>
          <a:prstGeom prst="rect">
            <a:avLst/>
          </a:prstGeom>
          <a:noFill/>
        </p:spPr>
        <p:txBody>
          <a:bodyPr wrap="square" rtlCol="0">
            <a:spAutoFit/>
          </a:bodyPr>
          <a:lstStyle/>
          <a:p>
            <a:r>
              <a:rPr lang="en-US" dirty="0"/>
              <a:t>used to change from Z to Y-basis</a:t>
            </a:r>
          </a:p>
        </p:txBody>
      </p:sp>
      <p:cxnSp>
        <p:nvCxnSpPr>
          <p:cNvPr id="25" name="Straight Arrow Connector 24">
            <a:extLst>
              <a:ext uri="{FF2B5EF4-FFF2-40B4-BE49-F238E27FC236}">
                <a16:creationId xmlns:a16="http://schemas.microsoft.com/office/drawing/2014/main" id="{C1923EB4-1BD0-C823-03B5-AF7071B491B1}"/>
              </a:ext>
            </a:extLst>
          </p:cNvPr>
          <p:cNvCxnSpPr>
            <a:cxnSpLocks/>
          </p:cNvCxnSpPr>
          <p:nvPr/>
        </p:nvCxnSpPr>
        <p:spPr>
          <a:xfrm>
            <a:off x="4102754" y="4425176"/>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100D46-9A48-504B-B041-CA98C8D66DC5}"/>
              </a:ext>
            </a:extLst>
          </p:cNvPr>
          <p:cNvCxnSpPr>
            <a:cxnSpLocks/>
          </p:cNvCxnSpPr>
          <p:nvPr/>
        </p:nvCxnSpPr>
        <p:spPr>
          <a:xfrm>
            <a:off x="4102754" y="4949329"/>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A044C8-B32A-195C-747B-7CECB1F68CF0}"/>
              </a:ext>
            </a:extLst>
          </p:cNvPr>
          <p:cNvCxnSpPr>
            <a:cxnSpLocks/>
          </p:cNvCxnSpPr>
          <p:nvPr/>
        </p:nvCxnSpPr>
        <p:spPr>
          <a:xfrm>
            <a:off x="4102754" y="5468327"/>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A076D36-2200-67CB-E1EA-5B00BE39B3AC}"/>
              </a:ext>
            </a:extLst>
          </p:cNvPr>
          <p:cNvCxnSpPr>
            <a:cxnSpLocks/>
          </p:cNvCxnSpPr>
          <p:nvPr/>
        </p:nvCxnSpPr>
        <p:spPr>
          <a:xfrm flipH="1">
            <a:off x="8068235" y="3896100"/>
            <a:ext cx="36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40FEA4-DAFC-7B1E-B856-1FACAB73B22E}"/>
              </a:ext>
            </a:extLst>
          </p:cNvPr>
          <p:cNvCxnSpPr>
            <a:cxnSpLocks/>
          </p:cNvCxnSpPr>
          <p:nvPr/>
        </p:nvCxnSpPr>
        <p:spPr>
          <a:xfrm flipH="1">
            <a:off x="8059270" y="4425176"/>
            <a:ext cx="36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674413F-5918-0468-FE8E-DFC0E87003C1}"/>
              </a:ext>
            </a:extLst>
          </p:cNvPr>
          <p:cNvCxnSpPr>
            <a:cxnSpLocks/>
          </p:cNvCxnSpPr>
          <p:nvPr/>
        </p:nvCxnSpPr>
        <p:spPr>
          <a:xfrm flipH="1">
            <a:off x="8059270" y="4954754"/>
            <a:ext cx="36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341E85-58E1-4179-52EA-1DEB4520E678}"/>
              </a:ext>
            </a:extLst>
          </p:cNvPr>
          <p:cNvCxnSpPr>
            <a:cxnSpLocks/>
          </p:cNvCxnSpPr>
          <p:nvPr/>
        </p:nvCxnSpPr>
        <p:spPr>
          <a:xfrm flipH="1">
            <a:off x="8068235" y="5482717"/>
            <a:ext cx="36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31C9AA-54DC-C588-1E82-1725C0CAFD97}"/>
              </a:ext>
            </a:extLst>
          </p:cNvPr>
          <p:cNvCxnSpPr>
            <a:cxnSpLocks/>
          </p:cNvCxnSpPr>
          <p:nvPr/>
        </p:nvCxnSpPr>
        <p:spPr>
          <a:xfrm flipH="1">
            <a:off x="8077200" y="5940053"/>
            <a:ext cx="36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423E4-18C7-CE0B-E37A-635B03E21F06}"/>
              </a:ext>
            </a:extLst>
          </p:cNvPr>
          <p:cNvSpPr>
            <a:spLocks noGrp="1"/>
          </p:cNvSpPr>
          <p:nvPr>
            <p:ph type="title"/>
          </p:nvPr>
        </p:nvSpPr>
        <p:spPr>
          <a:xfrm>
            <a:off x="1068496" y="301255"/>
            <a:ext cx="10355403" cy="1043451"/>
          </a:xfrm>
        </p:spPr>
        <p:txBody>
          <a:bodyPr>
            <a:normAutofit fontScale="90000"/>
          </a:bodyPr>
          <a:lstStyle/>
          <a:p>
            <a:r>
              <a:rPr lang="en-US" dirty="0"/>
              <a:t>Quantum circuits: single qubit gates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7B89842-7337-CA36-E7CE-34176FB229C0}"/>
              </a:ext>
            </a:extLst>
          </p:cNvPr>
          <p:cNvPicPr>
            <a:picLocks noGrp="1" noChangeAspect="1"/>
          </p:cNvPicPr>
          <p:nvPr>
            <p:ph idx="1"/>
          </p:nvPr>
        </p:nvPicPr>
        <p:blipFill>
          <a:blip r:embed="rId2"/>
          <a:stretch>
            <a:fillRect/>
          </a:stretch>
        </p:blipFill>
        <p:spPr>
          <a:xfrm>
            <a:off x="1068496" y="1450629"/>
            <a:ext cx="5305409" cy="1493913"/>
          </a:xfrm>
        </p:spPr>
      </p:pic>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7" name="Picture 6">
            <a:extLst>
              <a:ext uri="{FF2B5EF4-FFF2-40B4-BE49-F238E27FC236}">
                <a16:creationId xmlns:a16="http://schemas.microsoft.com/office/drawing/2014/main" id="{DBA2B40C-B230-610F-DFE8-A32FBDFE9B3C}"/>
              </a:ext>
            </a:extLst>
          </p:cNvPr>
          <p:cNvPicPr>
            <a:picLocks noChangeAspect="1"/>
          </p:cNvPicPr>
          <p:nvPr/>
        </p:nvPicPr>
        <p:blipFill>
          <a:blip r:embed="rId3"/>
          <a:stretch>
            <a:fillRect/>
          </a:stretch>
        </p:blipFill>
        <p:spPr>
          <a:xfrm>
            <a:off x="1068496" y="2944542"/>
            <a:ext cx="6372206" cy="1555545"/>
          </a:xfrm>
          <a:prstGeom prst="rect">
            <a:avLst/>
          </a:prstGeom>
        </p:spPr>
      </p:pic>
      <p:pic>
        <p:nvPicPr>
          <p:cNvPr id="11" name="Picture 10">
            <a:extLst>
              <a:ext uri="{FF2B5EF4-FFF2-40B4-BE49-F238E27FC236}">
                <a16:creationId xmlns:a16="http://schemas.microsoft.com/office/drawing/2014/main" id="{9B8388A0-A6D8-4C47-B456-F87423AF0C89}"/>
              </a:ext>
            </a:extLst>
          </p:cNvPr>
          <p:cNvPicPr>
            <a:picLocks noChangeAspect="1"/>
          </p:cNvPicPr>
          <p:nvPr/>
        </p:nvPicPr>
        <p:blipFill>
          <a:blip r:embed="rId4"/>
          <a:stretch>
            <a:fillRect/>
          </a:stretch>
        </p:blipFill>
        <p:spPr>
          <a:xfrm>
            <a:off x="6373906" y="2357717"/>
            <a:ext cx="5410106" cy="586825"/>
          </a:xfrm>
          <a:prstGeom prst="rect">
            <a:avLst/>
          </a:prstGeom>
        </p:spPr>
      </p:pic>
      <p:sp>
        <p:nvSpPr>
          <p:cNvPr id="13" name="Rectangle 12">
            <a:extLst>
              <a:ext uri="{FF2B5EF4-FFF2-40B4-BE49-F238E27FC236}">
                <a16:creationId xmlns:a16="http://schemas.microsoft.com/office/drawing/2014/main" id="{595A8A4E-203B-F434-4C77-86337731B2B7}"/>
              </a:ext>
            </a:extLst>
          </p:cNvPr>
          <p:cNvSpPr/>
          <p:nvPr/>
        </p:nvSpPr>
        <p:spPr>
          <a:xfrm>
            <a:off x="6373905" y="1450629"/>
            <a:ext cx="5410106" cy="907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D5057A7-4269-AF13-F123-F9EB64CA768A}"/>
              </a:ext>
            </a:extLst>
          </p:cNvPr>
          <p:cNvPicPr>
            <a:picLocks noChangeAspect="1"/>
          </p:cNvPicPr>
          <p:nvPr/>
        </p:nvPicPr>
        <p:blipFill>
          <a:blip r:embed="rId5"/>
          <a:stretch>
            <a:fillRect/>
          </a:stretch>
        </p:blipFill>
        <p:spPr>
          <a:xfrm>
            <a:off x="7440702" y="3385291"/>
            <a:ext cx="4343309" cy="1114796"/>
          </a:xfrm>
          <a:prstGeom prst="rect">
            <a:avLst/>
          </a:prstGeom>
        </p:spPr>
      </p:pic>
      <p:sp>
        <p:nvSpPr>
          <p:cNvPr id="16" name="Rectangle 15">
            <a:extLst>
              <a:ext uri="{FF2B5EF4-FFF2-40B4-BE49-F238E27FC236}">
                <a16:creationId xmlns:a16="http://schemas.microsoft.com/office/drawing/2014/main" id="{A6C559E8-D7ED-995E-C465-894328631EDE}"/>
              </a:ext>
            </a:extLst>
          </p:cNvPr>
          <p:cNvSpPr/>
          <p:nvPr/>
        </p:nvSpPr>
        <p:spPr>
          <a:xfrm>
            <a:off x="7440702" y="2944542"/>
            <a:ext cx="4343309" cy="434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A863305-78DE-D1F3-B06B-FA76EF5B511B}"/>
              </a:ext>
            </a:extLst>
          </p:cNvPr>
          <p:cNvPicPr>
            <a:picLocks noChangeAspect="1"/>
          </p:cNvPicPr>
          <p:nvPr/>
        </p:nvPicPr>
        <p:blipFill>
          <a:blip r:embed="rId6"/>
          <a:stretch>
            <a:fillRect/>
          </a:stretch>
        </p:blipFill>
        <p:spPr>
          <a:xfrm>
            <a:off x="1068501" y="4492363"/>
            <a:ext cx="10715509" cy="1830015"/>
          </a:xfrm>
          <a:prstGeom prst="rect">
            <a:avLst/>
          </a:prstGeom>
        </p:spPr>
      </p:pic>
      <p:sp>
        <p:nvSpPr>
          <p:cNvPr id="3" name="TextBox 2">
            <a:extLst>
              <a:ext uri="{FF2B5EF4-FFF2-40B4-BE49-F238E27FC236}">
                <a16:creationId xmlns:a16="http://schemas.microsoft.com/office/drawing/2014/main" id="{A3867D73-B7A0-B852-863A-CB3A87831EB1}"/>
              </a:ext>
            </a:extLst>
          </p:cNvPr>
          <p:cNvSpPr txBox="1"/>
          <p:nvPr/>
        </p:nvSpPr>
        <p:spPr>
          <a:xfrm>
            <a:off x="1068496" y="6490337"/>
            <a:ext cx="6360003" cy="338554"/>
          </a:xfrm>
          <a:prstGeom prst="rect">
            <a:avLst/>
          </a:prstGeom>
          <a:noFill/>
        </p:spPr>
        <p:txBody>
          <a:bodyPr wrap="square" rtlCol="0">
            <a:spAutoFit/>
          </a:bodyPr>
          <a:lstStyle/>
          <a:p>
            <a:r>
              <a:rPr lang="en-US" sz="1600" dirty="0"/>
              <a:t>Photo courtesy of : IBM quantum summer school 2019 </a:t>
            </a:r>
          </a:p>
        </p:txBody>
      </p:sp>
    </p:spTree>
    <p:extLst>
      <p:ext uri="{BB962C8B-B14F-4D97-AF65-F5344CB8AC3E}">
        <p14:creationId xmlns:p14="http://schemas.microsoft.com/office/powerpoint/2010/main" val="68829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666AE-2B66-5A5A-0A01-88F6F41D8CCD}"/>
              </a:ext>
            </a:extLst>
          </p:cNvPr>
          <p:cNvSpPr>
            <a:spLocks noGrp="1"/>
          </p:cNvSpPr>
          <p:nvPr>
            <p:ph type="title"/>
          </p:nvPr>
        </p:nvSpPr>
        <p:spPr>
          <a:xfrm>
            <a:off x="1068496" y="650878"/>
            <a:ext cx="10355403" cy="1540106"/>
          </a:xfrm>
        </p:spPr>
        <p:txBody>
          <a:bodyPr>
            <a:normAutofit fontScale="90000"/>
          </a:bodyPr>
          <a:lstStyle/>
          <a:p>
            <a:r>
              <a:rPr lang="en-US" dirty="0"/>
              <a:t>Quantum circuits: </a:t>
            </a:r>
            <a:br>
              <a:rPr lang="en-US" dirty="0"/>
            </a:br>
            <a:r>
              <a:rPr lang="en-US" dirty="0"/>
              <a:t>multipartite quantum states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93FA2C-3DBD-A56C-81BA-810D52A5378B}"/>
                  </a:ext>
                </a:extLst>
              </p:cNvPr>
              <p:cNvSpPr>
                <a:spLocks noGrp="1"/>
              </p:cNvSpPr>
              <p:nvPr>
                <p:ph idx="1"/>
              </p:nvPr>
            </p:nvSpPr>
            <p:spPr>
              <a:xfrm>
                <a:off x="1068495" y="2494116"/>
                <a:ext cx="10478043" cy="3548092"/>
              </a:xfrm>
            </p:spPr>
            <p:txBody>
              <a:bodyPr>
                <a:normAutofit fontScale="92500" lnSpcReduction="10000"/>
              </a:bodyPr>
              <a:lstStyle/>
              <a:p>
                <a:r>
                  <a:rPr lang="en-US" dirty="0"/>
                  <a:t>We use tensor product to describe multiple states: </a:t>
                </a:r>
              </a:p>
              <a:p>
                <a:pPr marL="468630" lvl="1" indent="-285750">
                  <a:buFont typeface="Wingdings" panose="05000000000000000000" pitchFamily="2" charset="2"/>
                  <a:buChar char="Ø"/>
                </a:pP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a</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b</m:t>
                            </m:r>
                          </m:e>
                        </m:d>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den>
                        </m:f>
                      </m:e>
                    </m:d>
                    <m:r>
                      <a:rPr lang="en-US">
                        <a:latin typeface="Cambria Math" panose="02040503050406030204" pitchFamily="18" charset="0"/>
                        <a:sym typeface="Symbol" panose="05050102010706020507" pitchFamily="18" charset="2"/>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a:latin typeface="Cambria Math" panose="02040503050406030204" pitchFamily="18" charset="0"/>
                                  </a:rPr>
                                  <m:t>2</m:t>
                                </m:r>
                              </m:sub>
                            </m:sSub>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um>
                          <m:den>
                            <m:m>
                              <m:mPr>
                                <m:mcs>
                                  <m:mc>
                                    <m:mcPr>
                                      <m:count m:val="1"/>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b="0" i="1" smtClean="0">
                                          <a:latin typeface="Cambria Math" panose="02040503050406030204" pitchFamily="18" charset="0"/>
                                        </a:rPr>
                                        <m:t>2</m:t>
                                      </m:r>
                                    </m:sub>
                                  </m:sSub>
                                </m:e>
                              </m:mr>
                              <m:mr>
                                <m:e>
                                  <m:m>
                                    <m:mPr>
                                      <m:mcs>
                                        <m:mc>
                                          <m:mcPr>
                                            <m:count m:val="1"/>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a:latin typeface="Cambria Math" panose="02040503050406030204" pitchFamily="18" charset="0"/>
                                              </a:rPr>
                                              <m:t>1</m:t>
                                            </m:r>
                                          </m:sub>
                                        </m:sSub>
                                      </m:e>
                                    </m:mr>
                                    <m:m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b="0" i="1" smtClean="0">
                                                <a:latin typeface="Cambria Math" panose="02040503050406030204" pitchFamily="18" charset="0"/>
                                              </a:rPr>
                                              <m:t>2</m:t>
                                            </m:r>
                                          </m:sub>
                                        </m:sSub>
                                      </m:e>
                                    </m:mr>
                                  </m:m>
                                </m:e>
                              </m:mr>
                            </m:m>
                          </m:den>
                        </m:f>
                      </m:e>
                    </m:d>
                  </m:oMath>
                </a14:m>
                <a:endParaRPr lang="en-US" dirty="0"/>
              </a:p>
              <a:p>
                <a:pPr marL="468630" lvl="1" indent="-285750">
                  <a:buFont typeface="Wingdings" panose="05000000000000000000" pitchFamily="2" charset="2"/>
                  <a:buChar char="Ø"/>
                </a:pPr>
                <a:r>
                  <a:rPr lang="en-US" i="0" dirty="0"/>
                  <a:t>Example: system A is in state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0" smtClean="0">
                                    <a:latin typeface="Cambria Math" panose="02040503050406030204" pitchFamily="18" charset="0"/>
                                  </a:rPr>
                                  <m:t>1</m:t>
                                </m:r>
                              </m:e>
                            </m:d>
                          </m:e>
                        </m:d>
                      </m:e>
                      <m:sub>
                        <m:r>
                          <m:rPr>
                            <m:sty m:val="p"/>
                          </m:rPr>
                          <a:rPr lang="en-US" b="0" i="0" smtClean="0">
                            <a:latin typeface="Cambria Math" panose="02040503050406030204" pitchFamily="18" charset="0"/>
                          </a:rPr>
                          <m:t>A</m:t>
                        </m:r>
                      </m:sub>
                    </m:sSub>
                  </m:oMath>
                </a14:m>
                <a:r>
                  <a:rPr lang="en-US" i="0" dirty="0"/>
                  <a:t> and system B is in state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0" smtClean="0">
                                    <a:latin typeface="Cambria Math" panose="02040503050406030204" pitchFamily="18" charset="0"/>
                                  </a:rPr>
                                  <m:t>0</m:t>
                                </m:r>
                              </m:e>
                            </m:d>
                          </m:e>
                        </m:d>
                      </m:e>
                      <m:sub>
                        <m:r>
                          <m:rPr>
                            <m:sty m:val="p"/>
                          </m:rPr>
                          <a:rPr lang="en-US" b="0" i="0" smtClean="0">
                            <a:latin typeface="Cambria Math" panose="02040503050406030204" pitchFamily="18" charset="0"/>
                          </a:rPr>
                          <m:t>B</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mr>
                            </m:m>
                          </m:den>
                        </m:f>
                      </m:e>
                    </m:d>
                  </m:oMath>
                </a14:m>
                <a:r>
                  <a:rPr lang="en-US" i="0" dirty="0"/>
                  <a:t>, states of this form are called </a:t>
                </a:r>
                <a:r>
                  <a:rPr lang="en-US" b="1" i="0" dirty="0"/>
                  <a:t>uncorrelated</a:t>
                </a:r>
                <a:r>
                  <a:rPr lang="en-US" i="0" dirty="0"/>
                  <a:t>. </a:t>
                </a:r>
              </a:p>
              <a:p>
                <a:pPr marL="468630" lvl="1" indent="-285750">
                  <a:buFont typeface="Wingdings" panose="05000000000000000000" pitchFamily="2" charset="2"/>
                  <a:buChar char="Ø"/>
                </a:pPr>
                <a:r>
                  <a:rPr lang="en-US" i="0" dirty="0"/>
                  <a:t>But there are also bipartite states that cannot be written as </a:t>
                </a:r>
                <a14:m>
                  <m:oMath xmlns:m="http://schemas.openxmlformats.org/officeDocument/2006/math">
                    <m:sSub>
                      <m:sSubPr>
                        <m:ctrlPr>
                          <a:rPr lang="en-US" b="0" i="1" smtClean="0">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a:rPr lang="en-US" b="0" i="1" smtClean="0">
                            <a:latin typeface="Cambria Math" panose="02040503050406030204" pitchFamily="18" charset="0"/>
                            <a:sym typeface="Symbol" panose="05050102010706020507" pitchFamily="18" charset="2"/>
                          </a:rPr>
                          <m:t>𝑎</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a:rPr lang="en-US" b="0" i="1" smtClean="0">
                            <a:latin typeface="Cambria Math" panose="02040503050406030204" pitchFamily="18" charset="0"/>
                            <a:sym typeface="Symbol" panose="05050102010706020507" pitchFamily="18" charset="2"/>
                          </a:rPr>
                          <m:t>𝑏</m:t>
                        </m:r>
                      </m:sub>
                    </m:sSub>
                  </m:oMath>
                </a14:m>
                <a:r>
                  <a:rPr lang="en-US" i="0" dirty="0"/>
                  <a:t>. These states are </a:t>
                </a:r>
                <a:r>
                  <a:rPr lang="en-US" b="1" i="0" dirty="0"/>
                  <a:t>correlated</a:t>
                </a:r>
                <a:r>
                  <a:rPr lang="en-US" i="0" dirty="0"/>
                  <a:t> and sometimes even entangled (very strong correlation), e.g. </a:t>
                </a:r>
                <a14:m>
                  <m:oMath xmlns:m="http://schemas.openxmlformats.org/officeDocument/2006/math">
                    <m:sSubSup>
                      <m:sSubSupPr>
                        <m:ctrlPr>
                          <a:rPr lang="en-US" i="1" smtClean="0">
                            <a:latin typeface="Cambria Math" panose="02040503050406030204" pitchFamily="18" charset="0"/>
                          </a:rPr>
                        </m:ctrlPr>
                      </m:sSub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m:rPr>
                            <m:sty m:val="p"/>
                          </m:rPr>
                          <a:rPr lang="en-US" b="0" i="0" smtClean="0">
                            <a:latin typeface="Cambria Math" panose="02040503050406030204" pitchFamily="18" charset="0"/>
                          </a:rPr>
                          <m:t>AB</m:t>
                        </m:r>
                      </m:sub>
                      <m:sup>
                        <m:r>
                          <a:rPr lang="en-US" b="0" i="1" smtClean="0">
                            <a:latin typeface="Cambria Math" panose="02040503050406030204" pitchFamily="18" charset="0"/>
                          </a:rPr>
                          <m:t>(00)</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00</m:t>
                                </m:r>
                              </m:e>
                            </m:d>
                          </m:e>
                        </m:d>
                      </m:e>
                      <m:sub>
                        <m:r>
                          <m:rPr>
                            <m:sty m:val="p"/>
                          </m:rPr>
                          <a:rPr lang="en-US" b="0" i="0" smtClean="0">
                            <a:latin typeface="Cambria Math" panose="02040503050406030204" pitchFamily="18" charset="0"/>
                          </a:rPr>
                          <m:t>AB</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11</m:t>
                                </m:r>
                              </m:e>
                            </m:d>
                          </m:e>
                        </m:d>
                      </m:e>
                      <m:sub>
                        <m:r>
                          <m:rPr>
                            <m:sty m:val="p"/>
                          </m:rPr>
                          <a:rPr lang="en-US" i="0">
                            <a:latin typeface="Cambria Math" panose="02040503050406030204" pitchFamily="18" charset="0"/>
                          </a:rPr>
                          <m:t>AB</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mr>
                            </m:m>
                          </m:den>
                        </m:f>
                      </m:e>
                    </m:d>
                  </m:oMath>
                </a14:m>
                <a:r>
                  <a:rPr lang="en-US" i="0" dirty="0"/>
                  <a:t>, it so called Bell state, used for teleportation, cryptography, Bell tests, etc.</a:t>
                </a:r>
              </a:p>
            </p:txBody>
          </p:sp>
        </mc:Choice>
        <mc:Fallback xmlns="">
          <p:sp>
            <p:nvSpPr>
              <p:cNvPr id="3" name="Content Placeholder 2">
                <a:extLst>
                  <a:ext uri="{FF2B5EF4-FFF2-40B4-BE49-F238E27FC236}">
                    <a16:creationId xmlns:a16="http://schemas.microsoft.com/office/drawing/2014/main" id="{B493FA2C-3DBD-A56C-81BA-810D52A5378B}"/>
                  </a:ext>
                </a:extLst>
              </p:cNvPr>
              <p:cNvSpPr>
                <a:spLocks noGrp="1" noRot="1" noChangeAspect="1" noMove="1" noResize="1" noEditPoints="1" noAdjustHandles="1" noChangeArrowheads="1" noChangeShapeType="1" noTextEdit="1"/>
              </p:cNvSpPr>
              <p:nvPr>
                <p:ph idx="1"/>
              </p:nvPr>
            </p:nvSpPr>
            <p:spPr>
              <a:xfrm>
                <a:off x="1068495" y="2494116"/>
                <a:ext cx="10478043" cy="3548092"/>
              </a:xfrm>
              <a:blipFill>
                <a:blip r:embed="rId2"/>
                <a:stretch>
                  <a:fillRect l="-407" t="-859"/>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33322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27365-4BB8-CC5B-B50C-568F223B8C00}"/>
              </a:ext>
            </a:extLst>
          </p:cNvPr>
          <p:cNvSpPr>
            <a:spLocks noGrp="1"/>
          </p:cNvSpPr>
          <p:nvPr>
            <p:ph type="title"/>
          </p:nvPr>
        </p:nvSpPr>
        <p:spPr>
          <a:xfrm>
            <a:off x="1077645" y="434061"/>
            <a:ext cx="10355403" cy="1540106"/>
          </a:xfrm>
        </p:spPr>
        <p:txBody>
          <a:bodyPr>
            <a:noAutofit/>
          </a:bodyPr>
          <a:lstStyle/>
          <a:p>
            <a:r>
              <a:rPr lang="en-US" sz="4800" dirty="0"/>
              <a:t>Quantum circuits: multiple-qubit gates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3074" name="Picture 2">
            <a:extLst>
              <a:ext uri="{FF2B5EF4-FFF2-40B4-BE49-F238E27FC236}">
                <a16:creationId xmlns:a16="http://schemas.microsoft.com/office/drawing/2014/main" id="{C84107FF-4882-BCFA-B762-BDD9988B5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146" y="1366070"/>
            <a:ext cx="6091236" cy="526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4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27365-4BB8-CC5B-B50C-568F223B8C00}"/>
              </a:ext>
            </a:extLst>
          </p:cNvPr>
          <p:cNvSpPr>
            <a:spLocks noGrp="1"/>
          </p:cNvSpPr>
          <p:nvPr>
            <p:ph type="title"/>
          </p:nvPr>
        </p:nvSpPr>
        <p:spPr>
          <a:xfrm>
            <a:off x="1077645" y="434061"/>
            <a:ext cx="10355403" cy="1540106"/>
          </a:xfrm>
        </p:spPr>
        <p:txBody>
          <a:bodyPr>
            <a:normAutofit fontScale="90000"/>
          </a:bodyPr>
          <a:lstStyle/>
          <a:p>
            <a:r>
              <a:rPr lang="en-US" dirty="0"/>
              <a:t>Quantum circuits: two-qubit gates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6" name="Picture 15">
            <a:extLst>
              <a:ext uri="{FF2B5EF4-FFF2-40B4-BE49-F238E27FC236}">
                <a16:creationId xmlns:a16="http://schemas.microsoft.com/office/drawing/2014/main" id="{EB9A2508-DBCB-0B3B-DDFA-3F01125AF545}"/>
              </a:ext>
            </a:extLst>
          </p:cNvPr>
          <p:cNvPicPr>
            <a:picLocks noChangeAspect="1"/>
          </p:cNvPicPr>
          <p:nvPr/>
        </p:nvPicPr>
        <p:blipFill>
          <a:blip r:embed="rId2"/>
          <a:stretch>
            <a:fillRect/>
          </a:stretch>
        </p:blipFill>
        <p:spPr>
          <a:xfrm>
            <a:off x="2067066" y="3813212"/>
            <a:ext cx="2691639" cy="2676020"/>
          </a:xfrm>
          <a:prstGeom prst="rect">
            <a:avLst/>
          </a:prstGeom>
        </p:spPr>
      </p:pic>
      <p:sp>
        <p:nvSpPr>
          <p:cNvPr id="21" name="TextBox 20">
            <a:extLst>
              <a:ext uri="{FF2B5EF4-FFF2-40B4-BE49-F238E27FC236}">
                <a16:creationId xmlns:a16="http://schemas.microsoft.com/office/drawing/2014/main" id="{57BBD038-D96F-0CB3-CFE7-CEFC64DD5906}"/>
              </a:ext>
            </a:extLst>
          </p:cNvPr>
          <p:cNvSpPr txBox="1"/>
          <p:nvPr/>
        </p:nvSpPr>
        <p:spPr>
          <a:xfrm>
            <a:off x="869183" y="1598798"/>
            <a:ext cx="1056386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Classical example: XOR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But as quantum theory is unitary, we only consider unitary and therefore reversible gates</a:t>
            </a:r>
          </a:p>
          <a:p>
            <a:pPr marL="285750" indent="-285750">
              <a:buFont typeface="Arial" panose="020B0604020202020204" pitchFamily="34" charset="0"/>
              <a:buChar char="•"/>
            </a:pPr>
            <a:r>
              <a:rPr lang="en-US" dirty="0"/>
              <a:t>Quantum example: CNOT gate</a:t>
            </a:r>
          </a:p>
          <a:p>
            <a:endParaRPr lang="en-US" dirty="0"/>
          </a:p>
        </p:txBody>
      </p:sp>
      <p:sp>
        <p:nvSpPr>
          <p:cNvPr id="22" name="Rectangle: Rounded Corners 21">
            <a:extLst>
              <a:ext uri="{FF2B5EF4-FFF2-40B4-BE49-F238E27FC236}">
                <a16:creationId xmlns:a16="http://schemas.microsoft.com/office/drawing/2014/main" id="{EE2BD7F4-CD5F-9CC7-11F5-BEDC7D283738}"/>
              </a:ext>
            </a:extLst>
          </p:cNvPr>
          <p:cNvSpPr/>
          <p:nvPr/>
        </p:nvSpPr>
        <p:spPr>
          <a:xfrm>
            <a:off x="2692242" y="2194052"/>
            <a:ext cx="1340847"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XOR</a:t>
            </a:r>
          </a:p>
        </p:txBody>
      </p:sp>
      <p:cxnSp>
        <p:nvCxnSpPr>
          <p:cNvPr id="24" name="Straight Arrow Connector 23">
            <a:extLst>
              <a:ext uri="{FF2B5EF4-FFF2-40B4-BE49-F238E27FC236}">
                <a16:creationId xmlns:a16="http://schemas.microsoft.com/office/drawing/2014/main" id="{56E85A4F-E3F9-9E38-C732-804A1842CD40}"/>
              </a:ext>
            </a:extLst>
          </p:cNvPr>
          <p:cNvCxnSpPr/>
          <p:nvPr/>
        </p:nvCxnSpPr>
        <p:spPr>
          <a:xfrm>
            <a:off x="2303929" y="2357717"/>
            <a:ext cx="38831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161660-39D5-FC66-D94F-5FA9819EEFD1}"/>
              </a:ext>
            </a:extLst>
          </p:cNvPr>
          <p:cNvCxnSpPr/>
          <p:nvPr/>
        </p:nvCxnSpPr>
        <p:spPr>
          <a:xfrm>
            <a:off x="2303929" y="2554941"/>
            <a:ext cx="38831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FF46A0-C88E-AF20-D933-FC4272B701B4}"/>
              </a:ext>
            </a:extLst>
          </p:cNvPr>
          <p:cNvCxnSpPr/>
          <p:nvPr/>
        </p:nvCxnSpPr>
        <p:spPr>
          <a:xfrm>
            <a:off x="4033089" y="2445063"/>
            <a:ext cx="38831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6C7B40-17EC-CB38-7150-31B0E20BEFCB}"/>
              </a:ext>
            </a:extLst>
          </p:cNvPr>
          <p:cNvSpPr txBox="1"/>
          <p:nvPr/>
        </p:nvSpPr>
        <p:spPr>
          <a:xfrm>
            <a:off x="1987527" y="2165595"/>
            <a:ext cx="388314" cy="307777"/>
          </a:xfrm>
          <a:prstGeom prst="rect">
            <a:avLst/>
          </a:prstGeom>
          <a:noFill/>
        </p:spPr>
        <p:txBody>
          <a:bodyPr wrap="square" rtlCol="0">
            <a:spAutoFit/>
          </a:bodyPr>
          <a:lstStyle/>
          <a:p>
            <a:pPr algn="ctr"/>
            <a:r>
              <a:rPr lang="en-US" sz="1400" dirty="0"/>
              <a:t>X</a:t>
            </a:r>
            <a:endParaRPr lang="en-US" dirty="0"/>
          </a:p>
        </p:txBody>
      </p:sp>
      <p:sp>
        <p:nvSpPr>
          <p:cNvPr id="29" name="TextBox 28">
            <a:extLst>
              <a:ext uri="{FF2B5EF4-FFF2-40B4-BE49-F238E27FC236}">
                <a16:creationId xmlns:a16="http://schemas.microsoft.com/office/drawing/2014/main" id="{057EBB55-CD3A-381D-5CFD-AB853E5928AC}"/>
              </a:ext>
            </a:extLst>
          </p:cNvPr>
          <p:cNvSpPr txBox="1"/>
          <p:nvPr/>
        </p:nvSpPr>
        <p:spPr>
          <a:xfrm>
            <a:off x="1987527" y="2401052"/>
            <a:ext cx="388314" cy="307777"/>
          </a:xfrm>
          <a:prstGeom prst="rect">
            <a:avLst/>
          </a:prstGeom>
          <a:noFill/>
        </p:spPr>
        <p:txBody>
          <a:bodyPr wrap="square" rtlCol="0">
            <a:spAutoFit/>
          </a:bodyPr>
          <a:lstStyle/>
          <a:p>
            <a:pPr algn="ctr"/>
            <a:r>
              <a:rPr lang="en-US" sz="1400" dirty="0"/>
              <a:t>Y</a:t>
            </a:r>
            <a:endParaRPr lang="en-US" dirty="0"/>
          </a:p>
        </p:txBody>
      </p:sp>
      <p:sp>
        <p:nvSpPr>
          <p:cNvPr id="30" name="TextBox 29">
            <a:extLst>
              <a:ext uri="{FF2B5EF4-FFF2-40B4-BE49-F238E27FC236}">
                <a16:creationId xmlns:a16="http://schemas.microsoft.com/office/drawing/2014/main" id="{7C70B7AA-3B95-4755-9055-B2544EA766D2}"/>
              </a:ext>
            </a:extLst>
          </p:cNvPr>
          <p:cNvSpPr txBox="1"/>
          <p:nvPr/>
        </p:nvSpPr>
        <p:spPr>
          <a:xfrm>
            <a:off x="4358647" y="2291174"/>
            <a:ext cx="571939" cy="307777"/>
          </a:xfrm>
          <a:prstGeom prst="rect">
            <a:avLst/>
          </a:prstGeom>
          <a:noFill/>
        </p:spPr>
        <p:txBody>
          <a:bodyPr wrap="square" rtlCol="0">
            <a:spAutoFit/>
          </a:bodyPr>
          <a:lstStyle/>
          <a:p>
            <a:pPr algn="ctr"/>
            <a:r>
              <a:rPr lang="en-US" sz="1400" dirty="0"/>
              <a:t>X</a:t>
            </a:r>
            <a:r>
              <a:rPr lang="en-US" sz="1400" dirty="0">
                <a:sym typeface="Symbol" panose="05050102010706020507" pitchFamily="18" charset="2"/>
              </a:rPr>
              <a:t>Y</a:t>
            </a:r>
            <a:endParaRPr lang="en-US" dirty="0"/>
          </a:p>
        </p:txBody>
      </p:sp>
      <p:sp>
        <p:nvSpPr>
          <p:cNvPr id="31" name="TextBox 30">
            <a:extLst>
              <a:ext uri="{FF2B5EF4-FFF2-40B4-BE49-F238E27FC236}">
                <a16:creationId xmlns:a16="http://schemas.microsoft.com/office/drawing/2014/main" id="{F24B3F09-94CB-5B31-F43A-11D470A3C8DC}"/>
              </a:ext>
            </a:extLst>
          </p:cNvPr>
          <p:cNvSpPr txBox="1"/>
          <p:nvPr/>
        </p:nvSpPr>
        <p:spPr>
          <a:xfrm>
            <a:off x="5184351" y="2250140"/>
            <a:ext cx="6422377" cy="369332"/>
          </a:xfrm>
          <a:prstGeom prst="rect">
            <a:avLst/>
          </a:prstGeom>
          <a:noFill/>
        </p:spPr>
        <p:txBody>
          <a:bodyPr wrap="square" rtlCol="0">
            <a:spAutoFit/>
          </a:bodyPr>
          <a:lstStyle/>
          <a:p>
            <a:pPr algn="ctr"/>
            <a:r>
              <a:rPr lang="en-US" b="1" dirty="0"/>
              <a:t>irreversible</a:t>
            </a:r>
            <a:r>
              <a:rPr lang="en-US" dirty="0"/>
              <a:t>: given the output, we cannot recover the input. </a:t>
            </a:r>
            <a:endParaRPr lang="en-US" b="1" dirty="0"/>
          </a:p>
        </p:txBody>
      </p:sp>
      <p:sp>
        <p:nvSpPr>
          <p:cNvPr id="32" name="TextBox 31">
            <a:extLst>
              <a:ext uri="{FF2B5EF4-FFF2-40B4-BE49-F238E27FC236}">
                <a16:creationId xmlns:a16="http://schemas.microsoft.com/office/drawing/2014/main" id="{DEDF1901-3718-6272-B4BD-D4F69382A829}"/>
              </a:ext>
            </a:extLst>
          </p:cNvPr>
          <p:cNvSpPr txBox="1"/>
          <p:nvPr/>
        </p:nvSpPr>
        <p:spPr>
          <a:xfrm>
            <a:off x="5184351" y="4828056"/>
            <a:ext cx="4562303" cy="646331"/>
          </a:xfrm>
          <a:prstGeom prst="rect">
            <a:avLst/>
          </a:prstGeom>
          <a:noFill/>
        </p:spPr>
        <p:txBody>
          <a:bodyPr wrap="square" rtlCol="0">
            <a:spAutoFit/>
          </a:bodyPr>
          <a:lstStyle/>
          <a:p>
            <a:r>
              <a:rPr lang="en-US" dirty="0"/>
              <a:t>Quantum circuits can perform all function </a:t>
            </a:r>
          </a:p>
          <a:p>
            <a:r>
              <a:rPr lang="en-US" dirty="0"/>
              <a:t>that can be calculated classically.</a:t>
            </a:r>
          </a:p>
        </p:txBody>
      </p:sp>
    </p:spTree>
    <p:extLst>
      <p:ext uri="{BB962C8B-B14F-4D97-AF65-F5344CB8AC3E}">
        <p14:creationId xmlns:p14="http://schemas.microsoft.com/office/powerpoint/2010/main" val="342025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6B070-2865-3DAE-EBD1-14A6FEC0D9BE}"/>
              </a:ext>
            </a:extLst>
          </p:cNvPr>
          <p:cNvSpPr>
            <a:spLocks noGrp="1"/>
          </p:cNvSpPr>
          <p:nvPr>
            <p:ph type="title"/>
          </p:nvPr>
        </p:nvSpPr>
        <p:spPr>
          <a:xfrm>
            <a:off x="1068496" y="1063256"/>
            <a:ext cx="10355403" cy="1540106"/>
          </a:xfrm>
        </p:spPr>
        <p:txBody>
          <a:bodyPr>
            <a:normAutofit/>
          </a:bodyPr>
          <a:lstStyle/>
          <a:p>
            <a:r>
              <a:rPr lang="en-US" dirty="0"/>
              <a:t>Entanglement</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51466C-5625-944E-E5A9-0AC0146B757D}"/>
                  </a:ext>
                </a:extLst>
              </p:cNvPr>
              <p:cNvSpPr>
                <a:spLocks noGrp="1"/>
              </p:cNvSpPr>
              <p:nvPr>
                <p:ph idx="1"/>
              </p:nvPr>
            </p:nvSpPr>
            <p:spPr>
              <a:xfrm>
                <a:off x="1068496" y="2372158"/>
                <a:ext cx="10433221" cy="3422586"/>
              </a:xfrm>
            </p:spPr>
            <p:txBody>
              <a:bodyPr>
                <a:normAutofit lnSpcReduction="10000"/>
              </a:bodyPr>
              <a:lstStyle/>
              <a:p>
                <a:r>
                  <a:rPr lang="en-US" dirty="0"/>
                  <a:t>If a pure state</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m:rPr>
                            <m:sty m:val="p"/>
                          </m:rPr>
                          <a:rPr lang="en-US">
                            <a:latin typeface="Cambria Math" panose="02040503050406030204" pitchFamily="18" charset="0"/>
                          </a:rPr>
                          <m:t>AB</m:t>
                        </m:r>
                      </m:sub>
                    </m:sSub>
                  </m:oMath>
                </a14:m>
                <a:r>
                  <a:rPr lang="en-US" dirty="0"/>
                  <a:t>on system A,B cannot be written as </a:t>
                </a:r>
                <a14:m>
                  <m:oMath xmlns:m="http://schemas.openxmlformats.org/officeDocument/2006/math">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a:rPr lang="en-US" i="1">
                            <a:latin typeface="Cambria Math" panose="02040503050406030204" pitchFamily="18" charset="0"/>
                            <a:sym typeface="Symbol" panose="05050102010706020507" pitchFamily="18" charset="2"/>
                          </a:rPr>
                          <m:t>𝑎</m:t>
                        </m:r>
                      </m:sub>
                    </m:sSub>
                    <m:r>
                      <a:rPr lang="en-US" i="1">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a:rPr lang="en-US" i="1">
                            <a:latin typeface="Cambria Math" panose="02040503050406030204" pitchFamily="18" charset="0"/>
                            <a:sym typeface="Symbol" panose="05050102010706020507" pitchFamily="18" charset="2"/>
                          </a:rPr>
                          <m:t>𝑏</m:t>
                        </m:r>
                      </m:sub>
                    </m:sSub>
                  </m:oMath>
                </a14:m>
                <a:r>
                  <a:rPr lang="en-US" dirty="0"/>
                  <a:t>, it is entangled.</a:t>
                </a:r>
              </a:p>
              <a:p>
                <a:r>
                  <a:rPr lang="en-US" dirty="0"/>
                  <a:t>These are four so called </a:t>
                </a:r>
                <a:r>
                  <a:rPr lang="en-US" b="1" dirty="0"/>
                  <a:t>Bell states</a:t>
                </a:r>
                <a:r>
                  <a:rPr lang="en-US" dirty="0"/>
                  <a:t> that are maximally entangled and build on orthonormal basis:</a:t>
                </a:r>
              </a:p>
              <a:p>
                <a:pPr marL="468630" lvl="1" indent="-285750">
                  <a:buFont typeface="Wingdings" panose="05000000000000000000" pitchFamily="2" charset="2"/>
                  <a:buChar char="Ø"/>
                </a:pPr>
                <a14:m>
                  <m:oMath xmlns:m="http://schemas.openxmlformats.org/officeDocument/2006/math">
                    <m:d>
                      <m:dPr>
                        <m:begChr m:val="|"/>
                        <m:endChr m:val=""/>
                        <m:ctrlPr>
                          <a:rPr lang="en-US" b="1" i="1" smtClean="0">
                            <a:latin typeface="Cambria Math" panose="02040503050406030204" pitchFamily="18" charset="0"/>
                          </a:rPr>
                        </m:ctrlPr>
                      </m:dPr>
                      <m:e>
                        <m:d>
                          <m:dPr>
                            <m:begChr m:val=""/>
                            <m:endChr m:val="⟩"/>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rPr>
                                  <m:t>𝟎𝟎</m:t>
                                </m:r>
                              </m:sup>
                            </m:sSup>
                          </m:e>
                        </m:d>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00</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11</m:t>
                                </m:r>
                              </m:e>
                            </m:d>
                          </m:e>
                        </m:d>
                      </m:e>
                    </m:d>
                  </m:oMath>
                </a14:m>
                <a:r>
                  <a:rPr lang="en-US" i="0" dirty="0"/>
                  <a:t>,</a:t>
                </a:r>
              </a:p>
              <a:p>
                <a:pPr marL="468630" lvl="1" indent="-285750">
                  <a:buFont typeface="Wingdings" panose="05000000000000000000" pitchFamily="2" charset="2"/>
                  <a:buChar char="Ø"/>
                </a:pPr>
                <a14:m>
                  <m:oMath xmlns:m="http://schemas.openxmlformats.org/officeDocument/2006/math">
                    <m:d>
                      <m:dPr>
                        <m:begChr m:val="|"/>
                        <m:endChr m:val=""/>
                        <m:ctrlPr>
                          <a:rPr lang="en-US" b="1" i="1" smtClean="0">
                            <a:latin typeface="Cambria Math" panose="02040503050406030204" pitchFamily="18" charset="0"/>
                          </a:rPr>
                        </m:ctrlPr>
                      </m:dPr>
                      <m:e>
                        <m:d>
                          <m:dPr>
                            <m:begChr m:val=""/>
                            <m:endChr m:val="⟩"/>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rPr>
                                  <m:t>𝟎𝟏</m:t>
                                </m:r>
                              </m:sup>
                            </m:sSup>
                          </m:e>
                        </m:d>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01</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10</m:t>
                                </m:r>
                              </m:e>
                            </m:d>
                          </m:e>
                        </m:d>
                      </m:e>
                    </m:d>
                  </m:oMath>
                </a14:m>
                <a:r>
                  <a:rPr lang="en-US" i="0" dirty="0"/>
                  <a:t>,</a:t>
                </a:r>
              </a:p>
              <a:p>
                <a:pPr marL="468630" lvl="1" indent="-285750">
                  <a:buFont typeface="Wingdings" panose="05000000000000000000" pitchFamily="2" charset="2"/>
                  <a:buChar char="Ø"/>
                </a:pPr>
                <a14:m>
                  <m:oMath xmlns:m="http://schemas.openxmlformats.org/officeDocument/2006/math">
                    <m:d>
                      <m:dPr>
                        <m:begChr m:val="|"/>
                        <m:endChr m:val=""/>
                        <m:ctrlPr>
                          <a:rPr lang="en-US" b="1" i="1" smtClean="0">
                            <a:latin typeface="Cambria Math" panose="02040503050406030204" pitchFamily="18" charset="0"/>
                          </a:rPr>
                        </m:ctrlPr>
                      </m:dPr>
                      <m:e>
                        <m:d>
                          <m:dPr>
                            <m:begChr m:val=""/>
                            <m:endChr m:val="⟩"/>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sym typeface="Symbol" panose="05050102010706020507" pitchFamily="18" charset="2"/>
                                  </a:rPr>
                                  <m:t>𝟏</m:t>
                                </m:r>
                                <m:r>
                                  <a:rPr lang="en-US" b="1" i="1" smtClean="0">
                                    <a:latin typeface="Cambria Math" panose="02040503050406030204" pitchFamily="18" charset="0"/>
                                  </a:rPr>
                                  <m:t>𝟎</m:t>
                                </m:r>
                              </m:sup>
                            </m:sSup>
                          </m:e>
                        </m:d>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11</m:t>
                                </m:r>
                              </m:e>
                            </m:d>
                          </m:e>
                        </m:d>
                      </m:e>
                    </m:d>
                  </m:oMath>
                </a14:m>
                <a:r>
                  <a:rPr lang="en-US" i="0" dirty="0"/>
                  <a:t>,</a:t>
                </a:r>
              </a:p>
              <a:p>
                <a:pPr marL="468630" lvl="1" indent="-285750">
                  <a:buFont typeface="Wingdings" panose="05000000000000000000" pitchFamily="2" charset="2"/>
                  <a:buChar char="Ø"/>
                </a:pPr>
                <a14:m>
                  <m:oMath xmlns:m="http://schemas.openxmlformats.org/officeDocument/2006/math">
                    <m:d>
                      <m:dPr>
                        <m:begChr m:val="|"/>
                        <m:endChr m:val=""/>
                        <m:ctrlPr>
                          <a:rPr lang="en-US" b="1" i="1" smtClean="0">
                            <a:latin typeface="Cambria Math" panose="02040503050406030204" pitchFamily="18" charset="0"/>
                          </a:rPr>
                        </m:ctrlPr>
                      </m:dPr>
                      <m:e>
                        <m:d>
                          <m:dPr>
                            <m:begChr m:val=""/>
                            <m:endChr m:val="⟩"/>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sym typeface="Symbol" panose="05050102010706020507" pitchFamily="18" charset="2"/>
                                  </a:rPr>
                                  <m:t>𝟏𝟏</m:t>
                                </m:r>
                              </m:sup>
                            </m:sSup>
                          </m:e>
                        </m:d>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01</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10</m:t>
                                </m:r>
                              </m:e>
                            </m:d>
                          </m:e>
                        </m:d>
                      </m:e>
                    </m:d>
                    <m:r>
                      <a:rPr lang="en-US" b="0" i="0" smtClean="0">
                        <a:latin typeface="Cambria Math" panose="02040503050406030204" pitchFamily="18" charset="0"/>
                      </a:rPr>
                      <m:t>.</m:t>
                    </m:r>
                  </m:oMath>
                </a14:m>
                <a:endParaRPr lang="en-US" i="0" dirty="0"/>
              </a:p>
              <a:p>
                <a:pPr marL="468630" lvl="1" indent="-285750">
                  <a:buFont typeface="Wingdings" panose="05000000000000000000" pitchFamily="2" charset="2"/>
                  <a:buChar char="Ø"/>
                </a:pPr>
                <a:endParaRPr lang="en-US" b="1" dirty="0"/>
              </a:p>
            </p:txBody>
          </p:sp>
        </mc:Choice>
        <mc:Fallback xmlns="">
          <p:sp>
            <p:nvSpPr>
              <p:cNvPr id="3" name="Content Placeholder 2">
                <a:extLst>
                  <a:ext uri="{FF2B5EF4-FFF2-40B4-BE49-F238E27FC236}">
                    <a16:creationId xmlns:a16="http://schemas.microsoft.com/office/drawing/2014/main" id="{4E51466C-5625-944E-E5A9-0AC0146B757D}"/>
                  </a:ext>
                </a:extLst>
              </p:cNvPr>
              <p:cNvSpPr>
                <a:spLocks noGrp="1" noRot="1" noChangeAspect="1" noMove="1" noResize="1" noEditPoints="1" noAdjustHandles="1" noChangeArrowheads="1" noChangeShapeType="1" noTextEdit="1"/>
              </p:cNvSpPr>
              <p:nvPr>
                <p:ph idx="1"/>
              </p:nvPr>
            </p:nvSpPr>
            <p:spPr>
              <a:xfrm>
                <a:off x="1068496" y="2372158"/>
                <a:ext cx="10433221" cy="3422586"/>
              </a:xfrm>
              <a:blipFill>
                <a:blip r:embed="rId2"/>
                <a:stretch>
                  <a:fillRect l="-526" t="-14235" b="-17616"/>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5476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6B070-2865-3DAE-EBD1-14A6FEC0D9BE}"/>
              </a:ext>
            </a:extLst>
          </p:cNvPr>
          <p:cNvSpPr>
            <a:spLocks noGrp="1"/>
          </p:cNvSpPr>
          <p:nvPr>
            <p:ph type="title"/>
          </p:nvPr>
        </p:nvSpPr>
        <p:spPr>
          <a:xfrm>
            <a:off x="1068496" y="1063256"/>
            <a:ext cx="10355403" cy="1540106"/>
          </a:xfrm>
        </p:spPr>
        <p:txBody>
          <a:bodyPr>
            <a:normAutofit/>
          </a:bodyPr>
          <a:lstStyle/>
          <a:p>
            <a:r>
              <a:rPr lang="en-US" dirty="0"/>
              <a:t>Entanglement</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51466C-5625-944E-E5A9-0AC0146B757D}"/>
                  </a:ext>
                </a:extLst>
              </p:cNvPr>
              <p:cNvSpPr>
                <a:spLocks noGrp="1"/>
              </p:cNvSpPr>
              <p:nvPr>
                <p:ph idx="1"/>
              </p:nvPr>
            </p:nvSpPr>
            <p:spPr>
              <a:xfrm>
                <a:off x="1068496" y="1999129"/>
                <a:ext cx="10433221" cy="4603585"/>
              </a:xfrm>
            </p:spPr>
            <p:txBody>
              <a:bodyPr>
                <a:normAutofit fontScale="92500" lnSpcReduction="10000"/>
              </a:bodyPr>
              <a:lstStyle/>
              <a:p>
                <a:r>
                  <a:rPr lang="en-US" dirty="0"/>
                  <a:t>Creation of Bell states: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1" smtClean="0">
                                          <a:latin typeface="Cambria Math" panose="02040503050406030204" pitchFamily="18" charset="0"/>
                                        </a:rPr>
                                        <m:t>0</m:t>
                                      </m:r>
                                    </m:sub>
                                  </m:sSub>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b="0" i="1" smtClean="0">
                                          <a:latin typeface="Cambria Math" panose="02040503050406030204" pitchFamily="18" charset="0"/>
                                        </a:rPr>
                                        <m:t>1</m:t>
                                      </m:r>
                                    </m:sub>
                                  </m:sSub>
                                </m:e>
                              </m:d>
                            </m:e>
                          </m:d>
                        </m:e>
                        <m:sub>
                          <m:r>
                            <a:rPr lang="en-US" b="0" i="1" smtClean="0">
                              <a:latin typeface="Cambria Math" panose="02040503050406030204" pitchFamily="18" charset="0"/>
                              <a:sym typeface="Symbol" panose="05050102010706020507" pitchFamily="18" charset="2"/>
                            </a:rPr>
                            <m:t>00</m:t>
                          </m:r>
                        </m:sub>
                      </m:sSub>
                      <m:r>
                        <a:rPr lang="en-US" b="0" i="0" smtClean="0">
                          <a:latin typeface="Cambria Math" panose="02040503050406030204" pitchFamily="18" charset="0"/>
                          <a:sym typeface="Symbol" panose="05050102010706020507" pitchFamily="18" charset="2"/>
                        </a:rPr>
                        <m:t>  </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𝐻</m:t>
                          </m:r>
                        </m:e>
                        <m:sub>
                          <m:r>
                            <a:rPr lang="en-US" b="0" i="1" smtClean="0">
                              <a:latin typeface="Cambria Math" panose="02040503050406030204" pitchFamily="18" charset="0"/>
                              <a:sym typeface="Symbol" panose="05050102010706020507" pitchFamily="18" charset="2"/>
                            </a:rPr>
                            <m:t>0</m:t>
                          </m:r>
                        </m:sub>
                      </m:sSub>
                      <m:r>
                        <a:rPr lang="en-US" i="1" smtClean="0">
                          <a:latin typeface="Cambria Math" panose="02040503050406030204" pitchFamily="18" charset="0"/>
                          <a:ea typeface="Cambria Math" panose="02040503050406030204" pitchFamily="18" charset="0"/>
                          <a:sym typeface="Symbol" panose="05050102010706020507" pitchFamily="18" charset="2"/>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00</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10</m:t>
                                  </m:r>
                                </m:e>
                              </m:d>
                            </m:e>
                          </m:d>
                        </m:e>
                      </m:d>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r>
                            <a:rPr lang="en-US">
                              <a:latin typeface="Cambria Math" panose="02040503050406030204" pitchFamily="18" charset="0"/>
                            </a:rPr>
                            <m:t>𝐶𝑁𝑂𝑇</m:t>
                          </m:r>
                        </m:e>
                        <m:sub>
                          <m:r>
                            <a:rPr lang="en-US" b="1" i="1" smtClean="0">
                              <a:latin typeface="Cambria Math" panose="02040503050406030204" pitchFamily="18" charset="0"/>
                            </a:rPr>
                            <m:t>𝟎𝟏</m:t>
                          </m:r>
                        </m:sub>
                      </m:sSub>
                      <m:r>
                        <a:rPr lang="en-US" b="1" i="1" smtClean="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n-US" b="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a:latin typeface="Cambria Math" panose="02040503050406030204" pitchFamily="18" charset="0"/>
                                </a:rPr>
                                <m:t>𝟐</m:t>
                              </m:r>
                            </m:e>
                          </m:rad>
                        </m:den>
                      </m:f>
                      <m:d>
                        <m:dPr>
                          <m:ctrlPr>
                            <a:rPr lang="en-US" b="1"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00</m:t>
                                  </m:r>
                                </m:e>
                              </m:d>
                            </m:e>
                          </m:d>
                          <m:r>
                            <a:rPr lang="en-US">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11</m:t>
                                  </m:r>
                                </m:e>
                              </m:d>
                            </m:e>
                          </m:d>
                        </m:e>
                      </m:d>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a:latin typeface="Cambria Math" panose="02040503050406030204" pitchFamily="18" charset="0"/>
                                    </a:rPr>
                                    <m:t>𝟎𝟎</m:t>
                                  </m:r>
                                </m:sup>
                              </m:sSup>
                            </m:e>
                          </m:d>
                        </m:e>
                      </m:d>
                      <m:r>
                        <a:rPr lang="en-US" b="1" i="1" smtClean="0">
                          <a:latin typeface="Cambria Math" panose="02040503050406030204" pitchFamily="18" charset="0"/>
                        </a:rPr>
                        <m:t>,</m:t>
                      </m:r>
                    </m:oMath>
                  </m:oMathPara>
                </a14:m>
                <a:endParaRPr lang="en-US" i="0" dirty="0"/>
              </a:p>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0</m:t>
                                      </m:r>
                                    </m:sub>
                                  </m:sSub>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1</m:t>
                                      </m:r>
                                    </m:sub>
                                  </m:sSub>
                                </m:e>
                              </m:d>
                            </m:e>
                          </m:d>
                        </m:e>
                        <m:sub>
                          <m:r>
                            <a:rPr lang="en-US">
                              <a:latin typeface="Cambria Math" panose="02040503050406030204" pitchFamily="18" charset="0"/>
                              <a:sym typeface="Symbol" panose="05050102010706020507" pitchFamily="18" charset="2"/>
                            </a:rPr>
                            <m:t>0</m:t>
                          </m:r>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  </m:t>
                      </m:r>
                      <m:sSub>
                        <m:sSubPr>
                          <m:ctrlPr>
                            <a:rPr lang="en-US" i="1">
                              <a:latin typeface="Cambria Math" panose="02040503050406030204" pitchFamily="18" charset="0"/>
                              <a:sym typeface="Symbol" panose="05050102010706020507" pitchFamily="18" charset="2"/>
                            </a:rPr>
                          </m:ctrlPr>
                        </m:sSubPr>
                        <m:e>
                          <m:r>
                            <a:rPr lang="en-US">
                              <a:latin typeface="Cambria Math" panose="02040503050406030204" pitchFamily="18" charset="0"/>
                              <a:sym typeface="Symbol" panose="05050102010706020507" pitchFamily="18" charset="2"/>
                            </a:rPr>
                            <m:t>𝐻</m:t>
                          </m:r>
                        </m:e>
                        <m:sub>
                          <m:r>
                            <a:rPr lang="en-US">
                              <a:latin typeface="Cambria Math" panose="02040503050406030204" pitchFamily="18" charset="0"/>
                              <a:sym typeface="Symbol" panose="05050102010706020507" pitchFamily="18" charset="2"/>
                            </a:rPr>
                            <m:t>0</m:t>
                          </m:r>
                        </m:sub>
                      </m:sSub>
                      <m:r>
                        <a:rPr lang="en-US">
                          <a:latin typeface="Cambria Math" panose="02040503050406030204" pitchFamily="18" charset="0"/>
                          <a:ea typeface="Cambria Math" panose="02040503050406030204" pitchFamily="18" charset="0"/>
                          <a:sym typeface="Symbol" panose="05050102010706020507" pitchFamily="18" charset="2"/>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01</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11</m:t>
                                  </m:r>
                                </m:e>
                              </m:d>
                            </m:e>
                          </m:d>
                        </m:e>
                      </m:d>
                      <m:sSub>
                        <m:sSubPr>
                          <m:ctrlPr>
                            <a:rPr lang="en-US" b="1" i="1">
                              <a:latin typeface="Cambria Math" panose="02040503050406030204" pitchFamily="18" charset="0"/>
                            </a:rPr>
                          </m:ctrlPr>
                        </m:sSubPr>
                        <m:e>
                          <m:r>
                            <a:rPr lang="en-US" b="0" i="1" smtClean="0">
                              <a:latin typeface="Cambria Math" panose="02040503050406030204" pitchFamily="18" charset="0"/>
                            </a:rPr>
                            <m:t> </m:t>
                          </m:r>
                          <m:r>
                            <a:rPr lang="en-US">
                              <a:latin typeface="Cambria Math" panose="02040503050406030204" pitchFamily="18" charset="0"/>
                            </a:rPr>
                            <m:t>𝐶𝑁𝑂𝑇</m:t>
                          </m:r>
                        </m:e>
                        <m:sub>
                          <m:r>
                            <a:rPr lang="en-US" b="1">
                              <a:latin typeface="Cambria Math" panose="02040503050406030204" pitchFamily="18" charset="0"/>
                            </a:rPr>
                            <m:t>𝟎𝟏</m:t>
                          </m:r>
                        </m:sub>
                      </m:sSub>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n-US" b="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a:latin typeface="Cambria Math" panose="02040503050406030204" pitchFamily="18" charset="0"/>
                                </a:rPr>
                                <m:t>𝟐</m:t>
                              </m:r>
                            </m:e>
                          </m:rad>
                        </m:den>
                      </m:f>
                      <m:d>
                        <m:dPr>
                          <m:ctrlPr>
                            <a:rPr lang="en-US" b="1"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r>
                                    <a:rPr lang="en-US" b="0" i="1" smtClean="0">
                                      <a:latin typeface="Cambria Math" panose="02040503050406030204" pitchFamily="18" charset="0"/>
                                    </a:rPr>
                                    <m:t>1</m:t>
                                  </m:r>
                                </m:e>
                              </m:d>
                            </m:e>
                          </m:d>
                          <m:r>
                            <a:rPr lang="en-US">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r>
                                    <a:rPr lang="en-US" b="0" i="1" smtClean="0">
                                      <a:latin typeface="Cambria Math" panose="02040503050406030204" pitchFamily="18" charset="0"/>
                                    </a:rPr>
                                    <m:t>0</m:t>
                                  </m:r>
                                </m:e>
                              </m:d>
                            </m:e>
                          </m:d>
                        </m:e>
                      </m:d>
                      <m:r>
                        <a:rPr lang="en-US" b="1">
                          <a:latin typeface="Cambria Math" panose="02040503050406030204" pitchFamily="18" charset="0"/>
                        </a:rPr>
                        <m:t>=</m:t>
                      </m:r>
                      <m:d>
                        <m:dPr>
                          <m:begChr m:val="|"/>
                          <m:endChr m:val=""/>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a:latin typeface="Cambria Math" panose="02040503050406030204" pitchFamily="18" charset="0"/>
                                    </a:rPr>
                                    <m:t>𝟎</m:t>
                                  </m:r>
                                  <m:r>
                                    <a:rPr lang="en-US" b="1" i="1" smtClean="0">
                                      <a:latin typeface="Cambria Math" panose="02040503050406030204" pitchFamily="18" charset="0"/>
                                    </a:rPr>
                                    <m:t>𝟏</m:t>
                                  </m:r>
                                </m:sup>
                              </m:sSup>
                            </m:e>
                          </m:d>
                        </m:e>
                      </m:d>
                      <m:r>
                        <a:rPr lang="en-US" b="1" i="1" smtClean="0">
                          <a:latin typeface="Cambria Math" panose="02040503050406030204" pitchFamily="18" charset="0"/>
                        </a:rPr>
                        <m:t>,</m:t>
                      </m:r>
                    </m:oMath>
                  </m:oMathPara>
                </a14:m>
                <a:endParaRPr lang="en-US" i="0"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0</m:t>
                                      </m:r>
                                    </m:sub>
                                  </m:sSub>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1</m:t>
                                      </m:r>
                                    </m:sub>
                                  </m:sSub>
                                </m:e>
                              </m:d>
                            </m:e>
                          </m:d>
                        </m:e>
                        <m:sub>
                          <m:r>
                            <a:rPr lang="en-US" b="0" i="1" smtClean="0">
                              <a:latin typeface="Cambria Math" panose="02040503050406030204" pitchFamily="18" charset="0"/>
                            </a:rPr>
                            <m:t>1</m:t>
                          </m:r>
                          <m:r>
                            <a:rPr lang="en-US">
                              <a:latin typeface="Cambria Math" panose="02040503050406030204" pitchFamily="18" charset="0"/>
                              <a:sym typeface="Symbol" panose="05050102010706020507" pitchFamily="18" charset="2"/>
                            </a:rPr>
                            <m:t>0</m:t>
                          </m:r>
                        </m:sub>
                      </m:sSub>
                      <m:r>
                        <a:rPr lang="en-US" b="0" i="1" smtClean="0">
                          <a:latin typeface="Cambria Math" panose="02040503050406030204" pitchFamily="18" charset="0"/>
                          <a:sym typeface="Symbol" panose="05050102010706020507" pitchFamily="18" charset="2"/>
                        </a:rPr>
                        <m:t>  </m:t>
                      </m:r>
                      <m:sSub>
                        <m:sSubPr>
                          <m:ctrlPr>
                            <a:rPr lang="en-US" i="1">
                              <a:latin typeface="Cambria Math" panose="02040503050406030204" pitchFamily="18" charset="0"/>
                              <a:sym typeface="Symbol" panose="05050102010706020507" pitchFamily="18" charset="2"/>
                            </a:rPr>
                          </m:ctrlPr>
                        </m:sSubPr>
                        <m:e>
                          <m:r>
                            <a:rPr lang="en-US">
                              <a:latin typeface="Cambria Math" panose="02040503050406030204" pitchFamily="18" charset="0"/>
                              <a:sym typeface="Symbol" panose="05050102010706020507" pitchFamily="18" charset="2"/>
                            </a:rPr>
                            <m:t>𝐻</m:t>
                          </m:r>
                        </m:e>
                        <m:sub>
                          <m:r>
                            <a:rPr lang="en-US">
                              <a:latin typeface="Cambria Math" panose="02040503050406030204" pitchFamily="18" charset="0"/>
                              <a:sym typeface="Symbol" panose="05050102010706020507" pitchFamily="18" charset="2"/>
                            </a:rPr>
                            <m:t>0</m:t>
                          </m:r>
                        </m:sub>
                      </m:sSub>
                      <m:r>
                        <a:rPr lang="en-US">
                          <a:latin typeface="Cambria Math" panose="02040503050406030204" pitchFamily="18" charset="0"/>
                          <a:ea typeface="Cambria Math" panose="02040503050406030204" pitchFamily="18" charset="0"/>
                          <a:sym typeface="Symbol" panose="05050102010706020507" pitchFamily="18" charset="2"/>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10</m:t>
                                  </m:r>
                                </m:e>
                              </m:d>
                            </m:e>
                          </m:d>
                        </m:e>
                      </m:d>
                      <m:sSub>
                        <m:sSubPr>
                          <m:ctrlPr>
                            <a:rPr lang="en-US" b="1" i="1">
                              <a:latin typeface="Cambria Math" panose="02040503050406030204" pitchFamily="18" charset="0"/>
                            </a:rPr>
                          </m:ctrlPr>
                        </m:sSubPr>
                        <m:e>
                          <m:r>
                            <a:rPr lang="en-US">
                              <a:latin typeface="Cambria Math" panose="02040503050406030204" pitchFamily="18" charset="0"/>
                            </a:rPr>
                            <m:t> </m:t>
                          </m:r>
                          <m:r>
                            <a:rPr lang="en-US">
                              <a:latin typeface="Cambria Math" panose="02040503050406030204" pitchFamily="18" charset="0"/>
                            </a:rPr>
                            <m:t>𝐶𝑁𝑂𝑇</m:t>
                          </m:r>
                        </m:e>
                        <m:sub>
                          <m:r>
                            <a:rPr lang="en-US" b="1">
                              <a:latin typeface="Cambria Math" panose="02040503050406030204" pitchFamily="18" charset="0"/>
                            </a:rPr>
                            <m:t>𝟎𝟏</m:t>
                          </m:r>
                        </m:sub>
                      </m:sSub>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n-US" b="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a:latin typeface="Cambria Math" panose="02040503050406030204" pitchFamily="18" charset="0"/>
                                </a:rPr>
                                <m:t>𝟐</m:t>
                              </m:r>
                            </m:e>
                          </m:rad>
                        </m:den>
                      </m:f>
                      <m:d>
                        <m:dPr>
                          <m:ctrlPr>
                            <a:rPr lang="en-US" b="1"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r>
                                    <a:rPr lang="en-US" b="0" i="1" smtClean="0">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r>
                                    <a:rPr lang="en-US" b="0" i="1" smtClean="0">
                                      <a:latin typeface="Cambria Math" panose="02040503050406030204" pitchFamily="18" charset="0"/>
                                    </a:rPr>
                                    <m:t>1</m:t>
                                  </m:r>
                                </m:e>
                              </m:d>
                            </m:e>
                          </m:d>
                        </m:e>
                      </m:d>
                      <m:r>
                        <a:rPr lang="en-US" b="1">
                          <a:latin typeface="Cambria Math" panose="02040503050406030204" pitchFamily="18" charset="0"/>
                        </a:rPr>
                        <m:t>=</m:t>
                      </m:r>
                      <m:d>
                        <m:dPr>
                          <m:begChr m:val="|"/>
                          <m:endChr m:val=""/>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sym typeface="Symbol" panose="05050102010706020507" pitchFamily="18" charset="2"/>
                                    </a:rPr>
                                    <m:t>𝟏𝟎</m:t>
                                  </m:r>
                                </m:sup>
                              </m:sSup>
                            </m:e>
                          </m:d>
                        </m:e>
                      </m:d>
                      <m:r>
                        <a:rPr lang="en-US" b="1" i="1" smtClean="0">
                          <a:latin typeface="Cambria Math" panose="02040503050406030204" pitchFamily="18" charset="0"/>
                        </a:rPr>
                        <m:t>,</m:t>
                      </m:r>
                    </m:oMath>
                  </m:oMathPara>
                </a14:m>
                <a:endParaRPr lang="en-US" i="0"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0</m:t>
                                      </m:r>
                                    </m:sub>
                                  </m:sSub>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a:rPr lang="en-US">
                                          <a:latin typeface="Cambria Math" panose="02040503050406030204" pitchFamily="18" charset="0"/>
                                        </a:rPr>
                                        <m:t>1</m:t>
                                      </m:r>
                                    </m:sub>
                                  </m:sSub>
                                </m:e>
                              </m:d>
                            </m:e>
                          </m:d>
                        </m:e>
                        <m:sub>
                          <m:r>
                            <a:rPr lang="en-US" b="0" i="1" smtClean="0">
                              <a:latin typeface="Cambria Math" panose="02040503050406030204" pitchFamily="18" charset="0"/>
                            </a:rPr>
                            <m:t>11</m:t>
                          </m:r>
                        </m:sub>
                      </m:sSub>
                      <m:r>
                        <a:rPr lang="en-US" b="0" i="1" smtClean="0">
                          <a:latin typeface="Cambria Math" panose="02040503050406030204" pitchFamily="18" charset="0"/>
                          <a:sym typeface="Symbol" panose="05050102010706020507" pitchFamily="18" charset="2"/>
                        </a:rPr>
                        <m:t>  </m:t>
                      </m:r>
                      <m:sSub>
                        <m:sSubPr>
                          <m:ctrlPr>
                            <a:rPr lang="en-US" i="1">
                              <a:latin typeface="Cambria Math" panose="02040503050406030204" pitchFamily="18" charset="0"/>
                              <a:sym typeface="Symbol" panose="05050102010706020507" pitchFamily="18" charset="2"/>
                            </a:rPr>
                          </m:ctrlPr>
                        </m:sSubPr>
                        <m:e>
                          <m:r>
                            <a:rPr lang="en-US">
                              <a:latin typeface="Cambria Math" panose="02040503050406030204" pitchFamily="18" charset="0"/>
                              <a:sym typeface="Symbol" panose="05050102010706020507" pitchFamily="18" charset="2"/>
                            </a:rPr>
                            <m:t>𝐻</m:t>
                          </m:r>
                        </m:e>
                        <m:sub>
                          <m:r>
                            <a:rPr lang="en-US">
                              <a:latin typeface="Cambria Math" panose="02040503050406030204" pitchFamily="18" charset="0"/>
                              <a:sym typeface="Symbol" panose="05050102010706020507" pitchFamily="18" charset="2"/>
                            </a:rPr>
                            <m:t>0</m:t>
                          </m:r>
                        </m:sub>
                      </m:sSub>
                      <m:r>
                        <a:rPr lang="en-US">
                          <a:latin typeface="Cambria Math" panose="02040503050406030204" pitchFamily="18" charset="0"/>
                          <a:ea typeface="Cambria Math" panose="02040503050406030204" pitchFamily="18" charset="0"/>
                          <a:sym typeface="Symbol" panose="05050102010706020507" pitchFamily="18" charset="2"/>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𝟐</m:t>
                              </m:r>
                            </m:e>
                          </m:rad>
                        </m:den>
                      </m:f>
                      <m:d>
                        <m:dPr>
                          <m:ctrlPr>
                            <a:rPr lang="en-US" b="1"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01</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11</m:t>
                                  </m:r>
                                </m:e>
                              </m:d>
                            </m:e>
                          </m:d>
                        </m:e>
                      </m:d>
                      <m:sSub>
                        <m:sSubPr>
                          <m:ctrlPr>
                            <a:rPr lang="en-US" b="1" i="1">
                              <a:latin typeface="Cambria Math" panose="02040503050406030204" pitchFamily="18" charset="0"/>
                            </a:rPr>
                          </m:ctrlPr>
                        </m:sSubPr>
                        <m:e>
                          <m:r>
                            <a:rPr lang="en-US">
                              <a:latin typeface="Cambria Math" panose="02040503050406030204" pitchFamily="18" charset="0"/>
                            </a:rPr>
                            <m:t> </m:t>
                          </m:r>
                          <m:r>
                            <a:rPr lang="en-US">
                              <a:latin typeface="Cambria Math" panose="02040503050406030204" pitchFamily="18" charset="0"/>
                            </a:rPr>
                            <m:t>𝐶𝑁𝑂𝑇</m:t>
                          </m:r>
                        </m:e>
                        <m:sub>
                          <m:r>
                            <a:rPr lang="en-US" b="1">
                              <a:latin typeface="Cambria Math" panose="02040503050406030204" pitchFamily="18" charset="0"/>
                            </a:rPr>
                            <m:t>𝟎𝟏</m:t>
                          </m:r>
                        </m:sub>
                      </m:sSub>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n-US" b="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a:latin typeface="Cambria Math" panose="02040503050406030204" pitchFamily="18" charset="0"/>
                                </a:rPr>
                                <m:t>𝟐</m:t>
                              </m:r>
                            </m:e>
                          </m:rad>
                        </m:den>
                      </m:f>
                      <m:d>
                        <m:dPr>
                          <m:ctrlPr>
                            <a:rPr lang="en-US" b="1"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01</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10</m:t>
                                  </m:r>
                                </m:e>
                              </m:d>
                            </m:e>
                          </m:d>
                        </m:e>
                      </m:d>
                      <m:r>
                        <a:rPr lang="en-US" b="1">
                          <a:latin typeface="Cambria Math" panose="02040503050406030204" pitchFamily="18" charset="0"/>
                        </a:rPr>
                        <m:t>=</m:t>
                      </m:r>
                      <m:d>
                        <m:dPr>
                          <m:begChr m:val="|"/>
                          <m:endChr m:val=""/>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a:latin typeface="Cambria Math" panose="02040503050406030204" pitchFamily="18" charset="0"/>
                                      <a:sym typeface="Symbol" panose="05050102010706020507" pitchFamily="18" charset="2"/>
                                    </a:rPr>
                                    <m:t></m:t>
                                  </m:r>
                                </m:e>
                                <m:sup>
                                  <m:r>
                                    <a:rPr lang="en-US" b="1" i="1" smtClean="0">
                                      <a:latin typeface="Cambria Math" panose="02040503050406030204" pitchFamily="18" charset="0"/>
                                      <a:sym typeface="Symbol" panose="05050102010706020507" pitchFamily="18" charset="2"/>
                                    </a:rPr>
                                    <m:t>𝟏</m:t>
                                  </m:r>
                                  <m:r>
                                    <a:rPr lang="en-US" b="1">
                                      <a:latin typeface="Cambria Math" panose="02040503050406030204" pitchFamily="18" charset="0"/>
                                    </a:rPr>
                                    <m:t>𝟏</m:t>
                                  </m:r>
                                </m:sup>
                              </m:sSup>
                            </m:e>
                          </m:d>
                        </m:e>
                      </m:d>
                      <m:r>
                        <a:rPr lang="en-US" b="0" i="0" smtClean="0">
                          <a:latin typeface="Cambria Math" panose="02040503050406030204" pitchFamily="18" charset="0"/>
                        </a:rPr>
                        <m:t>.</m:t>
                      </m:r>
                    </m:oMath>
                  </m:oMathPara>
                </a14:m>
                <a:endParaRPr lang="en-US" i="0" dirty="0"/>
              </a:p>
              <a:p>
                <a:pPr marL="468630" lvl="1" indent="-285750">
                  <a:buFont typeface="Wingdings" panose="05000000000000000000" pitchFamily="2" charset="2"/>
                  <a:buChar char="Ø"/>
                </a:pPr>
                <a:endParaRPr lang="en-US" b="1" dirty="0"/>
              </a:p>
            </p:txBody>
          </p:sp>
        </mc:Choice>
        <mc:Fallback xmlns="">
          <p:sp>
            <p:nvSpPr>
              <p:cNvPr id="3" name="Content Placeholder 2">
                <a:extLst>
                  <a:ext uri="{FF2B5EF4-FFF2-40B4-BE49-F238E27FC236}">
                    <a16:creationId xmlns:a16="http://schemas.microsoft.com/office/drawing/2014/main" id="{4E51466C-5625-944E-E5A9-0AC0146B757D}"/>
                  </a:ext>
                </a:extLst>
              </p:cNvPr>
              <p:cNvSpPr>
                <a:spLocks noGrp="1" noRot="1" noChangeAspect="1" noMove="1" noResize="1" noEditPoints="1" noAdjustHandles="1" noChangeArrowheads="1" noChangeShapeType="1" noTextEdit="1"/>
              </p:cNvSpPr>
              <p:nvPr>
                <p:ph idx="1"/>
              </p:nvPr>
            </p:nvSpPr>
            <p:spPr>
              <a:xfrm>
                <a:off x="1068496" y="1999129"/>
                <a:ext cx="10433221" cy="4603585"/>
              </a:xfrm>
              <a:blipFill>
                <a:blip r:embed="rId2"/>
                <a:stretch>
                  <a:fillRect l="-409" t="-662"/>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122" name="Picture 2">
            <a:extLst>
              <a:ext uri="{FF2B5EF4-FFF2-40B4-BE49-F238E27FC236}">
                <a16:creationId xmlns:a16="http://schemas.microsoft.com/office/drawing/2014/main" id="{47DFFE64-063B-31FA-A486-3C440FA0A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129" y="2409487"/>
            <a:ext cx="2097742" cy="135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04CAD-6969-5916-D1CA-C2AC352C2751}"/>
              </a:ext>
            </a:extLst>
          </p:cNvPr>
          <p:cNvSpPr>
            <a:spLocks noGrp="1"/>
          </p:cNvSpPr>
          <p:nvPr>
            <p:ph type="title"/>
          </p:nvPr>
        </p:nvSpPr>
        <p:spPr>
          <a:xfrm>
            <a:off x="1068496" y="973606"/>
            <a:ext cx="10355403" cy="1540106"/>
          </a:xfrm>
        </p:spPr>
        <p:txBody>
          <a:bodyPr>
            <a:normAutofit/>
          </a:bodyPr>
          <a:lstStyle/>
          <a:p>
            <a:r>
              <a:rPr lang="en-US" dirty="0"/>
              <a:t>Teleportation</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37C0EB-8645-1131-3BB6-C1B0C99B7088}"/>
                  </a:ext>
                </a:extLst>
              </p:cNvPr>
              <p:cNvSpPr>
                <a:spLocks noGrp="1"/>
              </p:cNvSpPr>
              <p:nvPr>
                <p:ph idx="1"/>
              </p:nvPr>
            </p:nvSpPr>
            <p:spPr>
              <a:xfrm>
                <a:off x="1068496" y="1851789"/>
                <a:ext cx="10478026" cy="3931775"/>
              </a:xfrm>
            </p:spPr>
            <p:txBody>
              <a:bodyPr>
                <a:normAutofit/>
              </a:bodyPr>
              <a:lstStyle/>
              <a:p>
                <a:r>
                  <a:rPr lang="en-US" dirty="0"/>
                  <a:t>Goal:</a:t>
                </a:r>
              </a:p>
              <a:p>
                <a:pPr marL="468630" lvl="1" indent="-285750">
                  <a:buFont typeface="Wingdings" panose="05000000000000000000" pitchFamily="2" charset="2"/>
                  <a:buChar char="Ø"/>
                </a:pPr>
                <a:r>
                  <a:rPr lang="en-US" i="0" dirty="0"/>
                  <a:t>Alice want to send her (unknown) state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0">
                                    <a:latin typeface="Cambria Math" panose="02040503050406030204" pitchFamily="18" charset="0"/>
                                    <a:sym typeface="Symbol" panose="05050102010706020507" pitchFamily="18" charset="2"/>
                                  </a:rPr>
                                  <m:t></m:t>
                                </m:r>
                              </m:e>
                            </m:d>
                          </m:e>
                        </m:d>
                      </m:e>
                      <m:sub>
                        <m:r>
                          <m:rPr>
                            <m:sty m:val="p"/>
                          </m:rPr>
                          <a:rPr lang="en-US" b="0" i="0" smtClean="0">
                            <a:latin typeface="Cambria Math" panose="02040503050406030204" pitchFamily="18" charset="0"/>
                            <a:sym typeface="Symbol" panose="05050102010706020507" pitchFamily="18" charset="2"/>
                          </a:rPr>
                          <m:t>s</m:t>
                        </m:r>
                      </m:sub>
                    </m:sSub>
                    <m:r>
                      <a:rPr lang="en-US" b="0" i="0"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ea typeface="Cambria Math" panose="02040503050406030204" pitchFamily="18" charset="0"/>
                        <a:sym typeface="Symbol" panose="05050102010706020507" pitchFamily="18" charset="2"/>
                      </a:rPr>
                      <m:t>α</m:t>
                    </m:r>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0" smtClean="0">
                                    <a:latin typeface="Cambria Math" panose="02040503050406030204" pitchFamily="18" charset="0"/>
                                  </a:rPr>
                                  <m:t>0</m:t>
                                </m:r>
                              </m:e>
                            </m:d>
                          </m:e>
                        </m:d>
                      </m:e>
                      <m:sub>
                        <m:r>
                          <m:rPr>
                            <m:sty m:val="p"/>
                          </m:rPr>
                          <a:rPr lang="en-US" b="0" i="0" smtClean="0">
                            <a:latin typeface="Cambria Math" panose="02040503050406030204" pitchFamily="18" charset="0"/>
                            <a:sym typeface="Symbol" panose="05050102010706020507" pitchFamily="18" charset="2"/>
                          </a:rPr>
                          <m:t>s</m:t>
                        </m:r>
                      </m:sub>
                    </m:sSub>
                    <m:r>
                      <a:rPr lang="en-US" b="0" i="0"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ea typeface="Cambria Math" panose="02040503050406030204" pitchFamily="18" charset="0"/>
                        <a:sym typeface="Symbol" panose="05050102010706020507" pitchFamily="18" charset="2"/>
                      </a:rPr>
                      <m:t>β</m:t>
                    </m:r>
                    <m:sSub>
                      <m:sSubPr>
                        <m:ctrlPr>
                          <a:rPr lang="en-US" i="1">
                            <a:latin typeface="Cambria Math" panose="02040503050406030204" pitchFamily="18" charset="0"/>
                            <a:sym typeface="Symbol" panose="05050102010706020507" pitchFamily="18" charset="2"/>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0" smtClean="0">
                                    <a:latin typeface="Cambria Math" panose="02040503050406030204" pitchFamily="18" charset="0"/>
                                  </a:rPr>
                                  <m:t>1</m:t>
                                </m:r>
                              </m:e>
                            </m:d>
                          </m:e>
                        </m:d>
                      </m:e>
                      <m:sub>
                        <m:r>
                          <m:rPr>
                            <m:sty m:val="p"/>
                          </m:rPr>
                          <a:rPr lang="en-US" i="0">
                            <a:latin typeface="Cambria Math" panose="02040503050406030204" pitchFamily="18" charset="0"/>
                            <a:sym typeface="Symbol" panose="05050102010706020507" pitchFamily="18" charset="2"/>
                          </a:rPr>
                          <m:t>s</m:t>
                        </m:r>
                      </m:sub>
                    </m:sSub>
                  </m:oMath>
                </a14:m>
                <a:r>
                  <a:rPr lang="en-US" i="0" dirty="0"/>
                  <a:t> to Bob.</a:t>
                </a:r>
              </a:p>
              <a:p>
                <a:pPr marL="468630" lvl="1" indent="-285750">
                  <a:buFont typeface="Wingdings" panose="05000000000000000000" pitchFamily="2" charset="2"/>
                  <a:buChar char="Ø"/>
                </a:pPr>
                <a:r>
                  <a:rPr lang="en-US" i="0" dirty="0"/>
                  <a:t>She can only send him two classical bits though. </a:t>
                </a:r>
              </a:p>
              <a:p>
                <a:pPr marL="468630" lvl="1" indent="-285750">
                  <a:buFont typeface="Wingdings" panose="05000000000000000000" pitchFamily="2" charset="2"/>
                  <a:buChar char="Ø"/>
                </a:pPr>
                <a:r>
                  <a:rPr lang="en-US" i="0" dirty="0"/>
                  <a:t>They both share the maximally entangled state </a:t>
                </a:r>
                <a14:m>
                  <m:oMath xmlns:m="http://schemas.openxmlformats.org/officeDocument/2006/math">
                    <m:sSubSup>
                      <m:sSubSupPr>
                        <m:ctrlPr>
                          <a:rPr lang="en-US" i="1" smtClean="0">
                            <a:latin typeface="Cambria Math" panose="02040503050406030204" pitchFamily="18" charset="0"/>
                          </a:rPr>
                        </m:ctrlPr>
                      </m:sSub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e>
                        </m:d>
                      </m:e>
                      <m:sub>
                        <m:r>
                          <m:rPr>
                            <m:sty m:val="p"/>
                          </m:rPr>
                          <a:rPr lang="en-US" b="0" i="0" smtClean="0">
                            <a:latin typeface="Cambria Math" panose="02040503050406030204" pitchFamily="18" charset="0"/>
                          </a:rPr>
                          <m:t>AB</m:t>
                        </m:r>
                      </m:sub>
                      <m:sup>
                        <m:r>
                          <a:rPr lang="en-US" b="0" i="1" smtClean="0">
                            <a:latin typeface="Cambria Math" panose="02040503050406030204" pitchFamily="18" charset="0"/>
                          </a:rPr>
                          <m:t>(00)</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00</m:t>
                                </m:r>
                              </m:e>
                            </m:d>
                          </m:e>
                        </m:d>
                      </m:e>
                      <m:sub>
                        <m:r>
                          <m:rPr>
                            <m:sty m:val="p"/>
                          </m:rPr>
                          <a:rPr lang="en-US" b="0" i="0" smtClean="0">
                            <a:latin typeface="Cambria Math" panose="02040503050406030204" pitchFamily="18" charset="0"/>
                          </a:rPr>
                          <m:t>AB</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11</m:t>
                                </m:r>
                              </m:e>
                            </m:d>
                          </m:e>
                        </m:d>
                      </m:e>
                      <m:sub>
                        <m:r>
                          <m:rPr>
                            <m:sty m:val="p"/>
                          </m:rPr>
                          <a:rPr lang="en-US" i="0">
                            <a:latin typeface="Cambria Math" panose="02040503050406030204" pitchFamily="18" charset="0"/>
                          </a:rPr>
                          <m:t>AB</m:t>
                        </m:r>
                      </m:sub>
                    </m:sSub>
                    <m:r>
                      <a:rPr lang="en-US" b="0" i="1" smtClean="0">
                        <a:latin typeface="Cambria Math" panose="02040503050406030204" pitchFamily="18" charset="0"/>
                      </a:rPr>
                      <m:t>)</m:t>
                    </m:r>
                  </m:oMath>
                </a14:m>
                <a:r>
                  <a:rPr lang="en-US" i="0" dirty="0"/>
                  <a:t>.</a:t>
                </a:r>
              </a:p>
              <a:p>
                <a:r>
                  <a:rPr lang="en-US" dirty="0"/>
                  <a:t>Initial states of the total system:</a:t>
                </a:r>
              </a:p>
              <a:p>
                <a:endParaRPr lang="en-US" dirty="0"/>
              </a:p>
              <a:p>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637C0EB-8645-1131-3BB6-C1B0C99B7088}"/>
                  </a:ext>
                </a:extLst>
              </p:cNvPr>
              <p:cNvSpPr>
                <a:spLocks noGrp="1" noRot="1" noChangeAspect="1" noMove="1" noResize="1" noEditPoints="1" noAdjustHandles="1" noChangeArrowheads="1" noChangeShapeType="1" noTextEdit="1"/>
              </p:cNvSpPr>
              <p:nvPr>
                <p:ph idx="1"/>
              </p:nvPr>
            </p:nvSpPr>
            <p:spPr>
              <a:xfrm>
                <a:off x="1068496" y="1851789"/>
                <a:ext cx="10478026" cy="3931775"/>
              </a:xfrm>
              <a:blipFill>
                <a:blip r:embed="rId2"/>
                <a:stretch>
                  <a:fillRect l="-524" t="-620"/>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4">
            <a:extLst>
              <a:ext uri="{FF2B5EF4-FFF2-40B4-BE49-F238E27FC236}">
                <a16:creationId xmlns:a16="http://schemas.microsoft.com/office/drawing/2014/main" id="{E58B6B22-930F-9750-B65C-886529E591EB}"/>
              </a:ext>
            </a:extLst>
          </p:cNvPr>
          <p:cNvPicPr>
            <a:picLocks noChangeAspect="1"/>
          </p:cNvPicPr>
          <p:nvPr/>
        </p:nvPicPr>
        <p:blipFill>
          <a:blip r:embed="rId3"/>
          <a:stretch>
            <a:fillRect/>
          </a:stretch>
        </p:blipFill>
        <p:spPr>
          <a:xfrm>
            <a:off x="2382481" y="4068386"/>
            <a:ext cx="8034874" cy="2501911"/>
          </a:xfrm>
          <a:prstGeom prst="rect">
            <a:avLst/>
          </a:prstGeom>
        </p:spPr>
      </p:pic>
      <p:sp>
        <p:nvSpPr>
          <p:cNvPr id="4" name="TextBox 3">
            <a:extLst>
              <a:ext uri="{FF2B5EF4-FFF2-40B4-BE49-F238E27FC236}">
                <a16:creationId xmlns:a16="http://schemas.microsoft.com/office/drawing/2014/main" id="{7D57B62A-8D46-D325-6BA6-7072E6C4D968}"/>
              </a:ext>
            </a:extLst>
          </p:cNvPr>
          <p:cNvSpPr txBox="1"/>
          <p:nvPr/>
        </p:nvSpPr>
        <p:spPr>
          <a:xfrm>
            <a:off x="868020" y="6574654"/>
            <a:ext cx="6360003" cy="307777"/>
          </a:xfrm>
          <a:prstGeom prst="rect">
            <a:avLst/>
          </a:prstGeom>
          <a:noFill/>
        </p:spPr>
        <p:txBody>
          <a:bodyPr wrap="square" rtlCol="0">
            <a:spAutoFit/>
          </a:bodyPr>
          <a:lstStyle/>
          <a:p>
            <a:r>
              <a:rPr lang="en-US" sz="1400" dirty="0"/>
              <a:t>Photo courtesy of : IBM quantum summer school 2019 </a:t>
            </a:r>
          </a:p>
        </p:txBody>
      </p:sp>
    </p:spTree>
    <p:extLst>
      <p:ext uri="{BB962C8B-B14F-4D97-AF65-F5344CB8AC3E}">
        <p14:creationId xmlns:p14="http://schemas.microsoft.com/office/powerpoint/2010/main" val="20228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04CAD-6969-5916-D1CA-C2AC352C2751}"/>
              </a:ext>
            </a:extLst>
          </p:cNvPr>
          <p:cNvSpPr>
            <a:spLocks noGrp="1"/>
          </p:cNvSpPr>
          <p:nvPr>
            <p:ph type="title"/>
          </p:nvPr>
        </p:nvSpPr>
        <p:spPr>
          <a:xfrm>
            <a:off x="1068496" y="41268"/>
            <a:ext cx="10355403" cy="953568"/>
          </a:xfrm>
        </p:spPr>
        <p:txBody>
          <a:bodyPr>
            <a:normAutofit/>
          </a:bodyPr>
          <a:lstStyle/>
          <a:p>
            <a:r>
              <a:rPr lang="en-US" sz="4800" dirty="0"/>
              <a:t>Teleportation</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37C0EB-8645-1131-3BB6-C1B0C99B7088}"/>
                  </a:ext>
                </a:extLst>
              </p:cNvPr>
              <p:cNvSpPr>
                <a:spLocks noGrp="1"/>
              </p:cNvSpPr>
              <p:nvPr>
                <p:ph idx="1"/>
              </p:nvPr>
            </p:nvSpPr>
            <p:spPr>
              <a:xfrm>
                <a:off x="1068496" y="806575"/>
                <a:ext cx="10478026" cy="6194857"/>
              </a:xfrm>
            </p:spPr>
            <p:txBody>
              <a:bodyPr>
                <a:normAutofit/>
              </a:bodyPr>
              <a:lstStyle/>
              <a:p>
                <a:r>
                  <a:rPr lang="en-US" sz="1600" dirty="0"/>
                  <a:t>Protocol:</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Alice’s state collapsed during the measurement, so she doesn’t have the initial state </a:t>
                </a:r>
                <a14:m>
                  <m:oMath xmlns:m="http://schemas.openxmlformats.org/officeDocument/2006/math">
                    <m:sSub>
                      <m:sSubPr>
                        <m:ctrlPr>
                          <a:rPr lang="en-US" sz="1600" i="1" smtClean="0">
                            <a:latin typeface="Cambria Math" panose="02040503050406030204" pitchFamily="18" charset="0"/>
                            <a:sym typeface="Symbol" panose="05050102010706020507" pitchFamily="18" charset="2"/>
                          </a:rPr>
                        </m:ctrlPr>
                      </m:sSubPr>
                      <m:e>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rPr>
                                </m:ctrlPr>
                              </m:dPr>
                              <m:e>
                                <m:r>
                                  <a:rPr lang="en-US" sz="1600" i="0">
                                    <a:latin typeface="Cambria Math" panose="02040503050406030204" pitchFamily="18" charset="0"/>
                                    <a:sym typeface="Symbol" panose="05050102010706020507" pitchFamily="18" charset="2"/>
                                  </a:rPr>
                                  <m:t></m:t>
                                </m:r>
                              </m:e>
                            </m:d>
                          </m:e>
                        </m:d>
                      </m:e>
                      <m:sub>
                        <m:r>
                          <m:rPr>
                            <m:sty m:val="p"/>
                          </m:rPr>
                          <a:rPr lang="en-US" sz="1600" b="0" i="0" smtClean="0">
                            <a:latin typeface="Cambria Math" panose="02040503050406030204" pitchFamily="18" charset="0"/>
                            <a:sym typeface="Symbol" panose="05050102010706020507" pitchFamily="18" charset="2"/>
                          </a:rPr>
                          <m:t>s</m:t>
                        </m:r>
                      </m:sub>
                    </m:sSub>
                  </m:oMath>
                </a14:m>
                <a:r>
                  <a:rPr lang="en-US" sz="1600" dirty="0"/>
                  <a:t> anymore. </a:t>
                </a:r>
                <a:br>
                  <a:rPr lang="en-US" sz="1600" dirty="0"/>
                </a:br>
                <a:r>
                  <a:rPr lang="en-US" sz="1600" dirty="0"/>
                  <a:t>This is expected due to the no-cloning theorem, as she cannot copy her state, but just send her state to Bob when destroying her own.</a:t>
                </a:r>
              </a:p>
              <a:p>
                <a:endParaRPr lang="en-US" sz="1600" dirty="0"/>
              </a:p>
              <a:p>
                <a:pPr marL="0" indent="0">
                  <a:buNone/>
                </a:pPr>
                <a:endParaRPr lang="en-US" sz="1600" dirty="0"/>
              </a:p>
            </p:txBody>
          </p:sp>
        </mc:Choice>
        <mc:Fallback xmlns="">
          <p:sp>
            <p:nvSpPr>
              <p:cNvPr id="3" name="Content Placeholder 2">
                <a:extLst>
                  <a:ext uri="{FF2B5EF4-FFF2-40B4-BE49-F238E27FC236}">
                    <a16:creationId xmlns:a16="http://schemas.microsoft.com/office/drawing/2014/main" id="{5637C0EB-8645-1131-3BB6-C1B0C99B7088}"/>
                  </a:ext>
                </a:extLst>
              </p:cNvPr>
              <p:cNvSpPr>
                <a:spLocks noGrp="1" noRot="1" noChangeAspect="1" noMove="1" noResize="1" noEditPoints="1" noAdjustHandles="1" noChangeArrowheads="1" noChangeShapeType="1" noTextEdit="1"/>
              </p:cNvSpPr>
              <p:nvPr>
                <p:ph idx="1"/>
              </p:nvPr>
            </p:nvSpPr>
            <p:spPr>
              <a:xfrm>
                <a:off x="1068496" y="806575"/>
                <a:ext cx="10478026" cy="6194857"/>
              </a:xfrm>
              <a:blipFill>
                <a:blip r:embed="rId2"/>
                <a:stretch>
                  <a:fillRect l="-233" t="-197"/>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9" name="Group 8">
            <a:extLst>
              <a:ext uri="{FF2B5EF4-FFF2-40B4-BE49-F238E27FC236}">
                <a16:creationId xmlns:a16="http://schemas.microsoft.com/office/drawing/2014/main" id="{5B4EDE63-2558-62EB-AB87-A9930760EE48}"/>
              </a:ext>
            </a:extLst>
          </p:cNvPr>
          <p:cNvGrpSpPr/>
          <p:nvPr/>
        </p:nvGrpSpPr>
        <p:grpSpPr>
          <a:xfrm>
            <a:off x="1276111" y="1181547"/>
            <a:ext cx="10156938" cy="2507023"/>
            <a:chOff x="1276110" y="2436626"/>
            <a:chExt cx="10579955" cy="2578051"/>
          </a:xfrm>
        </p:grpSpPr>
        <p:pic>
          <p:nvPicPr>
            <p:cNvPr id="6" name="Picture 5">
              <a:extLst>
                <a:ext uri="{FF2B5EF4-FFF2-40B4-BE49-F238E27FC236}">
                  <a16:creationId xmlns:a16="http://schemas.microsoft.com/office/drawing/2014/main" id="{106DD202-9615-D9FC-64EC-9C731E30FCEF}"/>
                </a:ext>
              </a:extLst>
            </p:cNvPr>
            <p:cNvPicPr>
              <a:picLocks noChangeAspect="1"/>
            </p:cNvPicPr>
            <p:nvPr/>
          </p:nvPicPr>
          <p:blipFill>
            <a:blip r:embed="rId3"/>
            <a:stretch>
              <a:fillRect/>
            </a:stretch>
          </p:blipFill>
          <p:spPr>
            <a:xfrm>
              <a:off x="1276110" y="2436626"/>
              <a:ext cx="10579955" cy="2578051"/>
            </a:xfrm>
            <a:prstGeom prst="rect">
              <a:avLst/>
            </a:prstGeom>
          </p:spPr>
        </p:pic>
        <p:sp>
          <p:nvSpPr>
            <p:cNvPr id="7" name="Rectangle 6">
              <a:extLst>
                <a:ext uri="{FF2B5EF4-FFF2-40B4-BE49-F238E27FC236}">
                  <a16:creationId xmlns:a16="http://schemas.microsoft.com/office/drawing/2014/main" id="{3DA62226-C698-7BAA-6921-3413E593E4E8}"/>
                </a:ext>
              </a:extLst>
            </p:cNvPr>
            <p:cNvSpPr/>
            <p:nvPr/>
          </p:nvSpPr>
          <p:spPr>
            <a:xfrm>
              <a:off x="1276110" y="2436626"/>
              <a:ext cx="591671" cy="44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D6618418-C520-6B05-0AFD-8DBEC515EC30}"/>
              </a:ext>
            </a:extLst>
          </p:cNvPr>
          <p:cNvPicPr>
            <a:picLocks noChangeAspect="1"/>
          </p:cNvPicPr>
          <p:nvPr/>
        </p:nvPicPr>
        <p:blipFill rotWithShape="1">
          <a:blip r:embed="rId4"/>
          <a:srcRect b="6966"/>
          <a:stretch/>
        </p:blipFill>
        <p:spPr>
          <a:xfrm>
            <a:off x="1276110" y="3616855"/>
            <a:ext cx="10147788" cy="2300478"/>
          </a:xfrm>
          <a:prstGeom prst="rect">
            <a:avLst/>
          </a:prstGeom>
        </p:spPr>
      </p:pic>
      <p:sp>
        <p:nvSpPr>
          <p:cNvPr id="4" name="TextBox 3">
            <a:extLst>
              <a:ext uri="{FF2B5EF4-FFF2-40B4-BE49-F238E27FC236}">
                <a16:creationId xmlns:a16="http://schemas.microsoft.com/office/drawing/2014/main" id="{EBC7E44D-4380-C0A6-4EAE-5556AECED6D4}"/>
              </a:ext>
            </a:extLst>
          </p:cNvPr>
          <p:cNvSpPr txBox="1"/>
          <p:nvPr/>
        </p:nvSpPr>
        <p:spPr>
          <a:xfrm>
            <a:off x="7341976" y="6606793"/>
            <a:ext cx="4646029" cy="307777"/>
          </a:xfrm>
          <a:prstGeom prst="rect">
            <a:avLst/>
          </a:prstGeom>
          <a:noFill/>
        </p:spPr>
        <p:txBody>
          <a:bodyPr wrap="square" rtlCol="0">
            <a:spAutoFit/>
          </a:bodyPr>
          <a:lstStyle/>
          <a:p>
            <a:r>
              <a:rPr lang="en-US" sz="1400" dirty="0"/>
              <a:t>Photo courtesy of : IBM quantum summer school 2019 </a:t>
            </a:r>
          </a:p>
        </p:txBody>
      </p:sp>
    </p:spTree>
    <p:extLst>
      <p:ext uri="{BB962C8B-B14F-4D97-AF65-F5344CB8AC3E}">
        <p14:creationId xmlns:p14="http://schemas.microsoft.com/office/powerpoint/2010/main" val="297760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04CAD-6969-5916-D1CA-C2AC352C2751}"/>
              </a:ext>
            </a:extLst>
          </p:cNvPr>
          <p:cNvSpPr>
            <a:spLocks noGrp="1"/>
          </p:cNvSpPr>
          <p:nvPr>
            <p:ph type="title"/>
          </p:nvPr>
        </p:nvSpPr>
        <p:spPr>
          <a:xfrm>
            <a:off x="1068496" y="157813"/>
            <a:ext cx="10355403" cy="953568"/>
          </a:xfrm>
        </p:spPr>
        <p:txBody>
          <a:bodyPr>
            <a:normAutofit/>
          </a:bodyPr>
          <a:lstStyle/>
          <a:p>
            <a:r>
              <a:rPr lang="en-US" sz="4800" dirty="0"/>
              <a:t>Teleportation</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37C0EB-8645-1131-3BB6-C1B0C99B7088}"/>
              </a:ext>
            </a:extLst>
          </p:cNvPr>
          <p:cNvSpPr>
            <a:spLocks noGrp="1"/>
          </p:cNvSpPr>
          <p:nvPr>
            <p:ph idx="1"/>
          </p:nvPr>
        </p:nvSpPr>
        <p:spPr>
          <a:xfrm>
            <a:off x="1068496" y="1286725"/>
            <a:ext cx="10478026" cy="4496839"/>
          </a:xfrm>
        </p:spPr>
        <p:txBody>
          <a:bodyPr>
            <a:normAutofit/>
          </a:bodyPr>
          <a:lstStyle/>
          <a:p>
            <a:r>
              <a:rPr lang="en-US" dirty="0"/>
              <a:t>Quantum circuit:</a:t>
            </a:r>
          </a:p>
          <a:p>
            <a:endParaRPr lang="en-US" sz="1600" dirty="0"/>
          </a:p>
          <a:p>
            <a:endParaRPr lang="en-US" sz="1600" dirty="0"/>
          </a:p>
          <a:p>
            <a:endParaRPr lang="en-US" sz="1600" dirty="0"/>
          </a:p>
          <a:p>
            <a:endParaRPr lang="en-US" sz="1600" dirty="0"/>
          </a:p>
          <a:p>
            <a:pPr marL="0" indent="0">
              <a:buNone/>
            </a:pPr>
            <a:endParaRPr lang="en-US" sz="1600" dirty="0"/>
          </a:p>
          <a:p>
            <a:pPr marL="0" indent="0">
              <a:buNone/>
            </a:pPr>
            <a:endParaRPr lang="en-US" sz="1600"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4">
            <a:extLst>
              <a:ext uri="{FF2B5EF4-FFF2-40B4-BE49-F238E27FC236}">
                <a16:creationId xmlns:a16="http://schemas.microsoft.com/office/drawing/2014/main" id="{41C24E1E-E0D9-CAC9-28C2-41A22D28DC85}"/>
              </a:ext>
            </a:extLst>
          </p:cNvPr>
          <p:cNvPicPr>
            <a:picLocks noChangeAspect="1"/>
          </p:cNvPicPr>
          <p:nvPr/>
        </p:nvPicPr>
        <p:blipFill>
          <a:blip r:embed="rId2"/>
          <a:stretch>
            <a:fillRect/>
          </a:stretch>
        </p:blipFill>
        <p:spPr>
          <a:xfrm>
            <a:off x="2996524" y="2124397"/>
            <a:ext cx="7449590" cy="3000794"/>
          </a:xfrm>
          <a:prstGeom prst="rect">
            <a:avLst/>
          </a:prstGeom>
        </p:spPr>
      </p:pic>
      <p:sp>
        <p:nvSpPr>
          <p:cNvPr id="11" name="TextBox 10">
            <a:extLst>
              <a:ext uri="{FF2B5EF4-FFF2-40B4-BE49-F238E27FC236}">
                <a16:creationId xmlns:a16="http://schemas.microsoft.com/office/drawing/2014/main" id="{F96F3C60-6100-0CE9-50FE-C7DBE2660353}"/>
              </a:ext>
            </a:extLst>
          </p:cNvPr>
          <p:cNvSpPr txBox="1"/>
          <p:nvPr/>
        </p:nvSpPr>
        <p:spPr>
          <a:xfrm>
            <a:off x="1246342" y="2898845"/>
            <a:ext cx="1512693" cy="338554"/>
          </a:xfrm>
          <a:prstGeom prst="rect">
            <a:avLst/>
          </a:prstGeom>
          <a:noFill/>
        </p:spPr>
        <p:txBody>
          <a:bodyPr wrap="square" rtlCol="0">
            <a:spAutoFit/>
          </a:bodyPr>
          <a:lstStyle/>
          <a:p>
            <a:r>
              <a:rPr lang="en-US" sz="1600" dirty="0"/>
              <a:t>Alice’s qubit</a:t>
            </a:r>
          </a:p>
        </p:txBody>
      </p:sp>
      <p:sp>
        <p:nvSpPr>
          <p:cNvPr id="15" name="TextBox 14">
            <a:extLst>
              <a:ext uri="{FF2B5EF4-FFF2-40B4-BE49-F238E27FC236}">
                <a16:creationId xmlns:a16="http://schemas.microsoft.com/office/drawing/2014/main" id="{36C81AA3-A486-D6F5-5C27-7A990826F944}"/>
              </a:ext>
            </a:extLst>
          </p:cNvPr>
          <p:cNvSpPr txBox="1"/>
          <p:nvPr/>
        </p:nvSpPr>
        <p:spPr>
          <a:xfrm>
            <a:off x="1246342" y="3436063"/>
            <a:ext cx="1512693" cy="338554"/>
          </a:xfrm>
          <a:prstGeom prst="rect">
            <a:avLst/>
          </a:prstGeom>
          <a:noFill/>
        </p:spPr>
        <p:txBody>
          <a:bodyPr wrap="square" rtlCol="0">
            <a:spAutoFit/>
          </a:bodyPr>
          <a:lstStyle/>
          <a:p>
            <a:r>
              <a:rPr lang="en-US" sz="1600" dirty="0"/>
              <a:t>Bob’s qubit</a:t>
            </a:r>
          </a:p>
        </p:txBody>
      </p:sp>
      <p:sp>
        <p:nvSpPr>
          <p:cNvPr id="16" name="TextBox 15">
            <a:extLst>
              <a:ext uri="{FF2B5EF4-FFF2-40B4-BE49-F238E27FC236}">
                <a16:creationId xmlns:a16="http://schemas.microsoft.com/office/drawing/2014/main" id="{2D12C53B-2FBB-87E8-47BE-7EF0403C8CD9}"/>
              </a:ext>
            </a:extLst>
          </p:cNvPr>
          <p:cNvSpPr txBox="1"/>
          <p:nvPr/>
        </p:nvSpPr>
        <p:spPr>
          <a:xfrm>
            <a:off x="720039" y="2204851"/>
            <a:ext cx="2303930" cy="584775"/>
          </a:xfrm>
          <a:prstGeom prst="rect">
            <a:avLst/>
          </a:prstGeom>
          <a:noFill/>
        </p:spPr>
        <p:txBody>
          <a:bodyPr wrap="square" rtlCol="0">
            <a:spAutoFit/>
          </a:bodyPr>
          <a:lstStyle/>
          <a:p>
            <a:r>
              <a:rPr lang="en-US" sz="1600" dirty="0"/>
              <a:t>The qubit she is trying to send Bob.</a:t>
            </a:r>
          </a:p>
        </p:txBody>
      </p:sp>
      <p:cxnSp>
        <p:nvCxnSpPr>
          <p:cNvPr id="17" name="Straight Arrow Connector 16">
            <a:extLst>
              <a:ext uri="{FF2B5EF4-FFF2-40B4-BE49-F238E27FC236}">
                <a16:creationId xmlns:a16="http://schemas.microsoft.com/office/drawing/2014/main" id="{D08A0451-AF49-AAD7-F09B-D0492AEEFAA3}"/>
              </a:ext>
            </a:extLst>
          </p:cNvPr>
          <p:cNvCxnSpPr>
            <a:cxnSpLocks/>
          </p:cNvCxnSpPr>
          <p:nvPr/>
        </p:nvCxnSpPr>
        <p:spPr>
          <a:xfrm>
            <a:off x="2850558" y="2512310"/>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77EDFC-D7B1-B90F-987E-FA481245CD1D}"/>
              </a:ext>
            </a:extLst>
          </p:cNvPr>
          <p:cNvCxnSpPr>
            <a:cxnSpLocks/>
          </p:cNvCxnSpPr>
          <p:nvPr/>
        </p:nvCxnSpPr>
        <p:spPr>
          <a:xfrm>
            <a:off x="2847196" y="3068122"/>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9646E3-0B2C-E51B-B972-FE3894214F18}"/>
              </a:ext>
            </a:extLst>
          </p:cNvPr>
          <p:cNvCxnSpPr>
            <a:cxnSpLocks/>
          </p:cNvCxnSpPr>
          <p:nvPr/>
        </p:nvCxnSpPr>
        <p:spPr>
          <a:xfrm>
            <a:off x="2837681" y="3630371"/>
            <a:ext cx="353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Brace 19">
            <a:extLst>
              <a:ext uri="{FF2B5EF4-FFF2-40B4-BE49-F238E27FC236}">
                <a16:creationId xmlns:a16="http://schemas.microsoft.com/office/drawing/2014/main" id="{D5DDB06B-3F2D-E848-850C-812F4C495F7F}"/>
              </a:ext>
            </a:extLst>
          </p:cNvPr>
          <p:cNvSpPr/>
          <p:nvPr/>
        </p:nvSpPr>
        <p:spPr>
          <a:xfrm rot="16200000">
            <a:off x="7592768" y="1571413"/>
            <a:ext cx="313759" cy="977821"/>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886538E-F312-30E5-D24E-5BFA756C4DB3}"/>
              </a:ext>
            </a:extLst>
          </p:cNvPr>
          <p:cNvSpPr txBox="1"/>
          <p:nvPr/>
        </p:nvSpPr>
        <p:spPr>
          <a:xfrm>
            <a:off x="6875716" y="1564890"/>
            <a:ext cx="1765791" cy="338554"/>
          </a:xfrm>
          <a:prstGeom prst="rect">
            <a:avLst/>
          </a:prstGeom>
          <a:noFill/>
        </p:spPr>
        <p:txBody>
          <a:bodyPr wrap="square" rtlCol="0">
            <a:spAutoFit/>
          </a:bodyPr>
          <a:lstStyle/>
          <a:p>
            <a:r>
              <a:rPr lang="en-US" sz="1600" dirty="0"/>
              <a:t>two classical bits</a:t>
            </a:r>
          </a:p>
        </p:txBody>
      </p:sp>
      <p:sp>
        <p:nvSpPr>
          <p:cNvPr id="22" name="TextBox 21">
            <a:extLst>
              <a:ext uri="{FF2B5EF4-FFF2-40B4-BE49-F238E27FC236}">
                <a16:creationId xmlns:a16="http://schemas.microsoft.com/office/drawing/2014/main" id="{A66964CE-1529-EDF4-F750-68E534A23ED7}"/>
              </a:ext>
            </a:extLst>
          </p:cNvPr>
          <p:cNvSpPr txBox="1"/>
          <p:nvPr/>
        </p:nvSpPr>
        <p:spPr>
          <a:xfrm>
            <a:off x="10184169" y="3662871"/>
            <a:ext cx="2062696" cy="1077218"/>
          </a:xfrm>
          <a:prstGeom prst="rect">
            <a:avLst/>
          </a:prstGeom>
          <a:noFill/>
        </p:spPr>
        <p:txBody>
          <a:bodyPr wrap="square" rtlCol="0">
            <a:spAutoFit/>
          </a:bodyPr>
          <a:lstStyle/>
          <a:p>
            <a:r>
              <a:rPr lang="en-US" sz="1600" dirty="0"/>
              <a:t>00 </a:t>
            </a:r>
            <a:r>
              <a:rPr lang="en-US" sz="1600" dirty="0">
                <a:sym typeface="Symbol" panose="05050102010706020507" pitchFamily="18" charset="2"/>
              </a:rPr>
              <a:t> Do nothing</a:t>
            </a:r>
          </a:p>
          <a:p>
            <a:r>
              <a:rPr lang="en-US" sz="1600" dirty="0">
                <a:sym typeface="Symbol" panose="05050102010706020507" pitchFamily="18" charset="2"/>
              </a:rPr>
              <a:t>01  Apply X gate</a:t>
            </a:r>
          </a:p>
          <a:p>
            <a:r>
              <a:rPr lang="en-US" sz="1600" dirty="0">
                <a:sym typeface="Symbol" panose="05050102010706020507" pitchFamily="18" charset="2"/>
              </a:rPr>
              <a:t>10  Apply Z gate</a:t>
            </a:r>
          </a:p>
          <a:p>
            <a:r>
              <a:rPr lang="en-US" sz="1600" dirty="0">
                <a:sym typeface="Symbol" panose="05050102010706020507" pitchFamily="18" charset="2"/>
              </a:rPr>
              <a:t>11  Apply ZX gate</a:t>
            </a:r>
            <a:endParaRPr lang="en-US" sz="1600" dirty="0"/>
          </a:p>
        </p:txBody>
      </p:sp>
      <p:sp>
        <p:nvSpPr>
          <p:cNvPr id="23" name="Right Brace 22">
            <a:extLst>
              <a:ext uri="{FF2B5EF4-FFF2-40B4-BE49-F238E27FC236}">
                <a16:creationId xmlns:a16="http://schemas.microsoft.com/office/drawing/2014/main" id="{AA2270C8-3BE4-3DA5-6036-2BCE4C86523A}"/>
              </a:ext>
            </a:extLst>
          </p:cNvPr>
          <p:cNvSpPr/>
          <p:nvPr/>
        </p:nvSpPr>
        <p:spPr>
          <a:xfrm>
            <a:off x="10006849" y="3575890"/>
            <a:ext cx="313759" cy="1229483"/>
          </a:xfrm>
          <a:prstGeom prst="rightBrace">
            <a:avLst>
              <a:gd name="adj1" fmla="val 8333"/>
              <a:gd name="adj2" fmla="val 49271"/>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446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64DB5-253F-6435-A8E1-887C0922F9B3}"/>
              </a:ext>
            </a:extLst>
          </p:cNvPr>
          <p:cNvSpPr>
            <a:spLocks noGrp="1"/>
          </p:cNvSpPr>
          <p:nvPr>
            <p:ph type="title"/>
          </p:nvPr>
        </p:nvSpPr>
        <p:spPr>
          <a:xfrm>
            <a:off x="1068496" y="1063256"/>
            <a:ext cx="10355403" cy="1540106"/>
          </a:xfrm>
        </p:spPr>
        <p:txBody>
          <a:bodyPr>
            <a:normAutofit/>
          </a:bodyPr>
          <a:lstStyle/>
          <a:p>
            <a:r>
              <a:rPr lang="en-US"/>
              <a:t>Overview</a:t>
            </a:r>
          </a:p>
        </p:txBody>
      </p:sp>
      <p:cxnSp>
        <p:nvCxnSpPr>
          <p:cNvPr id="43" name="Straight Connector 18">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id="{C66A5529-A295-795A-A082-F11604DF50B5}"/>
              </a:ext>
            </a:extLst>
          </p:cNvPr>
          <p:cNvGraphicFramePr>
            <a:graphicFrameLocks noGrp="1"/>
          </p:cNvGraphicFramePr>
          <p:nvPr>
            <p:ph idx="1"/>
            <p:extLst>
              <p:ext uri="{D42A27DB-BD31-4B8C-83A1-F6EECF244321}">
                <p14:modId xmlns:p14="http://schemas.microsoft.com/office/powerpoint/2010/main" val="1833212325"/>
              </p:ext>
            </p:extLst>
          </p:nvPr>
        </p:nvGraphicFramePr>
        <p:xfrm>
          <a:off x="1068495" y="2933390"/>
          <a:ext cx="9839647" cy="2861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0011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a:t>Quantum programming using </a:t>
            </a:r>
            <a:r>
              <a:rPr lang="en-US" sz="5600" err="1"/>
              <a:t>Qiskit</a:t>
            </a:r>
            <a:endParaRPr lang="en-US" sz="5600"/>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64D380E-58D6-DD12-69E1-03178B8FF8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3888" y="2712261"/>
            <a:ext cx="5146441" cy="3409517"/>
          </a:xfrm>
          <a:prstGeom prst="rect">
            <a:avLst/>
          </a:prstGeom>
          <a:noFill/>
          <a:extLst>
            <a:ext uri="{909E8E84-426E-40DD-AFC4-6F175D3DCCD1}">
              <a14:hiddenFill xmlns:a14="http://schemas.microsoft.com/office/drawing/2010/main">
                <a:solidFill>
                  <a:srgbClr val="FFFFFF"/>
                </a:solidFill>
              </a14:hiddenFill>
            </a:ext>
          </a:extLst>
        </p:spPr>
      </p:pic>
      <p:sp>
        <p:nvSpPr>
          <p:cNvPr id="1043" name="Content Placeholder 2">
            <a:extLst>
              <a:ext uri="{FF2B5EF4-FFF2-40B4-BE49-F238E27FC236}">
                <a16:creationId xmlns:a16="http://schemas.microsoft.com/office/drawing/2014/main" id="{252A2BA5-E882-0C97-98FB-0199E55A16BF}"/>
              </a:ext>
            </a:extLst>
          </p:cNvPr>
          <p:cNvSpPr>
            <a:spLocks noGrp="1"/>
          </p:cNvSpPr>
          <p:nvPr>
            <p:ph idx="1"/>
          </p:nvPr>
        </p:nvSpPr>
        <p:spPr>
          <a:xfrm>
            <a:off x="6341321" y="2701901"/>
            <a:ext cx="5073895" cy="3579788"/>
          </a:xfrm>
        </p:spPr>
        <p:txBody>
          <a:bodyPr>
            <a:normAutofit/>
          </a:bodyPr>
          <a:lstStyle/>
          <a:p>
            <a:r>
              <a:rPr lang="en-US" dirty="0"/>
              <a:t>0+0 = 00 (in decimal, this is 0+0 = 0)</a:t>
            </a:r>
          </a:p>
          <a:p>
            <a:r>
              <a:rPr lang="en-US" dirty="0"/>
              <a:t>0+1 = 01 (in decimal, this is 0+1 = 1)</a:t>
            </a:r>
          </a:p>
          <a:p>
            <a:r>
              <a:rPr lang="en-US" dirty="0"/>
              <a:t>1+0 = 01 (in decimal, this is 1+0 = 1)</a:t>
            </a:r>
          </a:p>
          <a:p>
            <a:r>
              <a:rPr lang="en-US" dirty="0"/>
              <a:t>1+1 = 10 (in decimal, this is 1+1 = 2)</a:t>
            </a:r>
          </a:p>
        </p:txBody>
      </p: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FC46C572-D732-1A6C-8EE6-71FB53091A4A}"/>
              </a:ext>
            </a:extLst>
          </p:cNvPr>
          <p:cNvSpPr txBox="1"/>
          <p:nvPr/>
        </p:nvSpPr>
        <p:spPr>
          <a:xfrm>
            <a:off x="1574854" y="2222570"/>
            <a:ext cx="3684507" cy="369332"/>
          </a:xfrm>
          <a:prstGeom prst="rect">
            <a:avLst/>
          </a:prstGeom>
          <a:noFill/>
        </p:spPr>
        <p:txBody>
          <a:bodyPr wrap="square" rtlCol="0">
            <a:spAutoFit/>
          </a:bodyPr>
          <a:lstStyle/>
          <a:p>
            <a:pPr algn="ctr"/>
            <a:r>
              <a:rPr lang="en-US" b="1" dirty="0"/>
              <a:t>Half adder circuit for input 11</a:t>
            </a:r>
          </a:p>
        </p:txBody>
      </p:sp>
    </p:spTree>
    <p:extLst>
      <p:ext uri="{BB962C8B-B14F-4D97-AF65-F5344CB8AC3E}">
        <p14:creationId xmlns:p14="http://schemas.microsoft.com/office/powerpoint/2010/main" val="406014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a:t>Quantum programming using </a:t>
            </a:r>
            <a:r>
              <a:rPr lang="en-US" sz="5600" err="1"/>
              <a:t>Qiskit</a:t>
            </a:r>
            <a:endParaRPr lang="en-US" sz="5600"/>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FC46C572-D732-1A6C-8EE6-71FB53091A4A}"/>
              </a:ext>
            </a:extLst>
          </p:cNvPr>
          <p:cNvSpPr txBox="1"/>
          <p:nvPr/>
        </p:nvSpPr>
        <p:spPr>
          <a:xfrm>
            <a:off x="1081552" y="2433030"/>
            <a:ext cx="3611680" cy="369332"/>
          </a:xfrm>
          <a:prstGeom prst="rect">
            <a:avLst/>
          </a:prstGeom>
          <a:noFill/>
        </p:spPr>
        <p:txBody>
          <a:bodyPr wrap="square" rtlCol="0">
            <a:spAutoFit/>
          </a:bodyPr>
          <a:lstStyle/>
          <a:p>
            <a:pPr algn="ctr"/>
            <a:r>
              <a:rPr lang="en-US" b="1" dirty="0"/>
              <a:t>Half adder circuit for input 11</a:t>
            </a:r>
          </a:p>
        </p:txBody>
      </p:sp>
      <p:pic>
        <p:nvPicPr>
          <p:cNvPr id="2050" name="Picture 2">
            <a:extLst>
              <a:ext uri="{FF2B5EF4-FFF2-40B4-BE49-F238E27FC236}">
                <a16:creationId xmlns:a16="http://schemas.microsoft.com/office/drawing/2014/main" id="{486C7A9D-EE58-08FB-3F3F-F47B40AAA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30" y="2922850"/>
            <a:ext cx="435292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98E8A48-F494-7684-064E-B3336C291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315" y="2617696"/>
            <a:ext cx="6009225" cy="316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6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a:t>Quantum programming using </a:t>
            </a:r>
            <a:r>
              <a:rPr lang="en-US" sz="5600" err="1"/>
              <a:t>Qiskit</a:t>
            </a:r>
            <a:endParaRPr lang="en-US" sz="5600"/>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FC46C572-D732-1A6C-8EE6-71FB53091A4A}"/>
              </a:ext>
            </a:extLst>
          </p:cNvPr>
          <p:cNvSpPr txBox="1"/>
          <p:nvPr/>
        </p:nvSpPr>
        <p:spPr>
          <a:xfrm>
            <a:off x="1081552" y="2433030"/>
            <a:ext cx="3611680" cy="369332"/>
          </a:xfrm>
          <a:prstGeom prst="rect">
            <a:avLst/>
          </a:prstGeom>
          <a:noFill/>
        </p:spPr>
        <p:txBody>
          <a:bodyPr wrap="square" rtlCol="0">
            <a:spAutoFit/>
          </a:bodyPr>
          <a:lstStyle/>
          <a:p>
            <a:pPr algn="ctr"/>
            <a:r>
              <a:rPr lang="en-US" b="1" dirty="0"/>
              <a:t>Half adder circuit for input 11</a:t>
            </a:r>
          </a:p>
        </p:txBody>
      </p:sp>
      <p:pic>
        <p:nvPicPr>
          <p:cNvPr id="3074" name="Picture 2">
            <a:extLst>
              <a:ext uri="{FF2B5EF4-FFF2-40B4-BE49-F238E27FC236}">
                <a16:creationId xmlns:a16="http://schemas.microsoft.com/office/drawing/2014/main" id="{8F054256-F859-27B8-2C4A-CE3531A7F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54" y="2921594"/>
            <a:ext cx="47910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B63295F-FEB5-7AD4-40C3-B9B2FC735444}"/>
              </a:ext>
            </a:extLst>
          </p:cNvPr>
          <p:cNvPicPr>
            <a:picLocks noChangeAspect="1"/>
          </p:cNvPicPr>
          <p:nvPr/>
        </p:nvPicPr>
        <p:blipFill rotWithShape="1">
          <a:blip r:embed="rId3"/>
          <a:srcRect r="15833"/>
          <a:stretch/>
        </p:blipFill>
        <p:spPr>
          <a:xfrm>
            <a:off x="5774783" y="2518271"/>
            <a:ext cx="5764944" cy="3284538"/>
          </a:xfrm>
          <a:prstGeom prst="rect">
            <a:avLst/>
          </a:prstGeom>
        </p:spPr>
      </p:pic>
      <p:sp>
        <p:nvSpPr>
          <p:cNvPr id="22" name="TextBox 21">
            <a:extLst>
              <a:ext uri="{FF2B5EF4-FFF2-40B4-BE49-F238E27FC236}">
                <a16:creationId xmlns:a16="http://schemas.microsoft.com/office/drawing/2014/main" id="{CBC67BBE-9FB6-ED2B-306E-92144DCF7734}"/>
              </a:ext>
            </a:extLst>
          </p:cNvPr>
          <p:cNvSpPr txBox="1"/>
          <p:nvPr/>
        </p:nvSpPr>
        <p:spPr>
          <a:xfrm>
            <a:off x="7294678" y="4340422"/>
            <a:ext cx="1463840" cy="307777"/>
          </a:xfrm>
          <a:prstGeom prst="rect">
            <a:avLst/>
          </a:prstGeom>
          <a:noFill/>
        </p:spPr>
        <p:txBody>
          <a:bodyPr wrap="square" rtlCol="0">
            <a:spAutoFit/>
          </a:bodyPr>
          <a:lstStyle/>
          <a:p>
            <a:r>
              <a:rPr lang="en-US" sz="1400" dirty="0">
                <a:solidFill>
                  <a:srgbClr val="FF0000"/>
                </a:solidFill>
              </a:rPr>
              <a:t>Add toffoli gate</a:t>
            </a:r>
          </a:p>
        </p:txBody>
      </p:sp>
    </p:spTree>
    <p:extLst>
      <p:ext uri="{BB962C8B-B14F-4D97-AF65-F5344CB8AC3E}">
        <p14:creationId xmlns:p14="http://schemas.microsoft.com/office/powerpoint/2010/main" val="244796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4700"/>
              <a:t>How the noise properties affect the result</a:t>
            </a:r>
          </a:p>
        </p:txBody>
      </p:sp>
      <p:cxnSp>
        <p:nvCxnSpPr>
          <p:cNvPr id="1051" name="Straight Connector 1050">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07D956-A5C8-5B11-A3EB-B249419C9F0C}"/>
              </a:ext>
            </a:extLst>
          </p:cNvPr>
          <p:cNvSpPr>
            <a:spLocks noGrp="1"/>
          </p:cNvSpPr>
          <p:nvPr>
            <p:ph idx="1"/>
          </p:nvPr>
        </p:nvSpPr>
        <p:spPr>
          <a:xfrm>
            <a:off x="7195930" y="2202301"/>
            <a:ext cx="4588080" cy="4019593"/>
          </a:xfrm>
        </p:spPr>
        <p:txBody>
          <a:bodyPr>
            <a:normAutofit/>
          </a:bodyPr>
          <a:lstStyle/>
          <a:p>
            <a:pPr>
              <a:lnSpc>
                <a:spcPct val="100000"/>
              </a:lnSpc>
            </a:pPr>
            <a:r>
              <a:rPr lang="en-US" sz="1800" dirty="0"/>
              <a:t>There are often optimizations that the </a:t>
            </a:r>
            <a:r>
              <a:rPr lang="en-US" sz="1800" dirty="0" err="1"/>
              <a:t>transpiler</a:t>
            </a:r>
            <a:r>
              <a:rPr lang="en-US" sz="1800" dirty="0"/>
              <a:t> can perform that reduce the overall gate count, and thus total length of the input circuits.</a:t>
            </a:r>
          </a:p>
          <a:p>
            <a:pPr>
              <a:lnSpc>
                <a:spcPct val="100000"/>
              </a:lnSpc>
            </a:pPr>
            <a:r>
              <a:rPr lang="en-US" sz="1800" dirty="0" err="1"/>
              <a:t>Qiskit</a:t>
            </a:r>
            <a:r>
              <a:rPr lang="en-US" sz="1800" dirty="0"/>
              <a:t> library has a command “backend” to show the chosen backend information graphically such as “Error Map”. </a:t>
            </a:r>
          </a:p>
          <a:p>
            <a:pPr>
              <a:lnSpc>
                <a:spcPct val="100000"/>
              </a:lnSpc>
            </a:pPr>
            <a:r>
              <a:rPr lang="en-US" sz="1800" dirty="0"/>
              <a:t>We can select a good initial layout considering connectivity and error information that you can find from the map to initial layout onto the physical qubits with at least noise.</a:t>
            </a:r>
          </a:p>
        </p:txBody>
      </p:sp>
      <p:sp>
        <p:nvSpPr>
          <p:cNvPr id="105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8" name="Picture 7">
            <a:extLst>
              <a:ext uri="{FF2B5EF4-FFF2-40B4-BE49-F238E27FC236}">
                <a16:creationId xmlns:a16="http://schemas.microsoft.com/office/drawing/2014/main" id="{D4AC45F0-B742-764A-BFA1-AB4FC5CD1444}"/>
              </a:ext>
            </a:extLst>
          </p:cNvPr>
          <p:cNvPicPr>
            <a:picLocks noChangeAspect="1"/>
          </p:cNvPicPr>
          <p:nvPr/>
        </p:nvPicPr>
        <p:blipFill>
          <a:blip r:embed="rId3"/>
          <a:stretch>
            <a:fillRect/>
          </a:stretch>
        </p:blipFill>
        <p:spPr>
          <a:xfrm>
            <a:off x="843887" y="2168064"/>
            <a:ext cx="5944053" cy="4499769"/>
          </a:xfrm>
          <a:prstGeom prst="rect">
            <a:avLst/>
          </a:prstGeom>
        </p:spPr>
      </p:pic>
    </p:spTree>
    <p:extLst>
      <p:ext uri="{BB962C8B-B14F-4D97-AF65-F5344CB8AC3E}">
        <p14:creationId xmlns:p14="http://schemas.microsoft.com/office/powerpoint/2010/main" val="211890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dirty="0"/>
              <a:t>Assignment I: quantum circuits</a:t>
            </a:r>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Content Placeholder 2">
            <a:extLst>
              <a:ext uri="{FF2B5EF4-FFF2-40B4-BE49-F238E27FC236}">
                <a16:creationId xmlns:a16="http://schemas.microsoft.com/office/drawing/2014/main" id="{0807D956-A5C8-5B11-A3EB-B249419C9F0C}"/>
              </a:ext>
            </a:extLst>
          </p:cNvPr>
          <p:cNvSpPr>
            <a:spLocks noGrp="1"/>
          </p:cNvSpPr>
          <p:nvPr>
            <p:ph idx="1"/>
          </p:nvPr>
        </p:nvSpPr>
        <p:spPr>
          <a:xfrm>
            <a:off x="843888" y="2218708"/>
            <a:ext cx="10281312" cy="3626279"/>
          </a:xfrm>
        </p:spPr>
        <p:txBody>
          <a:bodyPr>
            <a:normAutofit/>
          </a:bodyPr>
          <a:lstStyle/>
          <a:p>
            <a:r>
              <a:rPr lang="en-US" dirty="0"/>
              <a:t>Required:</a:t>
            </a:r>
          </a:p>
          <a:p>
            <a:pPr marL="468630" lvl="1" indent="-285750">
              <a:buFont typeface="Wingdings" panose="05000000000000000000" pitchFamily="2" charset="2"/>
              <a:buChar char="Ø"/>
            </a:pPr>
            <a:r>
              <a:rPr lang="en-US" i="0" dirty="0"/>
              <a:t>Go to https://quantum-computing.ibm.com/ </a:t>
            </a:r>
          </a:p>
          <a:p>
            <a:pPr marL="468630" lvl="1" indent="-285750">
              <a:buFont typeface="Wingdings" panose="05000000000000000000" pitchFamily="2" charset="2"/>
              <a:buChar char="Ø"/>
            </a:pPr>
            <a:r>
              <a:rPr lang="en-US" i="0" dirty="0"/>
              <a:t>Register </a:t>
            </a:r>
            <a:r>
              <a:rPr lang="en-US" i="0" dirty="0" err="1"/>
              <a:t>IBMid</a:t>
            </a:r>
            <a:r>
              <a:rPr lang="en-US" i="0" dirty="0"/>
              <a:t> account or sign in with Google, </a:t>
            </a:r>
            <a:r>
              <a:rPr lang="en-US" i="0" dirty="0" err="1"/>
              <a:t>Github</a:t>
            </a:r>
            <a:r>
              <a:rPr lang="en-US" i="0" dirty="0"/>
              <a:t>, LinkedIn, and Twitter.</a:t>
            </a:r>
          </a:p>
          <a:p>
            <a:pPr marL="468630" lvl="1" indent="-285750">
              <a:buFont typeface="Wingdings" panose="05000000000000000000" pitchFamily="2" charset="2"/>
              <a:buChar char="Ø"/>
            </a:pPr>
            <a:r>
              <a:rPr lang="en-US" i="0" dirty="0"/>
              <a:t>Download source codes at </a:t>
            </a:r>
            <a:r>
              <a:rPr lang="en-US" i="0" dirty="0">
                <a:hlinkClick r:id="rId2"/>
              </a:rPr>
              <a:t>t.ly/M8Qg</a:t>
            </a:r>
            <a:r>
              <a:rPr lang="en-US" i="0" dirty="0"/>
              <a:t> and upload files “</a:t>
            </a:r>
            <a:r>
              <a:rPr lang="en-US" b="1" i="0" dirty="0"/>
              <a:t>Lab-1.ipynb</a:t>
            </a:r>
            <a:r>
              <a:rPr lang="en-US" i="0" dirty="0"/>
              <a:t>” and “</a:t>
            </a:r>
            <a:r>
              <a:rPr lang="en-US" b="1" i="0" dirty="0"/>
              <a:t>Lab-2.ipynb</a:t>
            </a:r>
            <a:r>
              <a:rPr lang="en-US" i="0" dirty="0"/>
              <a:t>” into IBM Quantum Lab.</a:t>
            </a:r>
          </a:p>
        </p:txBody>
      </p:sp>
    </p:spTree>
    <p:extLst>
      <p:ext uri="{BB962C8B-B14F-4D97-AF65-F5344CB8AC3E}">
        <p14:creationId xmlns:p14="http://schemas.microsoft.com/office/powerpoint/2010/main" val="422354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1063256"/>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2276670"/>
            <a:ext cx="10642735" cy="3518070"/>
          </a:xfrm>
        </p:spPr>
        <p:txBody>
          <a:bodyPr>
            <a:normAutofit/>
          </a:bodyPr>
          <a:lstStyle/>
          <a:p>
            <a:r>
              <a:rPr lang="en-US" dirty="0"/>
              <a:t>Deutsch-</a:t>
            </a:r>
            <a:r>
              <a:rPr lang="en-US" dirty="0" err="1"/>
              <a:t>Jozsa</a:t>
            </a:r>
            <a:r>
              <a:rPr lang="en-US" dirty="0"/>
              <a:t> algorithm</a:t>
            </a:r>
          </a:p>
          <a:p>
            <a:pPr marL="468630" lvl="1" indent="-285750">
              <a:buFont typeface="Wingdings" panose="05000000000000000000" pitchFamily="2" charset="2"/>
              <a:buChar char="Ø"/>
            </a:pPr>
            <a:r>
              <a:rPr lang="en-US" i="0" dirty="0"/>
              <a:t>We are given a hidden Boolean function  𝑓 , which takes as input a string of bits, and returns either  0  or  1 , that is:</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The property of the given Boolean function is that it is guaranteed to either be balanced (returns 1 for half of the input domain and 0 for the other half) or constant (0 on all inputs or 1 on all inputs).</a:t>
            </a:r>
          </a:p>
          <a:p>
            <a:pPr marL="468630" lvl="1" indent="-285750">
              <a:buFont typeface="Wingdings" panose="05000000000000000000" pitchFamily="2" charset="2"/>
              <a:buChar char="Ø"/>
            </a:pPr>
            <a:r>
              <a:rPr lang="en-US" i="0" dirty="0"/>
              <a:t>Our task is to determine whether the given function is balanced or constant.</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026" name="Picture 2">
            <a:extLst>
              <a:ext uri="{FF2B5EF4-FFF2-40B4-BE49-F238E27FC236}">
                <a16:creationId xmlns:a16="http://schemas.microsoft.com/office/drawing/2014/main" id="{8E27D078-E97C-9C40-A95A-182F0FBDC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170" y="3641988"/>
            <a:ext cx="4261659" cy="38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7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1063256"/>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2276670"/>
            <a:ext cx="10642735" cy="3518070"/>
          </a:xfrm>
        </p:spPr>
        <p:txBody>
          <a:bodyPr>
            <a:normAutofit/>
          </a:bodyPr>
          <a:lstStyle/>
          <a:p>
            <a:r>
              <a:rPr lang="en-US" dirty="0"/>
              <a:t>Deutsch-</a:t>
            </a:r>
            <a:r>
              <a:rPr lang="en-US" dirty="0" err="1"/>
              <a:t>Jozsa</a:t>
            </a:r>
            <a:r>
              <a:rPr lang="en-US" dirty="0"/>
              <a:t> algorithm</a:t>
            </a:r>
          </a:p>
          <a:p>
            <a:pPr marL="468630" lvl="1" indent="-285750">
              <a:buFont typeface="Wingdings" panose="05000000000000000000" pitchFamily="2" charset="2"/>
              <a:buChar char="Ø"/>
            </a:pPr>
            <a:r>
              <a:rPr lang="en-US" i="0" dirty="0"/>
              <a:t>For classical solution, we need to ask the oracle at least twice, but if we get twice the same output, we need to ask again. At most to query is (</a:t>
            </a:r>
            <a:r>
              <a:rPr lang="en-US" dirty="0"/>
              <a:t>N</a:t>
            </a:r>
            <a:r>
              <a:rPr lang="en-US" i="0" dirty="0"/>
              <a:t>/2)+1, where </a:t>
            </a:r>
            <a:r>
              <a:rPr lang="en-US" dirty="0"/>
              <a:t>N</a:t>
            </a:r>
            <a:r>
              <a:rPr lang="en-US" i="0" dirty="0"/>
              <a:t> is number of state.</a:t>
            </a:r>
          </a:p>
          <a:p>
            <a:pPr marL="468630" lvl="1" indent="-285750">
              <a:buFont typeface="Wingdings" panose="05000000000000000000" pitchFamily="2" charset="2"/>
              <a:buChar char="Ø"/>
            </a:pPr>
            <a:r>
              <a:rPr lang="en-US" i="0" dirty="0"/>
              <a:t>For quantum solution, need only one query. If the output is </a:t>
            </a:r>
            <a:r>
              <a:rPr lang="en-US" b="1" i="0" dirty="0"/>
              <a:t>the zero bit string</a:t>
            </a:r>
            <a:r>
              <a:rPr lang="en-US" i="0" dirty="0"/>
              <a:t>, we know that the oracle is </a:t>
            </a:r>
            <a:r>
              <a:rPr lang="en-US" b="1" i="0" dirty="0"/>
              <a:t>constant</a:t>
            </a:r>
            <a:r>
              <a:rPr lang="en-US" i="0" dirty="0"/>
              <a:t>. If it is </a:t>
            </a:r>
            <a:r>
              <a:rPr lang="en-US" b="1" i="0" dirty="0"/>
              <a:t>any other bit string</a:t>
            </a:r>
            <a:r>
              <a:rPr lang="en-US" i="0" dirty="0"/>
              <a:t>, we know that it is </a:t>
            </a:r>
            <a:r>
              <a:rPr lang="en-US" b="1" i="0" dirty="0"/>
              <a:t>balanced</a:t>
            </a:r>
            <a:r>
              <a:rPr lang="en-US" i="0" dirty="0"/>
              <a:t>.</a:t>
            </a:r>
          </a:p>
          <a:p>
            <a:pPr marL="468630" lvl="1" indent="-285750">
              <a:buFont typeface="Wingdings" panose="05000000000000000000" pitchFamily="2" charset="2"/>
              <a:buChar char="Ø"/>
            </a:pPr>
            <a:r>
              <a:rPr lang="en-US" i="0" dirty="0"/>
              <a:t>We have the function 𝑓 implemented as a quantum oracle, which maps the state  |𝑥⟩|𝑦⟩ to |𝑥⟩|𝑦⊕𝑓(𝑥)⟩ , where ⊕ is addition modulo 2.</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056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372789"/>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1502221"/>
            <a:ext cx="10642735" cy="4326044"/>
          </a:xfrm>
        </p:spPr>
        <p:txBody>
          <a:bodyPr>
            <a:normAutofit/>
          </a:bodyPr>
          <a:lstStyle/>
          <a:p>
            <a:r>
              <a:rPr lang="en-US" dirty="0"/>
              <a:t>Deutsch-</a:t>
            </a:r>
            <a:r>
              <a:rPr lang="en-US" dirty="0" err="1"/>
              <a:t>Jozsa</a:t>
            </a:r>
            <a:r>
              <a:rPr lang="en-US" dirty="0"/>
              <a:t> algorithm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68630" lvl="1" indent="-285750">
              <a:buFont typeface="Wingdings" panose="05000000000000000000" pitchFamily="2" charset="2"/>
              <a:buChar char="Ø"/>
            </a:pPr>
            <a:r>
              <a:rPr lang="en-US" i="0" dirty="0"/>
              <a:t>The initial state of which can be expressed:</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which is then put into superposition, which can conveniently be expressed:</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2050" name="Picture 2" descr="image1">
            <a:extLst>
              <a:ext uri="{FF2B5EF4-FFF2-40B4-BE49-F238E27FC236}">
                <a16:creationId xmlns:a16="http://schemas.microsoft.com/office/drawing/2014/main" id="{2C8C3D8E-1EA5-D073-C1B7-8C51F6565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704" y="1945908"/>
            <a:ext cx="6092592" cy="1892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839D2B-87FD-865F-26B7-D0B2BE2A4A7A}"/>
              </a:ext>
            </a:extLst>
          </p:cNvPr>
          <p:cNvPicPr>
            <a:picLocks noChangeAspect="1"/>
          </p:cNvPicPr>
          <p:nvPr/>
        </p:nvPicPr>
        <p:blipFill>
          <a:blip r:embed="rId3"/>
          <a:stretch>
            <a:fillRect/>
          </a:stretch>
        </p:blipFill>
        <p:spPr>
          <a:xfrm>
            <a:off x="5303090" y="4622864"/>
            <a:ext cx="1886213" cy="514422"/>
          </a:xfrm>
          <a:prstGeom prst="rect">
            <a:avLst/>
          </a:prstGeom>
        </p:spPr>
      </p:pic>
      <p:pic>
        <p:nvPicPr>
          <p:cNvPr id="7" name="Picture 6">
            <a:extLst>
              <a:ext uri="{FF2B5EF4-FFF2-40B4-BE49-F238E27FC236}">
                <a16:creationId xmlns:a16="http://schemas.microsoft.com/office/drawing/2014/main" id="{92A65D3B-BCEA-88C9-EFE0-512DA1047E78}"/>
              </a:ext>
            </a:extLst>
          </p:cNvPr>
          <p:cNvPicPr>
            <a:picLocks noChangeAspect="1"/>
          </p:cNvPicPr>
          <p:nvPr/>
        </p:nvPicPr>
        <p:blipFill>
          <a:blip r:embed="rId4"/>
          <a:stretch>
            <a:fillRect/>
          </a:stretch>
        </p:blipFill>
        <p:spPr>
          <a:xfrm>
            <a:off x="4308359" y="5783564"/>
            <a:ext cx="4163006" cy="733527"/>
          </a:xfrm>
          <a:prstGeom prst="rect">
            <a:avLst/>
          </a:prstGeom>
        </p:spPr>
      </p:pic>
    </p:spTree>
    <p:extLst>
      <p:ext uri="{BB962C8B-B14F-4D97-AF65-F5344CB8AC3E}">
        <p14:creationId xmlns:p14="http://schemas.microsoft.com/office/powerpoint/2010/main" val="207247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372789"/>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1502221"/>
                <a:ext cx="10642735" cy="4982990"/>
              </a:xfrm>
            </p:spPr>
            <p:txBody>
              <a:bodyPr>
                <a:normAutofit/>
              </a:bodyPr>
              <a:lstStyle/>
              <a:p>
                <a:r>
                  <a:rPr lang="en-US" dirty="0"/>
                  <a:t>Deutsch-</a:t>
                </a:r>
                <a:r>
                  <a:rPr lang="en-US" dirty="0" err="1"/>
                  <a:t>Jozsa</a:t>
                </a:r>
                <a:r>
                  <a:rPr lang="en-US" dirty="0"/>
                  <a:t> algorithm</a:t>
                </a:r>
              </a:p>
              <a:p>
                <a:pPr marL="468630" lvl="1" indent="-285750">
                  <a:buFont typeface="Wingdings" panose="05000000000000000000" pitchFamily="2" charset="2"/>
                  <a:buChar char="Ø"/>
                </a:pPr>
                <a:r>
                  <a:rPr lang="en-US" i="0" dirty="0"/>
                  <a:t>Apply the quantum oracle |𝑥⟩|𝑦⟩ to |𝑥⟩|𝑦⊕𝑓(𝑥)⟩:</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We now address the interference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i="1" dirty="0" smtClean="0">
                            <a:sym typeface="Symbol" panose="05050102010706020507" pitchFamily="18" charset="2"/>
                          </a:rPr>
                          <m:t></m:t>
                        </m:r>
                        <m:r>
                          <a:rPr lang="en-US" b="0" i="1" smtClean="0">
                            <a:latin typeface="Cambria Math" panose="02040503050406030204" pitchFamily="18" charset="0"/>
                          </a:rPr>
                          <m:t>𝑛</m:t>
                        </m:r>
                      </m:sup>
                    </m:sSup>
                  </m:oMath>
                </a14:m>
                <a:r>
                  <a:rPr lang="en-US" i="0" dirty="0"/>
                  <a:t>on the first </a:t>
                </a:r>
                <a:r>
                  <a:rPr lang="en-US" dirty="0"/>
                  <a:t>n</a:t>
                </a:r>
                <a:r>
                  <a:rPr lang="en-US" i="0" dirty="0"/>
                  <a:t> wires, for which we use the expression:</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which allows us to express:</a:t>
                </a:r>
                <a:endParaRPr lang="th-TH" i="0" dirty="0"/>
              </a:p>
              <a:p>
                <a:pPr marL="468630" lvl="1" indent="-285750">
                  <a:buFont typeface="Wingdings" panose="05000000000000000000" pitchFamily="2" charset="2"/>
                  <a:buChar char="Ø"/>
                </a:pPr>
                <a:endParaRPr lang="th-TH" i="0" dirty="0"/>
              </a:p>
              <a:p>
                <a:pPr marL="468630" lvl="1" indent="-285750">
                  <a:buFont typeface="Wingdings" panose="05000000000000000000" pitchFamily="2" charset="2"/>
                  <a:buChar char="Ø"/>
                </a:pPr>
                <a:endParaRPr lang="th-TH"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where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b="0" i="1" smtClean="0">
                        <a:latin typeface="Cambria Math" panose="02040503050406030204" pitchFamily="18" charset="0"/>
                        <a:sym typeface="Symbol" panose="05050102010706020507" pitchFamily="18" charset="2"/>
                      </a:rPr>
                      <m:t></m:t>
                    </m:r>
                    <m:sSub>
                      <m:sSubPr>
                        <m:ctrlPr>
                          <a:rPr lang="en-US">
                            <a:latin typeface="Cambria Math" panose="02040503050406030204" pitchFamily="18" charset="0"/>
                          </a:rPr>
                        </m:ctrlPr>
                      </m:sSubPr>
                      <m:e>
                        <m:r>
                          <a:rPr lang="en-US">
                            <a:latin typeface="Cambria Math" panose="02040503050406030204" pitchFamily="18" charset="0"/>
                          </a:rPr>
                          <m:t>𝑥</m:t>
                        </m:r>
                      </m:e>
                      <m:sub>
                        <m:r>
                          <a:rPr lang="en-US" b="0" i="1" smtClean="0">
                            <a:latin typeface="Cambria Math" panose="02040503050406030204" pitchFamily="18" charset="0"/>
                          </a:rPr>
                          <m:t>1</m:t>
                        </m:r>
                      </m:sub>
                    </m:sSub>
                    <m:sSub>
                      <m:sSubPr>
                        <m:ctrlPr>
                          <a:rPr lang="en-US">
                            <a:latin typeface="Cambria Math" panose="02040503050406030204" pitchFamily="18" charset="0"/>
                          </a:rPr>
                        </m:ctrlPr>
                      </m:sSubPr>
                      <m:e>
                        <m:r>
                          <a:rPr lang="en-US">
                            <a:latin typeface="Cambria Math" panose="02040503050406030204" pitchFamily="18" charset="0"/>
                          </a:rPr>
                          <m:t>𝑧</m:t>
                        </m:r>
                      </m:e>
                      <m:sub>
                        <m:r>
                          <a:rPr lang="en-US" b="0" i="1" smtClean="0">
                            <a:latin typeface="Cambria Math" panose="02040503050406030204" pitchFamily="18" charset="0"/>
                          </a:rPr>
                          <m:t>1</m:t>
                        </m:r>
                      </m:sub>
                    </m:sSub>
                    <m:r>
                      <a:rPr lang="en-US">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sSub>
                      <m:sSubPr>
                        <m:ctrlPr>
                          <a:rPr lang="en-US">
                            <a:latin typeface="Cambria Math" panose="02040503050406030204" pitchFamily="18" charset="0"/>
                          </a:rPr>
                        </m:ctrlPr>
                      </m:sSubPr>
                      <m:e>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sSub>
                      <m:sSubPr>
                        <m:ctrlPr>
                          <a:rPr lang="en-US">
                            <a:latin typeface="Cambria Math" panose="02040503050406030204" pitchFamily="18" charset="0"/>
                          </a:rPr>
                        </m:ctrlPr>
                      </m:sSubPr>
                      <m:e>
                        <m:r>
                          <a:rPr lang="en-US">
                            <a:latin typeface="Cambria Math" panose="02040503050406030204" pitchFamily="18" charset="0"/>
                          </a:rPr>
                          <m:t>𝑧</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i="0" dirty="0"/>
                  <a:t> is the sum of the bitwise product.</a:t>
                </a:r>
              </a:p>
            </p:txBody>
          </p:sp>
        </mc:Choice>
        <mc:Fallback>
          <p:sp>
            <p:nvSpPr>
              <p:cNvPr id="3" name="Content Placeholder 2">
                <a:extLst>
                  <a:ext uri="{FF2B5EF4-FFF2-40B4-BE49-F238E27FC236}">
                    <a16:creationId xmlns:a16="http://schemas.microsoft.com/office/drawing/2014/main" id="{3D658972-8C82-B00C-C29D-52CC37E71F54}"/>
                  </a:ext>
                </a:extLst>
              </p:cNvPr>
              <p:cNvSpPr>
                <a:spLocks noGrp="1" noRot="1" noChangeAspect="1" noMove="1" noResize="1" noEditPoints="1" noAdjustHandles="1" noChangeArrowheads="1" noChangeShapeType="1" noTextEdit="1"/>
              </p:cNvSpPr>
              <p:nvPr>
                <p:ph idx="1"/>
              </p:nvPr>
            </p:nvSpPr>
            <p:spPr>
              <a:xfrm>
                <a:off x="1068495" y="1502221"/>
                <a:ext cx="10642735" cy="4982990"/>
              </a:xfrm>
              <a:blipFill>
                <a:blip r:embed="rId2"/>
                <a:stretch>
                  <a:fillRect l="-515" t="-367" b="-244"/>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1" name="Picture 10">
            <a:extLst>
              <a:ext uri="{FF2B5EF4-FFF2-40B4-BE49-F238E27FC236}">
                <a16:creationId xmlns:a16="http://schemas.microsoft.com/office/drawing/2014/main" id="{BA7B3D9D-F17E-E2E1-8DA5-0F370038299C}"/>
              </a:ext>
            </a:extLst>
          </p:cNvPr>
          <p:cNvPicPr>
            <a:picLocks noChangeAspect="1"/>
          </p:cNvPicPr>
          <p:nvPr/>
        </p:nvPicPr>
        <p:blipFill>
          <a:blip r:embed="rId3"/>
          <a:stretch>
            <a:fillRect/>
          </a:stretch>
        </p:blipFill>
        <p:spPr>
          <a:xfrm>
            <a:off x="3552470" y="2371379"/>
            <a:ext cx="5087060" cy="771633"/>
          </a:xfrm>
          <a:prstGeom prst="rect">
            <a:avLst/>
          </a:prstGeom>
        </p:spPr>
      </p:pic>
      <p:pic>
        <p:nvPicPr>
          <p:cNvPr id="14" name="Picture 13">
            <a:extLst>
              <a:ext uri="{FF2B5EF4-FFF2-40B4-BE49-F238E27FC236}">
                <a16:creationId xmlns:a16="http://schemas.microsoft.com/office/drawing/2014/main" id="{276C2CF3-88A2-9DB4-3124-A58C101EDAD0}"/>
              </a:ext>
            </a:extLst>
          </p:cNvPr>
          <p:cNvPicPr>
            <a:picLocks noChangeAspect="1"/>
          </p:cNvPicPr>
          <p:nvPr/>
        </p:nvPicPr>
        <p:blipFill>
          <a:blip r:embed="rId4"/>
          <a:stretch>
            <a:fillRect/>
          </a:stretch>
        </p:blipFill>
        <p:spPr>
          <a:xfrm>
            <a:off x="4124050" y="3601496"/>
            <a:ext cx="3943900" cy="800212"/>
          </a:xfrm>
          <a:prstGeom prst="rect">
            <a:avLst/>
          </a:prstGeom>
        </p:spPr>
      </p:pic>
      <p:pic>
        <p:nvPicPr>
          <p:cNvPr id="16" name="Picture 15">
            <a:extLst>
              <a:ext uri="{FF2B5EF4-FFF2-40B4-BE49-F238E27FC236}">
                <a16:creationId xmlns:a16="http://schemas.microsoft.com/office/drawing/2014/main" id="{497F67AC-BF9C-03FE-A88B-3C5DB2A094C7}"/>
              </a:ext>
            </a:extLst>
          </p:cNvPr>
          <p:cNvPicPr>
            <a:picLocks noChangeAspect="1"/>
          </p:cNvPicPr>
          <p:nvPr/>
        </p:nvPicPr>
        <p:blipFill>
          <a:blip r:embed="rId5"/>
          <a:stretch>
            <a:fillRect/>
          </a:stretch>
        </p:blipFill>
        <p:spPr>
          <a:xfrm>
            <a:off x="3233338" y="4820083"/>
            <a:ext cx="5725324" cy="828791"/>
          </a:xfrm>
          <a:prstGeom prst="rect">
            <a:avLst/>
          </a:prstGeom>
        </p:spPr>
      </p:pic>
    </p:spTree>
    <p:extLst>
      <p:ext uri="{BB962C8B-B14F-4D97-AF65-F5344CB8AC3E}">
        <p14:creationId xmlns:p14="http://schemas.microsoft.com/office/powerpoint/2010/main" val="111361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372789"/>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1352924"/>
            <a:ext cx="10642735" cy="5355779"/>
          </a:xfrm>
        </p:spPr>
        <p:txBody>
          <a:bodyPr>
            <a:normAutofit fontScale="92500" lnSpcReduction="10000"/>
          </a:bodyPr>
          <a:lstStyle/>
          <a:p>
            <a:r>
              <a:rPr lang="en-US" dirty="0"/>
              <a:t>Deutsch-</a:t>
            </a:r>
            <a:r>
              <a:rPr lang="en-US" dirty="0" err="1"/>
              <a:t>Jozsa</a:t>
            </a:r>
            <a:r>
              <a:rPr lang="en-US" dirty="0"/>
              <a:t> algorithm</a:t>
            </a:r>
          </a:p>
          <a:p>
            <a:pPr marL="468630" lvl="1" indent="-285750">
              <a:buFont typeface="Wingdings" panose="05000000000000000000" pitchFamily="2" charset="2"/>
              <a:buChar char="Ø"/>
            </a:pPr>
            <a:r>
              <a:rPr lang="en-US" i="0" dirty="0"/>
              <a:t>We can now determine whether the function is constant or balanced by measuring the first </a:t>
            </a:r>
            <a:r>
              <a:rPr lang="en-US" dirty="0"/>
              <a:t>n</a:t>
            </a:r>
            <a:r>
              <a:rPr lang="en-US" i="0" dirty="0"/>
              <a:t> qubits of the final state.</a:t>
            </a:r>
          </a:p>
          <a:p>
            <a:pPr marL="468630" lvl="1" indent="-285750">
              <a:buFont typeface="Wingdings" panose="05000000000000000000" pitchFamily="2" charset="2"/>
              <a:buChar char="Ø"/>
            </a:pPr>
            <a:endParaRPr lang="en-US" i="0" dirty="0"/>
          </a:p>
          <a:p>
            <a:pPr lvl="1"/>
            <a:endParaRPr lang="en-US" i="0" dirty="0"/>
          </a:p>
          <a:p>
            <a:pPr lvl="1"/>
            <a:endParaRPr lang="en-US" i="0" dirty="0"/>
          </a:p>
          <a:p>
            <a:pPr marL="468630" lvl="1" indent="-285750">
              <a:buFont typeface="Wingdings" panose="05000000000000000000" pitchFamily="2" charset="2"/>
              <a:buChar char="Ø"/>
            </a:pPr>
            <a:r>
              <a:rPr lang="en-US" i="0" dirty="0"/>
              <a:t>Specifically, we consider the probability of measuring zero on every qubit, which corresponds to the term in the superposition where |𝑥⟩ is</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r>
              <a:rPr lang="en-US" i="0" dirty="0"/>
              <a:t>So it follows that measuring the first </a:t>
            </a:r>
            <a:r>
              <a:rPr lang="en-US" dirty="0"/>
              <a:t>n</a:t>
            </a:r>
            <a:r>
              <a:rPr lang="en-US" i="0" dirty="0"/>
              <a:t> qubits allows us to determine with certainty whether the function is </a:t>
            </a:r>
            <a:r>
              <a:rPr lang="en-US" b="1" i="0" dirty="0"/>
              <a:t>constant (measure all zeros) </a:t>
            </a:r>
            <a:r>
              <a:rPr lang="en-US" i="0" dirty="0"/>
              <a:t>or </a:t>
            </a:r>
            <a:r>
              <a:rPr lang="en-US" b="1" i="0" dirty="0"/>
              <a:t>balanced (measure at least one 1)</a:t>
            </a:r>
            <a:r>
              <a:rPr lang="en-US" i="0" dirty="0"/>
              <a:t>.</a:t>
            </a:r>
          </a:p>
          <a:p>
            <a:pPr marL="468630" lvl="1" indent="-285750">
              <a:buFont typeface="Wingdings" panose="05000000000000000000" pitchFamily="2" charset="2"/>
              <a:buChar char="Ø"/>
            </a:pPr>
            <a:endParaRPr lang="en-US" i="0" dirty="0"/>
          </a:p>
          <a:p>
            <a:pPr marL="468630" lvl="1" indent="-285750">
              <a:buFont typeface="Wingdings" panose="05000000000000000000" pitchFamily="2" charset="2"/>
              <a:buChar char="Ø"/>
            </a:pPr>
            <a:endParaRPr lang="en-US" i="0"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4">
            <a:extLst>
              <a:ext uri="{FF2B5EF4-FFF2-40B4-BE49-F238E27FC236}">
                <a16:creationId xmlns:a16="http://schemas.microsoft.com/office/drawing/2014/main" id="{1FA6FE66-9807-28A6-03D3-2389CCD39638}"/>
              </a:ext>
            </a:extLst>
          </p:cNvPr>
          <p:cNvPicPr>
            <a:picLocks noChangeAspect="1"/>
          </p:cNvPicPr>
          <p:nvPr/>
        </p:nvPicPr>
        <p:blipFill>
          <a:blip r:embed="rId2"/>
          <a:stretch>
            <a:fillRect/>
          </a:stretch>
        </p:blipFill>
        <p:spPr>
          <a:xfrm>
            <a:off x="3026386" y="2392081"/>
            <a:ext cx="6139228" cy="952639"/>
          </a:xfrm>
          <a:prstGeom prst="rect">
            <a:avLst/>
          </a:prstGeom>
        </p:spPr>
      </p:pic>
      <p:pic>
        <p:nvPicPr>
          <p:cNvPr id="7" name="Picture 6">
            <a:extLst>
              <a:ext uri="{FF2B5EF4-FFF2-40B4-BE49-F238E27FC236}">
                <a16:creationId xmlns:a16="http://schemas.microsoft.com/office/drawing/2014/main" id="{1361E0FC-D31F-BAF9-0E16-874ECAE042E7}"/>
              </a:ext>
            </a:extLst>
          </p:cNvPr>
          <p:cNvPicPr>
            <a:picLocks noChangeAspect="1"/>
          </p:cNvPicPr>
          <p:nvPr/>
        </p:nvPicPr>
        <p:blipFill>
          <a:blip r:embed="rId3"/>
          <a:stretch>
            <a:fillRect/>
          </a:stretch>
        </p:blipFill>
        <p:spPr>
          <a:xfrm>
            <a:off x="5306871" y="3712569"/>
            <a:ext cx="496771" cy="318244"/>
          </a:xfrm>
          <a:prstGeom prst="rect">
            <a:avLst/>
          </a:prstGeom>
        </p:spPr>
      </p:pic>
      <p:pic>
        <p:nvPicPr>
          <p:cNvPr id="13" name="Picture 12">
            <a:extLst>
              <a:ext uri="{FF2B5EF4-FFF2-40B4-BE49-F238E27FC236}">
                <a16:creationId xmlns:a16="http://schemas.microsoft.com/office/drawing/2014/main" id="{FDCB169A-4210-3F8B-AE47-F3F1508C537C}"/>
              </a:ext>
            </a:extLst>
          </p:cNvPr>
          <p:cNvPicPr>
            <a:picLocks noChangeAspect="1"/>
          </p:cNvPicPr>
          <p:nvPr/>
        </p:nvPicPr>
        <p:blipFill>
          <a:blip r:embed="rId4"/>
          <a:stretch>
            <a:fillRect/>
          </a:stretch>
        </p:blipFill>
        <p:spPr>
          <a:xfrm>
            <a:off x="2661144" y="4118745"/>
            <a:ext cx="7170106" cy="1731953"/>
          </a:xfrm>
          <a:prstGeom prst="rect">
            <a:avLst/>
          </a:prstGeom>
        </p:spPr>
      </p:pic>
    </p:spTree>
    <p:extLst>
      <p:ext uri="{BB962C8B-B14F-4D97-AF65-F5344CB8AC3E}">
        <p14:creationId xmlns:p14="http://schemas.microsoft.com/office/powerpoint/2010/main" val="2144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33" name="Straight Connector 103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1709B8-E9CC-9BFE-0BB7-460BA7214D5B}"/>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From bits to qubits</a:t>
            </a:r>
          </a:p>
        </p:txBody>
      </p:sp>
      <p:pic>
        <p:nvPicPr>
          <p:cNvPr id="1026" name="Picture 2">
            <a:extLst>
              <a:ext uri="{FF2B5EF4-FFF2-40B4-BE49-F238E27FC236}">
                <a16:creationId xmlns:a16="http://schemas.microsoft.com/office/drawing/2014/main" id="{4EC1329F-6380-7110-E8F2-CAC7D035D3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05838" y="432148"/>
            <a:ext cx="5640399" cy="3962380"/>
          </a:xfrm>
          <a:prstGeom prst="rect">
            <a:avLst/>
          </a:prstGeom>
          <a:noFill/>
          <a:extLst>
            <a:ext uri="{909E8E84-426E-40DD-AFC4-6F175D3DCCD1}">
              <a14:hiddenFill xmlns:a14="http://schemas.microsoft.com/office/drawing/2010/main">
                <a:solidFill>
                  <a:srgbClr val="FFFFFF"/>
                </a:solidFill>
              </a14:hiddenFill>
            </a:ext>
          </a:extLst>
        </p:spPr>
      </p:pic>
      <p:sp>
        <p:nvSpPr>
          <p:cNvPr id="103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C187BC27-DE52-7BDF-9AAE-5A2B1599398C}"/>
              </a:ext>
            </a:extLst>
          </p:cNvPr>
          <p:cNvSpPr txBox="1"/>
          <p:nvPr/>
        </p:nvSpPr>
        <p:spPr>
          <a:xfrm>
            <a:off x="5268066" y="4697365"/>
            <a:ext cx="65159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Superpositions allow to perform calculations on many states at the same time.</a:t>
            </a:r>
          </a:p>
          <a:p>
            <a:pPr marL="742950" lvl="1" indent="-285750">
              <a:buFont typeface="Wingdings" panose="05000000000000000000" pitchFamily="2" charset="2"/>
              <a:buChar char="Ø"/>
            </a:pPr>
            <a:r>
              <a:rPr lang="en-US" dirty="0"/>
              <a:t>Quantum algorithms with </a:t>
            </a:r>
            <a:r>
              <a:rPr lang="en-US" b="1" dirty="0"/>
              <a:t>exponential speed-up</a:t>
            </a:r>
            <a:r>
              <a:rPr lang="en-US" dirty="0"/>
              <a:t>.</a:t>
            </a:r>
          </a:p>
          <a:p>
            <a:pPr marL="285750" indent="-285750">
              <a:buFont typeface="Arial" panose="020B0604020202020204" pitchFamily="34" charset="0"/>
              <a:buChar char="•"/>
            </a:pPr>
            <a:r>
              <a:rPr lang="en-US" dirty="0"/>
              <a:t>But: Once we measure the superposition state, it collapse to one of its states.</a:t>
            </a:r>
          </a:p>
          <a:p>
            <a:pPr marL="285750" indent="-285750">
              <a:buFont typeface="Arial" panose="020B0604020202020204" pitchFamily="34" charset="0"/>
              <a:buChar char="•"/>
            </a:pPr>
            <a:r>
              <a:rPr lang="en-US" dirty="0"/>
              <a:t>We can use </a:t>
            </a:r>
            <a:r>
              <a:rPr lang="en-US" b="1" dirty="0"/>
              <a:t>interference effects</a:t>
            </a:r>
            <a:r>
              <a:rPr lang="en-US" dirty="0"/>
              <a:t> to keep the right answer.</a:t>
            </a:r>
          </a:p>
          <a:p>
            <a:endParaRPr lang="en-US" dirty="0"/>
          </a:p>
        </p:txBody>
      </p:sp>
      <p:sp>
        <p:nvSpPr>
          <p:cNvPr id="3" name="TextBox 2">
            <a:extLst>
              <a:ext uri="{FF2B5EF4-FFF2-40B4-BE49-F238E27FC236}">
                <a16:creationId xmlns:a16="http://schemas.microsoft.com/office/drawing/2014/main" id="{28FCEC1B-B2F2-C591-23E7-E2244A33BF9C}"/>
              </a:ext>
            </a:extLst>
          </p:cNvPr>
          <p:cNvSpPr txBox="1"/>
          <p:nvPr/>
        </p:nvSpPr>
        <p:spPr>
          <a:xfrm>
            <a:off x="4329406" y="6509520"/>
            <a:ext cx="7762514" cy="307777"/>
          </a:xfrm>
          <a:prstGeom prst="rect">
            <a:avLst/>
          </a:prstGeom>
          <a:noFill/>
        </p:spPr>
        <p:txBody>
          <a:bodyPr wrap="square" rtlCol="0">
            <a:spAutoFit/>
          </a:bodyPr>
          <a:lstStyle/>
          <a:p>
            <a:r>
              <a:rPr lang="en-US" sz="1400" dirty="0"/>
              <a:t>Photo courtesy of : https://medium.com/qntm/qntm-entering-the-era-of-quantum-computing </a:t>
            </a:r>
          </a:p>
        </p:txBody>
      </p:sp>
    </p:spTree>
    <p:extLst>
      <p:ext uri="{BB962C8B-B14F-4D97-AF65-F5344CB8AC3E}">
        <p14:creationId xmlns:p14="http://schemas.microsoft.com/office/powerpoint/2010/main" val="2401206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811328"/>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1987420"/>
            <a:ext cx="10642735" cy="4721283"/>
          </a:xfrm>
        </p:spPr>
        <p:txBody>
          <a:bodyPr>
            <a:normAutofit/>
          </a:bodyPr>
          <a:lstStyle/>
          <a:p>
            <a:r>
              <a:rPr lang="en-US" dirty="0"/>
              <a:t>Deutsch-</a:t>
            </a:r>
            <a:r>
              <a:rPr lang="en-US" dirty="0" err="1"/>
              <a:t>Jozsa</a:t>
            </a:r>
            <a:r>
              <a:rPr lang="en-US" dirty="0"/>
              <a:t> algorithm</a:t>
            </a:r>
          </a:p>
          <a:p>
            <a:pPr marL="468630" lvl="1" indent="-285750">
              <a:buFont typeface="Wingdings" panose="05000000000000000000" pitchFamily="2" charset="2"/>
              <a:buChar char="Ø"/>
            </a:pPr>
            <a:r>
              <a:rPr lang="en-US" i="0" dirty="0"/>
              <a:t>We can encode any mathematical function as a unitary matrix.</a:t>
            </a:r>
          </a:p>
          <a:p>
            <a:pPr marL="468630" lvl="1" indent="-285750">
              <a:buFont typeface="Wingdings" panose="05000000000000000000" pitchFamily="2" charset="2"/>
              <a:buChar char="Ø"/>
            </a:pPr>
            <a:r>
              <a:rPr lang="en-US" i="0" dirty="0"/>
              <a:t>Deutsch’s algorithm was the first algorithm that demonstrated a quantum advantage: specifically, a reduction in query complexity compared to the classical case.</a:t>
            </a:r>
          </a:p>
          <a:p>
            <a:pPr marL="468630" lvl="1" indent="-285750">
              <a:buFont typeface="Wingdings" panose="05000000000000000000" pitchFamily="2" charset="2"/>
              <a:buChar char="Ø"/>
            </a:pPr>
            <a:r>
              <a:rPr lang="en-US" i="0" dirty="0"/>
              <a:t>The Deutsch-</a:t>
            </a:r>
            <a:r>
              <a:rPr lang="en-US" i="0" dirty="0" err="1"/>
              <a:t>Jozsa</a:t>
            </a:r>
            <a:r>
              <a:rPr lang="en-US" i="0" dirty="0"/>
              <a:t> algorithm </a:t>
            </a:r>
            <a:r>
              <a:rPr lang="en-US" i="0" dirty="0" err="1"/>
              <a:t>generalises</a:t>
            </a:r>
            <a:r>
              <a:rPr lang="en-US" i="0" dirty="0"/>
              <a:t> Deutsch’s algorithm and reveals the possibility of exponential speed-ups using quantum computers.</a:t>
            </a:r>
          </a:p>
          <a:p>
            <a:pPr lvl="1"/>
            <a:endParaRPr lang="en-US" i="0"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89783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dirty="0"/>
              <a:t>Assignment II: quantum algorithms</a:t>
            </a:r>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Content Placeholder 2">
            <a:extLst>
              <a:ext uri="{FF2B5EF4-FFF2-40B4-BE49-F238E27FC236}">
                <a16:creationId xmlns:a16="http://schemas.microsoft.com/office/drawing/2014/main" id="{0807D956-A5C8-5B11-A3EB-B249419C9F0C}"/>
              </a:ext>
            </a:extLst>
          </p:cNvPr>
          <p:cNvSpPr>
            <a:spLocks noGrp="1"/>
          </p:cNvSpPr>
          <p:nvPr>
            <p:ph idx="1"/>
          </p:nvPr>
        </p:nvSpPr>
        <p:spPr>
          <a:xfrm>
            <a:off x="843888" y="2218708"/>
            <a:ext cx="10281312" cy="3626279"/>
          </a:xfrm>
        </p:spPr>
        <p:txBody>
          <a:bodyPr>
            <a:normAutofit/>
          </a:bodyPr>
          <a:lstStyle/>
          <a:p>
            <a:r>
              <a:rPr lang="en-US" dirty="0"/>
              <a:t>Required:</a:t>
            </a:r>
          </a:p>
          <a:p>
            <a:pPr marL="468630" lvl="1" indent="-285750">
              <a:buFont typeface="Wingdings" panose="05000000000000000000" pitchFamily="2" charset="2"/>
              <a:buChar char="Ø"/>
            </a:pPr>
            <a:r>
              <a:rPr lang="en-US" i="0" dirty="0"/>
              <a:t>Go to https://quantum-computing.ibm.com/ </a:t>
            </a:r>
          </a:p>
          <a:p>
            <a:pPr marL="468630" lvl="1" indent="-285750">
              <a:buFont typeface="Wingdings" panose="05000000000000000000" pitchFamily="2" charset="2"/>
              <a:buChar char="Ø"/>
            </a:pPr>
            <a:r>
              <a:rPr lang="en-US" i="0" dirty="0"/>
              <a:t>Download source codes at </a:t>
            </a:r>
            <a:r>
              <a:rPr lang="en-US" i="0" dirty="0">
                <a:hlinkClick r:id="rId2"/>
              </a:rPr>
              <a:t>t.ly/M8Qg</a:t>
            </a:r>
            <a:r>
              <a:rPr lang="en-US" i="0" dirty="0"/>
              <a:t> and upload files “</a:t>
            </a:r>
            <a:r>
              <a:rPr lang="en-US" b="1" i="0" dirty="0"/>
              <a:t>Lab-3.ipynb</a:t>
            </a:r>
            <a:r>
              <a:rPr lang="en-US" i="0" dirty="0"/>
              <a:t>” into IBM Quantum Lab.</a:t>
            </a:r>
          </a:p>
        </p:txBody>
      </p:sp>
    </p:spTree>
    <p:extLst>
      <p:ext uri="{BB962C8B-B14F-4D97-AF65-F5344CB8AC3E}">
        <p14:creationId xmlns:p14="http://schemas.microsoft.com/office/powerpoint/2010/main" val="287294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1063256"/>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2276670"/>
            <a:ext cx="10642735" cy="3518070"/>
          </a:xfrm>
        </p:spPr>
        <p:txBody>
          <a:bodyPr>
            <a:normAutofit/>
          </a:bodyPr>
          <a:lstStyle/>
          <a:p>
            <a:r>
              <a:rPr lang="en-US" dirty="0"/>
              <a:t>Grover’s algorithm</a:t>
            </a:r>
          </a:p>
          <a:p>
            <a:pPr marL="468630" lvl="1" indent="-285750">
              <a:buFont typeface="Wingdings" panose="05000000000000000000" pitchFamily="2" charset="2"/>
              <a:buChar char="Ø"/>
            </a:pPr>
            <a:r>
              <a:rPr lang="en-US" i="0" dirty="0"/>
              <a:t>It can be used to solve unstructured search problems. </a:t>
            </a:r>
          </a:p>
          <a:p>
            <a:pPr marL="468630" lvl="1" indent="-285750">
              <a:buFont typeface="Wingdings" panose="05000000000000000000" pitchFamily="2" charset="2"/>
              <a:buChar char="Ø"/>
            </a:pPr>
            <a:r>
              <a:rPr lang="en-US" i="0" dirty="0"/>
              <a:t>This algorithm can speed up an unstructured search problem quadratically using the amplitude amplification trick.</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0159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1063256"/>
            <a:ext cx="10355403" cy="1540106"/>
          </a:xfrm>
        </p:spPr>
        <p:txBody>
          <a:bodyPr>
            <a:normAutofit/>
          </a:bodyPr>
          <a:lstStyle/>
          <a:p>
            <a:r>
              <a:rPr lang="en-US" dirty="0"/>
              <a:t>Quantum algorithms</a:t>
            </a:r>
            <a:r>
              <a:rPr lang="en-US" b="0" dirty="0">
                <a:effectLst/>
              </a:rPr>
              <a:t>  </a:t>
            </a:r>
            <a:endParaRPr lang="en-US" dirty="0"/>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2276670"/>
            <a:ext cx="10642735" cy="3518070"/>
          </a:xfrm>
        </p:spPr>
        <p:txBody>
          <a:bodyPr>
            <a:normAutofit/>
          </a:bodyPr>
          <a:lstStyle/>
          <a:p>
            <a:r>
              <a:rPr lang="en-US" dirty="0"/>
              <a:t>Grover’s algorithm</a:t>
            </a:r>
          </a:p>
          <a:p>
            <a:pPr marL="468630" lvl="1" indent="-285750">
              <a:buFont typeface="Wingdings" panose="05000000000000000000" pitchFamily="2" charset="2"/>
              <a:buChar char="Ø"/>
            </a:pPr>
            <a:r>
              <a:rPr lang="en-US" i="0" dirty="0"/>
              <a:t>The example of Grover's algorithm for 3 qubits with two marked states  |101⟩ and |110⟩.</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31304FB8-9B2F-B3EC-42A8-20C649260719}"/>
              </a:ext>
            </a:extLst>
          </p:cNvPr>
          <p:cNvSpPr txBox="1"/>
          <p:nvPr/>
        </p:nvSpPr>
        <p:spPr>
          <a:xfrm>
            <a:off x="3048778" y="3253664"/>
            <a:ext cx="6097554" cy="369332"/>
          </a:xfrm>
          <a:prstGeom prst="rect">
            <a:avLst/>
          </a:prstGeom>
          <a:noFill/>
        </p:spPr>
        <p:txBody>
          <a:bodyPr wrap="square">
            <a:spAutoFit/>
          </a:bodyPr>
          <a:lstStyle/>
          <a:p>
            <a:r>
              <a:rPr lang="en-US" b="0" dirty="0">
                <a:effectLst/>
              </a:rPr>
              <a:t> </a:t>
            </a:r>
            <a:endParaRPr lang="en-US" dirty="0"/>
          </a:p>
        </p:txBody>
      </p:sp>
      <p:grpSp>
        <p:nvGrpSpPr>
          <p:cNvPr id="16" name="Group 15">
            <a:extLst>
              <a:ext uri="{FF2B5EF4-FFF2-40B4-BE49-F238E27FC236}">
                <a16:creationId xmlns:a16="http://schemas.microsoft.com/office/drawing/2014/main" id="{63C26309-E4C9-FCF1-AD6B-4F51DEC5A679}"/>
              </a:ext>
            </a:extLst>
          </p:cNvPr>
          <p:cNvGrpSpPr/>
          <p:nvPr/>
        </p:nvGrpSpPr>
        <p:grpSpPr>
          <a:xfrm>
            <a:off x="2265537" y="3429000"/>
            <a:ext cx="8248650" cy="2850502"/>
            <a:chOff x="2265537" y="3429000"/>
            <a:chExt cx="8248650" cy="2850502"/>
          </a:xfrm>
        </p:grpSpPr>
        <p:pic>
          <p:nvPicPr>
            <p:cNvPr id="3076" name="Picture 4">
              <a:extLst>
                <a:ext uri="{FF2B5EF4-FFF2-40B4-BE49-F238E27FC236}">
                  <a16:creationId xmlns:a16="http://schemas.microsoft.com/office/drawing/2014/main" id="{609FB471-326C-F47F-BB86-C0ADBDDC7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35"/>
            <a:stretch/>
          </p:blipFill>
          <p:spPr bwMode="auto">
            <a:xfrm>
              <a:off x="2265537" y="3429000"/>
              <a:ext cx="8248650" cy="28505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288BB6E-055B-D331-5AD1-6DE48C5AB265}"/>
                </a:ext>
              </a:extLst>
            </p:cNvPr>
            <p:cNvSpPr/>
            <p:nvPr/>
          </p:nvSpPr>
          <p:spPr>
            <a:xfrm>
              <a:off x="4107333" y="3438330"/>
              <a:ext cx="5943600" cy="27198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F4EE5B2-D242-E4DB-A3E7-CEA337B59EFE}"/>
                  </a:ext>
                </a:extLst>
              </p:cNvPr>
              <p:cNvSpPr txBox="1"/>
              <p:nvPr/>
            </p:nvSpPr>
            <p:spPr>
              <a:xfrm>
                <a:off x="8994382" y="2890200"/>
                <a:ext cx="2948475" cy="656013"/>
              </a:xfrm>
              <a:prstGeom prst="rect">
                <a:avLst/>
              </a:prstGeom>
              <a:noFill/>
            </p:spPr>
            <p:txBody>
              <a:bodyPr wrap="square" rtlCol="0">
                <a:spAutoFit/>
              </a:bodyPr>
              <a:lstStyle/>
              <a:p>
                <a:r>
                  <a:rPr lang="en-US" dirty="0">
                    <a:solidFill>
                      <a:srgbClr val="FF0000"/>
                    </a:solidFill>
                  </a:rPr>
                  <a:t>Grover iterations ~ </a:t>
                </a:r>
                <a14:m>
                  <m:oMath xmlns:m="http://schemas.openxmlformats.org/officeDocument/2006/math">
                    <m:f>
                      <m:fPr>
                        <m:ctrlPr>
                          <a:rPr lang="en-US" i="1" smtClean="0">
                            <a:solidFill>
                              <a:srgbClr val="FF0000"/>
                            </a:solidFill>
                            <a:latin typeface="Cambria Math" panose="02040503050406030204" pitchFamily="18" charset="0"/>
                          </a:rPr>
                        </m:ctrlPr>
                      </m:fPr>
                      <m:num>
                        <m:r>
                          <a:rPr lang="en-US" i="1" smtClean="0">
                            <a:solidFill>
                              <a:srgbClr val="FF0000"/>
                            </a:solidFill>
                            <a:latin typeface="Cambria Math" panose="02040503050406030204" pitchFamily="18" charset="0"/>
                            <a:ea typeface="Cambria Math" panose="02040503050406030204" pitchFamily="18" charset="0"/>
                          </a:rPr>
                          <m:t>𝜋</m:t>
                        </m:r>
                      </m:num>
                      <m:den>
                        <m:r>
                          <a:rPr lang="en-US" b="0" i="1" smtClean="0">
                            <a:solidFill>
                              <a:srgbClr val="FF0000"/>
                            </a:solidFill>
                            <a:latin typeface="Cambria Math" panose="02040503050406030204" pitchFamily="18" charset="0"/>
                          </a:rPr>
                          <m:t>4</m:t>
                        </m:r>
                      </m:den>
                    </m:f>
                    <m:rad>
                      <m:radPr>
                        <m:degHide m:val="on"/>
                        <m:ctrlPr>
                          <a:rPr lang="en-US" i="1" smtClean="0">
                            <a:solidFill>
                              <a:srgbClr val="FF0000"/>
                            </a:solidFill>
                            <a:latin typeface="Cambria Math" panose="02040503050406030204" pitchFamily="18" charset="0"/>
                          </a:rPr>
                        </m:ctrlPr>
                      </m:radPr>
                      <m:deg/>
                      <m:e>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𝑁</m:t>
                            </m:r>
                          </m:num>
                          <m:den>
                            <m:r>
                              <a:rPr lang="en-US" b="0" i="1" smtClean="0">
                                <a:solidFill>
                                  <a:srgbClr val="FF0000"/>
                                </a:solidFill>
                                <a:latin typeface="Cambria Math" panose="02040503050406030204" pitchFamily="18" charset="0"/>
                              </a:rPr>
                              <m:t>𝑡</m:t>
                            </m:r>
                          </m:den>
                        </m:f>
                      </m:e>
                    </m:rad>
                  </m:oMath>
                </a14:m>
                <a:endParaRPr lang="en-US" dirty="0">
                  <a:solidFill>
                    <a:srgbClr val="FF0000"/>
                  </a:solidFill>
                </a:endParaRPr>
              </a:p>
            </p:txBody>
          </p:sp>
        </mc:Choice>
        <mc:Fallback>
          <p:sp>
            <p:nvSpPr>
              <p:cNvPr id="14" name="TextBox 13">
                <a:extLst>
                  <a:ext uri="{FF2B5EF4-FFF2-40B4-BE49-F238E27FC236}">
                    <a16:creationId xmlns:a16="http://schemas.microsoft.com/office/drawing/2014/main" id="{EF4EE5B2-D242-E4DB-A3E7-CEA337B59EFE}"/>
                  </a:ext>
                </a:extLst>
              </p:cNvPr>
              <p:cNvSpPr txBox="1">
                <a:spLocks noRot="1" noChangeAspect="1" noMove="1" noResize="1" noEditPoints="1" noAdjustHandles="1" noChangeArrowheads="1" noChangeShapeType="1" noTextEdit="1"/>
              </p:cNvSpPr>
              <p:nvPr/>
            </p:nvSpPr>
            <p:spPr>
              <a:xfrm>
                <a:off x="8994382" y="2890200"/>
                <a:ext cx="2948475" cy="656013"/>
              </a:xfrm>
              <a:prstGeom prst="rect">
                <a:avLst/>
              </a:prstGeom>
              <a:blipFill>
                <a:blip r:embed="rId3"/>
                <a:stretch>
                  <a:fillRect l="-165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EEE4149-E76E-865C-7968-2AEB25F05477}"/>
              </a:ext>
            </a:extLst>
          </p:cNvPr>
          <p:cNvSpPr txBox="1"/>
          <p:nvPr/>
        </p:nvSpPr>
        <p:spPr>
          <a:xfrm>
            <a:off x="2499192" y="6306007"/>
            <a:ext cx="8014996" cy="369332"/>
          </a:xfrm>
          <a:prstGeom prst="rect">
            <a:avLst/>
          </a:prstGeom>
          <a:noFill/>
        </p:spPr>
        <p:txBody>
          <a:bodyPr wrap="square" rtlCol="0">
            <a:spAutoFit/>
          </a:bodyPr>
          <a:lstStyle/>
          <a:p>
            <a:r>
              <a:rPr lang="en-US" dirty="0"/>
              <a:t>Photo courtesy of https://qiskit.org/textbook/ch-algorithms/grover.html</a:t>
            </a:r>
          </a:p>
        </p:txBody>
      </p:sp>
    </p:spTree>
    <p:extLst>
      <p:ext uri="{BB962C8B-B14F-4D97-AF65-F5344CB8AC3E}">
        <p14:creationId xmlns:p14="http://schemas.microsoft.com/office/powerpoint/2010/main" val="3940215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335468"/>
            <a:ext cx="10355403" cy="1540106"/>
          </a:xfrm>
        </p:spPr>
        <p:txBody>
          <a:bodyPr>
            <a:normAutofit/>
          </a:bodyPr>
          <a:lstStyle/>
          <a:p>
            <a:r>
              <a:rPr lang="en-US" dirty="0"/>
              <a:t>Quantum algorithms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1268964"/>
            <a:ext cx="10642735" cy="3518070"/>
          </a:xfrm>
        </p:spPr>
        <p:txBody>
          <a:bodyPr>
            <a:normAutofit/>
          </a:bodyPr>
          <a:lstStyle/>
          <a:p>
            <a:r>
              <a:rPr lang="en-US" dirty="0"/>
              <a:t>The implemented stages of the Grover’s search algorithm:</a:t>
            </a:r>
          </a:p>
          <a:p>
            <a:pPr marL="468630" lvl="1" indent="-285750">
              <a:buFont typeface="Wingdings" panose="05000000000000000000" pitchFamily="2" charset="2"/>
              <a:buChar char="Ø"/>
            </a:pPr>
            <a:r>
              <a:rPr lang="en-US" i="0" dirty="0"/>
              <a:t>Initialization: In the first stage of the algorithm all qubits are set to be in superposition by applying the Hadamard gate to each qubit. After this operation the amplitude of each state is 1/sqrt(n).</a:t>
            </a:r>
          </a:p>
          <a:p>
            <a:pPr marL="468630" lvl="1" indent="-285750">
              <a:buFont typeface="Wingdings" panose="05000000000000000000" pitchFamily="2" charset="2"/>
              <a:buChar char="Ø"/>
            </a:pPr>
            <a:r>
              <a:rPr lang="en-US" i="0" dirty="0"/>
              <a:t>Oracle: The oracle function performs a phase flip on the marked state. If the marked state is |0110〉, the phase flip inverts the amplitude ⍺0110 of the state.</a:t>
            </a:r>
          </a:p>
          <a:p>
            <a:pPr marL="468630" lvl="1" indent="-285750">
              <a:buFont typeface="Wingdings" panose="05000000000000000000" pitchFamily="2" charset="2"/>
              <a:buChar char="Ø"/>
            </a:pPr>
            <a:r>
              <a:rPr lang="en-US" i="0" dirty="0"/>
              <a:t>Amplification: The amplification stage performs an inversion of the average of the amplitudes.</a:t>
            </a:r>
          </a:p>
          <a:p>
            <a:pPr marL="468630" lvl="1" indent="-285750">
              <a:buFont typeface="Wingdings" panose="05000000000000000000" pitchFamily="2" charset="2"/>
              <a:buChar char="Ø"/>
            </a:pPr>
            <a:r>
              <a:rPr lang="en-US" i="0" dirty="0"/>
              <a:t>Measurement: The qubits are measured in finally.</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4" name="Group 3">
            <a:extLst>
              <a:ext uri="{FF2B5EF4-FFF2-40B4-BE49-F238E27FC236}">
                <a16:creationId xmlns:a16="http://schemas.microsoft.com/office/drawing/2014/main" id="{CA4B95DF-54FB-A169-9B92-648ACFDD7859}"/>
              </a:ext>
            </a:extLst>
          </p:cNvPr>
          <p:cNvGrpSpPr/>
          <p:nvPr/>
        </p:nvGrpSpPr>
        <p:grpSpPr>
          <a:xfrm>
            <a:off x="2541043" y="4327660"/>
            <a:ext cx="7410308" cy="2194872"/>
            <a:chOff x="2265537" y="3429000"/>
            <a:chExt cx="8248650" cy="2850502"/>
          </a:xfrm>
        </p:grpSpPr>
        <p:pic>
          <p:nvPicPr>
            <p:cNvPr id="5" name="Picture 4">
              <a:extLst>
                <a:ext uri="{FF2B5EF4-FFF2-40B4-BE49-F238E27FC236}">
                  <a16:creationId xmlns:a16="http://schemas.microsoft.com/office/drawing/2014/main" id="{BCE4C7F6-829E-FF04-8DD6-781219E251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35"/>
            <a:stretch/>
          </p:blipFill>
          <p:spPr bwMode="auto">
            <a:xfrm>
              <a:off x="2265537" y="3429000"/>
              <a:ext cx="8248650" cy="2850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60190AA-6DD4-9253-34C6-4BE753944C18}"/>
                </a:ext>
              </a:extLst>
            </p:cNvPr>
            <p:cNvSpPr/>
            <p:nvPr/>
          </p:nvSpPr>
          <p:spPr>
            <a:xfrm>
              <a:off x="4107333" y="3438330"/>
              <a:ext cx="5943600" cy="27198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821445D-92E2-DA7F-A8D2-C24BE2EB08DF}"/>
                  </a:ext>
                </a:extLst>
              </p:cNvPr>
              <p:cNvSpPr txBox="1"/>
              <p:nvPr/>
            </p:nvSpPr>
            <p:spPr>
              <a:xfrm>
                <a:off x="7769288" y="3757947"/>
                <a:ext cx="2948475" cy="656013"/>
              </a:xfrm>
              <a:prstGeom prst="rect">
                <a:avLst/>
              </a:prstGeom>
              <a:noFill/>
            </p:spPr>
            <p:txBody>
              <a:bodyPr wrap="square" rtlCol="0">
                <a:spAutoFit/>
              </a:bodyPr>
              <a:lstStyle/>
              <a:p>
                <a:r>
                  <a:rPr lang="en-US" dirty="0">
                    <a:solidFill>
                      <a:srgbClr val="FF0000"/>
                    </a:solidFill>
                  </a:rPr>
                  <a:t>Grover iterations ~ </a:t>
                </a:r>
                <a14:m>
                  <m:oMath xmlns:m="http://schemas.openxmlformats.org/officeDocument/2006/math">
                    <m:f>
                      <m:fPr>
                        <m:ctrlPr>
                          <a:rPr lang="en-US" i="1" smtClean="0">
                            <a:solidFill>
                              <a:srgbClr val="FF0000"/>
                            </a:solidFill>
                            <a:latin typeface="Cambria Math" panose="02040503050406030204" pitchFamily="18" charset="0"/>
                          </a:rPr>
                        </m:ctrlPr>
                      </m:fPr>
                      <m:num>
                        <m:r>
                          <a:rPr lang="en-US" i="1" smtClean="0">
                            <a:solidFill>
                              <a:srgbClr val="FF0000"/>
                            </a:solidFill>
                            <a:latin typeface="Cambria Math" panose="02040503050406030204" pitchFamily="18" charset="0"/>
                            <a:ea typeface="Cambria Math" panose="02040503050406030204" pitchFamily="18" charset="0"/>
                          </a:rPr>
                          <m:t>𝜋</m:t>
                        </m:r>
                      </m:num>
                      <m:den>
                        <m:r>
                          <a:rPr lang="en-US" b="0" i="1" smtClean="0">
                            <a:solidFill>
                              <a:srgbClr val="FF0000"/>
                            </a:solidFill>
                            <a:latin typeface="Cambria Math" panose="02040503050406030204" pitchFamily="18" charset="0"/>
                          </a:rPr>
                          <m:t>4</m:t>
                        </m:r>
                      </m:den>
                    </m:f>
                    <m:rad>
                      <m:radPr>
                        <m:degHide m:val="on"/>
                        <m:ctrlPr>
                          <a:rPr lang="en-US" i="1" smtClean="0">
                            <a:solidFill>
                              <a:srgbClr val="FF0000"/>
                            </a:solidFill>
                            <a:latin typeface="Cambria Math" panose="02040503050406030204" pitchFamily="18" charset="0"/>
                          </a:rPr>
                        </m:ctrlPr>
                      </m:radPr>
                      <m:deg/>
                      <m:e>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𝑁</m:t>
                            </m:r>
                          </m:num>
                          <m:den>
                            <m:r>
                              <a:rPr lang="en-US" b="0" i="1" smtClean="0">
                                <a:solidFill>
                                  <a:srgbClr val="FF0000"/>
                                </a:solidFill>
                                <a:latin typeface="Cambria Math" panose="02040503050406030204" pitchFamily="18" charset="0"/>
                              </a:rPr>
                              <m:t>𝑡</m:t>
                            </m:r>
                          </m:den>
                        </m:f>
                      </m:e>
                    </m:rad>
                  </m:oMath>
                </a14:m>
                <a:endParaRPr lang="en-US" dirty="0">
                  <a:solidFill>
                    <a:srgbClr val="FF0000"/>
                  </a:solidFill>
                </a:endParaRPr>
              </a:p>
            </p:txBody>
          </p:sp>
        </mc:Choice>
        <mc:Fallback>
          <p:sp>
            <p:nvSpPr>
              <p:cNvPr id="7" name="TextBox 6">
                <a:extLst>
                  <a:ext uri="{FF2B5EF4-FFF2-40B4-BE49-F238E27FC236}">
                    <a16:creationId xmlns:a16="http://schemas.microsoft.com/office/drawing/2014/main" id="{7821445D-92E2-DA7F-A8D2-C24BE2EB08DF}"/>
                  </a:ext>
                </a:extLst>
              </p:cNvPr>
              <p:cNvSpPr txBox="1">
                <a:spLocks noRot="1" noChangeAspect="1" noMove="1" noResize="1" noEditPoints="1" noAdjustHandles="1" noChangeArrowheads="1" noChangeShapeType="1" noTextEdit="1"/>
              </p:cNvSpPr>
              <p:nvPr/>
            </p:nvSpPr>
            <p:spPr>
              <a:xfrm>
                <a:off x="7769288" y="3757947"/>
                <a:ext cx="2948475" cy="656013"/>
              </a:xfrm>
              <a:prstGeom prst="rect">
                <a:avLst/>
              </a:prstGeom>
              <a:blipFill>
                <a:blip r:embed="rId3"/>
                <a:stretch>
                  <a:fillRect l="-165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7B8E0ED-2E18-8E1C-951C-2112175E4E98}"/>
              </a:ext>
            </a:extLst>
          </p:cNvPr>
          <p:cNvSpPr txBox="1"/>
          <p:nvPr/>
        </p:nvSpPr>
        <p:spPr>
          <a:xfrm>
            <a:off x="2467978" y="6505600"/>
            <a:ext cx="8014996" cy="369332"/>
          </a:xfrm>
          <a:prstGeom prst="rect">
            <a:avLst/>
          </a:prstGeom>
          <a:noFill/>
        </p:spPr>
        <p:txBody>
          <a:bodyPr wrap="square" rtlCol="0">
            <a:spAutoFit/>
          </a:bodyPr>
          <a:lstStyle/>
          <a:p>
            <a:r>
              <a:rPr lang="en-US" dirty="0"/>
              <a:t>Photo courtesy of https://qiskit.org/textbook/ch-algorithms/grover.html</a:t>
            </a:r>
          </a:p>
        </p:txBody>
      </p:sp>
    </p:spTree>
    <p:extLst>
      <p:ext uri="{BB962C8B-B14F-4D97-AF65-F5344CB8AC3E}">
        <p14:creationId xmlns:p14="http://schemas.microsoft.com/office/powerpoint/2010/main" val="86557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251492"/>
            <a:ext cx="10355403" cy="1540106"/>
          </a:xfrm>
        </p:spPr>
        <p:txBody>
          <a:bodyPr>
            <a:normAutofit/>
          </a:bodyPr>
          <a:lstStyle/>
          <a:p>
            <a:r>
              <a:rPr lang="en-US" dirty="0"/>
              <a:t>Quantum algorithms</a:t>
            </a:r>
            <a:r>
              <a:rPr lang="en-US" b="0" dirty="0">
                <a:effectLst/>
              </a:rPr>
              <a:t>  </a:t>
            </a:r>
            <a:endParaRPr lang="en-US" dirty="0"/>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6" y="1322301"/>
            <a:ext cx="10642735" cy="3518070"/>
          </a:xfrm>
        </p:spPr>
        <p:txBody>
          <a:bodyPr>
            <a:normAutofit/>
          </a:bodyPr>
          <a:lstStyle/>
          <a:p>
            <a:r>
              <a:rPr lang="en-US" dirty="0"/>
              <a:t>Grover’s algorithm</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Oval 3">
            <a:extLst>
              <a:ext uri="{FF2B5EF4-FFF2-40B4-BE49-F238E27FC236}">
                <a16:creationId xmlns:a16="http://schemas.microsoft.com/office/drawing/2014/main" id="{0415ED72-7B37-954C-7A77-8436D6D83D53}"/>
              </a:ext>
            </a:extLst>
          </p:cNvPr>
          <p:cNvSpPr/>
          <p:nvPr/>
        </p:nvSpPr>
        <p:spPr>
          <a:xfrm>
            <a:off x="4093119" y="2176581"/>
            <a:ext cx="5144818" cy="3127852"/>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n w="0"/>
                <a:solidFill>
                  <a:srgbClr val="FF0000"/>
                </a:solidFill>
                <a:effectLst>
                  <a:outerShdw blurRad="38100" dist="19050" dir="2700000" algn="tl" rotWithShape="0">
                    <a:schemeClr val="dk1">
                      <a:alpha val="40000"/>
                    </a:schemeClr>
                  </a:outerShdw>
                </a:effectLst>
              </a:rPr>
              <a:t>Grover iteration</a:t>
            </a:r>
            <a:br>
              <a:rPr lang="en-US" sz="1600" dirty="0">
                <a:ln w="0"/>
                <a:solidFill>
                  <a:srgbClr val="FF0000"/>
                </a:solidFill>
                <a:effectLst>
                  <a:outerShdw blurRad="38100" dist="19050" dir="2700000" algn="tl" rotWithShape="0">
                    <a:schemeClr val="dk1">
                      <a:alpha val="40000"/>
                    </a:schemeClr>
                  </a:outerShdw>
                </a:effectLst>
              </a:rPr>
            </a:br>
            <a:r>
              <a:rPr lang="en-US" sz="1600" dirty="0">
                <a:ln w="0"/>
                <a:solidFill>
                  <a:srgbClr val="FF0000"/>
                </a:solidFill>
                <a:effectLst>
                  <a:outerShdw blurRad="38100" dist="19050" dir="2700000" algn="tl" rotWithShape="0">
                    <a:schemeClr val="dk1">
                      <a:alpha val="40000"/>
                    </a:schemeClr>
                  </a:outerShdw>
                </a:effectLst>
              </a:rPr>
              <a:t>maximum at </a:t>
            </a:r>
            <a:endParaRPr lang="en-US" sz="1600" b="1" dirty="0">
              <a:solidFill>
                <a:srgbClr val="FF0000"/>
              </a:solidFill>
            </a:endParaRPr>
          </a:p>
        </p:txBody>
      </p:sp>
      <p:sp>
        <p:nvSpPr>
          <p:cNvPr id="6" name="Rectangle 5">
            <a:extLst>
              <a:ext uri="{FF2B5EF4-FFF2-40B4-BE49-F238E27FC236}">
                <a16:creationId xmlns:a16="http://schemas.microsoft.com/office/drawing/2014/main" id="{113E5082-F166-095C-9B4E-356201163D5A}"/>
              </a:ext>
            </a:extLst>
          </p:cNvPr>
          <p:cNvSpPr/>
          <p:nvPr/>
        </p:nvSpPr>
        <p:spPr>
          <a:xfrm>
            <a:off x="1334263" y="2443631"/>
            <a:ext cx="2269018" cy="832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Initialize the system to the superposition state</a:t>
            </a:r>
          </a:p>
        </p:txBody>
      </p:sp>
      <p:sp>
        <p:nvSpPr>
          <p:cNvPr id="7" name="Rectangle 6">
            <a:extLst>
              <a:ext uri="{FF2B5EF4-FFF2-40B4-BE49-F238E27FC236}">
                <a16:creationId xmlns:a16="http://schemas.microsoft.com/office/drawing/2014/main" id="{A89410C2-6497-B964-422E-C2640B9D98F2}"/>
              </a:ext>
            </a:extLst>
          </p:cNvPr>
          <p:cNvSpPr/>
          <p:nvPr/>
        </p:nvSpPr>
        <p:spPr>
          <a:xfrm>
            <a:off x="4291717" y="2443632"/>
            <a:ext cx="1578599" cy="832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Apply oracle</a:t>
            </a:r>
          </a:p>
        </p:txBody>
      </p:sp>
      <p:sp>
        <p:nvSpPr>
          <p:cNvPr id="11" name="Rectangle 10">
            <a:extLst>
              <a:ext uri="{FF2B5EF4-FFF2-40B4-BE49-F238E27FC236}">
                <a16:creationId xmlns:a16="http://schemas.microsoft.com/office/drawing/2014/main" id="{9A31EB9A-54FB-02D8-CC1C-58B79C578C8C}"/>
              </a:ext>
            </a:extLst>
          </p:cNvPr>
          <p:cNvSpPr/>
          <p:nvPr/>
        </p:nvSpPr>
        <p:spPr>
          <a:xfrm>
            <a:off x="6590091" y="2167803"/>
            <a:ext cx="2057400" cy="13389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Invert amplitude of the optimum and re-compute the average of amplitude </a:t>
            </a:r>
          </a:p>
        </p:txBody>
      </p:sp>
      <p:sp>
        <p:nvSpPr>
          <p:cNvPr id="13" name="Rectangle 12">
            <a:extLst>
              <a:ext uri="{FF2B5EF4-FFF2-40B4-BE49-F238E27FC236}">
                <a16:creationId xmlns:a16="http://schemas.microsoft.com/office/drawing/2014/main" id="{72193630-E251-706E-46DA-C936254C57CB}"/>
              </a:ext>
            </a:extLst>
          </p:cNvPr>
          <p:cNvSpPr/>
          <p:nvPr/>
        </p:nvSpPr>
        <p:spPr>
          <a:xfrm>
            <a:off x="6732087" y="5743246"/>
            <a:ext cx="1915404" cy="7544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Perform the measurement</a:t>
            </a:r>
          </a:p>
        </p:txBody>
      </p:sp>
      <p:cxnSp>
        <p:nvCxnSpPr>
          <p:cNvPr id="17" name="Straight Arrow Connector 16">
            <a:extLst>
              <a:ext uri="{FF2B5EF4-FFF2-40B4-BE49-F238E27FC236}">
                <a16:creationId xmlns:a16="http://schemas.microsoft.com/office/drawing/2014/main" id="{A0DB5FA6-2025-DD45-5940-C6FCE69758B5}"/>
              </a:ext>
            </a:extLst>
          </p:cNvPr>
          <p:cNvCxnSpPr>
            <a:cxnSpLocks/>
            <a:stCxn id="6" idx="3"/>
            <a:endCxn id="7" idx="1"/>
          </p:cNvCxnSpPr>
          <p:nvPr/>
        </p:nvCxnSpPr>
        <p:spPr>
          <a:xfrm>
            <a:off x="3603281" y="2860010"/>
            <a:ext cx="68843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EED6D0B-EF56-E014-A9B5-D68EF9B048A8}"/>
              </a:ext>
            </a:extLst>
          </p:cNvPr>
          <p:cNvCxnSpPr/>
          <p:nvPr/>
        </p:nvCxnSpPr>
        <p:spPr>
          <a:xfrm>
            <a:off x="5885985" y="2904342"/>
            <a:ext cx="68843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0958FD8-D9D4-CD4A-9D4B-F1323134A96F}"/>
              </a:ext>
            </a:extLst>
          </p:cNvPr>
          <p:cNvCxnSpPr>
            <a:stCxn id="11" idx="2"/>
          </p:cNvCxnSpPr>
          <p:nvPr/>
        </p:nvCxnSpPr>
        <p:spPr>
          <a:xfrm>
            <a:off x="7618791" y="3506746"/>
            <a:ext cx="0" cy="556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2F11EE1-AA3E-931C-47B9-C17653CE2C99}"/>
              </a:ext>
            </a:extLst>
          </p:cNvPr>
          <p:cNvCxnSpPr/>
          <p:nvPr/>
        </p:nvCxnSpPr>
        <p:spPr>
          <a:xfrm>
            <a:off x="7633801" y="5206671"/>
            <a:ext cx="0" cy="556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17">
            <a:extLst>
              <a:ext uri="{FF2B5EF4-FFF2-40B4-BE49-F238E27FC236}">
                <a16:creationId xmlns:a16="http://schemas.microsoft.com/office/drawing/2014/main" id="{FC60CA73-32E4-549C-883C-5D213EE28C40}"/>
              </a:ext>
            </a:extLst>
          </p:cNvPr>
          <p:cNvCxnSpPr>
            <a:stCxn id="31" idx="1"/>
            <a:endCxn id="7" idx="2"/>
          </p:cNvCxnSpPr>
          <p:nvPr/>
        </p:nvCxnSpPr>
        <p:spPr>
          <a:xfrm rot="10800000">
            <a:off x="5081018" y="3276389"/>
            <a:ext cx="1321295" cy="135878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CD0B647-5AFE-809F-6DA0-13D3100CFE44}"/>
              </a:ext>
            </a:extLst>
          </p:cNvPr>
          <p:cNvSpPr txBox="1"/>
          <p:nvPr/>
        </p:nvSpPr>
        <p:spPr>
          <a:xfrm>
            <a:off x="4705368" y="3785208"/>
            <a:ext cx="694056" cy="338554"/>
          </a:xfrm>
          <a:prstGeom prst="rect">
            <a:avLst/>
          </a:prstGeom>
          <a:noFill/>
        </p:spPr>
        <p:txBody>
          <a:bodyPr wrap="square" rtlCol="0">
            <a:spAutoFit/>
          </a:bodyPr>
          <a:lstStyle/>
          <a:p>
            <a:pPr algn="ctr"/>
            <a:r>
              <a:rPr lang="en-US" sz="1600" dirty="0"/>
              <a:t>No</a:t>
            </a:r>
          </a:p>
        </p:txBody>
      </p:sp>
      <p:sp>
        <p:nvSpPr>
          <p:cNvPr id="23" name="TextBox 22">
            <a:extLst>
              <a:ext uri="{FF2B5EF4-FFF2-40B4-BE49-F238E27FC236}">
                <a16:creationId xmlns:a16="http://schemas.microsoft.com/office/drawing/2014/main" id="{703FBF4A-3654-5F77-1A28-6F8D7D5C57A0}"/>
              </a:ext>
            </a:extLst>
          </p:cNvPr>
          <p:cNvSpPr txBox="1"/>
          <p:nvPr/>
        </p:nvSpPr>
        <p:spPr>
          <a:xfrm>
            <a:off x="7271762" y="5257821"/>
            <a:ext cx="694056" cy="338554"/>
          </a:xfrm>
          <a:prstGeom prst="rect">
            <a:avLst/>
          </a:prstGeom>
          <a:noFill/>
        </p:spPr>
        <p:txBody>
          <a:bodyPr wrap="square" rtlCol="0">
            <a:spAutoFit/>
          </a:bodyPr>
          <a:lstStyle/>
          <a:p>
            <a:pPr algn="ctr"/>
            <a:r>
              <a:rPr lang="en-US" sz="1600" dirty="0"/>
              <a:t>Yes</a:t>
            </a:r>
          </a:p>
        </p:txBody>
      </p:sp>
      <p:cxnSp>
        <p:nvCxnSpPr>
          <p:cNvPr id="24" name="Straight Connector 23">
            <a:extLst>
              <a:ext uri="{FF2B5EF4-FFF2-40B4-BE49-F238E27FC236}">
                <a16:creationId xmlns:a16="http://schemas.microsoft.com/office/drawing/2014/main" id="{59C3E4E9-1488-97E9-A5BE-DE212E8FC9BA}"/>
              </a:ext>
            </a:extLst>
          </p:cNvPr>
          <p:cNvCxnSpPr/>
          <p:nvPr/>
        </p:nvCxnSpPr>
        <p:spPr>
          <a:xfrm>
            <a:off x="3947499" y="2860009"/>
            <a:ext cx="0" cy="646737"/>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502087CB-6130-2203-29DE-0DDDA7D5CA56}"/>
              </a:ext>
            </a:extLst>
          </p:cNvPr>
          <p:cNvPicPr>
            <a:picLocks noChangeAspect="1"/>
          </p:cNvPicPr>
          <p:nvPr/>
        </p:nvPicPr>
        <p:blipFill>
          <a:blip r:embed="rId2"/>
          <a:stretch>
            <a:fillRect/>
          </a:stretch>
        </p:blipFill>
        <p:spPr>
          <a:xfrm>
            <a:off x="2916769" y="3506746"/>
            <a:ext cx="1895540" cy="539176"/>
          </a:xfrm>
          <a:prstGeom prst="rect">
            <a:avLst/>
          </a:prstGeom>
        </p:spPr>
      </p:pic>
      <p:pic>
        <p:nvPicPr>
          <p:cNvPr id="26" name="Picture 25">
            <a:extLst>
              <a:ext uri="{FF2B5EF4-FFF2-40B4-BE49-F238E27FC236}">
                <a16:creationId xmlns:a16="http://schemas.microsoft.com/office/drawing/2014/main" id="{7CFA5F8D-3240-56E7-3D66-A66BC9791809}"/>
              </a:ext>
            </a:extLst>
          </p:cNvPr>
          <p:cNvPicPr>
            <a:picLocks noChangeAspect="1"/>
          </p:cNvPicPr>
          <p:nvPr/>
        </p:nvPicPr>
        <p:blipFill>
          <a:blip r:embed="rId3"/>
          <a:stretch>
            <a:fillRect/>
          </a:stretch>
        </p:blipFill>
        <p:spPr>
          <a:xfrm>
            <a:off x="5325158" y="1580706"/>
            <a:ext cx="3008666" cy="499901"/>
          </a:xfrm>
          <a:prstGeom prst="rect">
            <a:avLst/>
          </a:prstGeom>
        </p:spPr>
      </p:pic>
      <p:cxnSp>
        <p:nvCxnSpPr>
          <p:cNvPr id="27" name="Straight Connector 26">
            <a:extLst>
              <a:ext uri="{FF2B5EF4-FFF2-40B4-BE49-F238E27FC236}">
                <a16:creationId xmlns:a16="http://schemas.microsoft.com/office/drawing/2014/main" id="{C4D1EC91-23D8-4408-6233-132B8A5316FA}"/>
              </a:ext>
            </a:extLst>
          </p:cNvPr>
          <p:cNvCxnSpPr/>
          <p:nvPr/>
        </p:nvCxnSpPr>
        <p:spPr>
          <a:xfrm flipV="1">
            <a:off x="6230203" y="2080607"/>
            <a:ext cx="0" cy="823735"/>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7B311030-9A5C-28D6-428A-087FC44EA1CA}"/>
              </a:ext>
            </a:extLst>
          </p:cNvPr>
          <p:cNvPicPr>
            <a:picLocks noChangeAspect="1"/>
          </p:cNvPicPr>
          <p:nvPr/>
        </p:nvPicPr>
        <p:blipFill>
          <a:blip r:embed="rId4"/>
          <a:stretch>
            <a:fillRect/>
          </a:stretch>
        </p:blipFill>
        <p:spPr>
          <a:xfrm>
            <a:off x="8068475" y="3572205"/>
            <a:ext cx="990600" cy="504825"/>
          </a:xfrm>
          <a:prstGeom prst="rect">
            <a:avLst/>
          </a:prstGeom>
        </p:spPr>
      </p:pic>
      <p:pic>
        <p:nvPicPr>
          <p:cNvPr id="29" name="Picture 28">
            <a:extLst>
              <a:ext uri="{FF2B5EF4-FFF2-40B4-BE49-F238E27FC236}">
                <a16:creationId xmlns:a16="http://schemas.microsoft.com/office/drawing/2014/main" id="{87C3ADB7-A432-6E5A-1D67-4E2CE303F0E8}"/>
              </a:ext>
            </a:extLst>
          </p:cNvPr>
          <p:cNvPicPr>
            <a:picLocks noChangeAspect="1"/>
          </p:cNvPicPr>
          <p:nvPr/>
        </p:nvPicPr>
        <p:blipFill>
          <a:blip r:embed="rId5"/>
          <a:stretch>
            <a:fillRect/>
          </a:stretch>
        </p:blipFill>
        <p:spPr>
          <a:xfrm>
            <a:off x="8182044" y="4045922"/>
            <a:ext cx="1038225" cy="455017"/>
          </a:xfrm>
          <a:prstGeom prst="rect">
            <a:avLst/>
          </a:prstGeom>
        </p:spPr>
      </p:pic>
      <p:cxnSp>
        <p:nvCxnSpPr>
          <p:cNvPr id="30" name="Straight Connector 29">
            <a:extLst>
              <a:ext uri="{FF2B5EF4-FFF2-40B4-BE49-F238E27FC236}">
                <a16:creationId xmlns:a16="http://schemas.microsoft.com/office/drawing/2014/main" id="{EB6493A6-7D9F-F386-76B2-DC88F37B9C34}"/>
              </a:ext>
            </a:extLst>
          </p:cNvPr>
          <p:cNvCxnSpPr/>
          <p:nvPr/>
        </p:nvCxnSpPr>
        <p:spPr>
          <a:xfrm>
            <a:off x="7618790" y="3776334"/>
            <a:ext cx="449685"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Diamond 30">
            <a:extLst>
              <a:ext uri="{FF2B5EF4-FFF2-40B4-BE49-F238E27FC236}">
                <a16:creationId xmlns:a16="http://schemas.microsoft.com/office/drawing/2014/main" id="{41A3E5E9-B873-D4FD-D409-F62D07C992CC}"/>
              </a:ext>
            </a:extLst>
          </p:cNvPr>
          <p:cNvSpPr/>
          <p:nvPr/>
        </p:nvSpPr>
        <p:spPr>
          <a:xfrm>
            <a:off x="6402312" y="4063671"/>
            <a:ext cx="2432957" cy="1143000"/>
          </a:xfrm>
          <a:prstGeom prst="diamo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Optimum? success </a:t>
            </a:r>
            <a:r>
              <a:rPr lang="en-US" sz="1600" dirty="0" err="1"/>
              <a:t>prob</a:t>
            </a:r>
            <a:r>
              <a:rPr lang="en-US" sz="1600" dirty="0"/>
              <a:t> max?</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B4543EF2-D80F-FCE5-8E6A-40F218851B6F}"/>
                  </a:ext>
                </a:extLst>
              </p:cNvPr>
              <p:cNvSpPr txBox="1"/>
              <p:nvPr/>
            </p:nvSpPr>
            <p:spPr>
              <a:xfrm>
                <a:off x="9210844" y="3444167"/>
                <a:ext cx="3079709" cy="1085490"/>
              </a:xfrm>
              <a:prstGeom prst="rect">
                <a:avLst/>
              </a:prstGeom>
              <a:noFill/>
            </p:spPr>
            <p:txBody>
              <a:bodyPr wrap="square" rtlCol="0">
                <a:spAutoFit/>
              </a:bodyPr>
              <a:lstStyle/>
              <a:p>
                <a:r>
                  <a:rPr lang="en-US" sz="1600" dirty="0"/>
                  <a:t>New amplitude:  </a:t>
                </a:r>
              </a:p>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𝑖</m:t>
                          </m:r>
                          <m:r>
                            <a:rPr lang="en-US" sz="1600" b="0" i="1" smtClean="0">
                              <a:latin typeface="Cambria Math" panose="02040503050406030204" pitchFamily="18" charset="0"/>
                            </a:rPr>
                            <m:t>_</m:t>
                          </m:r>
                          <m:r>
                            <a:rPr lang="en-US" sz="1600" b="0" i="1" smtClean="0">
                              <a:latin typeface="Cambria Math" panose="02040503050406030204" pitchFamily="18" charset="0"/>
                            </a:rPr>
                            <m:t>𝑛𝑒𝑤</m:t>
                          </m:r>
                        </m:sub>
                      </m:sSub>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rPr>
                            <m:t>𝑚</m:t>
                          </m:r>
                        </m:e>
                      </m:d>
                    </m:oMath>
                  </m:oMathPara>
                </a14:m>
                <a:endParaRPr lang="en-US" sz="1600" b="0" i="1" dirty="0"/>
              </a:p>
              <a:p>
                <a:r>
                  <a:rPr lang="en-US" sz="1600" b="0" dirty="0"/>
                  <a:t>            </a:t>
                </a:r>
                <a14:m>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𝑚</m:t>
                    </m:r>
                    <m:r>
                      <a:rPr lang="en-US" sz="1600" b="0" i="1" smtClean="0">
                        <a:latin typeface="Cambria Math" panose="02040503050406030204" pitchFamily="18" charset="0"/>
                      </a:rPr>
                      <m:t> −</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𝑙</m:t>
                        </m:r>
                      </m:e>
                      <m:sub>
                        <m:r>
                          <a:rPr lang="en-US" sz="1600" i="1">
                            <a:latin typeface="Cambria Math" panose="02040503050406030204" pitchFamily="18" charset="0"/>
                          </a:rPr>
                          <m:t>𝑖</m:t>
                        </m:r>
                      </m:sub>
                    </m:sSub>
                  </m:oMath>
                </a14:m>
                <a:endParaRPr lang="en-US" sz="1600" dirty="0"/>
              </a:p>
              <a:p>
                <a14:m>
                  <m:oMath xmlns:m="http://schemas.openxmlformats.org/officeDocument/2006/math">
                    <m:r>
                      <a:rPr lang="en-US" sz="1600" i="1">
                        <a:latin typeface="Cambria Math" panose="02040503050406030204" pitchFamily="18" charset="0"/>
                      </a:rPr>
                      <m:t>𝑚</m:t>
                    </m:r>
                  </m:oMath>
                </a14:m>
                <a:r>
                  <a:rPr lang="en-US" sz="1600" i="1" dirty="0"/>
                  <a:t> </a:t>
                </a:r>
                <a:r>
                  <a:rPr lang="en-US" sz="1600" dirty="0"/>
                  <a:t>is new average of amplitude.</a:t>
                </a:r>
              </a:p>
            </p:txBody>
          </p:sp>
        </mc:Choice>
        <mc:Fallback>
          <p:sp>
            <p:nvSpPr>
              <p:cNvPr id="32" name="TextBox 31">
                <a:extLst>
                  <a:ext uri="{FF2B5EF4-FFF2-40B4-BE49-F238E27FC236}">
                    <a16:creationId xmlns:a16="http://schemas.microsoft.com/office/drawing/2014/main" id="{B4543EF2-D80F-FCE5-8E6A-40F218851B6F}"/>
                  </a:ext>
                </a:extLst>
              </p:cNvPr>
              <p:cNvSpPr txBox="1">
                <a:spLocks noRot="1" noChangeAspect="1" noMove="1" noResize="1" noEditPoints="1" noAdjustHandles="1" noChangeArrowheads="1" noChangeShapeType="1" noTextEdit="1"/>
              </p:cNvSpPr>
              <p:nvPr/>
            </p:nvSpPr>
            <p:spPr>
              <a:xfrm>
                <a:off x="9210844" y="3444167"/>
                <a:ext cx="3079709" cy="1085490"/>
              </a:xfrm>
              <a:prstGeom prst="rect">
                <a:avLst/>
              </a:prstGeom>
              <a:blipFill>
                <a:blip r:embed="rId6"/>
                <a:stretch>
                  <a:fillRect l="-1188" t="-1685" r="-198" b="-6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14092277-2A1D-DB7F-D1F8-858FA9104458}"/>
                  </a:ext>
                </a:extLst>
              </p:cNvPr>
              <p:cNvSpPr txBox="1"/>
              <p:nvPr/>
            </p:nvSpPr>
            <p:spPr>
              <a:xfrm>
                <a:off x="6312115" y="3972363"/>
                <a:ext cx="419972" cy="5001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1" i="1" smtClean="0">
                              <a:solidFill>
                                <a:srgbClr val="FF0000"/>
                              </a:solidFill>
                              <a:latin typeface="Cambria Math" panose="02040503050406030204" pitchFamily="18" charset="0"/>
                              <a:sym typeface="Symbol" panose="05050102010706020507" pitchFamily="18" charset="2"/>
                            </a:rPr>
                          </m:ctrlPr>
                        </m:fPr>
                        <m:num>
                          <m:r>
                            <a:rPr lang="en-US" sz="1100" b="1" i="1" smtClean="0">
                              <a:solidFill>
                                <a:srgbClr val="FF0000"/>
                              </a:solidFill>
                              <a:latin typeface="Cambria Math" panose="02040503050406030204" pitchFamily="18" charset="0"/>
                              <a:sym typeface="Symbol" panose="05050102010706020507" pitchFamily="18" charset="2"/>
                            </a:rPr>
                            <m:t></m:t>
                          </m:r>
                        </m:num>
                        <m:den>
                          <m:r>
                            <a:rPr lang="en-US" sz="1100" b="1" i="1" smtClean="0">
                              <a:solidFill>
                                <a:srgbClr val="FF0000"/>
                              </a:solidFill>
                              <a:latin typeface="Cambria Math" panose="02040503050406030204" pitchFamily="18" charset="0"/>
                              <a:sym typeface="Symbol" panose="05050102010706020507" pitchFamily="18" charset="2"/>
                            </a:rPr>
                            <m:t>𝟒</m:t>
                          </m:r>
                        </m:den>
                      </m:f>
                      <m:rad>
                        <m:radPr>
                          <m:degHide m:val="on"/>
                          <m:ctrlPr>
                            <a:rPr lang="en-US" sz="1100" b="1" i="1" smtClean="0">
                              <a:solidFill>
                                <a:srgbClr val="FF0000"/>
                              </a:solidFill>
                              <a:latin typeface="Cambria Math" panose="02040503050406030204" pitchFamily="18" charset="0"/>
                              <a:sym typeface="Symbol" panose="05050102010706020507" pitchFamily="18" charset="2"/>
                            </a:rPr>
                          </m:ctrlPr>
                        </m:radPr>
                        <m:deg/>
                        <m:e>
                          <m:f>
                            <m:fPr>
                              <m:ctrlPr>
                                <a:rPr lang="en-US" sz="1100" b="1" i="1" smtClean="0">
                                  <a:solidFill>
                                    <a:srgbClr val="FF0000"/>
                                  </a:solidFill>
                                  <a:latin typeface="Cambria Math" panose="02040503050406030204" pitchFamily="18" charset="0"/>
                                  <a:sym typeface="Symbol" panose="05050102010706020507" pitchFamily="18" charset="2"/>
                                </a:rPr>
                              </m:ctrlPr>
                            </m:fPr>
                            <m:num>
                              <m:r>
                                <a:rPr lang="en-US" sz="1100" b="1" i="1" smtClean="0">
                                  <a:solidFill>
                                    <a:srgbClr val="FF0000"/>
                                  </a:solidFill>
                                  <a:latin typeface="Cambria Math" panose="02040503050406030204" pitchFamily="18" charset="0"/>
                                  <a:sym typeface="Symbol" panose="05050102010706020507" pitchFamily="18" charset="2"/>
                                </a:rPr>
                                <m:t>𝑵</m:t>
                              </m:r>
                            </m:num>
                            <m:den>
                              <m:r>
                                <a:rPr lang="en-US" sz="1100" b="1" i="1" smtClean="0">
                                  <a:solidFill>
                                    <a:srgbClr val="FF0000"/>
                                  </a:solidFill>
                                  <a:latin typeface="Cambria Math" panose="02040503050406030204" pitchFamily="18" charset="0"/>
                                  <a:sym typeface="Symbol" panose="05050102010706020507" pitchFamily="18" charset="2"/>
                                </a:rPr>
                                <m:t>𝒕</m:t>
                              </m:r>
                            </m:den>
                          </m:f>
                        </m:e>
                      </m:rad>
                    </m:oMath>
                  </m:oMathPara>
                </a14:m>
                <a:endParaRPr lang="en-US" sz="1100" b="1" dirty="0">
                  <a:solidFill>
                    <a:srgbClr val="FF0000"/>
                  </a:solidFill>
                </a:endParaRPr>
              </a:p>
            </p:txBody>
          </p:sp>
        </mc:Choice>
        <mc:Fallback>
          <p:sp>
            <p:nvSpPr>
              <p:cNvPr id="33" name="TextBox 32">
                <a:extLst>
                  <a:ext uri="{FF2B5EF4-FFF2-40B4-BE49-F238E27FC236}">
                    <a16:creationId xmlns:a16="http://schemas.microsoft.com/office/drawing/2014/main" id="{14092277-2A1D-DB7F-D1F8-858FA9104458}"/>
                  </a:ext>
                </a:extLst>
              </p:cNvPr>
              <p:cNvSpPr txBox="1">
                <a:spLocks noRot="1" noChangeAspect="1" noMove="1" noResize="1" noEditPoints="1" noAdjustHandles="1" noChangeArrowheads="1" noChangeShapeType="1" noTextEdit="1"/>
              </p:cNvSpPr>
              <p:nvPr/>
            </p:nvSpPr>
            <p:spPr>
              <a:xfrm>
                <a:off x="6312115" y="3972363"/>
                <a:ext cx="419972" cy="500137"/>
              </a:xfrm>
              <a:prstGeom prst="rect">
                <a:avLst/>
              </a:prstGeom>
              <a:blipFill>
                <a:blip r:embed="rId7"/>
                <a:stretch>
                  <a:fillRect/>
                </a:stretch>
              </a:blipFill>
            </p:spPr>
            <p:txBody>
              <a:bodyPr/>
              <a:lstStyle/>
              <a:p>
                <a:r>
                  <a:rPr lang="en-US">
                    <a:noFill/>
                  </a:rPr>
                  <a:t> </a:t>
                </a:r>
              </a:p>
            </p:txBody>
          </p:sp>
        </mc:Fallback>
      </mc:AlternateContent>
      <p:graphicFrame>
        <p:nvGraphicFramePr>
          <p:cNvPr id="36" name="Table 35">
            <a:extLst>
              <a:ext uri="{FF2B5EF4-FFF2-40B4-BE49-F238E27FC236}">
                <a16:creationId xmlns:a16="http://schemas.microsoft.com/office/drawing/2014/main" id="{2B2F3825-A3B1-03A5-F4EE-9F6CD2ABC445}"/>
              </a:ext>
            </a:extLst>
          </p:cNvPr>
          <p:cNvGraphicFramePr>
            <a:graphicFrameLocks noGrp="1"/>
          </p:cNvGraphicFramePr>
          <p:nvPr>
            <p:extLst>
              <p:ext uri="{D42A27DB-BD31-4B8C-83A1-F6EECF244321}">
                <p14:modId xmlns:p14="http://schemas.microsoft.com/office/powerpoint/2010/main" val="1916471078"/>
              </p:ext>
            </p:extLst>
          </p:nvPr>
        </p:nvGraphicFramePr>
        <p:xfrm>
          <a:off x="1082880" y="5066104"/>
          <a:ext cx="3701152" cy="370840"/>
        </p:xfrm>
        <a:graphic>
          <a:graphicData uri="http://schemas.openxmlformats.org/drawingml/2006/table">
            <a:tbl>
              <a:tblPr firstRow="1" bandRow="1">
                <a:tableStyleId>{8A107856-5554-42FB-B03E-39F5DBC370BA}</a:tableStyleId>
              </a:tblPr>
              <a:tblGrid>
                <a:gridCol w="528736">
                  <a:extLst>
                    <a:ext uri="{9D8B030D-6E8A-4147-A177-3AD203B41FA5}">
                      <a16:colId xmlns:a16="http://schemas.microsoft.com/office/drawing/2014/main" val="20000"/>
                    </a:ext>
                  </a:extLst>
                </a:gridCol>
                <a:gridCol w="528736">
                  <a:extLst>
                    <a:ext uri="{9D8B030D-6E8A-4147-A177-3AD203B41FA5}">
                      <a16:colId xmlns:a16="http://schemas.microsoft.com/office/drawing/2014/main" val="20001"/>
                    </a:ext>
                  </a:extLst>
                </a:gridCol>
                <a:gridCol w="528736">
                  <a:extLst>
                    <a:ext uri="{9D8B030D-6E8A-4147-A177-3AD203B41FA5}">
                      <a16:colId xmlns:a16="http://schemas.microsoft.com/office/drawing/2014/main" val="20002"/>
                    </a:ext>
                  </a:extLst>
                </a:gridCol>
                <a:gridCol w="528736">
                  <a:extLst>
                    <a:ext uri="{9D8B030D-6E8A-4147-A177-3AD203B41FA5}">
                      <a16:colId xmlns:a16="http://schemas.microsoft.com/office/drawing/2014/main" val="20003"/>
                    </a:ext>
                  </a:extLst>
                </a:gridCol>
                <a:gridCol w="528736">
                  <a:extLst>
                    <a:ext uri="{9D8B030D-6E8A-4147-A177-3AD203B41FA5}">
                      <a16:colId xmlns:a16="http://schemas.microsoft.com/office/drawing/2014/main" val="20004"/>
                    </a:ext>
                  </a:extLst>
                </a:gridCol>
                <a:gridCol w="528736">
                  <a:extLst>
                    <a:ext uri="{9D8B030D-6E8A-4147-A177-3AD203B41FA5}">
                      <a16:colId xmlns:a16="http://schemas.microsoft.com/office/drawing/2014/main" val="20005"/>
                    </a:ext>
                  </a:extLst>
                </a:gridCol>
                <a:gridCol w="528736">
                  <a:extLst>
                    <a:ext uri="{9D8B030D-6E8A-4147-A177-3AD203B41FA5}">
                      <a16:colId xmlns:a16="http://schemas.microsoft.com/office/drawing/2014/main" val="20006"/>
                    </a:ext>
                  </a:extLst>
                </a:gridCol>
              </a:tblGrid>
              <a:tr h="370840">
                <a:tc>
                  <a:txBody>
                    <a:bodyPr/>
                    <a:lstStyle/>
                    <a:p>
                      <a:pPr algn="ctr"/>
                      <a:r>
                        <a:rPr lang="en-US" sz="1400" dirty="0"/>
                        <a:t>0</a:t>
                      </a:r>
                    </a:p>
                  </a:txBody>
                  <a:tcPr anchor="ctr"/>
                </a:tc>
                <a:tc>
                  <a:txBody>
                    <a:bodyPr/>
                    <a:lstStyle/>
                    <a:p>
                      <a:pPr algn="ctr"/>
                      <a:r>
                        <a:rPr lang="en-US" sz="1400" dirty="0"/>
                        <a:t>1</a:t>
                      </a:r>
                    </a:p>
                  </a:txBody>
                  <a:tcPr anchor="ctr"/>
                </a:tc>
                <a:tc>
                  <a:txBody>
                    <a:bodyPr/>
                    <a:lstStyle/>
                    <a:p>
                      <a:pPr algn="ctr"/>
                      <a:r>
                        <a:rPr lang="en-US" sz="1400" dirty="0"/>
                        <a:t>2</a:t>
                      </a:r>
                    </a:p>
                  </a:txBody>
                  <a:tcPr anchor="ctr"/>
                </a:tc>
                <a:tc>
                  <a:txBody>
                    <a:bodyPr/>
                    <a:lstStyle/>
                    <a:p>
                      <a:pPr algn="ctr"/>
                      <a:r>
                        <a:rPr lang="en-US" sz="1400" dirty="0"/>
                        <a:t>3</a:t>
                      </a:r>
                    </a:p>
                  </a:txBody>
                  <a:tcPr anchor="ctr"/>
                </a:tc>
                <a:tc>
                  <a:txBody>
                    <a:bodyPr/>
                    <a:lstStyle/>
                    <a:p>
                      <a:pPr algn="ctr"/>
                      <a:r>
                        <a:rPr lang="en-US" sz="1400" dirty="0"/>
                        <a:t>4</a:t>
                      </a:r>
                    </a:p>
                  </a:txBody>
                  <a:tcPr anchor="ctr"/>
                </a:tc>
                <a:tc>
                  <a:txBody>
                    <a:bodyPr/>
                    <a:lstStyle/>
                    <a:p>
                      <a:pPr algn="ctr"/>
                      <a:r>
                        <a:rPr lang="en-US" sz="1400" dirty="0"/>
                        <a:t>…</a:t>
                      </a:r>
                    </a:p>
                  </a:txBody>
                  <a:tcPr anchor="ctr"/>
                </a:tc>
                <a:tc>
                  <a:txBody>
                    <a:bodyPr/>
                    <a:lstStyle/>
                    <a:p>
                      <a:pPr algn="ctr"/>
                      <a:r>
                        <a:rPr lang="en-US" sz="1400" dirty="0"/>
                        <a:t>N-1</a:t>
                      </a:r>
                    </a:p>
                  </a:txBody>
                  <a:tcPr anchor="ctr"/>
                </a:tc>
                <a:extLst>
                  <a:ext uri="{0D108BD9-81ED-4DB2-BD59-A6C34878D82A}">
                    <a16:rowId xmlns:a16="http://schemas.microsoft.com/office/drawing/2014/main" val="10000"/>
                  </a:ext>
                </a:extLst>
              </a:tr>
            </a:tbl>
          </a:graphicData>
        </a:graphic>
      </p:graphicFrame>
      <p:sp>
        <p:nvSpPr>
          <p:cNvPr id="37" name="TextBox 36">
            <a:extLst>
              <a:ext uri="{FF2B5EF4-FFF2-40B4-BE49-F238E27FC236}">
                <a16:creationId xmlns:a16="http://schemas.microsoft.com/office/drawing/2014/main" id="{18BA6603-B6E4-F52C-9290-801B1BAAE80C}"/>
              </a:ext>
            </a:extLst>
          </p:cNvPr>
          <p:cNvSpPr txBox="1"/>
          <p:nvPr/>
        </p:nvSpPr>
        <p:spPr>
          <a:xfrm>
            <a:off x="1021237" y="5524430"/>
            <a:ext cx="3404327" cy="1077218"/>
          </a:xfrm>
          <a:prstGeom prst="rect">
            <a:avLst/>
          </a:prstGeom>
          <a:noFill/>
        </p:spPr>
        <p:txBody>
          <a:bodyPr wrap="square" rtlCol="0">
            <a:spAutoFit/>
          </a:bodyPr>
          <a:lstStyle/>
          <a:p>
            <a:r>
              <a:rPr lang="en-US" sz="1600" dirty="0"/>
              <a:t>The optimum is at index “</a:t>
            </a:r>
            <a:r>
              <a:rPr lang="en-US" sz="1600" i="1" dirty="0"/>
              <a:t>a</a:t>
            </a:r>
            <a:r>
              <a:rPr lang="en-US" sz="1600" dirty="0"/>
              <a:t>”,</a:t>
            </a:r>
          </a:p>
          <a:p>
            <a:r>
              <a:rPr lang="en-US" sz="1600" dirty="0"/>
              <a:t>Define</a:t>
            </a:r>
            <a:r>
              <a:rPr lang="th-TH" sz="1600" dirty="0"/>
              <a:t> </a:t>
            </a:r>
            <a:r>
              <a:rPr lang="en-US" sz="1600" dirty="0"/>
              <a:t>Tagging Function :   </a:t>
            </a:r>
          </a:p>
          <a:p>
            <a:r>
              <a:rPr lang="en-US" sz="1600" dirty="0"/>
              <a:t>f(</a:t>
            </a:r>
            <a:r>
              <a:rPr lang="en-US" sz="1600" i="1" dirty="0"/>
              <a:t>x</a:t>
            </a:r>
            <a:r>
              <a:rPr lang="en-US" sz="1600" dirty="0"/>
              <a:t>) = 0,  </a:t>
            </a:r>
            <a:r>
              <a:rPr lang="en-US" sz="1600" i="1" dirty="0"/>
              <a:t>x</a:t>
            </a:r>
            <a:r>
              <a:rPr lang="en-US" sz="1600" dirty="0"/>
              <a:t> </a:t>
            </a:r>
            <a:r>
              <a:rPr lang="en-US" sz="1600" dirty="0">
                <a:sym typeface="Symbol" panose="05050102010706020507" pitchFamily="18" charset="2"/>
              </a:rPr>
              <a:t> </a:t>
            </a:r>
            <a:r>
              <a:rPr lang="en-US" sz="1600" i="1" dirty="0">
                <a:sym typeface="Symbol" panose="05050102010706020507" pitchFamily="18" charset="2"/>
              </a:rPr>
              <a:t>a</a:t>
            </a:r>
          </a:p>
          <a:p>
            <a:r>
              <a:rPr lang="en-US" sz="1600" dirty="0">
                <a:sym typeface="Symbol" panose="05050102010706020507" pitchFamily="18" charset="2"/>
              </a:rPr>
              <a:t>f(</a:t>
            </a:r>
            <a:r>
              <a:rPr lang="en-US" sz="1600" i="1" dirty="0">
                <a:sym typeface="Symbol" panose="05050102010706020507" pitchFamily="18" charset="2"/>
              </a:rPr>
              <a:t>x</a:t>
            </a:r>
            <a:r>
              <a:rPr lang="en-US" sz="1600" dirty="0">
                <a:sym typeface="Symbol" panose="05050102010706020507" pitchFamily="18" charset="2"/>
              </a:rPr>
              <a:t>) = 1,  </a:t>
            </a:r>
            <a:r>
              <a:rPr lang="en-US" sz="1600" i="1" dirty="0">
                <a:sym typeface="Symbol" panose="05050102010706020507" pitchFamily="18" charset="2"/>
              </a:rPr>
              <a:t>x</a:t>
            </a:r>
            <a:r>
              <a:rPr lang="en-US" sz="1600" dirty="0">
                <a:sym typeface="Symbol" panose="05050102010706020507" pitchFamily="18" charset="2"/>
              </a:rPr>
              <a:t> = </a:t>
            </a:r>
            <a:r>
              <a:rPr lang="en-US" sz="1600" i="1" dirty="0">
                <a:sym typeface="Symbol" panose="05050102010706020507" pitchFamily="18" charset="2"/>
              </a:rPr>
              <a:t>a</a:t>
            </a:r>
            <a:r>
              <a:rPr lang="en-US" sz="1600" dirty="0">
                <a:sym typeface="Symbol" panose="05050102010706020507" pitchFamily="18" charset="2"/>
              </a:rPr>
              <a:t> </a:t>
            </a:r>
            <a:endParaRPr lang="en-US" sz="1600" dirty="0"/>
          </a:p>
        </p:txBody>
      </p:sp>
    </p:spTree>
    <p:extLst>
      <p:ext uri="{BB962C8B-B14F-4D97-AF65-F5344CB8AC3E}">
        <p14:creationId xmlns:p14="http://schemas.microsoft.com/office/powerpoint/2010/main" val="3451212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251492"/>
            <a:ext cx="10355403" cy="1540106"/>
          </a:xfrm>
        </p:spPr>
        <p:txBody>
          <a:bodyPr>
            <a:normAutofit/>
          </a:bodyPr>
          <a:lstStyle/>
          <a:p>
            <a:r>
              <a:rPr lang="en-US" dirty="0"/>
              <a:t>Quantum algorithms</a:t>
            </a:r>
            <a:r>
              <a:rPr lang="en-US" b="0" dirty="0">
                <a:effectLst/>
              </a:rPr>
              <a:t>  </a:t>
            </a:r>
            <a:endParaRPr lang="en-US" dirty="0"/>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6" y="1322301"/>
            <a:ext cx="10642735" cy="3518070"/>
          </a:xfrm>
        </p:spPr>
        <p:txBody>
          <a:bodyPr>
            <a:normAutofit/>
          </a:bodyPr>
          <a:lstStyle/>
          <a:p>
            <a:r>
              <a:rPr lang="en-US" dirty="0"/>
              <a:t>Operation of searching data by Grover’s algorithm for 2 qubits:</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5" name="Group 4">
            <a:extLst>
              <a:ext uri="{FF2B5EF4-FFF2-40B4-BE49-F238E27FC236}">
                <a16:creationId xmlns:a16="http://schemas.microsoft.com/office/drawing/2014/main" id="{B3914C2B-B822-EF2E-9186-004043860E23}"/>
              </a:ext>
            </a:extLst>
          </p:cNvPr>
          <p:cNvGrpSpPr/>
          <p:nvPr/>
        </p:nvGrpSpPr>
        <p:grpSpPr>
          <a:xfrm>
            <a:off x="4101859" y="1791598"/>
            <a:ext cx="2575897" cy="4245308"/>
            <a:chOff x="2930974" y="2471511"/>
            <a:chExt cx="2155371" cy="3837214"/>
          </a:xfrm>
        </p:grpSpPr>
        <p:pic>
          <p:nvPicPr>
            <p:cNvPr id="9" name="Picture 8">
              <a:extLst>
                <a:ext uri="{FF2B5EF4-FFF2-40B4-BE49-F238E27FC236}">
                  <a16:creationId xmlns:a16="http://schemas.microsoft.com/office/drawing/2014/main" id="{82BDAFEC-CB0A-F047-2F76-DA86FD9B5B96}"/>
                </a:ext>
              </a:extLst>
            </p:cNvPr>
            <p:cNvPicPr>
              <a:picLocks noChangeAspect="1"/>
            </p:cNvPicPr>
            <p:nvPr/>
          </p:nvPicPr>
          <p:blipFill>
            <a:blip r:embed="rId2"/>
            <a:stretch>
              <a:fillRect/>
            </a:stretch>
          </p:blipFill>
          <p:spPr>
            <a:xfrm>
              <a:off x="2930974" y="2471511"/>
              <a:ext cx="2155371" cy="3837214"/>
            </a:xfrm>
            <a:prstGeom prst="rect">
              <a:avLst/>
            </a:prstGeom>
          </p:spPr>
        </p:pic>
        <p:sp>
          <p:nvSpPr>
            <p:cNvPr id="14" name="TextBox 13">
              <a:extLst>
                <a:ext uri="{FF2B5EF4-FFF2-40B4-BE49-F238E27FC236}">
                  <a16:creationId xmlns:a16="http://schemas.microsoft.com/office/drawing/2014/main" id="{21723E58-4EDF-42F5-55AE-C6BCCA6021BA}"/>
                </a:ext>
              </a:extLst>
            </p:cNvPr>
            <p:cNvSpPr txBox="1"/>
            <p:nvPr/>
          </p:nvSpPr>
          <p:spPr>
            <a:xfrm>
              <a:off x="3122311" y="3350605"/>
              <a:ext cx="1502225" cy="369332"/>
            </a:xfrm>
            <a:prstGeom prst="rect">
              <a:avLst/>
            </a:prstGeom>
            <a:solidFill>
              <a:srgbClr val="000000"/>
            </a:solidFill>
          </p:spPr>
          <p:txBody>
            <a:bodyPr wrap="square" rtlCol="0">
              <a:spAutoFit/>
            </a:bodyPr>
            <a:lstStyle/>
            <a:p>
              <a:pPr algn="ctr"/>
              <a:r>
                <a:rPr lang="en-US" b="1" dirty="0">
                  <a:solidFill>
                    <a:schemeClr val="bg1"/>
                  </a:solidFill>
                </a:rPr>
                <a:t>Oracle</a:t>
              </a:r>
            </a:p>
          </p:txBody>
        </p:sp>
        <p:sp>
          <p:nvSpPr>
            <p:cNvPr id="15" name="TextBox 14">
              <a:extLst>
                <a:ext uri="{FF2B5EF4-FFF2-40B4-BE49-F238E27FC236}">
                  <a16:creationId xmlns:a16="http://schemas.microsoft.com/office/drawing/2014/main" id="{8A4B39ED-DDFB-183D-6309-C5F98C6C8B2D}"/>
                </a:ext>
              </a:extLst>
            </p:cNvPr>
            <p:cNvSpPr txBox="1"/>
            <p:nvPr/>
          </p:nvSpPr>
          <p:spPr>
            <a:xfrm>
              <a:off x="3102433" y="4863419"/>
              <a:ext cx="1616529" cy="369332"/>
            </a:xfrm>
            <a:prstGeom prst="rect">
              <a:avLst/>
            </a:prstGeom>
            <a:solidFill>
              <a:srgbClr val="000000"/>
            </a:solidFill>
          </p:spPr>
          <p:txBody>
            <a:bodyPr wrap="square" rtlCol="0">
              <a:spAutoFit/>
            </a:bodyPr>
            <a:lstStyle/>
            <a:p>
              <a:pPr algn="ctr"/>
              <a:r>
                <a:rPr lang="en-US" b="1" dirty="0">
                  <a:solidFill>
                    <a:schemeClr val="bg1"/>
                  </a:solidFill>
                </a:rPr>
                <a:t>Invert iteration</a:t>
              </a:r>
            </a:p>
          </p:txBody>
        </p:sp>
      </p:grpSp>
      <p:pic>
        <p:nvPicPr>
          <p:cNvPr id="16" name="Picture 15">
            <a:extLst>
              <a:ext uri="{FF2B5EF4-FFF2-40B4-BE49-F238E27FC236}">
                <a16:creationId xmlns:a16="http://schemas.microsoft.com/office/drawing/2014/main" id="{55C2FCA5-8E5A-4FD4-6BC6-A002FC4EA055}"/>
              </a:ext>
            </a:extLst>
          </p:cNvPr>
          <p:cNvPicPr>
            <a:picLocks noChangeAspect="1"/>
          </p:cNvPicPr>
          <p:nvPr/>
        </p:nvPicPr>
        <p:blipFill>
          <a:blip r:embed="rId3"/>
          <a:stretch>
            <a:fillRect/>
          </a:stretch>
        </p:blipFill>
        <p:spPr>
          <a:xfrm>
            <a:off x="7059183" y="3525428"/>
            <a:ext cx="2171700" cy="409061"/>
          </a:xfrm>
          <a:prstGeom prst="rect">
            <a:avLst/>
          </a:prstGeom>
        </p:spPr>
      </p:pic>
      <p:pic>
        <p:nvPicPr>
          <p:cNvPr id="34" name="Picture 33">
            <a:extLst>
              <a:ext uri="{FF2B5EF4-FFF2-40B4-BE49-F238E27FC236}">
                <a16:creationId xmlns:a16="http://schemas.microsoft.com/office/drawing/2014/main" id="{F968EC53-0EF6-16A8-7D24-64011345839E}"/>
              </a:ext>
            </a:extLst>
          </p:cNvPr>
          <p:cNvPicPr>
            <a:picLocks noChangeAspect="1"/>
          </p:cNvPicPr>
          <p:nvPr/>
        </p:nvPicPr>
        <p:blipFill>
          <a:blip r:embed="rId4"/>
          <a:stretch>
            <a:fillRect/>
          </a:stretch>
        </p:blipFill>
        <p:spPr>
          <a:xfrm>
            <a:off x="7059183" y="2169458"/>
            <a:ext cx="2171700" cy="371475"/>
          </a:xfrm>
          <a:prstGeom prst="rect">
            <a:avLst/>
          </a:prstGeom>
        </p:spPr>
      </p:pic>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3D2F9F9-AF32-ED2B-FA4B-CCF72ED76DAC}"/>
                  </a:ext>
                </a:extLst>
              </p:cNvPr>
              <p:cNvSpPr txBox="1"/>
              <p:nvPr/>
            </p:nvSpPr>
            <p:spPr>
              <a:xfrm>
                <a:off x="6760766" y="4198787"/>
                <a:ext cx="3043711" cy="720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e>
                          </m:d>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oMath>
                  </m:oMathPara>
                </a14:m>
                <a:endParaRPr lang="en-US" sz="1600" dirty="0"/>
              </a:p>
            </p:txBody>
          </p:sp>
        </mc:Choice>
        <mc:Fallback>
          <p:sp>
            <p:nvSpPr>
              <p:cNvPr id="35" name="TextBox 34">
                <a:extLst>
                  <a:ext uri="{FF2B5EF4-FFF2-40B4-BE49-F238E27FC236}">
                    <a16:creationId xmlns:a16="http://schemas.microsoft.com/office/drawing/2014/main" id="{53D2F9F9-AF32-ED2B-FA4B-CCF72ED76DAC}"/>
                  </a:ext>
                </a:extLst>
              </p:cNvPr>
              <p:cNvSpPr txBox="1">
                <a:spLocks noRot="1" noChangeAspect="1" noMove="1" noResize="1" noEditPoints="1" noAdjustHandles="1" noChangeArrowheads="1" noChangeShapeType="1" noTextEdit="1"/>
              </p:cNvSpPr>
              <p:nvPr/>
            </p:nvSpPr>
            <p:spPr>
              <a:xfrm>
                <a:off x="6760766" y="4198787"/>
                <a:ext cx="3043711" cy="7201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46F714B6-1E33-EE12-2FE7-262BCEDC1E98}"/>
                  </a:ext>
                </a:extLst>
              </p:cNvPr>
              <p:cNvSpPr txBox="1"/>
              <p:nvPr/>
            </p:nvSpPr>
            <p:spPr>
              <a:xfrm>
                <a:off x="6994807" y="4916336"/>
                <a:ext cx="3423557" cy="645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|00</m:t>
                      </m:r>
                      <m:r>
                        <a:rPr lang="en-US" sz="1600" b="0" i="1" smtClean="0">
                          <a:latin typeface="Cambria Math" panose="02040503050406030204" pitchFamily="18" charset="0"/>
                          <a:sym typeface="Symbol" panose="05050102010706020507" pitchFamily="18" charset="2"/>
                        </a:rPr>
                        <m:t>,</m:t>
                      </m:r>
                      <m:r>
                        <a:rPr lang="en-US" sz="1600" i="1">
                          <a:latin typeface="Cambria Math" panose="02040503050406030204" pitchFamily="18" charset="0"/>
                        </a:rPr>
                        <m:t>|01</m:t>
                      </m:r>
                      <m:r>
                        <a:rPr lang="en-US" sz="1600" i="1">
                          <a:latin typeface="Cambria Math" panose="02040503050406030204" pitchFamily="18" charset="0"/>
                          <a:sym typeface="Symbol" panose="05050102010706020507" pitchFamily="18" charset="2"/>
                        </a:rPr>
                        <m:t></m:t>
                      </m:r>
                      <m:r>
                        <a:rPr lang="en-US" sz="1600" b="0" i="1" smtClean="0">
                          <a:latin typeface="Cambria Math" panose="02040503050406030204" pitchFamily="18" charset="0"/>
                          <a:sym typeface="Symbol" panose="05050102010706020507" pitchFamily="18" charset="2"/>
                        </a:rPr>
                        <m:t>,</m:t>
                      </m:r>
                      <m:r>
                        <a:rPr lang="en-US" sz="1600" i="1">
                          <a:latin typeface="Cambria Math" panose="02040503050406030204" pitchFamily="18" charset="0"/>
                        </a:rPr>
                        <m:t>|</m:t>
                      </m:r>
                      <m:r>
                        <a:rPr lang="en-US" sz="1600" b="0" i="1" smtClean="0">
                          <a:latin typeface="Cambria Math" panose="02040503050406030204" pitchFamily="18" charset="0"/>
                        </a:rPr>
                        <m:t>11</m:t>
                      </m:r>
                      <m:r>
                        <a:rPr lang="en-US" sz="1600" i="1">
                          <a:latin typeface="Cambria Math" panose="02040503050406030204" pitchFamily="18" charset="0"/>
                          <a:sym typeface="Symbol" panose="05050102010706020507" pitchFamily="18" charset="2"/>
                        </a:rPr>
                        <m:t></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 −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e>
                      </m:d>
                      <m:r>
                        <a:rPr lang="en-US" sz="1600" b="0" i="1" smtClean="0">
                          <a:latin typeface="Cambria Math" panose="02040503050406030204" pitchFamily="18" charset="0"/>
                        </a:rPr>
                        <m:t>=0</m:t>
                      </m:r>
                    </m:oMath>
                  </m:oMathPara>
                </a14:m>
                <a:endParaRPr lang="en-US" sz="1600" dirty="0"/>
              </a:p>
            </p:txBody>
          </p:sp>
        </mc:Choice>
        <mc:Fallback>
          <p:sp>
            <p:nvSpPr>
              <p:cNvPr id="38" name="TextBox 37">
                <a:extLst>
                  <a:ext uri="{FF2B5EF4-FFF2-40B4-BE49-F238E27FC236}">
                    <a16:creationId xmlns:a16="http://schemas.microsoft.com/office/drawing/2014/main" id="{46F714B6-1E33-EE12-2FE7-262BCEDC1E98}"/>
                  </a:ext>
                </a:extLst>
              </p:cNvPr>
              <p:cNvSpPr txBox="1">
                <a:spLocks noRot="1" noChangeAspect="1" noMove="1" noResize="1" noEditPoints="1" noAdjustHandles="1" noChangeArrowheads="1" noChangeShapeType="1" noTextEdit="1"/>
              </p:cNvSpPr>
              <p:nvPr/>
            </p:nvSpPr>
            <p:spPr>
              <a:xfrm>
                <a:off x="6994807" y="4916336"/>
                <a:ext cx="3423557" cy="6455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42B014BB-1CDD-24D0-C465-EA98A7AEA520}"/>
                  </a:ext>
                </a:extLst>
              </p:cNvPr>
              <p:cNvSpPr txBox="1"/>
              <p:nvPr/>
            </p:nvSpPr>
            <p:spPr>
              <a:xfrm>
                <a:off x="6677756" y="5501070"/>
                <a:ext cx="3423557" cy="645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|10</m:t>
                      </m:r>
                      <m:r>
                        <a:rPr lang="en-US" sz="1600" b="0" i="1" smtClean="0">
                          <a:latin typeface="Cambria Math" panose="02040503050406030204" pitchFamily="18" charset="0"/>
                          <a:sym typeface="Symbol" panose="05050102010706020507" pitchFamily="18" charset="2"/>
                        </a:rPr>
                        <m:t> </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 −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e>
                      </m:d>
                      <m:r>
                        <a:rPr lang="en-US" sz="1600" b="0" i="1" smtClean="0">
                          <a:latin typeface="Cambria Math" panose="02040503050406030204" pitchFamily="18" charset="0"/>
                        </a:rPr>
                        <m:t>=1</m:t>
                      </m:r>
                    </m:oMath>
                  </m:oMathPara>
                </a14:m>
                <a:endParaRPr lang="en-US" sz="1600" dirty="0"/>
              </a:p>
            </p:txBody>
          </p:sp>
        </mc:Choice>
        <mc:Fallback>
          <p:sp>
            <p:nvSpPr>
              <p:cNvPr id="39" name="TextBox 38">
                <a:extLst>
                  <a:ext uri="{FF2B5EF4-FFF2-40B4-BE49-F238E27FC236}">
                    <a16:creationId xmlns:a16="http://schemas.microsoft.com/office/drawing/2014/main" id="{42B014BB-1CDD-24D0-C465-EA98A7AEA520}"/>
                  </a:ext>
                </a:extLst>
              </p:cNvPr>
              <p:cNvSpPr txBox="1">
                <a:spLocks noRot="1" noChangeAspect="1" noMove="1" noResize="1" noEditPoints="1" noAdjustHandles="1" noChangeArrowheads="1" noChangeShapeType="1" noTextEdit="1"/>
              </p:cNvSpPr>
              <p:nvPr/>
            </p:nvSpPr>
            <p:spPr>
              <a:xfrm>
                <a:off x="6677756" y="5501070"/>
                <a:ext cx="3423557" cy="64556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008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251492"/>
            <a:ext cx="10355403" cy="1540106"/>
          </a:xfrm>
        </p:spPr>
        <p:txBody>
          <a:bodyPr>
            <a:normAutofit/>
          </a:bodyPr>
          <a:lstStyle/>
          <a:p>
            <a:r>
              <a:rPr lang="en-US" dirty="0"/>
              <a:t>Quantum algorithms</a:t>
            </a:r>
            <a:r>
              <a:rPr lang="en-US" b="0" dirty="0">
                <a:effectLst/>
              </a:rPr>
              <a:t>  </a:t>
            </a:r>
            <a:endParaRPr lang="en-US" dirty="0"/>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6" y="1322301"/>
            <a:ext cx="10642735" cy="3518070"/>
          </a:xfrm>
        </p:spPr>
        <p:txBody>
          <a:bodyPr>
            <a:normAutofit/>
          </a:bodyPr>
          <a:lstStyle/>
          <a:p>
            <a:r>
              <a:rPr lang="en-US" dirty="0"/>
              <a:t>Operation of searching data by Grover’s algorithm for 4 qubits:</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4" name="Picture 3">
            <a:extLst>
              <a:ext uri="{FF2B5EF4-FFF2-40B4-BE49-F238E27FC236}">
                <a16:creationId xmlns:a16="http://schemas.microsoft.com/office/drawing/2014/main" id="{E0E49DCD-DE44-54A1-CA3B-B52F4C918C38}"/>
              </a:ext>
            </a:extLst>
          </p:cNvPr>
          <p:cNvPicPr>
            <a:picLocks noChangeAspect="1"/>
          </p:cNvPicPr>
          <p:nvPr/>
        </p:nvPicPr>
        <p:blipFill>
          <a:blip r:embed="rId2"/>
          <a:stretch>
            <a:fillRect/>
          </a:stretch>
        </p:blipFill>
        <p:spPr>
          <a:xfrm>
            <a:off x="1847153" y="1869709"/>
            <a:ext cx="5151393" cy="426187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8579F3B-EF26-B072-8D6F-12D6C8C01A61}"/>
                  </a:ext>
                </a:extLst>
              </p:cNvPr>
              <p:cNvSpPr txBox="1"/>
              <p:nvPr/>
            </p:nvSpPr>
            <p:spPr>
              <a:xfrm>
                <a:off x="7308089" y="3151048"/>
                <a:ext cx="3913864" cy="1487010"/>
              </a:xfrm>
              <a:prstGeom prst="rect">
                <a:avLst/>
              </a:prstGeom>
              <a:noFill/>
            </p:spPr>
            <p:txBody>
              <a:bodyPr wrap="square" rtlCol="0">
                <a:spAutoFit/>
              </a:bodyPr>
              <a:lstStyle/>
              <a:p>
                <a:r>
                  <a:rPr lang="en-US" dirty="0"/>
                  <a:t>Grover iteration = </a:t>
                </a:r>
                <a14:m>
                  <m:oMath xmlns:m="http://schemas.openxmlformats.org/officeDocument/2006/math">
                    <m:f>
                      <m:fPr>
                        <m:ctrlPr>
                          <a:rPr lang="th-TH" i="1">
                            <a:latin typeface="Cambria Math" panose="02040503050406030204" pitchFamily="18" charset="0"/>
                          </a:rPr>
                        </m:ctrlPr>
                      </m:fPr>
                      <m:num>
                        <m:r>
                          <a:rPr lang="th-TH"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4</m:t>
                        </m:r>
                      </m:den>
                    </m:f>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ad>
                      <m:radPr>
                        <m:degHide m:val="on"/>
                        <m:ctrlPr>
                          <a:rPr lang="en-US" i="1">
                            <a:latin typeface="Cambria Math" panose="02040503050406030204" pitchFamily="18" charset="0"/>
                          </a:rPr>
                        </m:ctrlPr>
                      </m:radPr>
                      <m:deg/>
                      <m:e>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𝑡</m:t>
                            </m:r>
                          </m:den>
                        </m:f>
                      </m:e>
                    </m:rad>
                    <m:r>
                      <a:rPr lang="en-US" b="0" i="0" smtClean="0">
                        <a:latin typeface="Cambria Math" panose="02040503050406030204" pitchFamily="18" charset="0"/>
                      </a:rPr>
                      <m:t> </m:t>
                    </m:r>
                  </m:oMath>
                </a14:m>
                <a:r>
                  <a:rPr lang="en-US" dirty="0"/>
                  <a:t>times,</a:t>
                </a:r>
              </a:p>
              <a:p>
                <a:endParaRPr lang="en-US" dirty="0"/>
              </a:p>
              <a:p>
                <a:r>
                  <a:rPr lang="en-US" i="1" dirty="0"/>
                  <a:t>N</a:t>
                </a:r>
                <a:r>
                  <a:rPr lang="en-US" dirty="0"/>
                  <a:t> is the number of data (states) and</a:t>
                </a:r>
              </a:p>
              <a:p>
                <a:r>
                  <a:rPr lang="en-US" i="1" dirty="0"/>
                  <a:t>t </a:t>
                </a:r>
                <a:r>
                  <a:rPr lang="en-US" dirty="0"/>
                  <a:t>is the number of target solutions. </a:t>
                </a:r>
              </a:p>
            </p:txBody>
          </p:sp>
        </mc:Choice>
        <mc:Fallback>
          <p:sp>
            <p:nvSpPr>
              <p:cNvPr id="6" name="TextBox 5">
                <a:extLst>
                  <a:ext uri="{FF2B5EF4-FFF2-40B4-BE49-F238E27FC236}">
                    <a16:creationId xmlns:a16="http://schemas.microsoft.com/office/drawing/2014/main" id="{98579F3B-EF26-B072-8D6F-12D6C8C01A61}"/>
                  </a:ext>
                </a:extLst>
              </p:cNvPr>
              <p:cNvSpPr txBox="1">
                <a:spLocks noRot="1" noChangeAspect="1" noMove="1" noResize="1" noEditPoints="1" noAdjustHandles="1" noChangeArrowheads="1" noChangeShapeType="1" noTextEdit="1"/>
              </p:cNvSpPr>
              <p:nvPr/>
            </p:nvSpPr>
            <p:spPr>
              <a:xfrm>
                <a:off x="7308089" y="3151048"/>
                <a:ext cx="3913864" cy="1487010"/>
              </a:xfrm>
              <a:prstGeom prst="rect">
                <a:avLst/>
              </a:prstGeom>
              <a:blipFill>
                <a:blip r:embed="rId3"/>
                <a:stretch>
                  <a:fillRect l="-1402" r="-623" b="-57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C88A32B-775A-F866-AEF5-54DE9FD91727}"/>
              </a:ext>
            </a:extLst>
          </p:cNvPr>
          <p:cNvSpPr txBox="1"/>
          <p:nvPr/>
        </p:nvSpPr>
        <p:spPr>
          <a:xfrm>
            <a:off x="7308089" y="5208253"/>
            <a:ext cx="4263533" cy="923330"/>
          </a:xfrm>
          <a:prstGeom prst="rect">
            <a:avLst/>
          </a:prstGeom>
          <a:noFill/>
        </p:spPr>
        <p:txBody>
          <a:bodyPr wrap="square" rtlCol="0">
            <a:spAutoFit/>
          </a:bodyPr>
          <a:lstStyle/>
          <a:p>
            <a:r>
              <a:rPr lang="en-US" i="1" dirty="0"/>
              <a:t>Try it out at </a:t>
            </a:r>
            <a:r>
              <a:rPr lang="en-US" i="1" dirty="0">
                <a:hlinkClick r:id="rId4"/>
              </a:rPr>
              <a:t> t.ly/M8Qg</a:t>
            </a:r>
            <a:r>
              <a:rPr lang="en-US" i="1" dirty="0"/>
              <a:t> and upload files “</a:t>
            </a:r>
            <a:r>
              <a:rPr lang="en-US" b="1" i="1" dirty="0"/>
              <a:t>Grover's </a:t>
            </a:r>
            <a:r>
              <a:rPr lang="en-US" b="1" i="1" dirty="0" err="1"/>
              <a:t>algorithm.ipynb</a:t>
            </a:r>
            <a:r>
              <a:rPr lang="en-US" i="1" dirty="0"/>
              <a:t>” into IBM Quantum Lab. </a:t>
            </a:r>
          </a:p>
        </p:txBody>
      </p:sp>
    </p:spTree>
    <p:extLst>
      <p:ext uri="{BB962C8B-B14F-4D97-AF65-F5344CB8AC3E}">
        <p14:creationId xmlns:p14="http://schemas.microsoft.com/office/powerpoint/2010/main" val="3749105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1068496" y="1063256"/>
            <a:ext cx="10355403" cy="1540106"/>
          </a:xfrm>
        </p:spPr>
        <p:txBody>
          <a:bodyPr>
            <a:normAutofit/>
          </a:bodyPr>
          <a:lstStyle/>
          <a:p>
            <a:r>
              <a:rPr lang="en-US" b="0" dirty="0">
                <a:effectLst/>
              </a:rPr>
              <a:t>Superdense coding  </a:t>
            </a:r>
            <a:endParaRPr lang="en-US" dirty="0"/>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1068495" y="2276669"/>
            <a:ext cx="10642735" cy="4170783"/>
          </a:xfrm>
        </p:spPr>
        <p:txBody>
          <a:bodyPr>
            <a:normAutofit/>
          </a:bodyPr>
          <a:lstStyle/>
          <a:p>
            <a:r>
              <a:rPr lang="en-US" dirty="0"/>
              <a:t>Superdense coding is a procedure that allows someone to send two classical bits to another party using just a single qubit of communication.</a:t>
            </a:r>
          </a:p>
          <a:p>
            <a:r>
              <a:rPr lang="en-US" dirty="0"/>
              <a:t>Take advantage of quantum mechanics to more efficiently transmit classical information.</a:t>
            </a:r>
          </a:p>
          <a:p>
            <a:r>
              <a:rPr lang="en-US" dirty="0"/>
              <a:t>Word “coding” means there are 2 essential processes, encoding and decoding:</a:t>
            </a:r>
          </a:p>
          <a:p>
            <a:pPr marL="468630" lvl="1" indent="-285750">
              <a:buFont typeface="Wingdings" panose="05000000000000000000" pitchFamily="2" charset="2"/>
              <a:buChar char="Ø"/>
            </a:pPr>
            <a:r>
              <a:rPr lang="en-US" i="0" dirty="0"/>
              <a:t>encoding: classical state → quantum state,</a:t>
            </a:r>
          </a:p>
          <a:p>
            <a:pPr marL="468630" lvl="1" indent="-285750">
              <a:buFont typeface="Wingdings" panose="05000000000000000000" pitchFamily="2" charset="2"/>
              <a:buChar char="Ø"/>
            </a:pPr>
            <a:r>
              <a:rPr lang="en-US" sz="2000" i="0" dirty="0"/>
              <a:t>decoding: quantum state → classical state.</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6" name="Table 6">
            <a:extLst>
              <a:ext uri="{FF2B5EF4-FFF2-40B4-BE49-F238E27FC236}">
                <a16:creationId xmlns:a16="http://schemas.microsoft.com/office/drawing/2014/main" id="{508426E7-D283-59F1-3AF6-02AC69316E2B}"/>
              </a:ext>
            </a:extLst>
          </p:cNvPr>
          <p:cNvGraphicFramePr>
            <a:graphicFrameLocks noGrp="1"/>
          </p:cNvGraphicFramePr>
          <p:nvPr>
            <p:extLst>
              <p:ext uri="{D42A27DB-BD31-4B8C-83A1-F6EECF244321}">
                <p14:modId xmlns:p14="http://schemas.microsoft.com/office/powerpoint/2010/main" val="3028461955"/>
              </p:ext>
            </p:extLst>
          </p:nvPr>
        </p:nvGraphicFramePr>
        <p:xfrm>
          <a:off x="2325862" y="5021164"/>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82273930"/>
                    </a:ext>
                  </a:extLst>
                </a:gridCol>
                <a:gridCol w="4064000">
                  <a:extLst>
                    <a:ext uri="{9D8B030D-6E8A-4147-A177-3AD203B41FA5}">
                      <a16:colId xmlns:a16="http://schemas.microsoft.com/office/drawing/2014/main" val="1171055551"/>
                    </a:ext>
                  </a:extLst>
                </a:gridCol>
              </a:tblGrid>
              <a:tr h="370840">
                <a:tc>
                  <a:txBody>
                    <a:bodyPr/>
                    <a:lstStyle/>
                    <a:p>
                      <a:pPr algn="ctr"/>
                      <a:r>
                        <a:rPr lang="en-US" dirty="0"/>
                        <a:t>Teleportation</a:t>
                      </a:r>
                    </a:p>
                  </a:txBody>
                  <a:tcPr/>
                </a:tc>
                <a:tc>
                  <a:txBody>
                    <a:bodyPr/>
                    <a:lstStyle/>
                    <a:p>
                      <a:pPr algn="ctr"/>
                      <a:r>
                        <a:rPr lang="en-US" sz="1800" b="1" i="0" kern="1200" dirty="0">
                          <a:solidFill>
                            <a:schemeClr val="lt1"/>
                          </a:solidFill>
                          <a:effectLst/>
                          <a:latin typeface="+mn-lt"/>
                          <a:ea typeface="+mn-ea"/>
                          <a:cs typeface="+mn-cs"/>
                        </a:rPr>
                        <a:t>Superdense Coding</a:t>
                      </a:r>
                      <a:endParaRPr lang="en-US" dirty="0"/>
                    </a:p>
                  </a:txBody>
                  <a:tcPr/>
                </a:tc>
                <a:extLst>
                  <a:ext uri="{0D108BD9-81ED-4DB2-BD59-A6C34878D82A}">
                    <a16:rowId xmlns:a16="http://schemas.microsoft.com/office/drawing/2014/main" val="2715138455"/>
                  </a:ext>
                </a:extLst>
              </a:tr>
              <a:tr h="370840">
                <a:tc>
                  <a:txBody>
                    <a:bodyPr/>
                    <a:lstStyle/>
                    <a:p>
                      <a:pPr algn="ctr"/>
                      <a:r>
                        <a:rPr lang="en-US" sz="1800" b="0" i="0" kern="1200" dirty="0">
                          <a:solidFill>
                            <a:schemeClr val="dk1"/>
                          </a:solidFill>
                          <a:effectLst/>
                          <a:latin typeface="+mn-lt"/>
                          <a:ea typeface="+mn-ea"/>
                          <a:cs typeface="+mn-cs"/>
                        </a:rPr>
                        <a:t>Transmit </a:t>
                      </a:r>
                      <a:r>
                        <a:rPr lang="en-US" sz="1800" b="1" i="0" kern="1200" dirty="0">
                          <a:solidFill>
                            <a:schemeClr val="dk1"/>
                          </a:solidFill>
                          <a:effectLst/>
                          <a:latin typeface="+mn-lt"/>
                          <a:ea typeface="+mn-ea"/>
                          <a:cs typeface="+mn-cs"/>
                        </a:rPr>
                        <a:t>one qubit</a:t>
                      </a:r>
                      <a:r>
                        <a:rPr lang="en-US" sz="1800" b="0" i="0" kern="1200" dirty="0">
                          <a:solidFill>
                            <a:schemeClr val="dk1"/>
                          </a:solidFill>
                          <a:effectLst/>
                          <a:latin typeface="+mn-lt"/>
                          <a:ea typeface="+mn-ea"/>
                          <a:cs typeface="+mn-cs"/>
                        </a:rPr>
                        <a:t> </a:t>
                      </a:r>
                    </a:p>
                    <a:p>
                      <a:pPr algn="ctr"/>
                      <a:r>
                        <a:rPr lang="en-US" sz="1800" b="0" i="0" kern="1200" dirty="0">
                          <a:solidFill>
                            <a:schemeClr val="dk1"/>
                          </a:solidFill>
                          <a:effectLst/>
                          <a:latin typeface="+mn-lt"/>
                          <a:ea typeface="+mn-ea"/>
                          <a:cs typeface="+mn-cs"/>
                        </a:rPr>
                        <a:t>using </a:t>
                      </a:r>
                      <a:r>
                        <a:rPr lang="en-US" sz="1800" b="1" i="0" kern="1200" dirty="0">
                          <a:solidFill>
                            <a:schemeClr val="dk1"/>
                          </a:solidFill>
                          <a:effectLst/>
                          <a:latin typeface="+mn-lt"/>
                          <a:ea typeface="+mn-ea"/>
                          <a:cs typeface="+mn-cs"/>
                        </a:rPr>
                        <a:t>two classical bits</a:t>
                      </a:r>
                      <a:r>
                        <a:rPr lang="en-US" sz="1800" b="0" i="0" kern="1200" dirty="0">
                          <a:solidFill>
                            <a:schemeClr val="dk1"/>
                          </a:solidFill>
                          <a:effectLst/>
                          <a:latin typeface="+mn-lt"/>
                          <a:ea typeface="+mn-ea"/>
                          <a:cs typeface="+mn-cs"/>
                        </a:rPr>
                        <a:t>.</a:t>
                      </a:r>
                      <a:endParaRPr lang="en-US" dirty="0"/>
                    </a:p>
                  </a:txBody>
                  <a:tcPr/>
                </a:tc>
                <a:tc>
                  <a:txBody>
                    <a:bodyPr/>
                    <a:lstStyle/>
                    <a:p>
                      <a:pPr algn="ctr"/>
                      <a:r>
                        <a:rPr lang="en-US" sz="1800" b="0" i="0" kern="1200" dirty="0">
                          <a:solidFill>
                            <a:schemeClr val="dk1"/>
                          </a:solidFill>
                          <a:effectLst/>
                          <a:latin typeface="+mn-lt"/>
                          <a:ea typeface="+mn-ea"/>
                          <a:cs typeface="+mn-cs"/>
                        </a:rPr>
                        <a:t>Transmit </a:t>
                      </a:r>
                      <a:r>
                        <a:rPr lang="en-US" sz="1800" b="1" i="0" kern="1200" dirty="0">
                          <a:solidFill>
                            <a:schemeClr val="dk1"/>
                          </a:solidFill>
                          <a:effectLst/>
                          <a:latin typeface="+mn-lt"/>
                          <a:ea typeface="+mn-ea"/>
                          <a:cs typeface="+mn-cs"/>
                        </a:rPr>
                        <a:t>two classical bits</a:t>
                      </a:r>
                      <a:br>
                        <a:rPr lang="en-US" dirty="0"/>
                      </a:br>
                      <a:r>
                        <a:rPr lang="en-US" sz="1800" b="0" i="0" kern="1200" dirty="0">
                          <a:solidFill>
                            <a:schemeClr val="dk1"/>
                          </a:solidFill>
                          <a:effectLst/>
                          <a:latin typeface="+mn-lt"/>
                          <a:ea typeface="+mn-ea"/>
                          <a:cs typeface="+mn-cs"/>
                        </a:rPr>
                        <a:t>using </a:t>
                      </a:r>
                      <a:r>
                        <a:rPr lang="en-US" sz="1800" b="1" i="0" kern="1200" dirty="0">
                          <a:solidFill>
                            <a:schemeClr val="dk1"/>
                          </a:solidFill>
                          <a:effectLst/>
                          <a:latin typeface="+mn-lt"/>
                          <a:ea typeface="+mn-ea"/>
                          <a:cs typeface="+mn-cs"/>
                        </a:rPr>
                        <a:t>one qubit</a:t>
                      </a:r>
                      <a:r>
                        <a:rPr lang="en-US" sz="1800" b="0" i="0" kern="1200" dirty="0">
                          <a:solidFill>
                            <a:schemeClr val="dk1"/>
                          </a:solidFill>
                          <a:effectLst/>
                          <a:latin typeface="+mn-lt"/>
                          <a:ea typeface="+mn-ea"/>
                          <a:cs typeface="+mn-cs"/>
                        </a:rPr>
                        <a:t>.</a:t>
                      </a:r>
                      <a:endParaRPr lang="en-US" b="1" dirty="0"/>
                    </a:p>
                  </a:txBody>
                  <a:tcPr/>
                </a:tc>
                <a:extLst>
                  <a:ext uri="{0D108BD9-81ED-4DB2-BD59-A6C34878D82A}">
                    <a16:rowId xmlns:a16="http://schemas.microsoft.com/office/drawing/2014/main" val="774132524"/>
                  </a:ext>
                </a:extLst>
              </a:tr>
            </a:tbl>
          </a:graphicData>
        </a:graphic>
      </p:graphicFrame>
    </p:spTree>
    <p:extLst>
      <p:ext uri="{BB962C8B-B14F-4D97-AF65-F5344CB8AC3E}">
        <p14:creationId xmlns:p14="http://schemas.microsoft.com/office/powerpoint/2010/main" val="64470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19" name="Straight Connector 18">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C902C12-6198-B742-FDDB-AB4BAEBDE1D4}"/>
              </a:ext>
            </a:extLst>
          </p:cNvPr>
          <p:cNvPicPr>
            <a:picLocks noChangeAspect="1"/>
          </p:cNvPicPr>
          <p:nvPr/>
        </p:nvPicPr>
        <p:blipFill>
          <a:blip r:embed="rId2"/>
          <a:stretch>
            <a:fillRect/>
          </a:stretch>
        </p:blipFill>
        <p:spPr>
          <a:xfrm>
            <a:off x="843356" y="2434659"/>
            <a:ext cx="6840138" cy="2827805"/>
          </a:xfrm>
          <a:prstGeom prst="rect">
            <a:avLst/>
          </a:prstGeom>
        </p:spPr>
      </p:pic>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Superdense coding includes 4 steps: </a:t>
            </a:r>
          </a:p>
          <a:p>
            <a:pPr marL="468630" lvl="1" indent="-285750">
              <a:buFont typeface="Wingdings" panose="05000000000000000000" pitchFamily="2" charset="2"/>
              <a:buChar char="Ø"/>
            </a:pPr>
            <a:r>
              <a:rPr lang="en-US" i="0" dirty="0"/>
              <a:t>preparation, </a:t>
            </a:r>
          </a:p>
          <a:p>
            <a:pPr marL="468630" lvl="1" indent="-285750">
              <a:buFont typeface="Wingdings" panose="05000000000000000000" pitchFamily="2" charset="2"/>
              <a:buChar char="Ø"/>
            </a:pPr>
            <a:r>
              <a:rPr lang="en-US" i="0" dirty="0"/>
              <a:t>encoding message, </a:t>
            </a:r>
          </a:p>
          <a:p>
            <a:pPr marL="468630" lvl="1" indent="-285750">
              <a:buFont typeface="Wingdings" panose="05000000000000000000" pitchFamily="2" charset="2"/>
              <a:buChar char="Ø"/>
            </a:pPr>
            <a:r>
              <a:rPr lang="en-US" i="0" dirty="0"/>
              <a:t>transmission,</a:t>
            </a:r>
          </a:p>
          <a:p>
            <a:pPr marL="468630" lvl="1" indent="-285750">
              <a:buFont typeface="Wingdings" panose="05000000000000000000" pitchFamily="2" charset="2"/>
              <a:buChar char="Ø"/>
            </a:pPr>
            <a:r>
              <a:rPr lang="en-US" i="0" dirty="0"/>
              <a:t>decoding message.</a:t>
            </a:r>
          </a:p>
        </p:txBody>
      </p:sp>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6955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FE936-7C2F-4A4E-C259-A81B8A36C52C}"/>
              </a:ext>
            </a:extLst>
          </p:cNvPr>
          <p:cNvSpPr>
            <a:spLocks noGrp="1"/>
          </p:cNvSpPr>
          <p:nvPr>
            <p:ph type="title"/>
          </p:nvPr>
        </p:nvSpPr>
        <p:spPr>
          <a:xfrm>
            <a:off x="1068496" y="1063256"/>
            <a:ext cx="10355403" cy="1540106"/>
          </a:xfrm>
        </p:spPr>
        <p:txBody>
          <a:bodyPr>
            <a:normAutofit/>
          </a:bodyPr>
          <a:lstStyle/>
          <a:p>
            <a:r>
              <a:rPr lang="en-US" dirty="0"/>
              <a:t>Dirac notation &amp; density matrices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31C377-0E10-D998-BE9A-68C54A260574}"/>
                  </a:ext>
                </a:extLst>
              </p:cNvPr>
              <p:cNvSpPr>
                <a:spLocks noGrp="1"/>
              </p:cNvSpPr>
              <p:nvPr>
                <p:ph idx="1"/>
              </p:nvPr>
            </p:nvSpPr>
            <p:spPr>
              <a:xfrm>
                <a:off x="1068495" y="2933390"/>
                <a:ext cx="10784521" cy="2861349"/>
              </a:xfrm>
            </p:spPr>
            <p:txBody>
              <a:bodyPr>
                <a:normAutofit/>
              </a:bodyPr>
              <a:lstStyle/>
              <a:p>
                <a:r>
                  <a:rPr lang="en-US" dirty="0"/>
                  <a:t>It used to describe quantum states: Let a, b are 2-dimensional vector with complex entries.</a:t>
                </a:r>
              </a:p>
              <a:p>
                <a:pPr marL="468630" lvl="1" indent="-285750">
                  <a:buFont typeface="Wingdings" panose="05000000000000000000" pitchFamily="2" charset="2"/>
                  <a:buChar char="Ø"/>
                </a:pPr>
                <a:r>
                  <a:rPr lang="en-US" i="0" dirty="0" err="1"/>
                  <a:t>ket</a:t>
                </a:r>
                <a:r>
                  <a:rPr lang="en-US" i="0" dirty="0"/>
                  <a:t>: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den>
                        </m:f>
                      </m:e>
                    </m:d>
                  </m:oMath>
                </a14:m>
                <a:endParaRPr lang="en-US" i="0" dirty="0"/>
              </a:p>
              <a:p>
                <a:pPr marL="468630" lvl="1" indent="-285750">
                  <a:buFont typeface="Wingdings" panose="05000000000000000000" pitchFamily="2" charset="2"/>
                  <a:buChar char="Ø"/>
                </a:pPr>
                <a:r>
                  <a:rPr lang="en-US" i="0" dirty="0"/>
                  <a:t>bra: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𝑏</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𝑏</m:t>
                                </m:r>
                              </m:e>
                            </m:d>
                          </m:e>
                        </m:d>
                      </m:e>
                      <m:sup>
                        <m:r>
                          <a:rPr lang="en-US" b="0" i="0"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a:latin typeface="Cambria Math" panose="02040503050406030204" pitchFamily="18" charset="0"/>
                                      </a:rPr>
                                      <m:t>0</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a:latin typeface="Cambria Math" panose="02040503050406030204" pitchFamily="18" charset="0"/>
                                      </a:rPr>
                                      <m:t>1</m:t>
                                    </m:r>
                                  </m:sub>
                                </m:sSub>
                              </m:den>
                            </m:f>
                          </m:e>
                        </m:d>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i="1">
                            <a:latin typeface="Cambria Math" panose="02040503050406030204" pitchFamily="18" charset="0"/>
                          </a:rPr>
                        </m:ctrlPr>
                      </m:sSubSupPr>
                      <m:e>
                        <m:r>
                          <a:rPr lang="en-US">
                            <a:latin typeface="Cambria Math" panose="02040503050406030204" pitchFamily="18" charset="0"/>
                          </a:rPr>
                          <m:t>𝑏</m:t>
                        </m:r>
                      </m:e>
                      <m:sub>
                        <m:r>
                          <a:rPr lang="en-US" b="0" i="1" smtClean="0">
                            <a:latin typeface="Cambria Math" panose="02040503050406030204" pitchFamily="18" charset="0"/>
                          </a:rPr>
                          <m:t>1</m:t>
                        </m:r>
                      </m:sub>
                      <m:sup>
                        <m:r>
                          <a:rPr lang="en-US">
                            <a:latin typeface="Cambria Math" panose="02040503050406030204" pitchFamily="18" charset="0"/>
                          </a:rPr>
                          <m:t>∗</m:t>
                        </m:r>
                      </m:sup>
                    </m:sSubSup>
                    <m:r>
                      <a:rPr lang="en-US" b="0" i="1" smtClean="0">
                        <a:latin typeface="Cambria Math" panose="02040503050406030204" pitchFamily="18" charset="0"/>
                      </a:rPr>
                      <m:t>)</m:t>
                    </m:r>
                  </m:oMath>
                </a14:m>
                <a:endParaRPr lang="th-TH" i="0" dirty="0"/>
              </a:p>
              <a:p>
                <a:pPr marL="468630" lvl="1" indent="-285750">
                  <a:buFont typeface="Wingdings" panose="05000000000000000000" pitchFamily="2" charset="2"/>
                  <a:buChar char="Ø"/>
                </a:pPr>
                <a:r>
                  <a:rPr lang="en-US" i="0" dirty="0"/>
                  <a:t>bra-</a:t>
                </a:r>
                <a:r>
                  <a:rPr lang="en-US" i="0" dirty="0" err="1"/>
                  <a:t>ket</a:t>
                </a:r>
                <a:r>
                  <a:rPr lang="en-US" i="0" dirty="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𝑏</m:t>
                        </m:r>
                      </m:e>
                      <m:e>
                        <m:r>
                          <a:rPr lang="en-US" b="0" i="1" smtClean="0">
                            <a:latin typeface="Cambria Math" panose="02040503050406030204" pitchFamily="18" charset="0"/>
                          </a:rPr>
                          <m:t>𝑎</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b="0" i="1" smtClean="0">
                                <a:latin typeface="Cambria Math" panose="02040503050406030204" pitchFamily="18" charset="0"/>
                              </a:rPr>
                              <m:t>1</m:t>
                            </m:r>
                          </m:sub>
                        </m:sSub>
                      </m:e>
                      <m:sup>
                        <m:r>
                          <a:rPr lang="en-US">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𝑏</m:t>
                            </m:r>
                          </m:e>
                        </m:d>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oMath>
                </a14:m>
                <a:r>
                  <a:rPr lang="en-US" i="0" dirty="0"/>
                  <a:t> (inner product)</a:t>
                </a:r>
              </a:p>
              <a:p>
                <a:pPr marL="468630" lvl="1" indent="-285750">
                  <a:buFont typeface="Wingdings" panose="05000000000000000000" pitchFamily="2" charset="2"/>
                  <a:buChar char="Ø"/>
                </a:pPr>
                <a:r>
                  <a:rPr lang="en-US" i="0" dirty="0" err="1"/>
                  <a:t>ket</a:t>
                </a:r>
                <a:r>
                  <a:rPr lang="en-US" i="0" dirty="0"/>
                  <a:t>-bra: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0</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a:latin typeface="Cambria Math" panose="02040503050406030204" pitchFamily="18" charset="0"/>
                                        </a:rPr>
                                        <m:t>0</m:t>
                                      </m:r>
                                    </m:sub>
                                  </m:sSub>
                                </m:e>
                                <m:sup>
                                  <m:r>
                                    <a:rPr lang="en-US" b="0" i="1" smtClean="0">
                                      <a:latin typeface="Cambria Math" panose="02040503050406030204" pitchFamily="18" charset="0"/>
                                    </a:rPr>
                                    <m:t>∗</m:t>
                                  </m:r>
                                </m:sup>
                              </m:sSup>
                            </m:e>
                            <m:e>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b="0" i="1" smtClean="0">
                                          <a:latin typeface="Cambria Math" panose="02040503050406030204" pitchFamily="18" charset="0"/>
                                        </a:rPr>
                                        <m:t>0</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a:latin typeface="Cambria Math" panose="02040503050406030204" pitchFamily="18" charset="0"/>
                                        </a:rPr>
                                        <m:t>1</m:t>
                                      </m:r>
                                    </m:sub>
                                  </m:sSub>
                                </m:e>
                                <m:sup>
                                  <m:r>
                                    <a:rPr lang="en-US" b="0" i="1" smtClean="0">
                                      <a:latin typeface="Cambria Math" panose="02040503050406030204" pitchFamily="18" charset="0"/>
                                    </a:rPr>
                                    <m:t>∗</m:t>
                                  </m:r>
                                </m:sup>
                              </m:sSup>
                            </m:e>
                          </m:mr>
                          <m:mr>
                            <m:e>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b="0" i="1" smtClean="0">
                                          <a:latin typeface="Cambria Math" panose="02040503050406030204" pitchFamily="18" charset="0"/>
                                        </a:rPr>
                                        <m:t>0</m:t>
                                      </m:r>
                                    </m:sub>
                                  </m:sSub>
                                </m:e>
                                <m:sup>
                                  <m:r>
                                    <a:rPr lang="en-US" b="0" i="1" smtClean="0">
                                      <a:latin typeface="Cambria Math" panose="02040503050406030204" pitchFamily="18" charset="0"/>
                                    </a:rPr>
                                    <m:t>∗</m:t>
                                  </m:r>
                                </m:sup>
                              </m:sSup>
                            </m:e>
                            <m:e>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𝑏</m:t>
                                      </m:r>
                                    </m:e>
                                    <m:sub>
                                      <m:r>
                                        <a:rPr lang="en-US">
                                          <a:latin typeface="Cambria Math" panose="02040503050406030204" pitchFamily="18" charset="0"/>
                                        </a:rPr>
                                        <m:t>1</m:t>
                                      </m:r>
                                    </m:sub>
                                  </m:sSub>
                                </m:e>
                                <m:sup>
                                  <m:r>
                                    <a:rPr lang="en-US" b="0" i="1" smtClean="0">
                                      <a:latin typeface="Cambria Math" panose="02040503050406030204" pitchFamily="18" charset="0"/>
                                    </a:rPr>
                                    <m:t>∗</m:t>
                                  </m:r>
                                </m:sup>
                              </m:sSup>
                            </m:e>
                          </m:mr>
                        </m:m>
                      </m:e>
                    </m:d>
                  </m:oMath>
                </a14:m>
                <a:r>
                  <a:rPr lang="en-US" i="0" dirty="0"/>
                  <a:t>  (2x2 matrix)</a:t>
                </a:r>
              </a:p>
            </p:txBody>
          </p:sp>
        </mc:Choice>
        <mc:Fallback xmlns="">
          <p:sp>
            <p:nvSpPr>
              <p:cNvPr id="3" name="Content Placeholder 2">
                <a:extLst>
                  <a:ext uri="{FF2B5EF4-FFF2-40B4-BE49-F238E27FC236}">
                    <a16:creationId xmlns:a16="http://schemas.microsoft.com/office/drawing/2014/main" id="{0731C377-0E10-D998-BE9A-68C54A260574}"/>
                  </a:ext>
                </a:extLst>
              </p:cNvPr>
              <p:cNvSpPr>
                <a:spLocks noGrp="1" noRot="1" noChangeAspect="1" noMove="1" noResize="1" noEditPoints="1" noAdjustHandles="1" noChangeArrowheads="1" noChangeShapeType="1" noTextEdit="1"/>
              </p:cNvSpPr>
              <p:nvPr>
                <p:ph idx="1"/>
              </p:nvPr>
            </p:nvSpPr>
            <p:spPr>
              <a:xfrm>
                <a:off x="1068495" y="2933390"/>
                <a:ext cx="10784521" cy="2861349"/>
              </a:xfrm>
              <a:blipFill>
                <a:blip r:embed="rId2"/>
                <a:stretch>
                  <a:fillRect l="-509" t="-638" r="-622"/>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398966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28" name="Straight Connector 27">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126752-F10F-1BED-9F9D-F368B224BD6B}"/>
              </a:ext>
            </a:extLst>
          </p:cNvPr>
          <p:cNvPicPr>
            <a:picLocks noChangeAspect="1"/>
          </p:cNvPicPr>
          <p:nvPr/>
        </p:nvPicPr>
        <p:blipFill>
          <a:blip r:embed="rId2"/>
          <a:stretch>
            <a:fillRect/>
          </a:stretch>
        </p:blipFill>
        <p:spPr>
          <a:xfrm>
            <a:off x="758952" y="3100240"/>
            <a:ext cx="6775703" cy="1948014"/>
          </a:xfrm>
          <a:prstGeom prst="rect">
            <a:avLst/>
          </a:prstGeom>
        </p:spPr>
      </p:pic>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Step 1: preparation </a:t>
            </a:r>
          </a:p>
          <a:p>
            <a:pPr marL="468630" lvl="1" indent="-285750">
              <a:buFont typeface="Wingdings" panose="05000000000000000000" pitchFamily="2" charset="2"/>
              <a:buChar char="Ø"/>
            </a:pPr>
            <a:r>
              <a:rPr lang="en-US" i="0" dirty="0"/>
              <a:t>Start with 2 qubits in the basis state |0⟩.</a:t>
            </a:r>
          </a:p>
          <a:p>
            <a:pPr marL="468630" lvl="1" indent="-285750">
              <a:buFont typeface="Wingdings" panose="05000000000000000000" pitchFamily="2" charset="2"/>
              <a:buChar char="Ø"/>
            </a:pPr>
            <a:r>
              <a:rPr lang="en-US" i="0" dirty="0"/>
              <a:t>Applying Hadamard gate to the first qubit and CNOT gate (the first qubit as control, another qubit as target) accordingly.</a:t>
            </a:r>
          </a:p>
        </p:txBody>
      </p:sp>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38003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46" name="Straight Connector 45">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Step 1: preparation </a:t>
            </a:r>
          </a:p>
          <a:p>
            <a:pPr marL="468630" lvl="1" indent="-285750">
              <a:buFont typeface="Wingdings" panose="05000000000000000000" pitchFamily="2" charset="2"/>
              <a:buChar char="Ø"/>
            </a:pPr>
            <a:r>
              <a:rPr lang="en-US" i="0" dirty="0"/>
              <a:t>Give the first qubit to A and the second qubit to B.</a:t>
            </a:r>
          </a:p>
          <a:p>
            <a:pPr marL="468630" lvl="1" indent="-285750">
              <a:buFont typeface="Wingdings" panose="05000000000000000000" pitchFamily="2" charset="2"/>
              <a:buChar char="Ø"/>
            </a:pPr>
            <a:r>
              <a:rPr lang="en-US" i="0" dirty="0"/>
              <a:t>A and B travel far away.</a:t>
            </a:r>
          </a:p>
        </p:txBody>
      </p:sp>
      <p:sp>
        <p:nvSpPr>
          <p:cNvPr id="4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11" name="Group 10">
            <a:extLst>
              <a:ext uri="{FF2B5EF4-FFF2-40B4-BE49-F238E27FC236}">
                <a16:creationId xmlns:a16="http://schemas.microsoft.com/office/drawing/2014/main" id="{97C1A28B-8435-526C-5983-052EF59A861E}"/>
              </a:ext>
            </a:extLst>
          </p:cNvPr>
          <p:cNvGrpSpPr/>
          <p:nvPr/>
        </p:nvGrpSpPr>
        <p:grpSpPr>
          <a:xfrm>
            <a:off x="734182" y="2879595"/>
            <a:ext cx="7129714" cy="2803891"/>
            <a:chOff x="758952" y="2803804"/>
            <a:chExt cx="6775703" cy="2540887"/>
          </a:xfrm>
        </p:grpSpPr>
        <p:pic>
          <p:nvPicPr>
            <p:cNvPr id="8" name="Picture 7">
              <a:extLst>
                <a:ext uri="{FF2B5EF4-FFF2-40B4-BE49-F238E27FC236}">
                  <a16:creationId xmlns:a16="http://schemas.microsoft.com/office/drawing/2014/main" id="{2BCBA456-8FBD-FC31-7D7A-DDA2DA0E48EF}"/>
                </a:ext>
              </a:extLst>
            </p:cNvPr>
            <p:cNvPicPr>
              <a:picLocks noChangeAspect="1"/>
            </p:cNvPicPr>
            <p:nvPr/>
          </p:nvPicPr>
          <p:blipFill>
            <a:blip r:embed="rId2"/>
            <a:stretch>
              <a:fillRect/>
            </a:stretch>
          </p:blipFill>
          <p:spPr>
            <a:xfrm>
              <a:off x="758952" y="2803804"/>
              <a:ext cx="6775703" cy="2540887"/>
            </a:xfrm>
            <a:prstGeom prst="rect">
              <a:avLst/>
            </a:prstGeom>
          </p:spPr>
        </p:pic>
        <p:pic>
          <p:nvPicPr>
            <p:cNvPr id="10" name="Picture 9">
              <a:extLst>
                <a:ext uri="{FF2B5EF4-FFF2-40B4-BE49-F238E27FC236}">
                  <a16:creationId xmlns:a16="http://schemas.microsoft.com/office/drawing/2014/main" id="{0BAA57EA-DFEB-9438-B3FF-9629A1E63678}"/>
                </a:ext>
              </a:extLst>
            </p:cNvPr>
            <p:cNvPicPr>
              <a:picLocks noChangeAspect="1"/>
            </p:cNvPicPr>
            <p:nvPr/>
          </p:nvPicPr>
          <p:blipFill>
            <a:blip r:embed="rId3"/>
            <a:stretch>
              <a:fillRect/>
            </a:stretch>
          </p:blipFill>
          <p:spPr>
            <a:xfrm>
              <a:off x="6496156" y="4449216"/>
              <a:ext cx="1038370" cy="895475"/>
            </a:xfrm>
            <a:prstGeom prst="rect">
              <a:avLst/>
            </a:prstGeom>
          </p:spPr>
        </p:pic>
      </p:grpSp>
    </p:spTree>
    <p:extLst>
      <p:ext uri="{BB962C8B-B14F-4D97-AF65-F5344CB8AC3E}">
        <p14:creationId xmlns:p14="http://schemas.microsoft.com/office/powerpoint/2010/main" val="442641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55" name="Straight Connector 5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2D8570-2415-E52A-A0C6-67CFDFD52767}"/>
              </a:ext>
            </a:extLst>
          </p:cNvPr>
          <p:cNvPicPr>
            <a:picLocks noChangeAspect="1"/>
          </p:cNvPicPr>
          <p:nvPr/>
        </p:nvPicPr>
        <p:blipFill>
          <a:blip r:embed="rId2"/>
          <a:stretch>
            <a:fillRect/>
          </a:stretch>
        </p:blipFill>
        <p:spPr>
          <a:xfrm>
            <a:off x="758952" y="2182126"/>
            <a:ext cx="7175824" cy="2418173"/>
          </a:xfrm>
          <a:prstGeom prst="rect">
            <a:avLst/>
          </a:prstGeom>
        </p:spPr>
      </p:pic>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Step 2: encoding message </a:t>
            </a:r>
          </a:p>
          <a:p>
            <a:pPr marL="468630" lvl="1" indent="-285750">
              <a:buFont typeface="Wingdings" panose="05000000000000000000" pitchFamily="2" charset="2"/>
              <a:buChar char="Ø"/>
            </a:pPr>
            <a:r>
              <a:rPr lang="en-US" i="0" dirty="0"/>
              <a:t>A encodes the classical state in the qubit by applying gate(s).</a:t>
            </a:r>
          </a:p>
        </p:txBody>
      </p:sp>
      <p:sp>
        <p:nvSpPr>
          <p:cNvPr id="5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4" name="Picture 13">
            <a:extLst>
              <a:ext uri="{FF2B5EF4-FFF2-40B4-BE49-F238E27FC236}">
                <a16:creationId xmlns:a16="http://schemas.microsoft.com/office/drawing/2014/main" id="{7796BFAA-33B6-6580-E415-66A695A9F315}"/>
              </a:ext>
            </a:extLst>
          </p:cNvPr>
          <p:cNvPicPr>
            <a:picLocks noChangeAspect="1"/>
          </p:cNvPicPr>
          <p:nvPr/>
        </p:nvPicPr>
        <p:blipFill>
          <a:blip r:embed="rId3"/>
          <a:stretch>
            <a:fillRect/>
          </a:stretch>
        </p:blipFill>
        <p:spPr>
          <a:xfrm>
            <a:off x="2308890" y="4718498"/>
            <a:ext cx="4075948" cy="2021303"/>
          </a:xfrm>
          <a:prstGeom prst="rect">
            <a:avLst/>
          </a:prstGeom>
        </p:spPr>
      </p:pic>
    </p:spTree>
    <p:extLst>
      <p:ext uri="{BB962C8B-B14F-4D97-AF65-F5344CB8AC3E}">
        <p14:creationId xmlns:p14="http://schemas.microsoft.com/office/powerpoint/2010/main" val="1540021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55" name="Straight Connector 5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Step 3: transmission </a:t>
            </a:r>
          </a:p>
          <a:p>
            <a:pPr marL="468630" lvl="1" indent="-285750">
              <a:buFont typeface="Wingdings" panose="05000000000000000000" pitchFamily="2" charset="2"/>
              <a:buChar char="Ø"/>
            </a:pPr>
            <a:r>
              <a:rPr lang="en-US" i="0" dirty="0"/>
              <a:t>A sends the first qubit to B.</a:t>
            </a:r>
          </a:p>
        </p:txBody>
      </p:sp>
      <p:sp>
        <p:nvSpPr>
          <p:cNvPr id="5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10" name="Group 9">
            <a:extLst>
              <a:ext uri="{FF2B5EF4-FFF2-40B4-BE49-F238E27FC236}">
                <a16:creationId xmlns:a16="http://schemas.microsoft.com/office/drawing/2014/main" id="{F35BFF5C-7D9D-5AAE-85CB-12CFFFF7D06E}"/>
              </a:ext>
            </a:extLst>
          </p:cNvPr>
          <p:cNvGrpSpPr/>
          <p:nvPr/>
        </p:nvGrpSpPr>
        <p:grpSpPr>
          <a:xfrm>
            <a:off x="758952" y="2939900"/>
            <a:ext cx="7237383" cy="2476883"/>
            <a:chOff x="758952" y="2939900"/>
            <a:chExt cx="7237383" cy="2476883"/>
          </a:xfrm>
        </p:grpSpPr>
        <p:pic>
          <p:nvPicPr>
            <p:cNvPr id="8" name="Picture 7">
              <a:extLst>
                <a:ext uri="{FF2B5EF4-FFF2-40B4-BE49-F238E27FC236}">
                  <a16:creationId xmlns:a16="http://schemas.microsoft.com/office/drawing/2014/main" id="{DA8188DA-86E4-30AC-D948-41BC7EF5827D}"/>
                </a:ext>
              </a:extLst>
            </p:cNvPr>
            <p:cNvPicPr>
              <a:picLocks noChangeAspect="1"/>
            </p:cNvPicPr>
            <p:nvPr/>
          </p:nvPicPr>
          <p:blipFill>
            <a:blip r:embed="rId2"/>
            <a:stretch>
              <a:fillRect/>
            </a:stretch>
          </p:blipFill>
          <p:spPr>
            <a:xfrm>
              <a:off x="758952" y="2939900"/>
              <a:ext cx="7237383" cy="2476883"/>
            </a:xfrm>
            <a:prstGeom prst="rect">
              <a:avLst/>
            </a:prstGeom>
          </p:spPr>
        </p:pic>
        <p:sp>
          <p:nvSpPr>
            <p:cNvPr id="9" name="Rectangle 8">
              <a:extLst>
                <a:ext uri="{FF2B5EF4-FFF2-40B4-BE49-F238E27FC236}">
                  <a16:creationId xmlns:a16="http://schemas.microsoft.com/office/drawing/2014/main" id="{B0911A44-41C4-4909-80C2-A9143F75E648}"/>
                </a:ext>
              </a:extLst>
            </p:cNvPr>
            <p:cNvSpPr/>
            <p:nvPr/>
          </p:nvSpPr>
          <p:spPr>
            <a:xfrm>
              <a:off x="7156580" y="5001208"/>
              <a:ext cx="839755" cy="41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683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64" name="Straight Connector 63">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C2B88F5-E307-C136-3ECD-474DFBC2DEC1}"/>
              </a:ext>
            </a:extLst>
          </p:cNvPr>
          <p:cNvPicPr>
            <a:picLocks noChangeAspect="1"/>
          </p:cNvPicPr>
          <p:nvPr/>
        </p:nvPicPr>
        <p:blipFill rotWithShape="1">
          <a:blip r:embed="rId2"/>
          <a:srcRect l="1254"/>
          <a:stretch/>
        </p:blipFill>
        <p:spPr>
          <a:xfrm>
            <a:off x="843888" y="2702168"/>
            <a:ext cx="6690767" cy="2744158"/>
          </a:xfrm>
          <a:prstGeom prst="rect">
            <a:avLst/>
          </a:prstGeom>
        </p:spPr>
      </p:pic>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202302"/>
            <a:ext cx="3541205" cy="3579788"/>
          </a:xfrm>
        </p:spPr>
        <p:txBody>
          <a:bodyPr>
            <a:normAutofit/>
          </a:bodyPr>
          <a:lstStyle/>
          <a:p>
            <a:r>
              <a:rPr lang="en-US" dirty="0"/>
              <a:t>Step 4: decoding message </a:t>
            </a:r>
          </a:p>
          <a:p>
            <a:pPr marL="468630" lvl="1" indent="-285750">
              <a:buFont typeface="Wingdings" panose="05000000000000000000" pitchFamily="2" charset="2"/>
              <a:buChar char="Ø"/>
            </a:pPr>
            <a:r>
              <a:rPr lang="en-US" i="0" dirty="0"/>
              <a:t>Applying CNOT gate (the first qubit as control, another qubit as target) and Hadamard gate to the first qubit accordingly.</a:t>
            </a:r>
          </a:p>
        </p:txBody>
      </p:sp>
      <p:sp>
        <p:nvSpPr>
          <p:cNvPr id="6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5993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BBFA-8751-1A85-2AFE-A442A1AC7365}"/>
              </a:ext>
            </a:extLst>
          </p:cNvPr>
          <p:cNvSpPr>
            <a:spLocks noGrp="1"/>
          </p:cNvSpPr>
          <p:nvPr>
            <p:ph type="title"/>
          </p:nvPr>
        </p:nvSpPr>
        <p:spPr>
          <a:xfrm>
            <a:off x="758952" y="420625"/>
            <a:ext cx="10667998" cy="1326814"/>
          </a:xfrm>
        </p:spPr>
        <p:txBody>
          <a:bodyPr anchor="ctr">
            <a:normAutofit/>
          </a:bodyPr>
          <a:lstStyle/>
          <a:p>
            <a:r>
              <a:rPr lang="en-US" b="0" dirty="0">
                <a:effectLst/>
              </a:rPr>
              <a:t>Superdense coding  </a:t>
            </a:r>
            <a:endParaRPr lang="en-US" dirty="0"/>
          </a:p>
        </p:txBody>
      </p:sp>
      <p:cxnSp>
        <p:nvCxnSpPr>
          <p:cNvPr id="73" name="Straight Connector 7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E31208A-7652-948D-0D98-4A49713AAE3F}"/>
              </a:ext>
            </a:extLst>
          </p:cNvPr>
          <p:cNvPicPr>
            <a:picLocks noChangeAspect="1"/>
          </p:cNvPicPr>
          <p:nvPr/>
        </p:nvPicPr>
        <p:blipFill rotWithShape="1">
          <a:blip r:embed="rId2"/>
          <a:srcRect l="1254"/>
          <a:stretch/>
        </p:blipFill>
        <p:spPr>
          <a:xfrm>
            <a:off x="843888" y="2744516"/>
            <a:ext cx="6690767" cy="2659463"/>
          </a:xfrm>
          <a:prstGeom prst="rect">
            <a:avLst/>
          </a:prstGeom>
        </p:spPr>
      </p:pic>
      <p:sp>
        <p:nvSpPr>
          <p:cNvPr id="3" name="Content Placeholder 2">
            <a:extLst>
              <a:ext uri="{FF2B5EF4-FFF2-40B4-BE49-F238E27FC236}">
                <a16:creationId xmlns:a16="http://schemas.microsoft.com/office/drawing/2014/main" id="{3D658972-8C82-B00C-C29D-52CC37E71F54}"/>
              </a:ext>
            </a:extLst>
          </p:cNvPr>
          <p:cNvSpPr>
            <a:spLocks noGrp="1"/>
          </p:cNvSpPr>
          <p:nvPr>
            <p:ph idx="1"/>
          </p:nvPr>
        </p:nvSpPr>
        <p:spPr>
          <a:xfrm>
            <a:off x="7888666" y="2696825"/>
            <a:ext cx="3541205" cy="3579788"/>
          </a:xfrm>
        </p:spPr>
        <p:txBody>
          <a:bodyPr>
            <a:normAutofit/>
          </a:bodyPr>
          <a:lstStyle/>
          <a:p>
            <a:r>
              <a:rPr lang="en-US" dirty="0"/>
              <a:t>Step 4: decoding message </a:t>
            </a:r>
          </a:p>
          <a:p>
            <a:pPr marL="468630" lvl="1" indent="-285750">
              <a:buFont typeface="Wingdings" panose="05000000000000000000" pitchFamily="2" charset="2"/>
              <a:buChar char="Ø"/>
            </a:pPr>
            <a:r>
              <a:rPr lang="en-US" i="0" dirty="0"/>
              <a:t>Finally, measure both qubits.</a:t>
            </a:r>
          </a:p>
        </p:txBody>
      </p:sp>
      <p:sp>
        <p:nvSpPr>
          <p:cNvPr id="7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7" name="TextBox 6">
            <a:extLst>
              <a:ext uri="{FF2B5EF4-FFF2-40B4-BE49-F238E27FC236}">
                <a16:creationId xmlns:a16="http://schemas.microsoft.com/office/drawing/2014/main" id="{A0A1A249-70D9-C333-5BBC-0928140C1838}"/>
              </a:ext>
            </a:extLst>
          </p:cNvPr>
          <p:cNvSpPr txBox="1"/>
          <p:nvPr/>
        </p:nvSpPr>
        <p:spPr>
          <a:xfrm>
            <a:off x="542075" y="2289783"/>
            <a:ext cx="7294391" cy="369332"/>
          </a:xfrm>
          <a:prstGeom prst="rect">
            <a:avLst/>
          </a:prstGeom>
          <a:noFill/>
        </p:spPr>
        <p:txBody>
          <a:bodyPr wrap="square" rtlCol="0">
            <a:spAutoFit/>
          </a:bodyPr>
          <a:lstStyle/>
          <a:p>
            <a:r>
              <a:rPr lang="en-US" dirty="0"/>
              <a:t>Test the circuit which encodes message “</a:t>
            </a:r>
            <a:r>
              <a:rPr lang="en-US" b="1" dirty="0"/>
              <a:t>11</a:t>
            </a:r>
            <a:r>
              <a:rPr lang="en-US" dirty="0"/>
              <a:t>” and run on “</a:t>
            </a:r>
            <a:r>
              <a:rPr lang="en-US" b="1" dirty="0" err="1"/>
              <a:t>ibm_oslo</a:t>
            </a:r>
            <a:r>
              <a:rPr lang="en-US" dirty="0"/>
              <a:t>”.</a:t>
            </a:r>
          </a:p>
        </p:txBody>
      </p:sp>
    </p:spTree>
    <p:extLst>
      <p:ext uri="{BB962C8B-B14F-4D97-AF65-F5344CB8AC3E}">
        <p14:creationId xmlns:p14="http://schemas.microsoft.com/office/powerpoint/2010/main" val="1725802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5AD4-1D1C-CF5F-984C-ED592BC002B9}"/>
              </a:ext>
            </a:extLst>
          </p:cNvPr>
          <p:cNvSpPr>
            <a:spLocks noGrp="1"/>
          </p:cNvSpPr>
          <p:nvPr>
            <p:ph type="title"/>
          </p:nvPr>
        </p:nvSpPr>
        <p:spPr>
          <a:xfrm>
            <a:off x="758952" y="420625"/>
            <a:ext cx="10667998" cy="1326814"/>
          </a:xfrm>
        </p:spPr>
        <p:txBody>
          <a:bodyPr anchor="ctr">
            <a:normAutofit/>
          </a:bodyPr>
          <a:lstStyle/>
          <a:p>
            <a:r>
              <a:rPr lang="en-US" sz="5600" dirty="0"/>
              <a:t>Assignment II: superdense coding</a:t>
            </a:r>
          </a:p>
        </p:txBody>
      </p:sp>
      <p:cxnSp>
        <p:nvCxnSpPr>
          <p:cNvPr id="1042" name="Straight Connector 103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Content Placeholder 2">
            <a:extLst>
              <a:ext uri="{FF2B5EF4-FFF2-40B4-BE49-F238E27FC236}">
                <a16:creationId xmlns:a16="http://schemas.microsoft.com/office/drawing/2014/main" id="{0807D956-A5C8-5B11-A3EB-B249419C9F0C}"/>
              </a:ext>
            </a:extLst>
          </p:cNvPr>
          <p:cNvSpPr>
            <a:spLocks noGrp="1"/>
          </p:cNvSpPr>
          <p:nvPr>
            <p:ph idx="1"/>
          </p:nvPr>
        </p:nvSpPr>
        <p:spPr>
          <a:xfrm>
            <a:off x="843888" y="2218708"/>
            <a:ext cx="10281312" cy="3626279"/>
          </a:xfrm>
        </p:spPr>
        <p:txBody>
          <a:bodyPr>
            <a:normAutofit/>
          </a:bodyPr>
          <a:lstStyle/>
          <a:p>
            <a:r>
              <a:rPr lang="en-US" dirty="0"/>
              <a:t>Required:</a:t>
            </a:r>
          </a:p>
          <a:p>
            <a:pPr marL="468630" lvl="1" indent="-285750">
              <a:buFont typeface="Wingdings" panose="05000000000000000000" pitchFamily="2" charset="2"/>
              <a:buChar char="Ø"/>
            </a:pPr>
            <a:r>
              <a:rPr lang="en-US" i="0" dirty="0"/>
              <a:t>Go to https://quantum-computing.ibm.com/ </a:t>
            </a:r>
          </a:p>
          <a:p>
            <a:pPr marL="468630" lvl="1" indent="-285750">
              <a:buFont typeface="Wingdings" panose="05000000000000000000" pitchFamily="2" charset="2"/>
              <a:buChar char="Ø"/>
            </a:pPr>
            <a:r>
              <a:rPr lang="en-US" i="0" dirty="0"/>
              <a:t>Download source codes at </a:t>
            </a:r>
            <a:r>
              <a:rPr lang="en-US" i="0" dirty="0">
                <a:hlinkClick r:id="rId2"/>
              </a:rPr>
              <a:t>t.ly/M8Qg</a:t>
            </a:r>
            <a:r>
              <a:rPr lang="en-US" i="0" dirty="0"/>
              <a:t> and upload files “</a:t>
            </a:r>
            <a:r>
              <a:rPr lang="en-US" b="1" i="0" dirty="0"/>
              <a:t>Lab-4.ipynb</a:t>
            </a:r>
            <a:r>
              <a:rPr lang="en-US" i="0" dirty="0"/>
              <a:t>” into IBM Quantum Lab.</a:t>
            </a:r>
          </a:p>
        </p:txBody>
      </p:sp>
    </p:spTree>
    <p:extLst>
      <p:ext uri="{BB962C8B-B14F-4D97-AF65-F5344CB8AC3E}">
        <p14:creationId xmlns:p14="http://schemas.microsoft.com/office/powerpoint/2010/main" val="32687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DAEA2-6BF4-81C2-CB29-F58A21031C78}"/>
              </a:ext>
            </a:extLst>
          </p:cNvPr>
          <p:cNvSpPr>
            <a:spLocks noGrp="1"/>
          </p:cNvSpPr>
          <p:nvPr>
            <p:ph type="title"/>
          </p:nvPr>
        </p:nvSpPr>
        <p:spPr>
          <a:xfrm>
            <a:off x="1068496" y="1063256"/>
            <a:ext cx="10355403" cy="1540106"/>
          </a:xfrm>
        </p:spPr>
        <p:txBody>
          <a:bodyPr>
            <a:normAutofit/>
          </a:bodyPr>
          <a:lstStyle/>
          <a:p>
            <a:r>
              <a:rPr lang="en-US" dirty="0"/>
              <a:t>Dirac notation &amp; density matrices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0192A9-2C12-87F8-CEE0-7391FA4F5641}"/>
                  </a:ext>
                </a:extLst>
              </p:cNvPr>
              <p:cNvSpPr>
                <a:spLocks noGrp="1"/>
              </p:cNvSpPr>
              <p:nvPr>
                <p:ph idx="1"/>
              </p:nvPr>
            </p:nvSpPr>
            <p:spPr>
              <a:xfrm>
                <a:off x="1068496" y="2252071"/>
                <a:ext cx="10486989" cy="4350643"/>
              </a:xfrm>
            </p:spPr>
            <p:txBody>
              <a:bodyPr>
                <a:normAutofit fontScale="85000" lnSpcReduction="20000"/>
              </a:bodyPr>
              <a:lstStyle/>
              <a:p>
                <a:r>
                  <a:rPr lang="en-US" dirty="0"/>
                  <a:t>The pure states are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a14:m>
                <a:r>
                  <a:rPr lang="en-US" dirty="0"/>
                  <a:t>, which are orthogonal: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e>
                        <m:r>
                          <a:rPr lang="en-US" b="0" i="1" smtClean="0">
                            <a:latin typeface="Cambria Math" panose="02040503050406030204" pitchFamily="18" charset="0"/>
                          </a:rPr>
                          <m:t>1</m:t>
                        </m:r>
                      </m:e>
                    </m:d>
                    <m:r>
                      <a:rPr lang="en-US" b="0" i="1" smtClean="0">
                        <a:latin typeface="Cambria Math" panose="02040503050406030204" pitchFamily="18" charset="0"/>
                      </a:rPr>
                      <m:t>=1.0+0.1=0</m:t>
                    </m:r>
                  </m:oMath>
                </a14:m>
                <a:endParaRPr lang="en-US" dirty="0"/>
              </a:p>
              <a:p>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e>
                    </m:d>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d>
                      <m:dPr>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d>
                      <m:dPr>
                        <m:begChr m:val=""/>
                        <m:ctrlPr>
                          <a:rPr lang="en-US" i="1">
                            <a:latin typeface="Cambria Math" panose="02040503050406030204" pitchFamily="18" charset="0"/>
                          </a:rPr>
                        </m:ctrlPr>
                      </m:dPr>
                      <m:e>
                        <m:r>
                          <a:rPr lang="en-US" i="1">
                            <a:latin typeface="Cambria Math" panose="02040503050406030204" pitchFamily="18" charset="0"/>
                          </a:rPr>
                          <m:t>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m:t>
                        </m:r>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d>
                      <m:dPr>
                        <m:endChr m:val=""/>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 </m:t>
                    </m:r>
                    <m:d>
                      <m:dPr>
                        <m:beg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mr>
                        </m:m>
                      </m:e>
                    </m:d>
                  </m:oMath>
                </a14:m>
                <a:endParaRPr lang="en-US" dirty="0"/>
              </a:p>
              <a:p>
                <a14:m>
                  <m:oMath xmlns:m="http://schemas.openxmlformats.org/officeDocument/2006/math">
                    <m:r>
                      <m:rPr>
                        <m:nor/>
                      </m:rPr>
                      <a:rPr lang="en-US" dirty="0">
                        <a:sym typeface="Symbol" panose="05050102010706020507" pitchFamily="18" charset="2"/>
                      </a:rPr>
                      <m:t></m:t>
                    </m:r>
                    <m:r>
                      <a:rPr lang="en-US" b="0" i="1" dirty="0" smtClean="0">
                        <a:latin typeface="Cambria Math" panose="02040503050406030204" pitchFamily="18" charset="0"/>
                        <a:sym typeface="Symbol" panose="05050102010706020507" pitchFamily="18" charset="2"/>
                      </a:rPr>
                      <m:t>=</m:t>
                    </m:r>
                    <m:d>
                      <m:dPr>
                        <m:ctrlPr>
                          <a:rPr lang="en-US" i="1" smtClean="0">
                            <a:latin typeface="Cambria Math" panose="02040503050406030204" pitchFamily="18" charset="0"/>
                            <a:sym typeface="Symbol" panose="05050102010706020507" pitchFamily="18" charset="2"/>
                          </a:rPr>
                        </m:ctrlPr>
                      </m:dPr>
                      <m:e>
                        <m:m>
                          <m:mPr>
                            <m:mcs>
                              <m:mc>
                                <m:mcPr>
                                  <m:count m:val="2"/>
                                  <m:mcJc m:val="center"/>
                                </m:mcPr>
                              </m:mc>
                            </m:mcs>
                            <m:ctrlPr>
                              <a:rPr lang="en-US" i="1" smtClean="0">
                                <a:latin typeface="Cambria Math" panose="02040503050406030204" pitchFamily="18" charset="0"/>
                                <a:sym typeface="Symbol" panose="05050102010706020507" pitchFamily="18" charset="2"/>
                              </a:rPr>
                            </m:ctrlPr>
                          </m:mPr>
                          <m:mr>
                            <m:e>
                              <m:sSub>
                                <m:sSubPr>
                                  <m:ctrlPr>
                                    <a:rPr lang="en-US" i="1" smtClean="0">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00</m:t>
                                  </m:r>
                                </m:sub>
                              </m:sSub>
                            </m:e>
                            <m:e>
                              <m:sSub>
                                <m:sSubPr>
                                  <m:ctrlPr>
                                    <a:rPr lang="en-US" i="1" smtClean="0">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01</m:t>
                                  </m:r>
                                </m:sub>
                              </m:sSub>
                            </m:e>
                          </m:mr>
                          <m:mr>
                            <m:e>
                              <m:sSub>
                                <m:sSubPr>
                                  <m:ctrlPr>
                                    <a:rPr lang="en-US" i="1" smtClean="0">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10</m:t>
                                  </m:r>
                                </m:sub>
                              </m:sSub>
                            </m:e>
                            <m:e>
                              <m:sSub>
                                <m:sSubPr>
                                  <m:ctrlPr>
                                    <a:rPr lang="en-US" i="1" smtClean="0">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11</m:t>
                                  </m:r>
                                </m:sub>
                              </m:sSub>
                            </m:e>
                          </m:mr>
                        </m:m>
                      </m:e>
                    </m:d>
                    <m:r>
                      <a:rPr lang="en-US" b="0" i="1" smtClean="0">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i="1">
                            <a:latin typeface="Cambria Math" panose="02040503050406030204" pitchFamily="18" charset="0"/>
                            <a:sym typeface="Symbol" panose="05050102010706020507" pitchFamily="18" charset="2"/>
                          </a:rPr>
                          <m:t>00</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r>
                      <a:rPr lang="en-US" b="0" i="1" smtClean="0">
                        <a:latin typeface="Cambria Math" panose="02040503050406030204" pitchFamily="18" charset="0"/>
                      </a:rPr>
                      <m:t>+</m:t>
                    </m:r>
                    <m:sSub>
                      <m:sSubPr>
                        <m:ctrlPr>
                          <a:rPr lang="en-US" i="1">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i="1">
                            <a:latin typeface="Cambria Math" panose="02040503050406030204" pitchFamily="18" charset="0"/>
                            <a:sym typeface="Symbol" panose="05050102010706020507" pitchFamily="18" charset="2"/>
                          </a:rPr>
                          <m:t>0</m:t>
                        </m:r>
                        <m:r>
                          <a:rPr lang="en-US" b="0" i="1" smtClean="0">
                            <a:latin typeface="Cambria Math" panose="02040503050406030204" pitchFamily="18" charset="0"/>
                            <a:sym typeface="Symbol" panose="05050102010706020507" pitchFamily="18" charset="2"/>
                          </a:rPr>
                          <m:t>1</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b="0" i="1" smtClean="0">
                        <a:latin typeface="Cambria Math" panose="02040503050406030204" pitchFamily="18" charset="0"/>
                      </a:rPr>
                      <m:t>+</m:t>
                    </m:r>
                    <m:sSub>
                      <m:sSubPr>
                        <m:ctrlPr>
                          <a:rPr lang="en-US" i="1">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dirty="0" smtClean="0">
                            <a:latin typeface="Cambria Math" panose="02040503050406030204" pitchFamily="18" charset="0"/>
                            <a:sym typeface="Symbol" panose="05050102010706020507" pitchFamily="18" charset="2"/>
                          </a:rPr>
                          <m:t>1</m:t>
                        </m:r>
                        <m:r>
                          <a:rPr lang="en-US" i="1">
                            <a:latin typeface="Cambria Math" panose="02040503050406030204" pitchFamily="18" charset="0"/>
                            <a:sym typeface="Symbol" panose="05050102010706020507" pitchFamily="18" charset="2"/>
                          </a:rPr>
                          <m:t>0</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r>
                      <a:rPr lang="en-US" b="0" i="1" smtClean="0">
                        <a:latin typeface="Cambria Math" panose="02040503050406030204" pitchFamily="18" charset="0"/>
                      </a:rPr>
                      <m:t>+</m:t>
                    </m:r>
                    <m:sSub>
                      <m:sSubPr>
                        <m:ctrlPr>
                          <a:rPr lang="en-US" i="1">
                            <a:latin typeface="Cambria Math" panose="02040503050406030204" pitchFamily="18" charset="0"/>
                            <a:sym typeface="Symbol" panose="05050102010706020507" pitchFamily="18" charset="2"/>
                          </a:rPr>
                        </m:ctrlPr>
                      </m:sSubPr>
                      <m:e>
                        <m:r>
                          <m:rPr>
                            <m:nor/>
                          </m:rPr>
                          <a:rPr lang="en-US" dirty="0">
                            <a:sym typeface="Symbol" panose="05050102010706020507" pitchFamily="18" charset="2"/>
                          </a:rPr>
                          <m:t></m:t>
                        </m:r>
                      </m:e>
                      <m:sub>
                        <m:r>
                          <a:rPr lang="en-US" b="0" i="1" dirty="0" smtClean="0">
                            <a:latin typeface="Cambria Math" panose="02040503050406030204" pitchFamily="18" charset="0"/>
                            <a:sym typeface="Symbol" panose="05050102010706020507" pitchFamily="18" charset="2"/>
                          </a:rPr>
                          <m:t>11</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oMath>
                </a14:m>
                <a:endParaRPr lang="en-US" dirty="0"/>
              </a:p>
              <a:p>
                <a:r>
                  <a:rPr lang="en-US" dirty="0"/>
                  <a:t>All quantum states can be described by density matrices.</a:t>
                </a:r>
              </a:p>
              <a:p>
                <a:r>
                  <a:rPr lang="en-US" dirty="0"/>
                  <a:t>All quantum states are normalized, i.e.,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sym typeface="Symbol" panose="05050102010706020507" pitchFamily="18" charset="2"/>
                          </a:rPr>
                          <m:t></m:t>
                        </m:r>
                      </m:e>
                      <m:e>
                        <m:r>
                          <a:rPr lang="en-US" i="1">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rPr>
                      <m:t>=1</m:t>
                    </m:r>
                  </m:oMath>
                </a14:m>
                <a:r>
                  <a:rPr lang="en-US" dirty="0"/>
                  <a:t>, e.g.,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e>
                    </m:d>
                    <m:r>
                      <a:rPr lang="en-US" b="0" i="1"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den>
                        </m:f>
                      </m:e>
                    </m:d>
                  </m:oMath>
                </a14:m>
                <a:endParaRPr lang="en-US" dirty="0"/>
              </a:p>
              <a:p>
                <a:r>
                  <a:rPr lang="en-US" dirty="0"/>
                  <a:t>A density matrix is pure, if </a:t>
                </a:r>
                <a14:m>
                  <m:oMath xmlns:m="http://schemas.openxmlformats.org/officeDocument/2006/math">
                    <m:r>
                      <m:rPr>
                        <m:nor/>
                      </m:rPr>
                      <a:rPr lang="en-US" dirty="0" smtClean="0">
                        <a:sym typeface="Symbol" panose="05050102010706020507" pitchFamily="18" charset="2"/>
                      </a:rPr>
                      <m:t></m:t>
                    </m:r>
                    <m:r>
                      <a:rPr lang="en-US" b="0" i="1" dirty="0" smtClean="0">
                        <a:latin typeface="Cambria Math" panose="02040503050406030204" pitchFamily="18" charset="0"/>
                        <a:sym typeface="Symbol" panose="05050102010706020507" pitchFamily="18" charset="2"/>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oMath>
                </a14:m>
                <a:r>
                  <a:rPr lang="en-US" dirty="0"/>
                  <a:t>, otherwise it is mixed.</a:t>
                </a:r>
              </a:p>
              <a:p>
                <a:pPr marL="468630" lvl="1" indent="-285750">
                  <a:buFont typeface="Wingdings" panose="05000000000000000000" pitchFamily="2" charset="2"/>
                  <a:buChar char="Ø"/>
                </a:pPr>
                <a14:m>
                  <m:oMath xmlns:m="http://schemas.openxmlformats.org/officeDocument/2006/math">
                    <m:r>
                      <m:rPr>
                        <m:nor/>
                      </m:rPr>
                      <a:rPr lang="en-US" i="0" dirty="0" smtClean="0">
                        <a:sym typeface="Symbol" panose="05050102010706020507" pitchFamily="18" charset="2"/>
                      </a:rPr>
                      <m:t></m:t>
                    </m:r>
                    <m:r>
                      <a:rPr lang="en-US" b="0" i="1" dirty="0"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a:latin typeface="Cambria Math" panose="02040503050406030204" pitchFamily="18" charset="0"/>
                                </a:rPr>
                                <m:t>1</m:t>
                              </m:r>
                            </m:e>
                            <m:e>
                              <m:r>
                                <a:rPr lang="en-US">
                                  <a:latin typeface="Cambria Math" panose="02040503050406030204" pitchFamily="18" charset="0"/>
                                </a:rPr>
                                <m:t>0</m:t>
                              </m:r>
                            </m:e>
                          </m:mr>
                          <m:mr>
                            <m:e>
                              <m:r>
                                <a:rPr lang="en-US">
                                  <a:latin typeface="Cambria Math" panose="02040503050406030204" pitchFamily="18" charset="0"/>
                                </a:rPr>
                                <m:t>0</m:t>
                              </m:r>
                            </m:e>
                            <m:e>
                              <m:r>
                                <a:rPr lang="en-US">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Pure</m:t>
                    </m:r>
                  </m:oMath>
                </a14:m>
                <a:r>
                  <a:rPr lang="en-US" i="0" dirty="0"/>
                  <a:t>, </a:t>
                </a:r>
                <a14:m>
                  <m:oMath xmlns:m="http://schemas.openxmlformats.org/officeDocument/2006/math">
                    <m:r>
                      <m:rPr>
                        <m:nor/>
                      </m:rPr>
                      <a:rPr lang="en-US" i="0" dirty="0">
                        <a:sym typeface="Symbol" panose="05050102010706020507" pitchFamily="18" charset="2"/>
                      </a:rPr>
                      <m:t></m:t>
                    </m:r>
                    <m:r>
                      <a:rPr lang="en-US" dirty="0">
                        <a:latin typeface="Cambria Math" panose="02040503050406030204" pitchFamily="18" charset="0"/>
                        <a:sym typeface="Symbol" panose="05050102010706020507" pitchFamily="18" charset="2"/>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e>
                              <m:r>
                                <a:rPr lang="en-US">
                                  <a:latin typeface="Cambria Math" panose="02040503050406030204" pitchFamily="18" charset="0"/>
                                </a:rPr>
                                <m:t>0</m:t>
                              </m:r>
                            </m:e>
                          </m:mr>
                          <m:mr>
                            <m:e>
                              <m:r>
                                <a:rPr lang="en-US">
                                  <a:latin typeface="Cambria Math" panose="02040503050406030204" pitchFamily="18" charset="0"/>
                                </a:rPr>
                                <m:t>0</m:t>
                              </m:r>
                            </m:e>
                            <m:e>
                              <m:r>
                                <a:rPr lang="en-US" b="0" i="1" smtClean="0">
                                  <a:latin typeface="Cambria Math" panose="02040503050406030204" pitchFamily="18" charset="0"/>
                                </a:rPr>
                                <m:t>1</m:t>
                              </m:r>
                            </m:e>
                          </m:mr>
                        </m:m>
                      </m:e>
                    </m:d>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Pure</m:t>
                    </m:r>
                  </m:oMath>
                </a14:m>
                <a:endParaRPr lang="en-US" i="0" dirty="0"/>
              </a:p>
              <a:p>
                <a:pPr marL="468630" lvl="1" indent="-285750">
                  <a:buFont typeface="Wingdings" panose="05000000000000000000" pitchFamily="2" charset="2"/>
                  <a:buChar char="Ø"/>
                </a:pPr>
                <a14:m>
                  <m:oMath xmlns:m="http://schemas.openxmlformats.org/officeDocument/2006/math">
                    <m:r>
                      <m:rPr>
                        <m:nor/>
                      </m:rPr>
                      <a:rPr lang="en-US" i="0" dirty="0" smtClean="0">
                        <a:sym typeface="Symbol" panose="05050102010706020507" pitchFamily="18" charset="2"/>
                      </a:rPr>
                      <m:t></m:t>
                    </m:r>
                    <m:r>
                      <a:rPr lang="en-US" b="0" i="1" dirty="0" smtClean="0">
                        <a:latin typeface="Cambria Math" panose="02040503050406030204" pitchFamily="18" charset="0"/>
                        <a:sym typeface="Symbol" panose="05050102010706020507" pitchFamily="18" charset="2"/>
                      </a:rPr>
                      <m:t>=</m:t>
                    </m:r>
                    <m:f>
                      <m:fPr>
                        <m:ctrlPr>
                          <a:rPr lang="en-US" b="0" i="1" dirty="0" smtClean="0">
                            <a:latin typeface="Cambria Math" panose="02040503050406030204" pitchFamily="18" charset="0"/>
                            <a:sym typeface="Symbol" panose="05050102010706020507" pitchFamily="18" charset="2"/>
                          </a:rPr>
                        </m:ctrlPr>
                      </m:fPr>
                      <m:num>
                        <m:r>
                          <a:rPr lang="en-US" b="0" i="1" dirty="0" smtClean="0">
                            <a:latin typeface="Cambria Math" panose="02040503050406030204" pitchFamily="18" charset="0"/>
                            <a:sym typeface="Symbol" panose="05050102010706020507" pitchFamily="18" charset="2"/>
                          </a:rPr>
                          <m:t>1</m:t>
                        </m:r>
                      </m:num>
                      <m:den>
                        <m:r>
                          <a:rPr lang="en-US" b="0" i="1" dirty="0" smtClean="0">
                            <a:latin typeface="Cambria Math" panose="02040503050406030204" pitchFamily="18" charset="0"/>
                            <a:sym typeface="Symbol" panose="05050102010706020507" pitchFamily="18" charset="2"/>
                          </a:rPr>
                          <m:t>2</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a:latin typeface="Cambria Math" panose="02040503050406030204" pitchFamily="18" charset="0"/>
                                </a:rPr>
                                <m:t>1</m:t>
                              </m:r>
                            </m:e>
                            <m:e>
                              <m:r>
                                <a:rPr lang="en-US">
                                  <a:latin typeface="Cambria Math" panose="02040503050406030204" pitchFamily="18" charset="0"/>
                                </a:rPr>
                                <m:t>0</m:t>
                              </m:r>
                            </m:e>
                          </m:mr>
                          <m:mr>
                            <m:e>
                              <m:r>
                                <a:rPr lang="en-US">
                                  <a:latin typeface="Cambria Math" panose="02040503050406030204" pitchFamily="18" charset="0"/>
                                </a:rPr>
                                <m:t>0</m:t>
                              </m:r>
                            </m:e>
                            <m:e>
                              <m:r>
                                <a:rPr lang="en-US" b="0" i="1" smtClean="0">
                                  <a:latin typeface="Cambria Math" panose="02040503050406030204" pitchFamily="18" charset="0"/>
                                </a:rPr>
                                <m:t>1</m:t>
                              </m:r>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Mixed</m:t>
                    </m:r>
                  </m:oMath>
                </a14:m>
                <a:endParaRPr lang="en-US" i="0" dirty="0"/>
              </a:p>
              <a:p>
                <a:pPr marL="468630" lvl="1" indent="-285750">
                  <a:buFont typeface="Wingdings" panose="05000000000000000000" pitchFamily="2" charset="2"/>
                  <a:buChar char="Ø"/>
                </a:pPr>
                <a14:m>
                  <m:oMath xmlns:m="http://schemas.openxmlformats.org/officeDocument/2006/math">
                    <m:r>
                      <m:rPr>
                        <m:nor/>
                      </m:rPr>
                      <a:rPr lang="en-US" i="0" dirty="0" smtClean="0">
                        <a:sym typeface="Symbol" panose="05050102010706020507" pitchFamily="18" charset="2"/>
                      </a:rPr>
                      <m:t></m:t>
                    </m:r>
                    <m:r>
                      <a:rPr lang="en-US" b="0" i="1" dirty="0" smtClean="0">
                        <a:latin typeface="Cambria Math" panose="02040503050406030204" pitchFamily="18" charset="0"/>
                        <a:sym typeface="Symbol" panose="05050102010706020507" pitchFamily="18" charset="2"/>
                      </a:rPr>
                      <m:t>=</m:t>
                    </m:r>
                    <m:f>
                      <m:fPr>
                        <m:ctrlPr>
                          <a:rPr lang="en-US" b="0" i="1" dirty="0" smtClean="0">
                            <a:latin typeface="Cambria Math" panose="02040503050406030204" pitchFamily="18" charset="0"/>
                            <a:sym typeface="Symbol" panose="05050102010706020507" pitchFamily="18" charset="2"/>
                          </a:rPr>
                        </m:ctrlPr>
                      </m:fPr>
                      <m:num>
                        <m:r>
                          <a:rPr lang="en-US" b="0" i="1" dirty="0" smtClean="0">
                            <a:latin typeface="Cambria Math" panose="02040503050406030204" pitchFamily="18" charset="0"/>
                            <a:sym typeface="Symbol" panose="05050102010706020507" pitchFamily="18" charset="2"/>
                          </a:rPr>
                          <m:t>1</m:t>
                        </m:r>
                      </m:num>
                      <m:den>
                        <m:r>
                          <a:rPr lang="en-US" b="0" i="1" dirty="0" smtClean="0">
                            <a:latin typeface="Cambria Math" panose="02040503050406030204" pitchFamily="18" charset="0"/>
                            <a:sym typeface="Symbol" panose="05050102010706020507" pitchFamily="18" charset="2"/>
                          </a:rPr>
                          <m:t>2</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Pure</m:t>
                    </m:r>
                  </m:oMath>
                </a14:m>
                <a:endParaRPr lang="en-US" i="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A0192A9-2C12-87F8-CEE0-7391FA4F5641}"/>
                  </a:ext>
                </a:extLst>
              </p:cNvPr>
              <p:cNvSpPr>
                <a:spLocks noGrp="1" noRot="1" noChangeAspect="1" noMove="1" noResize="1" noEditPoints="1" noAdjustHandles="1" noChangeArrowheads="1" noChangeShapeType="1" noTextEdit="1"/>
              </p:cNvSpPr>
              <p:nvPr>
                <p:ph idx="1"/>
              </p:nvPr>
            </p:nvSpPr>
            <p:spPr>
              <a:xfrm>
                <a:off x="1068496" y="2252071"/>
                <a:ext cx="10486989" cy="4350643"/>
              </a:xfrm>
              <a:blipFill>
                <a:blip r:embed="rId2"/>
                <a:stretch>
                  <a:fillRect l="-1104" t="-9104" b="-7983"/>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7729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1490E-F525-B140-CB75-8367D6747C0A}"/>
              </a:ext>
            </a:extLst>
          </p:cNvPr>
          <p:cNvSpPr>
            <a:spLocks noGrp="1"/>
          </p:cNvSpPr>
          <p:nvPr>
            <p:ph type="title"/>
          </p:nvPr>
        </p:nvSpPr>
        <p:spPr>
          <a:xfrm>
            <a:off x="1068496" y="1063256"/>
            <a:ext cx="10355403" cy="1540106"/>
          </a:xfrm>
        </p:spPr>
        <p:txBody>
          <a:bodyPr>
            <a:normAutofit/>
          </a:bodyPr>
          <a:lstStyle/>
          <a:p>
            <a:r>
              <a:rPr lang="en-US" dirty="0"/>
              <a:t>Measurement</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C40469-2F67-B0D4-FD85-787D14D2CEC9}"/>
                  </a:ext>
                </a:extLst>
              </p:cNvPr>
              <p:cNvSpPr>
                <a:spLocks noGrp="1"/>
              </p:cNvSpPr>
              <p:nvPr>
                <p:ph idx="1"/>
              </p:nvPr>
            </p:nvSpPr>
            <p:spPr>
              <a:xfrm>
                <a:off x="1068496" y="2603362"/>
                <a:ext cx="9689149" cy="3376097"/>
              </a:xfrm>
            </p:spPr>
            <p:txBody>
              <a:bodyPr>
                <a:normAutofit/>
              </a:bodyPr>
              <a:lstStyle/>
              <a:p>
                <a:r>
                  <a:rPr lang="en-US" dirty="0"/>
                  <a:t>We choose orthogonal base to describe and measure quantum states (projective measurement).</a:t>
                </a:r>
              </a:p>
              <a:p>
                <a:r>
                  <a:rPr lang="en-US" dirty="0"/>
                  <a:t>During a measurement onto the basis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m:t>
                                </m:r>
                              </m:e>
                            </m:d>
                          </m:e>
                        </m:d>
                      </m:e>
                    </m:d>
                  </m:oMath>
                </a14:m>
                <a:r>
                  <a:rPr lang="en-US" dirty="0"/>
                  <a:t>, the states will collapse into either state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e>
                    </m:d>
                  </m:oMath>
                </a14:m>
                <a:r>
                  <a:rPr lang="en-US" dirty="0"/>
                  <a:t> or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oMath>
                </a14:m>
                <a:r>
                  <a:rPr lang="en-US" dirty="0"/>
                  <a:t>, as those are the eigenstates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𝑍</m:t>
                        </m:r>
                      </m:sub>
                    </m:sSub>
                  </m:oMath>
                </a14:m>
                <a:r>
                  <a:rPr lang="en-US" dirty="0"/>
                  <a:t>, we call this a Z-measurement.</a:t>
                </a:r>
              </a:p>
              <a:p>
                <a:r>
                  <a:rPr lang="en-US" dirty="0"/>
                  <a:t>Other different bases are:</a:t>
                </a:r>
              </a:p>
              <a:p>
                <a:pPr marL="468630" lvl="1" indent="-285750">
                  <a:buFont typeface="Wingdings" panose="05000000000000000000" pitchFamily="2" charset="2"/>
                  <a:buChar char="Ø"/>
                </a:pP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d>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a:latin typeface="Cambria Math" panose="02040503050406030204" pitchFamily="18" charset="0"/>
                              </a:rPr>
                              <m:t>2</m:t>
                            </m:r>
                          </m:e>
                        </m:rad>
                      </m:den>
                    </m:f>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a:latin typeface="Cambria Math" panose="02040503050406030204" pitchFamily="18" charset="0"/>
                      </a:rPr>
                      <m:t>)</m:t>
                    </m:r>
                  </m:oMath>
                </a14:m>
                <a:r>
                  <a:rPr lang="en-US" dirty="0"/>
                  <a:t>, </a:t>
                </a:r>
                <a:r>
                  <a:rPr lang="en-US" i="0" dirty="0"/>
                  <a:t>corresponding to the eigenstates of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𝑥</m:t>
                        </m:r>
                      </m:sub>
                    </m:sSub>
                  </m:oMath>
                </a14:m>
                <a:r>
                  <a:rPr lang="en-US" i="0" dirty="0"/>
                  <a:t>, </a:t>
                </a:r>
                <a:endParaRPr lang="en-US" dirty="0">
                  <a:latin typeface="Cambria Math" panose="02040503050406030204" pitchFamily="18" charset="0"/>
                </a:endParaRPr>
              </a:p>
              <a:p>
                <a:pPr marL="468630" lvl="1" indent="-285750">
                  <a:buFont typeface="Wingdings" panose="05000000000000000000" pitchFamily="2" charset="2"/>
                  <a:buChar char="Ø"/>
                </a:pP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b="0" i="1" smtClean="0">
                                <a:latin typeface="Cambria Math" panose="02040503050406030204" pitchFamily="18" charset="0"/>
                              </a:rPr>
                              <m:t>𝑖</m:t>
                            </m:r>
                          </m:e>
                        </m:d>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a:latin typeface="Cambria Math" panose="02040503050406030204" pitchFamily="18" charset="0"/>
                              </a:rPr>
                              <m:t>2</m:t>
                            </m:r>
                          </m:e>
                        </m:rad>
                      </m:den>
                    </m:f>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𝑖</m:t>
                        </m:r>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𝑖</m:t>
                            </m:r>
                          </m:e>
                        </m:d>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a:latin typeface="Cambria Math" panose="02040503050406030204" pitchFamily="18" charset="0"/>
                              </a:rPr>
                              <m:t>2</m:t>
                            </m:r>
                          </m:e>
                        </m:rad>
                      </m:den>
                    </m:f>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𝑖</m:t>
                        </m:r>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a:latin typeface="Cambria Math" panose="02040503050406030204" pitchFamily="18" charset="0"/>
                      </a:rPr>
                      <m:t>)</m:t>
                    </m:r>
                  </m:oMath>
                </a14:m>
                <a:r>
                  <a:rPr lang="en-US" dirty="0"/>
                  <a:t>, </a:t>
                </a:r>
                <a:r>
                  <a:rPr lang="en-US" i="0" dirty="0"/>
                  <a:t>corresponding to the eigenstates of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𝑦</m:t>
                        </m:r>
                      </m:sub>
                    </m:sSub>
                  </m:oMath>
                </a14:m>
                <a:r>
                  <a:rPr lang="en-US" dirty="0"/>
                  <a:t>.</a:t>
                </a:r>
              </a:p>
            </p:txBody>
          </p:sp>
        </mc:Choice>
        <mc:Fallback xmlns="">
          <p:sp>
            <p:nvSpPr>
              <p:cNvPr id="3" name="Content Placeholder 2">
                <a:extLst>
                  <a:ext uri="{FF2B5EF4-FFF2-40B4-BE49-F238E27FC236}">
                    <a16:creationId xmlns:a16="http://schemas.microsoft.com/office/drawing/2014/main" id="{98C40469-2F67-B0D4-FD85-787D14D2CEC9}"/>
                  </a:ext>
                </a:extLst>
              </p:cNvPr>
              <p:cNvSpPr>
                <a:spLocks noGrp="1" noRot="1" noChangeAspect="1" noMove="1" noResize="1" noEditPoints="1" noAdjustHandles="1" noChangeArrowheads="1" noChangeShapeType="1" noTextEdit="1"/>
              </p:cNvSpPr>
              <p:nvPr>
                <p:ph idx="1"/>
              </p:nvPr>
            </p:nvSpPr>
            <p:spPr>
              <a:xfrm>
                <a:off x="1068496" y="2603362"/>
                <a:ext cx="9689149" cy="3376097"/>
              </a:xfrm>
              <a:blipFill>
                <a:blip r:embed="rId2"/>
                <a:stretch>
                  <a:fillRect l="-566" t="-542" r="-755" b="-9025"/>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7" name="Picture 6">
            <a:extLst>
              <a:ext uri="{FF2B5EF4-FFF2-40B4-BE49-F238E27FC236}">
                <a16:creationId xmlns:a16="http://schemas.microsoft.com/office/drawing/2014/main" id="{9C4F0D50-0B7F-8EC1-D7E5-55CDBD356C56}"/>
              </a:ext>
            </a:extLst>
          </p:cNvPr>
          <p:cNvPicPr>
            <a:picLocks noChangeAspect="1"/>
          </p:cNvPicPr>
          <p:nvPr/>
        </p:nvPicPr>
        <p:blipFill>
          <a:blip r:embed="rId3"/>
          <a:stretch>
            <a:fillRect/>
          </a:stretch>
        </p:blipFill>
        <p:spPr>
          <a:xfrm>
            <a:off x="9397309" y="545304"/>
            <a:ext cx="2539773" cy="2572702"/>
          </a:xfrm>
          <a:prstGeom prst="rect">
            <a:avLst/>
          </a:prstGeom>
        </p:spPr>
      </p:pic>
    </p:spTree>
    <p:extLst>
      <p:ext uri="{BB962C8B-B14F-4D97-AF65-F5344CB8AC3E}">
        <p14:creationId xmlns:p14="http://schemas.microsoft.com/office/powerpoint/2010/main" val="316934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FEE2A-8B78-5675-0884-82D9C593CEB4}"/>
              </a:ext>
            </a:extLst>
          </p:cNvPr>
          <p:cNvSpPr>
            <a:spLocks noGrp="1"/>
          </p:cNvSpPr>
          <p:nvPr>
            <p:ph type="title"/>
          </p:nvPr>
        </p:nvSpPr>
        <p:spPr>
          <a:xfrm>
            <a:off x="1068496" y="1063256"/>
            <a:ext cx="10355403" cy="1540106"/>
          </a:xfrm>
        </p:spPr>
        <p:txBody>
          <a:bodyPr>
            <a:normAutofit/>
          </a:bodyPr>
          <a:lstStyle/>
          <a:p>
            <a:r>
              <a:rPr lang="en-US" dirty="0"/>
              <a:t>Measurement</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30D323-CAA8-4992-AA51-2AE85E8248F8}"/>
                  </a:ext>
                </a:extLst>
              </p:cNvPr>
              <p:cNvSpPr>
                <a:spLocks noGrp="1"/>
              </p:cNvSpPr>
              <p:nvPr>
                <p:ph idx="1"/>
              </p:nvPr>
            </p:nvSpPr>
            <p:spPr>
              <a:xfrm>
                <a:off x="1068495" y="2474259"/>
                <a:ext cx="10715513" cy="3693459"/>
              </a:xfrm>
            </p:spPr>
            <p:txBody>
              <a:bodyPr>
                <a:normAutofit fontScale="85000" lnSpcReduction="10000"/>
              </a:bodyPr>
              <a:lstStyle/>
              <a:p>
                <a:r>
                  <a:rPr lang="en-US" b="1" dirty="0"/>
                  <a:t>Born rule</a:t>
                </a:r>
                <a:r>
                  <a:rPr lang="en-US" dirty="0"/>
                  <a:t>: the probability that a state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oMath>
                </a14:m>
                <a:r>
                  <a:rPr lang="en-US" dirty="0"/>
                  <a:t> collapses during a project measurement onto the basis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X</m:t>
                                </m:r>
                              </m:e>
                            </m:d>
                          </m:e>
                        </m:d>
                        <m:r>
                          <a:rPr lang="en-US" b="0" i="1" smtClean="0">
                            <a:latin typeface="Cambria Math" panose="02040503050406030204" pitchFamily="18" charset="0"/>
                            <a:sym typeface="Symbol" panose="05050102010706020507" pitchFamily="18" charset="2"/>
                          </a:rPr>
                          <m:t>,   </m:t>
                        </m:r>
                        <m:d>
                          <m:dPr>
                            <m:begChr m:val="|"/>
                            <m:endChr m:val=""/>
                            <m:ctrlPr>
                              <a:rPr lang="en-US" b="0" i="1" smtClean="0">
                                <a:latin typeface="Cambria Math" panose="02040503050406030204" pitchFamily="18" charset="0"/>
                                <a:sym typeface="Symbol" panose="05050102010706020507" pitchFamily="18" charset="2"/>
                              </a:rPr>
                            </m:ctrlPr>
                          </m:dPr>
                          <m:e>
                            <m:d>
                              <m:dPr>
                                <m:begChr m:val=""/>
                                <m:endChr m:val="⟩"/>
                                <m:ctrlPr>
                                  <a:rPr lang="en-US" b="0" i="1" smtClean="0">
                                    <a:latin typeface="Cambria Math" panose="02040503050406030204" pitchFamily="18" charset="0"/>
                                    <a:sym typeface="Symbol" panose="05050102010706020507" pitchFamily="18" charset="2"/>
                                  </a:rPr>
                                </m:ctrlPr>
                              </m:dPr>
                              <m:e>
                                <m:sSup>
                                  <m:sSupPr>
                                    <m:ctrlPr>
                                      <a:rPr lang="en-US" b="0" i="1" smtClean="0">
                                        <a:latin typeface="Cambria Math" panose="02040503050406030204" pitchFamily="18" charset="0"/>
                                        <a:sym typeface="Symbol" panose="05050102010706020507" pitchFamily="18" charset="2"/>
                                      </a:rPr>
                                    </m:ctrlPr>
                                  </m:sSupPr>
                                  <m:e>
                                    <m:r>
                                      <m:rPr>
                                        <m:sty m:val="p"/>
                                      </m:rPr>
                                      <a:rPr lang="en-US" b="0" i="0" smtClean="0">
                                        <a:latin typeface="Cambria Math" panose="02040503050406030204" pitchFamily="18" charset="0"/>
                                        <a:sym typeface="Symbol" panose="05050102010706020507" pitchFamily="18" charset="2"/>
                                      </a:rPr>
                                      <m:t>X</m:t>
                                    </m:r>
                                  </m:e>
                                  <m:sup>
                                    <m:r>
                                      <a:rPr lang="en-US" b="0" i="1" smtClean="0">
                                        <a:latin typeface="Cambria Math" panose="02040503050406030204" pitchFamily="18" charset="0"/>
                                        <a:sym typeface="Symbol" panose="05050102010706020507" pitchFamily="18" charset="2"/>
                                      </a:rPr>
                                      <m:t></m:t>
                                    </m:r>
                                  </m:sup>
                                </m:sSup>
                              </m:e>
                            </m:d>
                          </m:e>
                        </m:d>
                        <m:r>
                          <a:rPr lang="en-US" i="1" smtClean="0">
                            <a:latin typeface="Cambria Math" panose="02040503050406030204" pitchFamily="18" charset="0"/>
                          </a:rPr>
                          <m:t> </m:t>
                        </m:r>
                      </m:e>
                    </m:d>
                  </m:oMath>
                </a14:m>
                <a:r>
                  <a:rPr lang="en-US" dirty="0"/>
                  <a:t> to the state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X</m:t>
                            </m:r>
                          </m:e>
                        </m:d>
                      </m:e>
                    </m:d>
                  </m:oMath>
                </a14:m>
                <a:r>
                  <a:rPr lang="en-US" dirty="0"/>
                  <a:t> is given by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X</m:t>
                                </m:r>
                              </m:e>
                              <m:e>
                                <m:r>
                                  <a:rPr lang="en-US" i="1" smtClean="0">
                                    <a:latin typeface="Cambria Math" panose="02040503050406030204" pitchFamily="18" charset="0"/>
                                    <a:sym typeface="Symbol" panose="05050102010706020507" pitchFamily="18" charset="2"/>
                                  </a:rPr>
                                  <m:t></m:t>
                                </m:r>
                              </m:e>
                            </m:d>
                          </m:e>
                        </m:d>
                      </m:e>
                      <m:sup>
                        <m:r>
                          <a:rPr lang="en-US" b="0" i="1" smtClean="0">
                            <a:latin typeface="Cambria Math" panose="02040503050406030204" pitchFamily="18" charset="0"/>
                          </a:rPr>
                          <m:t>2</m:t>
                        </m:r>
                      </m:sup>
                    </m:sSup>
                  </m:oMath>
                </a14:m>
                <a:r>
                  <a:rPr lang="en-US" dirty="0"/>
                  <a:t>,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m:rPr>
                            <m:sty m:val="p"/>
                          </m:rPr>
                          <a:rPr lang="en-US" b="0" i="0" smtClean="0">
                            <a:latin typeface="Cambria Math" panose="02040503050406030204" pitchFamily="18" charset="0"/>
                          </a:rPr>
                          <m:t>P</m:t>
                        </m:r>
                      </m:e>
                    </m:nary>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1" smtClean="0">
                                <a:latin typeface="Cambria Math" panose="02040503050406030204" pitchFamily="18" charset="0"/>
                              </a:rPr>
                              <m:t>𝑖</m:t>
                            </m:r>
                          </m:sub>
                        </m:sSub>
                      </m:e>
                    </m:d>
                    <m:r>
                      <a:rPr lang="en-US" b="0" i="1" smtClean="0">
                        <a:latin typeface="Cambria Math" panose="02040503050406030204" pitchFamily="18" charset="0"/>
                      </a:rPr>
                      <m:t>=1</m:t>
                    </m:r>
                  </m:oMath>
                </a14:m>
                <a:endParaRPr lang="en-US" dirty="0"/>
              </a:p>
              <a:p>
                <a:r>
                  <a:rPr lang="en-US" dirty="0"/>
                  <a:t>Examples:</a:t>
                </a:r>
              </a:p>
              <a:p>
                <a:pPr marL="468630" lvl="1" indent="-285750">
                  <a:buFont typeface="Wingdings" panose="05000000000000000000" pitchFamily="2" charset="2"/>
                  <a:buChar char="Ø"/>
                </a:pP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rad>
                          <m:radPr>
                            <m:degHide m:val="on"/>
                            <m:ctrlPr>
                              <a:rPr lang="en-US" b="0" i="1" smtClean="0">
                                <a:latin typeface="Cambria Math" panose="02040503050406030204" pitchFamily="18" charset="0"/>
                                <a:sym typeface="Symbol" panose="05050102010706020507" pitchFamily="18" charset="2"/>
                              </a:rPr>
                            </m:ctrlPr>
                          </m:radPr>
                          <m:deg/>
                          <m:e>
                            <m:r>
                              <a:rPr lang="en-US" b="0" i="1" smtClean="0">
                                <a:latin typeface="Cambria Math" panose="02040503050406030204" pitchFamily="18" charset="0"/>
                                <a:sym typeface="Symbol" panose="05050102010706020507" pitchFamily="18" charset="2"/>
                              </a:rPr>
                              <m:t>3</m:t>
                            </m:r>
                          </m:e>
                        </m:rad>
                      </m:den>
                    </m:f>
                    <m:d>
                      <m:dPr>
                        <m:ctrlPr>
                          <a:rPr lang="en-US" b="0" i="1" smtClean="0">
                            <a:latin typeface="Cambria Math" panose="02040503050406030204" pitchFamily="18" charset="0"/>
                            <a:sym typeface="Symbol" panose="05050102010706020507" pitchFamily="18" charset="2"/>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sym typeface="Symbol" panose="05050102010706020507" pitchFamily="18" charset="2"/>
                          </a:rPr>
                          <m:t>+</m:t>
                        </m:r>
                        <m:rad>
                          <m:radPr>
                            <m:degHide m:val="on"/>
                            <m:ctrlPr>
                              <a:rPr lang="en-US" b="0" i="1" smtClean="0">
                                <a:latin typeface="Cambria Math" panose="02040503050406030204" pitchFamily="18" charset="0"/>
                                <a:sym typeface="Symbol" panose="05050102010706020507" pitchFamily="18" charset="2"/>
                              </a:rPr>
                            </m:ctrlPr>
                          </m:radPr>
                          <m:deg/>
                          <m:e>
                            <m:r>
                              <a:rPr lang="en-US" b="0" i="1" smtClean="0">
                                <a:latin typeface="Cambria Math" panose="02040503050406030204" pitchFamily="18" charset="0"/>
                                <a:sym typeface="Symbol" panose="05050102010706020507" pitchFamily="18" charset="2"/>
                              </a:rPr>
                              <m:t>2</m:t>
                            </m:r>
                          </m:e>
                        </m:rad>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e>
                    </m:d>
                  </m:oMath>
                </a14:m>
                <a:r>
                  <a:rPr lang="en-US" i="0" dirty="0"/>
                  <a:t> is measured in the basis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e>
                    </m:d>
                  </m:oMath>
                </a14:m>
                <a:r>
                  <a:rPr lang="en-US" i="0" dirty="0"/>
                  <a:t>:</a:t>
                </a:r>
              </a:p>
              <a:p>
                <a:pPr lvl="1"/>
                <a:r>
                  <a:rPr lang="en-US" i="1" dirty="0">
                    <a:latin typeface="Cambria Math" panose="02040503050406030204" pitchFamily="18" charset="0"/>
                  </a:rPr>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e>
                            <m:r>
                              <a:rPr lang="en-US" b="0" i="1" smtClean="0">
                                <a:latin typeface="Cambria Math" panose="02040503050406030204" pitchFamily="18" charset="0"/>
                              </a:rPr>
                              <m:t>1</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e>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num>
                              <m:den>
                                <m:rad>
                                  <m:radPr>
                                    <m:degHide m:val="on"/>
                                    <m:ctrlPr>
                                      <a:rPr lang="en-US" i="1">
                                        <a:latin typeface="Cambria Math" panose="02040503050406030204" pitchFamily="18" charset="0"/>
                                      </a:rPr>
                                    </m:ctrlPr>
                                  </m:radPr>
                                  <m:deg/>
                                  <m:e>
                                    <m:r>
                                      <a:rPr lang="en-US">
                                        <a:latin typeface="Cambria Math" panose="02040503050406030204" pitchFamily="18" charset="0"/>
                                      </a:rPr>
                                      <m:t>3</m:t>
                                    </m:r>
                                  </m:e>
                                </m:rad>
                              </m:den>
                            </m:f>
                            <m:d>
                              <m:dPr>
                                <m:begChr m:val="⟨"/>
                                <m:endChr m:val="⟩"/>
                                <m:ctrlPr>
                                  <a:rPr lang="en-US" i="1">
                                    <a:latin typeface="Cambria Math" panose="02040503050406030204" pitchFamily="18" charset="0"/>
                                  </a:rPr>
                                </m:ctrlPr>
                              </m:dPr>
                              <m:e>
                                <m:r>
                                  <a:rPr lang="en-US">
                                    <a:latin typeface="Cambria Math" panose="02040503050406030204" pitchFamily="18" charset="0"/>
                                  </a:rPr>
                                  <m:t>0</m:t>
                                </m:r>
                              </m:e>
                              <m:e>
                                <m:r>
                                  <a:rPr lang="en-US" b="0" i="1" smtClean="0">
                                    <a:latin typeface="Cambria Math" panose="02040503050406030204" pitchFamily="18" charset="0"/>
                                  </a:rPr>
                                  <m:t>1</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oMath>
                </a14:m>
                <a:endParaRPr lang="en-US" i="1" dirty="0">
                  <a:latin typeface="Cambria Math" panose="02040503050406030204" pitchFamily="18" charset="0"/>
                </a:endParaRPr>
              </a:p>
              <a:p>
                <a:pPr marL="468630" lvl="1" indent="-285750">
                  <a:buFont typeface="Wingdings" panose="05000000000000000000" pitchFamily="2" charset="2"/>
                  <a:buChar char="Ø"/>
                </a:pP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rad>
                          <m:radPr>
                            <m:degHide m:val="on"/>
                            <m:ctrlPr>
                              <a:rPr lang="en-US" b="0" i="1" smtClean="0">
                                <a:latin typeface="Cambria Math" panose="02040503050406030204" pitchFamily="18" charset="0"/>
                                <a:sym typeface="Symbol" panose="05050102010706020507" pitchFamily="18" charset="2"/>
                              </a:rPr>
                            </m:ctrlPr>
                          </m:radPr>
                          <m:deg/>
                          <m:e>
                            <m:r>
                              <a:rPr lang="en-US" b="0" i="1" smtClean="0">
                                <a:latin typeface="Cambria Math" panose="02040503050406030204" pitchFamily="18" charset="0"/>
                                <a:sym typeface="Symbol" panose="05050102010706020507" pitchFamily="18" charset="2"/>
                              </a:rPr>
                              <m:t>2</m:t>
                            </m:r>
                          </m:e>
                        </m:rad>
                      </m:den>
                    </m:f>
                    <m:d>
                      <m:dPr>
                        <m:ctrlPr>
                          <a:rPr lang="en-US" b="0" i="1" smtClean="0">
                            <a:latin typeface="Cambria Math" panose="02040503050406030204" pitchFamily="18" charset="0"/>
                            <a:sym typeface="Symbol" panose="05050102010706020507" pitchFamily="18" charset="2"/>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e>
                    </m:d>
                  </m:oMath>
                </a14:m>
                <a:r>
                  <a:rPr lang="en-US" i="0" dirty="0"/>
                  <a:t> is measured in the basis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d>
                          </m:e>
                        </m:d>
                        <m:r>
                          <a:rPr lang="en-US">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d>
                          </m:e>
                        </m:d>
                      </m:e>
                    </m:d>
                  </m:oMath>
                </a14:m>
                <a:r>
                  <a:rPr lang="en-US" i="0" dirty="0"/>
                  <a:t>:</a:t>
                </a:r>
              </a:p>
              <a:p>
                <a:pPr lvl="1"/>
                <a:r>
                  <a:rPr lang="en-US" i="0" dirty="0"/>
                  <a:t>	</a:t>
                </a:r>
                <a:r>
                  <a:rPr lang="en-US" b="0"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e>
                                <m:r>
                                  <a:rPr lang="en-US" i="1" smtClean="0">
                                    <a:latin typeface="Cambria Math" panose="02040503050406030204" pitchFamily="18" charset="0"/>
                                    <a:sym typeface="Symbol" panose="05050102010706020507" pitchFamily="18" charset="2"/>
                                  </a:rPr>
                                  <m:t></m:t>
                                </m:r>
                              </m:e>
                            </m:d>
                          </m:e>
                        </m:d>
                      </m:e>
                      <m:sup>
                        <m:r>
                          <a:rPr lang="en-US">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2</m:t>
                                    </m:r>
                                  </m:e>
                                </m:rad>
                              </m:den>
                            </m:f>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2</m:t>
                                    </m:r>
                                  </m:e>
                                </m:rad>
                              </m:den>
                            </m:f>
                            <m:d>
                              <m:dPr>
                                <m:begChr m:val=""/>
                                <m:endChr m:val="⟩"/>
                                <m:ctrlPr>
                                  <a:rPr lang="en-US" i="1">
                                    <a:latin typeface="Cambria Math" panose="02040503050406030204" pitchFamily="18" charset="0"/>
                                  </a:rPr>
                                </m:ctrlPr>
                              </m:dPr>
                              <m:e>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0</m:t>
                                    </m:r>
                                  </m:e>
                                </m:d>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1</m:t>
                                    </m:r>
                                  </m:e>
                                </m:d>
                              </m:e>
                            </m:d>
                            <m:r>
                              <a:rPr lang="en-US">
                                <a:latin typeface="Cambria Math" panose="02040503050406030204" pitchFamily="18" charset="0"/>
                              </a:rPr>
                              <m:t>)</m:t>
                            </m:r>
                          </m:e>
                        </m:d>
                      </m:e>
                      <m:sup>
                        <m:r>
                          <a:rPr lang="en-US">
                            <a:latin typeface="Cambria Math" panose="02040503050406030204" pitchFamily="18" charset="0"/>
                          </a:rPr>
                          <m:t>2</m:t>
                        </m:r>
                      </m:sup>
                    </m:sSup>
                    <m:r>
                      <a:rPr lang="en-US" b="0" i="1" smtClean="0">
                        <a:latin typeface="Cambria Math" panose="02040503050406030204" pitchFamily="18" charset="0"/>
                      </a:rPr>
                      <m:t>=</m:t>
                    </m:r>
                    <m:f>
                      <m:fPr>
                        <m:ctrlPr>
                          <a:rPr lang="en-US" i="1">
                            <a:latin typeface="Cambria Math" panose="02040503050406030204" pitchFamily="18" charset="0"/>
                            <a:sym typeface="Symbol" panose="05050102010706020507" pitchFamily="18" charset="2"/>
                          </a:rPr>
                        </m:ctrlPr>
                      </m:fPr>
                      <m:num>
                        <m:r>
                          <a:rPr lang="en-US">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4</m:t>
                        </m:r>
                      </m:den>
                    </m:f>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d>
                              <m:dPr>
                                <m:ctrlPr>
                                  <a:rPr lang="en-US" i="1">
                                    <a:latin typeface="Cambria Math" panose="02040503050406030204" pitchFamily="18" charset="0"/>
                                    <a:sym typeface="Symbol" panose="05050102010706020507" pitchFamily="18" charset="2"/>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0</m:t>
                                    </m:r>
                                  </m:e>
                                  <m:e>
                                    <m:r>
                                      <a:rPr lang="en-US">
                                        <a:latin typeface="Cambria Math" panose="02040503050406030204" pitchFamily="18" charset="0"/>
                                      </a:rPr>
                                      <m:t>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0</m:t>
                                    </m:r>
                                  </m:e>
                                  <m:e>
                                    <m:r>
                                      <a:rPr lang="en-US">
                                        <a:latin typeface="Cambria Math" panose="02040503050406030204" pitchFamily="18" charset="0"/>
                                      </a:rPr>
                                      <m:t>1</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1</m:t>
                                    </m:r>
                                  </m:e>
                                  <m:e>
                                    <m:r>
                                      <a:rPr lang="en-US">
                                        <a:latin typeface="Cambria Math" panose="02040503050406030204" pitchFamily="18" charset="0"/>
                                      </a:rPr>
                                      <m:t>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1</m:t>
                                    </m:r>
                                  </m:e>
                                  <m:e>
                                    <m:r>
                                      <a:rPr lang="en-US">
                                        <a:latin typeface="Cambria Math" panose="02040503050406030204" pitchFamily="18" charset="0"/>
                                      </a:rPr>
                                      <m:t>1</m:t>
                                    </m:r>
                                  </m:e>
                                </m:d>
                              </m:e>
                            </m:d>
                          </m:e>
                        </m:d>
                      </m:e>
                      <m:sup>
                        <m:r>
                          <a:rPr lang="en-US" b="0" i="1" smtClean="0">
                            <a:latin typeface="Cambria Math" panose="02040503050406030204" pitchFamily="18" charset="0"/>
                          </a:rPr>
                          <m:t>2</m:t>
                        </m:r>
                      </m:sup>
                    </m:sSup>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expected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as</m:t>
                    </m:r>
                  </m:oMath>
                </a14:m>
                <a:r>
                  <a:rPr lang="en-US" i="0"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e>
                      <m:e>
                        <m:r>
                          <a:rPr lang="en-US" b="0" i="1" smtClean="0">
                            <a:latin typeface="Cambria Math" panose="02040503050406030204" pitchFamily="18" charset="0"/>
                          </a:rPr>
                          <m:t>−</m:t>
                        </m:r>
                      </m:e>
                    </m:d>
                    <m:r>
                      <a:rPr lang="en-US" b="0" i="1" smtClean="0">
                        <a:latin typeface="Cambria Math" panose="02040503050406030204" pitchFamily="18" charset="0"/>
                      </a:rPr>
                      <m:t>=0</m:t>
                    </m:r>
                  </m:oMath>
                </a14:m>
                <a:r>
                  <a:rPr lang="en-US" i="0" dirty="0"/>
                  <a:t>,</a:t>
                </a:r>
              </a:p>
              <a:p>
                <a:pPr lvl="1"/>
                <a:r>
                  <a:rPr lang="en-US" i="0" dirty="0"/>
                  <a:t>	</a:t>
                </a:r>
                <a:r>
                  <a:rPr lang="en-US" b="0"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oMath>
                </a14:m>
                <a:r>
                  <a:rPr lang="en-US" dirty="0"/>
                  <a:t>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a:latin typeface="Cambria Math" panose="02040503050406030204" pitchFamily="18" charset="0"/>
                                  </a:rPr>
                                  <m:t>−</m:t>
                                </m:r>
                              </m:e>
                              <m:e>
                                <m:r>
                                  <a:rPr lang="en-US">
                                    <a:latin typeface="Cambria Math" panose="02040503050406030204" pitchFamily="18" charset="0"/>
                                  </a:rPr>
                                  <m:t>−</m:t>
                                </m:r>
                              </m:e>
                            </m:d>
                          </m:e>
                        </m:d>
                      </m:e>
                      <m:sup>
                        <m:r>
                          <a:rPr lang="en-US" b="0" i="1" smtClean="0">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1</m:t>
                    </m:r>
                  </m:oMath>
                </a14:m>
                <a:endParaRPr lang="en-US" i="0" dirty="0"/>
              </a:p>
              <a:p>
                <a:pPr marL="468630" lvl="1" indent="-285750">
                  <a:buFont typeface="Wingdings" panose="05000000000000000000" pitchFamily="2" charset="2"/>
                  <a:buChar char="Ø"/>
                </a:pPr>
                <a:endParaRPr lang="en-US" i="0" dirty="0"/>
              </a:p>
            </p:txBody>
          </p:sp>
        </mc:Choice>
        <mc:Fallback xmlns="">
          <p:sp>
            <p:nvSpPr>
              <p:cNvPr id="3" name="Content Placeholder 2">
                <a:extLst>
                  <a:ext uri="{FF2B5EF4-FFF2-40B4-BE49-F238E27FC236}">
                    <a16:creationId xmlns:a16="http://schemas.microsoft.com/office/drawing/2014/main" id="{3D30D323-CAA8-4992-AA51-2AE85E8248F8}"/>
                  </a:ext>
                </a:extLst>
              </p:cNvPr>
              <p:cNvSpPr>
                <a:spLocks noGrp="1" noRot="1" noChangeAspect="1" noMove="1" noResize="1" noEditPoints="1" noAdjustHandles="1" noChangeArrowheads="1" noChangeShapeType="1" noTextEdit="1"/>
              </p:cNvSpPr>
              <p:nvPr>
                <p:ph idx="1"/>
              </p:nvPr>
            </p:nvSpPr>
            <p:spPr>
              <a:xfrm>
                <a:off x="1068495" y="2474259"/>
                <a:ext cx="10715513" cy="3693459"/>
              </a:xfrm>
              <a:blipFill>
                <a:blip r:embed="rId2"/>
                <a:stretch>
                  <a:fillRect l="-284" t="-18977"/>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1485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926A4-A3B6-7D6D-2A07-A82CDAE27149}"/>
              </a:ext>
            </a:extLst>
          </p:cNvPr>
          <p:cNvSpPr>
            <a:spLocks noGrp="1"/>
          </p:cNvSpPr>
          <p:nvPr>
            <p:ph type="title"/>
          </p:nvPr>
        </p:nvSpPr>
        <p:spPr>
          <a:xfrm>
            <a:off x="1068496" y="1063256"/>
            <a:ext cx="10355403" cy="1540106"/>
          </a:xfrm>
        </p:spPr>
        <p:txBody>
          <a:bodyPr>
            <a:normAutofit/>
          </a:bodyPr>
          <a:lstStyle/>
          <a:p>
            <a:r>
              <a:rPr lang="en-US" dirty="0"/>
              <a:t>Bloch sphere</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5CA05D-96DC-F00D-059E-44600E31FDE3}"/>
                  </a:ext>
                </a:extLst>
              </p:cNvPr>
              <p:cNvSpPr>
                <a:spLocks noGrp="1"/>
              </p:cNvSpPr>
              <p:nvPr>
                <p:ph idx="1"/>
              </p:nvPr>
            </p:nvSpPr>
            <p:spPr>
              <a:xfrm>
                <a:off x="1068495" y="2788024"/>
                <a:ext cx="10715509" cy="3006715"/>
              </a:xfrm>
            </p:spPr>
            <p:txBody>
              <a:bodyPr>
                <a:normAutofit fontScale="92500" lnSpcReduction="10000"/>
              </a:bodyPr>
              <a:lstStyle/>
              <a:p>
                <a:r>
                  <a:rPr lang="en-US" dirty="0"/>
                  <a:t>We can write any normalized </a:t>
                </a:r>
                <a:r>
                  <a:rPr lang="en-US" b="1" dirty="0"/>
                  <a:t>pure state </a:t>
                </a:r>
                <a:r>
                  <a:rPr lang="en-US" dirty="0"/>
                  <a:t>as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r>
                      <a:rPr lang="en-US" b="0" i="1" smtClean="0">
                        <a:latin typeface="Cambria Math" panose="02040503050406030204" pitchFamily="18" charset="0"/>
                        <a:sym typeface="Symbol" panose="05050102010706020507" pitchFamily="18" charset="2"/>
                      </a:rPr>
                      <m:t>=</m:t>
                    </m:r>
                    <m:func>
                      <m:funcPr>
                        <m:ctrlPr>
                          <a:rPr lang="en-US" b="0" i="1" smtClean="0">
                            <a:latin typeface="Cambria Math" panose="02040503050406030204" pitchFamily="18" charset="0"/>
                            <a:sym typeface="Symbol" panose="05050102010706020507" pitchFamily="18" charset="2"/>
                          </a:rPr>
                        </m:ctrlPr>
                      </m:funcPr>
                      <m:fName>
                        <m:r>
                          <m:rPr>
                            <m:sty m:val="p"/>
                          </m:rPr>
                          <a:rPr lang="en-US" b="0" i="0" smtClean="0">
                            <a:latin typeface="Cambria Math" panose="02040503050406030204" pitchFamily="18" charset="0"/>
                            <a:sym typeface="Symbol" panose="05050102010706020507" pitchFamily="18" charset="2"/>
                          </a:rPr>
                          <m:t>cos</m:t>
                        </m:r>
                      </m:fName>
                      <m:e>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ea typeface="Cambria Math" panose="02040503050406030204" pitchFamily="18" charset="0"/>
                                <a:sym typeface="Symbol" panose="05050102010706020507" pitchFamily="18" charset="2"/>
                              </a:rPr>
                              <m:t>𝜃</m:t>
                            </m:r>
                          </m:num>
                          <m:den>
                            <m:r>
                              <a:rPr lang="en-US" b="0" i="1" smtClean="0">
                                <a:latin typeface="Cambria Math" panose="02040503050406030204" pitchFamily="18" charset="0"/>
                                <a:sym typeface="Symbol" panose="05050102010706020507" pitchFamily="18" charset="2"/>
                              </a:rPr>
                              <m:t>2</m:t>
                            </m:r>
                          </m:den>
                        </m:f>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sym typeface="Symbol" panose="05050102010706020507" pitchFamily="18" charset="2"/>
                          </a:rPr>
                          <m:t>+</m:t>
                        </m:r>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𝑒</m:t>
                            </m:r>
                          </m:e>
                          <m:sup>
                            <m:r>
                              <a:rPr lang="en-US" b="0" i="1" smtClean="0">
                                <a:latin typeface="Cambria Math" panose="02040503050406030204" pitchFamily="18" charset="0"/>
                                <a:sym typeface="Symbol" panose="05050102010706020507" pitchFamily="18" charset="2"/>
                              </a:rPr>
                              <m:t>𝑖</m:t>
                            </m:r>
                            <m:r>
                              <a:rPr lang="en-US" b="0" i="1" smtClean="0">
                                <a:latin typeface="Cambria Math" panose="02040503050406030204" pitchFamily="18" charset="0"/>
                                <a:ea typeface="Cambria Math" panose="02040503050406030204" pitchFamily="18" charset="0"/>
                                <a:sym typeface="Symbol" panose="05050102010706020507" pitchFamily="18" charset="2"/>
                              </a:rPr>
                              <m:t>𝜑</m:t>
                            </m:r>
                          </m:sup>
                        </m:sSup>
                        <m:func>
                          <m:funcPr>
                            <m:ctrlPr>
                              <a:rPr lang="en-US" b="0" i="1" smtClean="0">
                                <a:latin typeface="Cambria Math" panose="02040503050406030204" pitchFamily="18" charset="0"/>
                                <a:sym typeface="Symbol" panose="05050102010706020507" pitchFamily="18" charset="2"/>
                              </a:rPr>
                            </m:ctrlPr>
                          </m:funcPr>
                          <m:fName>
                            <m:r>
                              <m:rPr>
                                <m:sty m:val="p"/>
                              </m:rPr>
                              <a:rPr lang="en-US" b="0" i="0" smtClean="0">
                                <a:latin typeface="Cambria Math" panose="02040503050406030204" pitchFamily="18" charset="0"/>
                                <a:sym typeface="Symbol" panose="05050102010706020507" pitchFamily="18" charset="2"/>
                              </a:rPr>
                              <m:t>sin</m:t>
                            </m:r>
                          </m:fName>
                          <m:e>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ea typeface="Cambria Math" panose="02040503050406030204" pitchFamily="18" charset="0"/>
                                    <a:sym typeface="Symbol" panose="05050102010706020507" pitchFamily="18" charset="2"/>
                                  </a:rPr>
                                  <m:t>𝜃</m:t>
                                </m:r>
                              </m:num>
                              <m:den>
                                <m:r>
                                  <a:rPr lang="en-US" b="0" i="1" smtClean="0">
                                    <a:latin typeface="Cambria Math" panose="02040503050406030204" pitchFamily="18" charset="0"/>
                                    <a:sym typeface="Symbol" panose="05050102010706020507" pitchFamily="18" charset="2"/>
                                  </a:rPr>
                                  <m:t>2</m:t>
                                </m:r>
                              </m:den>
                            </m:f>
                          </m:e>
                        </m:func>
                      </m:e>
                    </m:func>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oMath>
                </a14:m>
                <a:r>
                  <a:rPr lang="en-US" dirty="0"/>
                  <a:t>, where </a:t>
                </a:r>
                <a14:m>
                  <m:oMath xmlns:m="http://schemas.openxmlformats.org/officeDocument/2006/math">
                    <m:r>
                      <a:rPr lang="en-US" i="1" smtClean="0">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0, 2</m:t>
                        </m:r>
                        <m:r>
                          <a:rPr lang="en-US" b="0" i="1" smtClean="0">
                            <a:latin typeface="Cambria Math" panose="02040503050406030204" pitchFamily="18" charset="0"/>
                            <a:ea typeface="Cambria Math" panose="02040503050406030204" pitchFamily="18" charset="0"/>
                          </a:rPr>
                          <m:t>𝜋</m:t>
                        </m:r>
                      </m:e>
                    </m:d>
                  </m:oMath>
                </a14:m>
                <a:r>
                  <a:rPr lang="en-US" dirty="0"/>
                  <a:t> describes the relative phase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𝜋</m:t>
                        </m:r>
                      </m:e>
                    </m:d>
                  </m:oMath>
                </a14:m>
                <a:r>
                  <a:rPr lang="en-US" dirty="0"/>
                  <a:t> determines the probability to measure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oMath>
                </a14:m>
                <a:r>
                  <a:rPr lang="en-US"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e>
                            </m:d>
                          </m:e>
                        </m:d>
                      </m:e>
                    </m:d>
                    <m:r>
                      <a:rPr lang="en-US" b="0" i="1" smtClean="0">
                        <a:latin typeface="Cambria Math" panose="02040503050406030204" pitchFamily="18" charset="0"/>
                        <a:sym typeface="Symbol" panose="05050102010706020507" pitchFamily="18" charset="2"/>
                      </a:rPr>
                      <m:t>=</m:t>
                    </m:r>
                    <m:func>
                      <m:funcPr>
                        <m:ctrlPr>
                          <a:rPr lang="en-US" b="0" i="1" smtClean="0">
                            <a:latin typeface="Cambria Math" panose="02040503050406030204" pitchFamily="18" charset="0"/>
                            <a:sym typeface="Symbol" panose="05050102010706020507" pitchFamily="18" charset="2"/>
                          </a:rPr>
                        </m:ctrlPr>
                      </m:funcPr>
                      <m:fName>
                        <m:sSup>
                          <m:sSupPr>
                            <m:ctrlPr>
                              <a:rPr lang="en-US" b="0" i="1" smtClean="0">
                                <a:latin typeface="Cambria Math" panose="02040503050406030204" pitchFamily="18" charset="0"/>
                                <a:sym typeface="Symbol" panose="05050102010706020507" pitchFamily="18" charset="2"/>
                              </a:rPr>
                            </m:ctrlPr>
                          </m:sSupPr>
                          <m:e>
                            <m:r>
                              <m:rPr>
                                <m:sty m:val="p"/>
                              </m:rPr>
                              <a:rPr lang="en-US" b="0" i="0" smtClean="0">
                                <a:latin typeface="Cambria Math" panose="02040503050406030204" pitchFamily="18" charset="0"/>
                                <a:sym typeface="Symbol" panose="05050102010706020507" pitchFamily="18" charset="2"/>
                              </a:rPr>
                              <m:t>cos</m:t>
                            </m:r>
                          </m:e>
                          <m:sup>
                            <m:r>
                              <a:rPr lang="en-US" b="0" i="1" smtClean="0">
                                <a:latin typeface="Cambria Math" panose="02040503050406030204" pitchFamily="18" charset="0"/>
                                <a:sym typeface="Symbol" panose="05050102010706020507" pitchFamily="18" charset="2"/>
                              </a:rPr>
                              <m:t>2</m:t>
                            </m:r>
                          </m:sup>
                        </m:sSup>
                      </m:fName>
                      <m:e>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ea typeface="Cambria Math" panose="02040503050406030204" pitchFamily="18" charset="0"/>
                                <a:sym typeface="Symbol" panose="05050102010706020507" pitchFamily="18" charset="2"/>
                              </a:rPr>
                              <m:t>𝜃</m:t>
                            </m:r>
                          </m:num>
                          <m:den>
                            <m:r>
                              <a:rPr lang="en-US" b="0" i="1" smtClean="0">
                                <a:latin typeface="Cambria Math" panose="02040503050406030204" pitchFamily="18" charset="0"/>
                                <a:sym typeface="Symbol" panose="05050102010706020507" pitchFamily="18" charset="2"/>
                              </a:rPr>
                              <m:t>2</m:t>
                            </m:r>
                          </m:den>
                        </m:f>
                      </m:e>
                    </m:func>
                  </m:oMath>
                </a14:m>
                <a:r>
                  <a:rPr lang="en-US" dirty="0"/>
                  <a:t>, </a:t>
                </a: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e>
                    </m:d>
                    <m:r>
                      <a:rPr lang="en-US" i="1">
                        <a:latin typeface="Cambria Math" panose="02040503050406030204" pitchFamily="18" charset="0"/>
                        <a:sym typeface="Symbol" panose="05050102010706020507" pitchFamily="18" charset="2"/>
                      </a:rPr>
                      <m:t>=</m:t>
                    </m:r>
                    <m:func>
                      <m:funcPr>
                        <m:ctrlPr>
                          <a:rPr lang="en-US" i="1" smtClean="0">
                            <a:latin typeface="Cambria Math" panose="02040503050406030204" pitchFamily="18" charset="0"/>
                            <a:sym typeface="Symbol" panose="05050102010706020507" pitchFamily="18" charset="2"/>
                          </a:rPr>
                        </m:ctrlPr>
                      </m:funcPr>
                      <m:fName>
                        <m:sSup>
                          <m:sSupPr>
                            <m:ctrlPr>
                              <a:rPr lang="en-US" i="1" smtClean="0">
                                <a:latin typeface="Cambria Math" panose="02040503050406030204" pitchFamily="18" charset="0"/>
                                <a:sym typeface="Symbol" panose="05050102010706020507" pitchFamily="18" charset="2"/>
                              </a:rPr>
                            </m:ctrlPr>
                          </m:sSupPr>
                          <m:e>
                            <m:r>
                              <m:rPr>
                                <m:sty m:val="p"/>
                              </m:rPr>
                              <a:rPr lang="en-US" i="0" smtClean="0">
                                <a:latin typeface="Cambria Math" panose="02040503050406030204" pitchFamily="18" charset="0"/>
                                <a:sym typeface="Symbol" panose="05050102010706020507" pitchFamily="18" charset="2"/>
                              </a:rPr>
                              <m:t>sin</m:t>
                            </m:r>
                          </m:e>
                          <m:sup>
                            <m:r>
                              <a:rPr lang="en-US" b="0" i="1" smtClean="0">
                                <a:latin typeface="Cambria Math" panose="02040503050406030204" pitchFamily="18" charset="0"/>
                                <a:sym typeface="Symbol" panose="05050102010706020507" pitchFamily="18" charset="2"/>
                              </a:rPr>
                              <m:t>2</m:t>
                            </m:r>
                          </m:sup>
                        </m:sSup>
                      </m:fName>
                      <m:e>
                        <m:f>
                          <m:fPr>
                            <m:ctrlPr>
                              <a:rPr lang="en-US" i="1">
                                <a:latin typeface="Cambria Math" panose="02040503050406030204" pitchFamily="18" charset="0"/>
                                <a:sym typeface="Symbol" panose="05050102010706020507" pitchFamily="18" charset="2"/>
                              </a:rPr>
                            </m:ctrlPr>
                          </m:fPr>
                          <m:num>
                            <m:r>
                              <a:rPr lang="en-US" i="1">
                                <a:latin typeface="Cambria Math" panose="02040503050406030204" pitchFamily="18" charset="0"/>
                                <a:ea typeface="Cambria Math" panose="02040503050406030204" pitchFamily="18" charset="0"/>
                                <a:sym typeface="Symbol" panose="05050102010706020507" pitchFamily="18" charset="2"/>
                              </a:rPr>
                              <m:t>𝜃</m:t>
                            </m:r>
                          </m:num>
                          <m:den>
                            <m:r>
                              <a:rPr lang="en-US" i="1">
                                <a:latin typeface="Cambria Math" panose="02040503050406030204" pitchFamily="18" charset="0"/>
                                <a:sym typeface="Symbol" panose="05050102010706020507" pitchFamily="18" charset="2"/>
                              </a:rPr>
                              <m:t>2</m:t>
                            </m:r>
                          </m:den>
                        </m:f>
                      </m:e>
                    </m:func>
                  </m:oMath>
                </a14:m>
                <a:r>
                  <a:rPr lang="en-US" dirty="0"/>
                  <a:t>.</a:t>
                </a:r>
              </a:p>
              <a:p>
                <a:r>
                  <a:rPr lang="en-US" dirty="0"/>
                  <a:t>All normalized pure states can be illustrated on the surface of a sphere with radius </a:t>
                </a:r>
                <a14:m>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r</m:t>
                            </m:r>
                          </m:e>
                        </m:acc>
                      </m:e>
                    </m:d>
                    <m:r>
                      <a:rPr lang="en-US" b="0" i="1" smtClean="0">
                        <a:latin typeface="Cambria Math" panose="02040503050406030204" pitchFamily="18" charset="0"/>
                      </a:rPr>
                      <m:t>=1</m:t>
                    </m:r>
                  </m:oMath>
                </a14:m>
                <a:r>
                  <a:rPr lang="en-US" dirty="0"/>
                  <a:t>, which we call the </a:t>
                </a:r>
                <a:r>
                  <a:rPr lang="en-US" b="1" dirty="0"/>
                  <a:t>Bloch sphere</a:t>
                </a:r>
                <a:r>
                  <a:rPr lang="en-US" dirty="0"/>
                  <a:t>.</a:t>
                </a:r>
              </a:p>
              <a:p>
                <a:r>
                  <a:rPr lang="en-US" dirty="0"/>
                  <a:t>The coordinates of such a state are given by the Bloch vector: </a:t>
                </a:r>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func>
                                <m:funcPr>
                                  <m:ctrlPr>
                                    <a:rPr lang="en-US" b="0" i="1" smtClean="0">
                                      <a:latin typeface="Cambria Math" panose="02040503050406030204" pitchFamily="18" charset="0"/>
                                    </a:rPr>
                                  </m:ctrlPr>
                                </m:funcPr>
                                <m:fName>
                                  <m:r>
                                    <m:rPr>
                                      <m:sty m:val="p"/>
                                      <m:brk m:alnAt="7"/>
                                    </m:rPr>
                                    <a:rPr lang="en-US" b="0" i="0" smtClean="0">
                                      <a:latin typeface="Cambria Math" panose="02040503050406030204" pitchFamily="18" charset="0"/>
                                    </a:rPr>
                                    <m:t>s</m:t>
                                  </m:r>
                                  <m:r>
                                    <m:rPr>
                                      <m:sty m:val="p"/>
                                    </m:rPr>
                                    <a:rPr lang="en-US" b="0" i="0" smtClean="0">
                                      <a:latin typeface="Cambria Math" panose="02040503050406030204" pitchFamily="18" charset="0"/>
                                    </a:rPr>
                                    <m:t>in</m:t>
                                  </m:r>
                                </m:fName>
                                <m:e>
                                  <m:r>
                                    <a:rPr lang="en-US" b="0" i="1" smtClean="0">
                                      <a:latin typeface="Cambria Math" panose="02040503050406030204" pitchFamily="18" charset="0"/>
                                      <a:ea typeface="Cambria Math" panose="02040503050406030204" pitchFamily="18" charset="0"/>
                                    </a:rPr>
                                    <m:t>𝜃</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𝜑</m:t>
                                      </m:r>
                                    </m:e>
                                  </m:func>
                                </m:e>
                              </m:func>
                            </m:e>
                          </m:mr>
                          <m:m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𝜑</m:t>
                                  </m:r>
                                </m:e>
                              </m:func>
                            </m:e>
                          </m:mr>
                          <m:m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e>
                          </m:mr>
                        </m:m>
                      </m:e>
                    </m:d>
                  </m:oMath>
                </a14:m>
                <a:endParaRPr lang="en-US" dirty="0"/>
              </a:p>
            </p:txBody>
          </p:sp>
        </mc:Choice>
        <mc:Fallback xmlns="">
          <p:sp>
            <p:nvSpPr>
              <p:cNvPr id="3" name="Content Placeholder 2">
                <a:extLst>
                  <a:ext uri="{FF2B5EF4-FFF2-40B4-BE49-F238E27FC236}">
                    <a16:creationId xmlns:a16="http://schemas.microsoft.com/office/drawing/2014/main" id="{B05CA05D-96DC-F00D-059E-44600E31FDE3}"/>
                  </a:ext>
                </a:extLst>
              </p:cNvPr>
              <p:cNvSpPr>
                <a:spLocks noGrp="1" noRot="1" noChangeAspect="1" noMove="1" noResize="1" noEditPoints="1" noAdjustHandles="1" noChangeArrowheads="1" noChangeShapeType="1" noTextEdit="1"/>
              </p:cNvSpPr>
              <p:nvPr>
                <p:ph idx="1"/>
              </p:nvPr>
            </p:nvSpPr>
            <p:spPr>
              <a:xfrm>
                <a:off x="1068495" y="2788024"/>
                <a:ext cx="10715509" cy="3006715"/>
              </a:xfrm>
              <a:blipFill>
                <a:blip r:embed="rId2"/>
                <a:stretch>
                  <a:fillRect l="-398" t="-12551"/>
                </a:stretch>
              </a:blipFill>
            </p:spPr>
            <p:txBody>
              <a:bodyPr/>
              <a:lstStyle/>
              <a:p>
                <a:r>
                  <a:rPr lang="en-US">
                    <a:noFill/>
                  </a:rPr>
                  <a:t> </a:t>
                </a:r>
              </a:p>
            </p:txBody>
          </p:sp>
        </mc:Fallback>
      </mc:AlternateContent>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026" name="Picture 2">
            <a:extLst>
              <a:ext uri="{FF2B5EF4-FFF2-40B4-BE49-F238E27FC236}">
                <a16:creationId xmlns:a16="http://schemas.microsoft.com/office/drawing/2014/main" id="{5F0C46FC-A0D7-A40B-57EC-1BB2E5473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16" y="258583"/>
            <a:ext cx="2314325" cy="246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8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A2F8D-B81F-1637-1D3B-83DE3FC0D927}"/>
              </a:ext>
            </a:extLst>
          </p:cNvPr>
          <p:cNvSpPr>
            <a:spLocks noGrp="1"/>
          </p:cNvSpPr>
          <p:nvPr>
            <p:ph type="title"/>
          </p:nvPr>
        </p:nvSpPr>
        <p:spPr>
          <a:xfrm>
            <a:off x="758952" y="420625"/>
            <a:ext cx="10667998" cy="1326814"/>
          </a:xfrm>
        </p:spPr>
        <p:txBody>
          <a:bodyPr anchor="ctr">
            <a:normAutofit/>
          </a:bodyPr>
          <a:lstStyle/>
          <a:p>
            <a:r>
              <a:rPr lang="en-US" dirty="0"/>
              <a:t>Bloch sphere</a:t>
            </a:r>
          </a:p>
        </p:txBody>
      </p:sp>
      <p:cxnSp>
        <p:nvCxnSpPr>
          <p:cNvPr id="23" name="Straight Connector 2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58377B-E6CC-8E87-8E71-6464BC6739B1}"/>
              </a:ext>
            </a:extLst>
          </p:cNvPr>
          <p:cNvPicPr>
            <a:picLocks noChangeAspect="1"/>
          </p:cNvPicPr>
          <p:nvPr/>
        </p:nvPicPr>
        <p:blipFill>
          <a:blip r:embed="rId2"/>
          <a:stretch>
            <a:fillRect/>
          </a:stretch>
        </p:blipFill>
        <p:spPr>
          <a:xfrm>
            <a:off x="404691" y="2472335"/>
            <a:ext cx="7322610" cy="323694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6DFF91-E418-6B2A-ECD3-FCACBB5A57C4}"/>
                  </a:ext>
                </a:extLst>
              </p:cNvPr>
              <p:cNvSpPr>
                <a:spLocks noGrp="1"/>
              </p:cNvSpPr>
              <p:nvPr>
                <p:ph idx="1"/>
              </p:nvPr>
            </p:nvSpPr>
            <p:spPr>
              <a:xfrm>
                <a:off x="7727301" y="2300913"/>
                <a:ext cx="3895344" cy="3579788"/>
              </a:xfrm>
            </p:spPr>
            <p:txBody>
              <a:bodyPr>
                <a:normAutofit fontScale="92500"/>
              </a:bodyPr>
              <a:lstStyle/>
              <a:p>
                <a:r>
                  <a:rPr lang="en-US" b="1" dirty="0"/>
                  <a:t>Be careful</a:t>
                </a:r>
                <a:r>
                  <a:rPr lang="en-US" dirty="0"/>
                  <a:t>: On the Bloch sphere, angles are twice as big as in Hilbert space:</a:t>
                </a:r>
              </a:p>
              <a:p>
                <a:pPr marL="468630" lvl="1" indent="-285750">
                  <a:buFont typeface="Wingdings" panose="05000000000000000000" pitchFamily="2" charset="2"/>
                  <a:buChar char="Ø"/>
                </a:pPr>
                <a:r>
                  <a:rPr lang="en-US" i="0" dirty="0"/>
                  <a:t>e.g.,</a:t>
                </a:r>
                <a:r>
                  <a:rPr lang="en-US" dirty="0"/>
                  <a:t>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oMath>
                </a14:m>
                <a:r>
                  <a:rPr lang="en-US" dirty="0"/>
                  <a:t> &amp; </a:t>
                </a:r>
                <a14:m>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e>
                    </m:d>
                  </m:oMath>
                </a14:m>
                <a:r>
                  <a:rPr lang="en-US" dirty="0"/>
                  <a:t> </a:t>
                </a:r>
                <a:r>
                  <a:rPr lang="en-US" i="0" dirty="0"/>
                  <a:t>are orthogonal, but on the Bloch sphere their angle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180</m:t>
                        </m:r>
                      </m:e>
                      <m:sup>
                        <m:r>
                          <m:rPr>
                            <m:sty m:val="p"/>
                          </m:rPr>
                          <a:rPr lang="en-US" b="0" i="0" smtClean="0">
                            <a:latin typeface="Cambria Math" panose="02040503050406030204" pitchFamily="18" charset="0"/>
                          </a:rPr>
                          <m:t>o</m:t>
                        </m:r>
                      </m:sup>
                    </m:sSup>
                  </m:oMath>
                </a14:m>
                <a:r>
                  <a:rPr lang="en-US" dirty="0"/>
                  <a:t>.</a:t>
                </a:r>
              </a:p>
              <a:p>
                <a:pPr marL="468630" lvl="1" indent="-285750">
                  <a:buFont typeface="Wingdings" panose="05000000000000000000" pitchFamily="2" charset="2"/>
                  <a:buChar char="Ø"/>
                </a:pPr>
                <a:r>
                  <a:rPr lang="en-US" i="0" dirty="0"/>
                  <a:t>For a general state,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e>
                    </m:d>
                    <m:r>
                      <a:rPr lang="en-US" b="0" i="1" smtClean="0">
                        <a:latin typeface="Cambria Math" panose="02040503050406030204" pitchFamily="18" charset="0"/>
                        <a:sym typeface="Symbol" panose="05050102010706020507" pitchFamily="18" charset="2"/>
                      </a:rPr>
                      <m:t>=</m:t>
                    </m:r>
                    <m:func>
                      <m:funcPr>
                        <m:ctrlPr>
                          <a:rPr lang="en-US" b="0" i="1" smtClean="0">
                            <a:latin typeface="Cambria Math" panose="02040503050406030204" pitchFamily="18" charset="0"/>
                            <a:sym typeface="Symbol" panose="05050102010706020507" pitchFamily="18" charset="2"/>
                          </a:rPr>
                        </m:ctrlPr>
                      </m:funcPr>
                      <m:fName>
                        <m:r>
                          <m:rPr>
                            <m:sty m:val="p"/>
                          </m:rPr>
                          <a:rPr lang="en-US" b="0" i="0" smtClean="0">
                            <a:latin typeface="Cambria Math" panose="02040503050406030204" pitchFamily="18" charset="0"/>
                            <a:sym typeface="Symbol" panose="05050102010706020507" pitchFamily="18" charset="2"/>
                          </a:rPr>
                          <m:t>cos</m:t>
                        </m:r>
                      </m:fName>
                      <m:e>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ea typeface="Cambria Math" panose="02040503050406030204" pitchFamily="18" charset="0"/>
                                <a:sym typeface="Symbol" panose="05050102010706020507" pitchFamily="18" charset="2"/>
                              </a:rPr>
                              <m:t>𝜃</m:t>
                            </m:r>
                          </m:num>
                          <m:den>
                            <m:r>
                              <a:rPr lang="en-US" b="0" i="1" smtClean="0">
                                <a:latin typeface="Cambria Math" panose="02040503050406030204" pitchFamily="18" charset="0"/>
                                <a:sym typeface="Symbol" panose="05050102010706020507" pitchFamily="18" charset="2"/>
                              </a:rPr>
                              <m:t>2</m:t>
                            </m:r>
                          </m:den>
                        </m:f>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sym typeface="Symbol" panose="05050102010706020507" pitchFamily="18" charset="2"/>
                          </a:rPr>
                          <m:t>+…</m:t>
                        </m:r>
                      </m:e>
                    </m:func>
                    <m:r>
                      <a:rPr lang="en-US" b="0" i="1" smtClean="0">
                        <a:latin typeface="Cambria Math" panose="02040503050406030204" pitchFamily="18" charset="0"/>
                        <a:ea typeface="Cambria Math" panose="02040503050406030204" pitchFamily="18" charset="0"/>
                        <a:sym typeface="Symbol" panose="05050102010706020507" pitchFamily="18" charset="2"/>
                      </a:rPr>
                      <m:t>→</m:t>
                    </m:r>
                    <m:r>
                      <a:rPr lang="en-US" b="0" i="1" smtClean="0">
                        <a:latin typeface="Cambria Math" panose="02040503050406030204" pitchFamily="18" charset="0"/>
                        <a:ea typeface="Cambria Math" panose="02040503050406030204" pitchFamily="18" charset="0"/>
                        <a:sym typeface="Symbol" panose="05050102010706020507" pitchFamily="18" charset="2"/>
                      </a:rPr>
                      <m:t>𝜃</m:t>
                    </m:r>
                    <m:r>
                      <a:rPr lang="en-US" b="0" i="1" smtClean="0">
                        <a:latin typeface="Cambria Math" panose="02040503050406030204" pitchFamily="18" charset="0"/>
                        <a:ea typeface="Cambria Math" panose="02040503050406030204" pitchFamily="18" charset="0"/>
                        <a:sym typeface="Symbol" panose="05050102010706020507" pitchFamily="18" charset="2"/>
                      </a:rPr>
                      <m:t> </m:t>
                    </m:r>
                  </m:oMath>
                </a14:m>
                <a:r>
                  <a:rPr lang="en-US" i="0" dirty="0"/>
                  <a:t>is the angle on the Bloch sphere, while </a:t>
                </a:r>
                <a14:m>
                  <m:oMath xmlns:m="http://schemas.openxmlformats.org/officeDocument/2006/math">
                    <m:f>
                      <m:fPr>
                        <m:ctrlPr>
                          <a:rPr lang="en-US" i="1">
                            <a:latin typeface="Cambria Math" panose="02040503050406030204" pitchFamily="18" charset="0"/>
                            <a:sym typeface="Symbol" panose="05050102010706020507" pitchFamily="18" charset="2"/>
                          </a:rPr>
                        </m:ctrlPr>
                      </m:fPr>
                      <m:num>
                        <m:r>
                          <a:rPr lang="en-US">
                            <a:latin typeface="Cambria Math" panose="02040503050406030204" pitchFamily="18" charset="0"/>
                            <a:ea typeface="Cambria Math" panose="02040503050406030204" pitchFamily="18" charset="0"/>
                            <a:sym typeface="Symbol" panose="05050102010706020507" pitchFamily="18" charset="2"/>
                          </a:rPr>
                          <m:t>𝜃</m:t>
                        </m:r>
                      </m:num>
                      <m:den>
                        <m:r>
                          <a:rPr lang="en-US">
                            <a:latin typeface="Cambria Math" panose="02040503050406030204" pitchFamily="18" charset="0"/>
                            <a:sym typeface="Symbol" panose="05050102010706020507" pitchFamily="18" charset="2"/>
                          </a:rPr>
                          <m:t>2</m:t>
                        </m:r>
                      </m:den>
                    </m:f>
                  </m:oMath>
                </a14:m>
                <a:r>
                  <a:rPr lang="en-US" i="0" dirty="0"/>
                  <a:t> is the actual angle in Hilbert space!</a:t>
                </a:r>
              </a:p>
            </p:txBody>
          </p:sp>
        </mc:Choice>
        <mc:Fallback xmlns="">
          <p:sp>
            <p:nvSpPr>
              <p:cNvPr id="3" name="Content Placeholder 2">
                <a:extLst>
                  <a:ext uri="{FF2B5EF4-FFF2-40B4-BE49-F238E27FC236}">
                    <a16:creationId xmlns:a16="http://schemas.microsoft.com/office/drawing/2014/main" id="{9A6DFF91-E418-6B2A-ECD3-FCACBB5A57C4}"/>
                  </a:ext>
                </a:extLst>
              </p:cNvPr>
              <p:cNvSpPr>
                <a:spLocks noGrp="1" noRot="1" noChangeAspect="1" noMove="1" noResize="1" noEditPoints="1" noAdjustHandles="1" noChangeArrowheads="1" noChangeShapeType="1" noTextEdit="1"/>
              </p:cNvSpPr>
              <p:nvPr>
                <p:ph idx="1"/>
              </p:nvPr>
            </p:nvSpPr>
            <p:spPr>
              <a:xfrm>
                <a:off x="7727301" y="2300913"/>
                <a:ext cx="3895344" cy="3579788"/>
              </a:xfrm>
              <a:blipFill>
                <a:blip r:embed="rId3"/>
                <a:stretch>
                  <a:fillRect l="-1252" t="-680" r="-1721"/>
                </a:stretch>
              </a:blipFill>
            </p:spPr>
            <p:txBody>
              <a:bodyPr/>
              <a:lstStyle/>
              <a:p>
                <a:r>
                  <a:rPr lang="en-US">
                    <a:noFill/>
                  </a:rPr>
                  <a:t> </a:t>
                </a:r>
              </a:p>
            </p:txBody>
          </p:sp>
        </mc:Fallback>
      </mc:AlternateContent>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5817C59E-5C93-B4CF-F06B-35F41BB0F548}"/>
              </a:ext>
            </a:extLst>
          </p:cNvPr>
          <p:cNvSpPr txBox="1"/>
          <p:nvPr/>
        </p:nvSpPr>
        <p:spPr>
          <a:xfrm>
            <a:off x="404690" y="6389713"/>
            <a:ext cx="6360003" cy="338554"/>
          </a:xfrm>
          <a:prstGeom prst="rect">
            <a:avLst/>
          </a:prstGeom>
          <a:noFill/>
        </p:spPr>
        <p:txBody>
          <a:bodyPr wrap="square" rtlCol="0">
            <a:spAutoFit/>
          </a:bodyPr>
          <a:lstStyle/>
          <a:p>
            <a:r>
              <a:rPr lang="en-US" sz="1600" dirty="0"/>
              <a:t>Photo courtesy of : IBM quantum summer school 2019 </a:t>
            </a:r>
          </a:p>
        </p:txBody>
      </p:sp>
    </p:spTree>
    <p:extLst>
      <p:ext uri="{BB962C8B-B14F-4D97-AF65-F5344CB8AC3E}">
        <p14:creationId xmlns:p14="http://schemas.microsoft.com/office/powerpoint/2010/main" val="508084356"/>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2771</Words>
  <Application>Microsoft Office PowerPoint</Application>
  <PresentationFormat>Widescreen</PresentationFormat>
  <Paragraphs>331</Paragraphs>
  <Slides>46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Avenir Next LT Pro</vt:lpstr>
      <vt:lpstr>Calibri</vt:lpstr>
      <vt:lpstr>Cambria Math</vt:lpstr>
      <vt:lpstr>Sitka Banner</vt:lpstr>
      <vt:lpstr>Wingdings</vt:lpstr>
      <vt:lpstr>HeadlinesVTI</vt:lpstr>
      <vt:lpstr>Introduction to Quantum Computing</vt:lpstr>
      <vt:lpstr>Overview</vt:lpstr>
      <vt:lpstr>From bits to qubits</vt:lpstr>
      <vt:lpstr>Dirac notation &amp; density matrices</vt:lpstr>
      <vt:lpstr>Dirac notation &amp; density matrices</vt:lpstr>
      <vt:lpstr>Measurement</vt:lpstr>
      <vt:lpstr>Measurement</vt:lpstr>
      <vt:lpstr>Bloch sphere</vt:lpstr>
      <vt:lpstr>Bloch sphere</vt:lpstr>
      <vt:lpstr>Quantum circuits: single qubit gates</vt:lpstr>
      <vt:lpstr>Quantum circuits: single qubit gates</vt:lpstr>
      <vt:lpstr>Quantum circuits:  multipartite quantum states</vt:lpstr>
      <vt:lpstr>Quantum circuits: multiple-qubit gates</vt:lpstr>
      <vt:lpstr>Quantum circuits: two-qubit gates</vt:lpstr>
      <vt:lpstr>Entanglement</vt:lpstr>
      <vt:lpstr>Entanglement</vt:lpstr>
      <vt:lpstr>Teleportation</vt:lpstr>
      <vt:lpstr>Teleportation</vt:lpstr>
      <vt:lpstr>Teleportation</vt:lpstr>
      <vt:lpstr>Quantum programming using Qiskit</vt:lpstr>
      <vt:lpstr>Quantum programming using Qiskit</vt:lpstr>
      <vt:lpstr>Quantum programming using Qiskit</vt:lpstr>
      <vt:lpstr>How the noise properties affect the result</vt:lpstr>
      <vt:lpstr>Assignment I: quantum circuits</vt:lpstr>
      <vt:lpstr>Quantum algorithms</vt:lpstr>
      <vt:lpstr>Quantum algorithms</vt:lpstr>
      <vt:lpstr>Quantum algorithms</vt:lpstr>
      <vt:lpstr>Quantum algorithms</vt:lpstr>
      <vt:lpstr>Quantum algorithms</vt:lpstr>
      <vt:lpstr>Quantum algorithms</vt:lpstr>
      <vt:lpstr>Assignment II: quantum algorithms</vt:lpstr>
      <vt:lpstr>Quantum algorithms</vt:lpstr>
      <vt:lpstr>Quantum algorithms  </vt:lpstr>
      <vt:lpstr>Quantum algorithms</vt:lpstr>
      <vt:lpstr>Quantum algorithms  </vt:lpstr>
      <vt:lpstr>Quantum algorithms  </vt:lpstr>
      <vt:lpstr>Quantum algorithms  </vt:lpstr>
      <vt:lpstr>Superdense coding  </vt:lpstr>
      <vt:lpstr>Superdense coding  </vt:lpstr>
      <vt:lpstr>Superdense coding  </vt:lpstr>
      <vt:lpstr>Superdense coding  </vt:lpstr>
      <vt:lpstr>Superdense coding  </vt:lpstr>
      <vt:lpstr>Superdense coding  </vt:lpstr>
      <vt:lpstr>Superdense coding  </vt:lpstr>
      <vt:lpstr>Superdense coding  </vt:lpstr>
      <vt:lpstr>Assignment II: superdense coding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Quantum Computing</dc:title>
  <dc:creator>Kamonluk Suksen</dc:creator>
  <cp:lastModifiedBy>Kamonluk Suksen</cp:lastModifiedBy>
  <cp:revision>11</cp:revision>
  <dcterms:created xsi:type="dcterms:W3CDTF">2022-11-01T03:03:47Z</dcterms:created>
  <dcterms:modified xsi:type="dcterms:W3CDTF">2022-11-15T08:25:47Z</dcterms:modified>
</cp:coreProperties>
</file>