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1" r:id="rId9"/>
    <p:sldId id="272" r:id="rId10"/>
    <p:sldId id="273" r:id="rId11"/>
    <p:sldId id="259" r:id="rId12"/>
    <p:sldId id="260" r:id="rId13"/>
    <p:sldId id="277" r:id="rId14"/>
    <p:sldId id="257" r:id="rId15"/>
    <p:sldId id="258" r:id="rId16"/>
    <p:sldId id="276" r:id="rId17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 autoAdjust="0"/>
    <p:restoredTop sz="94690" autoAdjust="0"/>
  </p:normalViewPr>
  <p:slideViewPr>
    <p:cSldViewPr>
      <p:cViewPr varScale="1">
        <p:scale>
          <a:sx n="28" d="100"/>
          <a:sy n="28" d="100"/>
        </p:scale>
        <p:origin x="-828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18C60-06A1-4226-A03B-162D81D3E7B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36644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590E2-7CB6-48C4-B435-C767478A194C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44026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82154-9123-41E4-85E3-67D80D2EDE7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9569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F2D85-C6D9-40F9-915C-EBFF82251B3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635759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4E318-100D-4FDC-8577-323B2B328670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7203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B6B59-8981-4272-B454-5C5B4122495A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37179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B87A0-4CB2-49E6-824E-A8800C547C9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0782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1D548-45FC-43FE-ADDE-FD6CF9916D85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1911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60CB8-7CA4-481A-B522-9A3641035ECB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54889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5AEF5-43A3-4E4C-BDA5-C9E4B406755C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87418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68AFE-1670-4DA3-972F-E91A38A15305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72860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Click to edit Master text styles</a:t>
            </a:r>
          </a:p>
          <a:p>
            <a:pPr lvl="1"/>
            <a:r>
              <a:rPr lang="th-TH" altLang="th-TH" smtClean="0"/>
              <a:t>Second level</a:t>
            </a:r>
          </a:p>
          <a:p>
            <a:pPr lvl="2"/>
            <a:r>
              <a:rPr lang="th-TH" altLang="th-TH" smtClean="0"/>
              <a:t>Third level</a:t>
            </a:r>
          </a:p>
          <a:p>
            <a:pPr lvl="3"/>
            <a:r>
              <a:rPr lang="th-TH" altLang="th-TH" smtClean="0"/>
              <a:t>Fourth level</a:t>
            </a:r>
          </a:p>
          <a:p>
            <a:pPr lvl="4"/>
            <a:r>
              <a:rPr lang="th-TH" alt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 alt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 alt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39B2D0-BEF3-4B34-AF01-325F8F702226}" type="slidenum">
              <a:rPr lang="en-US" altLang="th-TH"/>
              <a:pPr/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abhas@chula.ac.th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765175"/>
            <a:ext cx="7772400" cy="1470025"/>
          </a:xfrm>
        </p:spPr>
        <p:txBody>
          <a:bodyPr/>
          <a:lstStyle/>
          <a:p>
            <a:r>
              <a:rPr lang="en-US" altLang="th-TH" dirty="0" smtClean="0"/>
              <a:t>Do </a:t>
            </a:r>
            <a:r>
              <a:rPr lang="en-US" altLang="th-TH" dirty="0"/>
              <a:t>Research</a:t>
            </a:r>
            <a:endParaRPr lang="th-TH" altLang="th-TH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24175"/>
            <a:ext cx="6400800" cy="2714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th-TH" sz="2800" dirty="0" err="1"/>
              <a:t>Prabhas</a:t>
            </a:r>
            <a:r>
              <a:rPr lang="en-US" altLang="th-TH" sz="2800" dirty="0"/>
              <a:t> </a:t>
            </a:r>
            <a:r>
              <a:rPr lang="en-US" altLang="th-TH" sz="2800" dirty="0" err="1"/>
              <a:t>Chongstitvatana</a:t>
            </a:r>
            <a:endParaRPr lang="en-US" altLang="th-TH" sz="2800" dirty="0"/>
          </a:p>
          <a:p>
            <a:pPr>
              <a:lnSpc>
                <a:spcPct val="80000"/>
              </a:lnSpc>
            </a:pPr>
            <a:endParaRPr lang="en-US" altLang="th-TH" sz="2800" dirty="0"/>
          </a:p>
          <a:p>
            <a:pPr>
              <a:lnSpc>
                <a:spcPct val="80000"/>
              </a:lnSpc>
            </a:pPr>
            <a:r>
              <a:rPr lang="en-US" altLang="th-TH" sz="2800" dirty="0" err="1"/>
              <a:t>Chulalongkorn</a:t>
            </a:r>
            <a:r>
              <a:rPr lang="en-US" altLang="th-TH" sz="2800" dirty="0"/>
              <a:t> University</a:t>
            </a:r>
          </a:p>
          <a:p>
            <a:pPr>
              <a:lnSpc>
                <a:spcPct val="80000"/>
              </a:lnSpc>
            </a:pPr>
            <a:endParaRPr lang="en-US" altLang="th-TH" sz="2000" dirty="0"/>
          </a:p>
          <a:p>
            <a:pPr>
              <a:lnSpc>
                <a:spcPct val="80000"/>
              </a:lnSpc>
            </a:pPr>
            <a:r>
              <a:rPr lang="en-US" altLang="th-TH" sz="2000" dirty="0" smtClean="0"/>
              <a:t>13 September 2013</a:t>
            </a:r>
            <a:endParaRPr lang="en-US" altLang="th-TH" sz="2000" dirty="0">
              <a:hlinkClick r:id="rId2"/>
            </a:endParaRPr>
          </a:p>
          <a:p>
            <a:pPr>
              <a:lnSpc>
                <a:spcPct val="80000"/>
              </a:lnSpc>
            </a:pPr>
            <a:r>
              <a:rPr lang="en-US" altLang="th-TH" sz="2000" dirty="0">
                <a:hlinkClick r:id="rId2"/>
              </a:rPr>
              <a:t>prabhas@chula.ac.th</a:t>
            </a:r>
            <a:endParaRPr lang="en-US" altLang="th-TH" sz="2000" dirty="0"/>
          </a:p>
          <a:p>
            <a:pPr>
              <a:lnSpc>
                <a:spcPct val="80000"/>
              </a:lnSpc>
            </a:pPr>
            <a:r>
              <a:rPr lang="en-US" altLang="th-TH" sz="2000" dirty="0"/>
              <a:t>www.cp.eng.chula.ac.th/faculty/pjw/</a:t>
            </a:r>
            <a:r>
              <a:rPr lang="en-US" altLang="th-TH" sz="2800" dirty="0"/>
              <a:t> </a:t>
            </a:r>
            <a:endParaRPr lang="th-TH" altLang="th-TH" sz="2800" dirty="0"/>
          </a:p>
          <a:p>
            <a:pPr>
              <a:lnSpc>
                <a:spcPct val="80000"/>
              </a:lnSpc>
            </a:pPr>
            <a:endParaRPr lang="th-TH" altLang="th-TH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The impact</a:t>
            </a:r>
            <a:endParaRPr lang="th-TH" altLang="th-TH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academic -- publications, to make the knowledge available</a:t>
            </a:r>
          </a:p>
          <a:p>
            <a:r>
              <a:rPr lang="en-US" altLang="th-TH"/>
              <a:t>profession -- acceptance, authority </a:t>
            </a:r>
          </a:p>
          <a:p>
            <a:r>
              <a:rPr lang="en-US" altLang="th-TH"/>
              <a:t>society -- development, policy, public debate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Research as Creative work</a:t>
            </a:r>
            <a:endParaRPr lang="th-TH" altLang="th-T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ศาสตราจารย์นายแพทย์วิจารณ์ พานิช</a:t>
            </a:r>
          </a:p>
          <a:p>
            <a:r>
              <a:rPr lang="th-TH" altLang="th-TH"/>
              <a:t>การใช้คุณภาพเป็นเครื่องมือในการพัฒนางานหรือพัฒนาคน มีเงื่อนไขที่สำคัญอยู่อย่างหนึ่งคือ  จะเกิดความคิดริเริ่มสร้างสรรค์ใหม่ ๆ ในการทำงาน  </a:t>
            </a:r>
          </a:p>
          <a:p>
            <a:r>
              <a:rPr lang="th-TH" altLang="th-TH"/>
              <a:t>หน่วยงานอีกหลายแห่งที่เป็นของราชการและคุ้นอยู่กับการทำงานตามแบบแผนที่หัวหน้าสั่งหรือตามกฎระเบียบของราชการนั้น การที่จะคิดงานเชิง   ริเริ่มหรือสร้างสรรค์อะไร  หรือทำอะไรแปลก ๆ ใหม่ ๆ  นั้นเป็นเรื่องยากที่สุด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r>
              <a:rPr lang="th-TH" altLang="th-TH"/>
              <a:t>น่าจะเป็นเพราะตัวกฎระเบียบมันตีกรอบวิธีคิดของคน จนกระทั่งออกนอกกรอบไม่เป็น </a:t>
            </a:r>
          </a:p>
          <a:p>
            <a:r>
              <a:rPr lang="th-TH" altLang="th-TH"/>
              <a:t>ปัญหาใหญ่ที่สุดอันหนึ่งคือ  ได้สร้างความเชื่อภายในตัวเราว่า   เราไม่มีหน้าที่จะต้องคิด เราไม่มีความสามารถที่จะคิด และเราต้องทำตามกรอบที่ว่านั้น </a:t>
            </a:r>
          </a:p>
          <a:p>
            <a:r>
              <a:rPr lang="th-TH" altLang="th-TH"/>
              <a:t>เมื่อใดก็ตามที่เราทำงานคุณภาพ เรื่องของความเชื่อมั่นในความสามารถของตัวเราเองและกลุ่มเพื่อนที่ทำงานอยู่ด้วยกัน และขยายวงออกไปเรื่อยๆเป็นเรื่องที่สำคัญที่สุด เทคนิคความรู้วิธีการทั้งหลายมาทีหลัง  แต่ความเชื่อมั่นอย่างเดียวยังไม่พอ ต้องไปโยงกับความเป็นจริงที่สำคัญที่สุดก็คืองาน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r>
              <a:rPr lang="th-TH" altLang="th-TH"/>
              <a:t>งานเป็นเครื่องมือที่จะให้เราได้ทดลองหรือทดสอบความสามารถ  ศักยภาพ  ความคิดริเริ่มสร้างสรรค์ของเรา สิ่งที่เป็นความเชื่อของเรา </a:t>
            </a:r>
          </a:p>
          <a:p>
            <a:r>
              <a:rPr lang="th-TH" altLang="th-TH"/>
              <a:t>เป็นความสงสัยของเราว่าเราอยากจะทำให้ดีขึ้น อยากจะทำอะไรใหม่ๆให้เกิดขึ้น ตกลงแล้วตัวงานกลายเป็นโอกาสในการที่จะทำอะไรให้สนุก</a:t>
            </a:r>
          </a:p>
          <a:p>
            <a:r>
              <a:rPr lang="th-TH" altLang="th-TH"/>
              <a:t>อย่างนี้ใช้วิธีที่จะให้สนุกกับงานโดยใช้ความเปลี่ยนแปลงเป็นเครื่องมือ  แล้วก็ดูไปข้างหน้าว่าจะเกิดอะไรขึ้น 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DSCF1071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SCF10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08050"/>
            <a:ext cx="7031038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r>
              <a:rPr lang="en-US" altLang="th-TH"/>
              <a:t>Enjoy doing research</a:t>
            </a:r>
            <a:r>
              <a:rPr lang="th-TH" altLang="th-TH"/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Motivation</a:t>
            </a:r>
            <a:endParaRPr lang="th-TH" altLang="th-T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It is very important to appreciate the value of research.  If you value it you will motivation yourself to do it.</a:t>
            </a:r>
          </a:p>
          <a:p>
            <a:endParaRPr lang="en-US" altLang="th-TH"/>
          </a:p>
          <a:p>
            <a:r>
              <a:rPr lang="en-US" altLang="th-TH"/>
              <a:t>I view research along the time axis:</a:t>
            </a:r>
          </a:p>
          <a:p>
            <a:pPr lvl="1">
              <a:buFontTx/>
              <a:buNone/>
            </a:pPr>
            <a:r>
              <a:rPr lang="en-US" altLang="th-TH"/>
              <a:t>short term    		1 year</a:t>
            </a:r>
          </a:p>
          <a:p>
            <a:pPr lvl="1">
              <a:buFontTx/>
              <a:buNone/>
            </a:pPr>
            <a:r>
              <a:rPr lang="en-US" altLang="th-TH"/>
              <a:t>medium term   	2-5 years</a:t>
            </a:r>
          </a:p>
          <a:p>
            <a:pPr lvl="1">
              <a:buFontTx/>
              <a:buNone/>
            </a:pPr>
            <a:r>
              <a:rPr lang="en-US" altLang="th-TH"/>
              <a:t>long term     		&gt; 5 years</a:t>
            </a:r>
            <a:endParaRPr lang="th-TH" alt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Value</a:t>
            </a:r>
            <a:endParaRPr lang="th-TH" altLang="th-T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 sz="2800"/>
              <a:t>The value of short term research is the immediate application of knowledge to real-world problems.  </a:t>
            </a:r>
          </a:p>
          <a:p>
            <a:endParaRPr lang="en-US" altLang="th-TH" sz="2800"/>
          </a:p>
          <a:p>
            <a:r>
              <a:rPr lang="en-US" altLang="th-TH" sz="2800"/>
              <a:t>The value of medium term research is the development and improvement of new methods.</a:t>
            </a:r>
          </a:p>
          <a:p>
            <a:endParaRPr lang="en-US" altLang="th-TH" sz="2800"/>
          </a:p>
          <a:p>
            <a:r>
              <a:rPr lang="en-US" altLang="th-TH" sz="2800"/>
              <a:t>The value of long term research is the discovery of new knowledge.</a:t>
            </a:r>
          </a:p>
          <a:p>
            <a:endParaRPr lang="th-TH" altLang="th-TH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US" altLang="th-TH" sz="4000"/>
              <a:t>Exercise in </a:t>
            </a:r>
            <a:r>
              <a:rPr lang="th-TH" altLang="th-TH" sz="4000"/>
              <a:t>"</a:t>
            </a:r>
            <a:r>
              <a:rPr lang="en-US" altLang="th-TH" sz="4000"/>
              <a:t>valuating</a:t>
            </a:r>
            <a:r>
              <a:rPr lang="th-TH" altLang="th-TH" sz="4000"/>
              <a:t>" </a:t>
            </a:r>
            <a:r>
              <a:rPr lang="en-US" altLang="th-TH" sz="4000"/>
              <a:t>research work</a:t>
            </a:r>
            <a:endParaRPr lang="th-TH" altLang="th-TH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h-TH" sz="2800" dirty="0"/>
              <a:t>What is the value of </a:t>
            </a:r>
            <a:r>
              <a:rPr lang="en-US" altLang="th-TH" sz="2800" dirty="0" smtClean="0"/>
              <a:t>theses.  </a:t>
            </a:r>
            <a:r>
              <a:rPr lang="en-US" altLang="th-TH" sz="2800" dirty="0"/>
              <a:t>In most library, there are a lot of theses in the shelves.  How can we say these theses are useful?  Who use it?</a:t>
            </a:r>
          </a:p>
          <a:p>
            <a:pPr>
              <a:lnSpc>
                <a:spcPct val="90000"/>
              </a:lnSpc>
            </a:pPr>
            <a:endParaRPr lang="en-US" altLang="th-TH" sz="2800" dirty="0"/>
          </a:p>
          <a:p>
            <a:pPr>
              <a:lnSpc>
                <a:spcPct val="90000"/>
              </a:lnSpc>
            </a:pPr>
            <a:r>
              <a:rPr lang="en-US" altLang="th-TH" sz="2800" dirty="0" smtClean="0"/>
              <a:t>We read </a:t>
            </a:r>
            <a:r>
              <a:rPr lang="en-US" altLang="th-TH" sz="2800" dirty="0"/>
              <a:t>a lot of other people work.  What is the value of the material we are reading?  Why are we reading it?</a:t>
            </a:r>
            <a:endParaRPr lang="th-TH" altLang="th-TH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Method</a:t>
            </a:r>
            <a:endParaRPr lang="th-TH" altLang="th-TH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r>
              <a:rPr lang="en-US" altLang="th-TH"/>
              <a:t>What should be the topic of research?</a:t>
            </a:r>
          </a:p>
          <a:p>
            <a:r>
              <a:rPr lang="en-US" altLang="th-TH"/>
              <a:t>How can we "create" a suitable topic?</a:t>
            </a:r>
          </a:p>
          <a:p>
            <a:r>
              <a:rPr lang="en-US" altLang="th-TH"/>
              <a:t>The important things are</a:t>
            </a:r>
          </a:p>
          <a:p>
            <a:endParaRPr lang="en-US" altLang="th-TH"/>
          </a:p>
          <a:p>
            <a:pPr lvl="1">
              <a:buFontTx/>
              <a:buNone/>
            </a:pPr>
            <a:r>
              <a:rPr lang="en-US" altLang="th-TH"/>
              <a:t>the "newness" of the subject.  </a:t>
            </a:r>
          </a:p>
          <a:p>
            <a:pPr lvl="1">
              <a:buFontTx/>
              <a:buNone/>
            </a:pPr>
            <a:r>
              <a:rPr lang="en-US" altLang="th-TH"/>
              <a:t>the "value" of the subject. </a:t>
            </a:r>
            <a:endParaRPr lang="th-TH" altLang="th-T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To create a topic</a:t>
            </a:r>
            <a:endParaRPr lang="th-TH" altLang="th-TH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th-TH"/>
              <a:t>1  from the real-world problems</a:t>
            </a:r>
          </a:p>
          <a:p>
            <a:pPr>
              <a:buFontTx/>
              <a:buNone/>
            </a:pPr>
            <a:r>
              <a:rPr lang="en-US" altLang="th-TH"/>
              <a:t>2  from the boundary of current knowledge</a:t>
            </a:r>
          </a:p>
          <a:p>
            <a:pPr>
              <a:buFontTx/>
              <a:buNone/>
            </a:pPr>
            <a:r>
              <a:rPr lang="en-US" altLang="th-TH"/>
              <a:t>3  from imagination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th-TH"/>
              <a:t>1  Post a problem statement</a:t>
            </a:r>
          </a:p>
          <a:p>
            <a:pPr>
              <a:buFontTx/>
              <a:buNone/>
            </a:pPr>
            <a:r>
              <a:rPr lang="en-US" altLang="th-TH"/>
              <a:t>2  Design a method to solve the problem</a:t>
            </a:r>
          </a:p>
          <a:p>
            <a:pPr>
              <a:buFontTx/>
              <a:buNone/>
            </a:pPr>
            <a:r>
              <a:rPr lang="en-US" altLang="th-TH"/>
              <a:t>3  Negotiate the expectation of the result</a:t>
            </a:r>
          </a:p>
          <a:p>
            <a:pPr>
              <a:buFontTx/>
              <a:buNone/>
            </a:pPr>
            <a:r>
              <a:rPr lang="en-US" altLang="th-TH"/>
              <a:t>4  Do it</a:t>
            </a:r>
            <a:endParaRPr lang="th-TH" altLang="th-TH"/>
          </a:p>
        </p:txBody>
      </p:sp>
      <p:sp>
        <p:nvSpPr>
          <p:cNvPr id="15365" name="Rectangle 5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h-TH"/>
              <a:t>To do your research</a:t>
            </a:r>
            <a:endParaRPr lang="th-TH" altLang="th-T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You will</a:t>
            </a:r>
            <a:endParaRPr lang="th-TH" altLang="th-TH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read a lot, to know what is the current state of the art</a:t>
            </a:r>
          </a:p>
          <a:p>
            <a:r>
              <a:rPr lang="en-US" altLang="th-TH"/>
              <a:t>talk a lot, to synthesis your idea</a:t>
            </a:r>
          </a:p>
          <a:p>
            <a:r>
              <a:rPr lang="en-US" altLang="th-TH"/>
              <a:t>write a lot, to make your idea concrete and to communicate your idea formally.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Evaluation</a:t>
            </a:r>
            <a:endParaRPr lang="th-TH" alt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In research, we control the quality by "peer review".  That is, we believe that the best person to "valuate" our work is the person who is knowledgable in the field, our "peer".  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636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Angsana New</vt:lpstr>
      <vt:lpstr>Tahoma</vt:lpstr>
      <vt:lpstr>Default Design</vt:lpstr>
      <vt:lpstr>Do Research</vt:lpstr>
      <vt:lpstr>Motivation</vt:lpstr>
      <vt:lpstr>Value</vt:lpstr>
      <vt:lpstr>Exercise in "valuating" research work</vt:lpstr>
      <vt:lpstr>Method</vt:lpstr>
      <vt:lpstr>To create a topic</vt:lpstr>
      <vt:lpstr>To do your research</vt:lpstr>
      <vt:lpstr>You will</vt:lpstr>
      <vt:lpstr>Evaluation</vt:lpstr>
      <vt:lpstr>The impact</vt:lpstr>
      <vt:lpstr>Research as Creative work</vt:lpstr>
      <vt:lpstr>PowerPoint Presentation</vt:lpstr>
      <vt:lpstr>PowerPoint Presentation</vt:lpstr>
      <vt:lpstr>PowerPoint Presentation</vt:lpstr>
      <vt:lpstr>PowerPoint Presentation</vt:lpstr>
      <vt:lpstr>Enjoy doing research!</vt:lpstr>
    </vt:vector>
  </TitlesOfParts>
  <Company>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piak2</dc:creator>
  <cp:lastModifiedBy>pc</cp:lastModifiedBy>
  <cp:revision>6</cp:revision>
  <dcterms:created xsi:type="dcterms:W3CDTF">2010-06-14T14:33:45Z</dcterms:created>
  <dcterms:modified xsi:type="dcterms:W3CDTF">2013-09-12T07:14:20Z</dcterms:modified>
</cp:coreProperties>
</file>