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0" d="100"/>
          <a:sy n="30" d="100"/>
        </p:scale>
        <p:origin x="-94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96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5" name="Rectangle 4"/>
          <p:cNvSpPr/>
          <p:nvPr/>
        </p:nvSpPr>
        <p:spPr>
          <a:xfrm>
            <a:off x="72866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6" name="Rectangle 5"/>
          <p:cNvSpPr/>
          <p:nvPr/>
        </p:nvSpPr>
        <p:spPr>
          <a:xfrm>
            <a:off x="72866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57237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57237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8581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2" name="Rectangle 11"/>
          <p:cNvSpPr/>
          <p:nvPr/>
        </p:nvSpPr>
        <p:spPr>
          <a:xfrm>
            <a:off x="78581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3" name="Rectangle 12"/>
          <p:cNvSpPr/>
          <p:nvPr/>
        </p:nvSpPr>
        <p:spPr>
          <a:xfrm>
            <a:off x="84296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4" name="Rectangle 13"/>
          <p:cNvSpPr/>
          <p:nvPr/>
        </p:nvSpPr>
        <p:spPr>
          <a:xfrm>
            <a:off x="814387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5" name="Rectangle 14"/>
          <p:cNvSpPr/>
          <p:nvPr/>
        </p:nvSpPr>
        <p:spPr>
          <a:xfrm>
            <a:off x="814387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6" name="Rectangle 15"/>
          <p:cNvSpPr/>
          <p:nvPr/>
        </p:nvSpPr>
        <p:spPr>
          <a:xfrm>
            <a:off x="757237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7" name="Rectangle 16"/>
          <p:cNvSpPr/>
          <p:nvPr/>
        </p:nvSpPr>
        <p:spPr>
          <a:xfrm>
            <a:off x="78581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84296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814387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2866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/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4F0B4B-5A8A-454B-9A4F-CE9BE1A61FEB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2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2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9E01C7-314A-4AC2-AE27-F3ECD07AD6F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828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346C9-E489-4BBA-947D-60BC3678A67B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432F7-595B-469D-85AC-F4B15D7032A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001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7DDE5-5262-4C9B-A614-73EB76E04E22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0B9AD-D389-4A36-ABC1-40438DC8F42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994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08F7-3043-4B4F-A93F-D5154CEBEF3C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1DC7-B301-411B-BD67-5F4002D9B64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069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14375" y="5276850"/>
            <a:ext cx="750093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bIns="0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/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F1A2C0-3748-4E22-9545-341BAB2A77DD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3DAAC-D24D-41C9-94F2-A29EB791B2B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808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339901-E27C-40C0-9F68-F6BC0A3D4813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F77BC9-66AD-4B2B-80D5-94CC9F22B7F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06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8B358B-C050-4000-9EF8-AB01600A3A4A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184811-3A85-41B2-B770-32EAEF4E674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002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1BBEE-C63E-46D9-AA8A-E195B566E798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4CD9B-7512-4938-A4E5-9BF65ED9B08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565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2BDEEE-D87C-4122-9B50-E4DC968B1946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D91A79-42EB-42BB-946C-B6437371E96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054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AFCC5-F3D4-47AF-A4FA-3A7F8971844C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0337C-B5E0-4594-9C4E-1007B7A55B6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7348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altLang="ja-JP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A323D-F7EC-4DA9-BB22-BD42C6233748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83669-2BE4-4323-8E88-7767881F2EF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580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214313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571625"/>
            <a:ext cx="77724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altLang="th-TH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38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3504BC1-507A-4269-BF19-90832EB07467}" type="datetimeFigureOut">
              <a:rPr lang="th-TH"/>
              <a:pPr>
                <a:defRPr/>
              </a:pPr>
              <a:t>12/09/56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38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38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1FE4CDA-5887-48C3-AE8A-5FF6DFE11BC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268" y="3429794"/>
            <a:ext cx="6858000" cy="158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4056" y="3428206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18" y="3428206"/>
            <a:ext cx="6858000" cy="1587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919" y="3428206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89" r:id="rId2"/>
    <p:sldLayoutId id="2147483696" r:id="rId3"/>
    <p:sldLayoutId id="2147483697" r:id="rId4"/>
    <p:sldLayoutId id="2147483698" r:id="rId5"/>
    <p:sldLayoutId id="2147483690" r:id="rId6"/>
    <p:sldLayoutId id="2147483699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000" b="1" kern="120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2pPr>
      <a:lvl3pPr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3pPr>
      <a:lvl4pPr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4pPr>
      <a:lvl5pPr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  <a:cs typeface="DilleniaUPC" pitchFamily="18" charset="-34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rgbClr val="3668C4"/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rgbClr val="ACC1E8"/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C8D6F0"/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E3EAF7"/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3668C4"/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8000" dirty="0"/>
              <a:t>คุณภาพ</a:t>
            </a:r>
            <a:r>
              <a:rPr lang="th-TH" sz="8000" dirty="0" smtClean="0"/>
              <a:t>งานวิจัย</a:t>
            </a:r>
            <a:endParaRPr lang="th-TH" sz="8000" dirty="0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857250" y="5143500"/>
            <a:ext cx="7772400" cy="6508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th-TH" altLang="th-TH" sz="3600" b="1" smtClean="0"/>
              <a:t>ประภาส  จงสถิตย์วัฒนา                   จุฬาลงกรณ์มหาวิทยาลัย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4800" dirty="0" smtClean="0"/>
              <a:t>คุณภาพงานวิจัยมีหลายมิติ</a:t>
            </a:r>
            <a:endParaRPr lang="th-TH" sz="48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 sz="4000" b="1" smtClean="0"/>
              <a:t> คุณภาพงานวิจัยมีหลายมิติ</a:t>
            </a:r>
            <a:endParaRPr lang="en-US" altLang="th-TH" sz="4000" b="1" smtClean="0"/>
          </a:p>
          <a:p>
            <a:r>
              <a:rPr lang="th-TH" altLang="th-TH" sz="4000" b="1" smtClean="0"/>
              <a:t> คุณภาพงานวิจัยคืออะไร</a:t>
            </a:r>
            <a:endParaRPr lang="en-US" altLang="th-TH" sz="4000" b="1" smtClean="0"/>
          </a:p>
          <a:p>
            <a:r>
              <a:rPr lang="th-TH" altLang="th-TH" sz="4000" b="1" smtClean="0"/>
              <a:t> ทำวิจัยอย่างไรให้ได้คุณภาพ	</a:t>
            </a:r>
            <a:endParaRPr lang="en-US" altLang="th-TH" sz="4000" b="1" smtClean="0"/>
          </a:p>
          <a:p>
            <a:r>
              <a:rPr lang="th-TH" altLang="th-TH" sz="4000" b="1" smtClean="0"/>
              <a:t> มิติของคุณภาพงานวิจัย</a:t>
            </a:r>
            <a:endParaRPr lang="en-US" altLang="th-TH" sz="4000" b="1" smtClean="0"/>
          </a:p>
          <a:p>
            <a:pPr>
              <a:buFont typeface="Wingdings 2" pitchFamily="18" charset="2"/>
              <a:buNone/>
            </a:pPr>
            <a:endParaRPr lang="th-TH" alt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5400" dirty="0" smtClean="0"/>
              <a:t>มิติของคุณภาพงานวิจัย</a:t>
            </a:r>
            <a:endParaRPr lang="th-TH" sz="54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 sz="4400" b="1" smtClean="0"/>
              <a:t> คุณภาพตามนิยามขององกรณ์มาตรฐาน(</a:t>
            </a:r>
            <a:r>
              <a:rPr lang="en-US" altLang="th-TH" sz="4400" b="1" smtClean="0"/>
              <a:t>iso</a:t>
            </a:r>
            <a:r>
              <a:rPr lang="th-TH" altLang="th-TH" sz="4400" b="1" smtClean="0"/>
              <a:t>)</a:t>
            </a:r>
            <a:endParaRPr lang="en-US" altLang="th-TH" sz="4400" b="1" smtClean="0"/>
          </a:p>
          <a:p>
            <a:pPr lvl="1"/>
            <a:r>
              <a:rPr lang="th-TH" altLang="th-TH" sz="4000" b="1" smtClean="0"/>
              <a:t> มีเป้า วัดได้ ทำได้ตามเป้า</a:t>
            </a:r>
            <a:endParaRPr lang="en-US" altLang="th-TH" sz="4000" b="1" smtClean="0"/>
          </a:p>
          <a:p>
            <a:r>
              <a:rPr lang="th-TH" altLang="th-TH" sz="4400" b="1" smtClean="0"/>
              <a:t> นำไปประยุคต์ใช้งานได้จริง</a:t>
            </a:r>
            <a:endParaRPr lang="en-US" altLang="th-TH" sz="4400" b="1" smtClean="0"/>
          </a:p>
          <a:p>
            <a:pPr lvl="1"/>
            <a:r>
              <a:rPr lang="th-TH" altLang="th-TH" sz="4000" b="1" smtClean="0"/>
              <a:t> พัฒนาชีวิตให้ดีขึ้น</a:t>
            </a:r>
            <a:endParaRPr lang="en-US" altLang="th-TH" sz="4000" b="1" smtClean="0"/>
          </a:p>
          <a:p>
            <a:pPr lvl="1"/>
            <a:r>
              <a:rPr lang="th-TH" altLang="th-TH" sz="4000" b="1" smtClean="0"/>
              <a:t> ต่อยอดองค์ความรู้ใหม่ๆได้</a:t>
            </a:r>
            <a:endParaRPr lang="en-US" altLang="th-TH" sz="4000" b="1" smtClean="0"/>
          </a:p>
          <a:p>
            <a:pPr lvl="1"/>
            <a:r>
              <a:rPr lang="th-TH" altLang="th-TH" sz="4000" b="1" smtClean="0"/>
              <a:t> ตรงตามความต้องการของปัญหาในปัจจุบัน</a:t>
            </a:r>
            <a:endParaRPr lang="en-US" altLang="th-TH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5400" dirty="0" smtClean="0"/>
              <a:t>มิติของคุณภาพงานวิจัย</a:t>
            </a:r>
            <a:endParaRPr lang="th-TH" sz="5400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 dirty="0" smtClean="0"/>
              <a:t> </a:t>
            </a:r>
            <a:r>
              <a:rPr lang="th-TH" altLang="th-TH" sz="4400" b="1" smtClean="0"/>
              <a:t>มี</a:t>
            </a:r>
            <a:r>
              <a:rPr lang="th-TH" altLang="th-TH" sz="4400" b="1" smtClean="0"/>
              <a:t>ประโยชน์</a:t>
            </a:r>
            <a:r>
              <a:rPr lang="th-TH" altLang="th-TH" sz="4400" b="1" dirty="0" smtClean="0"/>
              <a:t>ต่อประเทศ</a:t>
            </a:r>
            <a:endParaRPr lang="en-US" altLang="th-TH" sz="4400" b="1" dirty="0" smtClean="0"/>
          </a:p>
          <a:p>
            <a:r>
              <a:rPr lang="th-TH" altLang="th-TH" sz="4400" b="1" dirty="0" smtClean="0"/>
              <a:t> มีประโยชน์ต่อโลก</a:t>
            </a:r>
            <a:endParaRPr lang="en-US" altLang="th-TH" sz="4400" b="1" dirty="0" smtClean="0"/>
          </a:p>
          <a:p>
            <a:pPr lvl="1"/>
            <a:r>
              <a:rPr lang="th-TH" altLang="th-TH" sz="4000" b="1" dirty="0" smtClean="0"/>
              <a:t> ทำให้เกิดแรงบันดาลใจให้ผู้อื่นไปคิดต่อ</a:t>
            </a:r>
            <a:endParaRPr lang="en-US" altLang="th-TH" sz="4000" b="1" dirty="0" smtClean="0"/>
          </a:p>
          <a:p>
            <a:r>
              <a:rPr lang="th-TH" altLang="th-TH" sz="4400" b="1" dirty="0" smtClean="0"/>
              <a:t> งานมีอายุยั่งยืน</a:t>
            </a:r>
            <a:endParaRPr lang="en-US" altLang="th-TH" sz="4400" b="1" dirty="0" smtClean="0"/>
          </a:p>
          <a:p>
            <a:endParaRPr lang="th-TH" alt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4800" dirty="0" smtClean="0"/>
              <a:t>มุมมองจากผู้ประเมิน</a:t>
            </a:r>
            <a:endParaRPr lang="th-TH" sz="4800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 sz="4800" b="1" smtClean="0"/>
              <a:t> โจทย์ชัดเจน</a:t>
            </a:r>
            <a:endParaRPr lang="en-US" altLang="th-TH" sz="4800" b="1" smtClean="0"/>
          </a:p>
          <a:p>
            <a:r>
              <a:rPr lang="th-TH" altLang="th-TH" sz="4800" b="1" smtClean="0"/>
              <a:t> มีประเด็น มีความสำคัญเพียงพอแก่การวิจัย</a:t>
            </a:r>
            <a:endParaRPr lang="en-US" altLang="th-TH" sz="4800" b="1" smtClean="0"/>
          </a:p>
          <a:p>
            <a:r>
              <a:rPr lang="th-TH" altLang="th-TH" sz="4800" b="1" smtClean="0"/>
              <a:t> วิธีการตอบคำถามได้ชัดเจน มีหลักฐานเหมาะสม</a:t>
            </a:r>
            <a:endParaRPr lang="en-US" altLang="th-TH" sz="4800" b="1" smtClean="0"/>
          </a:p>
          <a:p>
            <a:endParaRPr lang="th-TH" altLang="th-TH" sz="4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4800" dirty="0" smtClean="0"/>
              <a:t>มิติเปิดเวลา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 sz="4800" b="1" smtClean="0"/>
              <a:t> เดี๋ยวนี้</a:t>
            </a:r>
            <a:endParaRPr lang="en-US" altLang="th-TH" sz="4800" b="1" smtClean="0"/>
          </a:p>
          <a:p>
            <a:r>
              <a:rPr lang="th-TH" altLang="th-TH" sz="4800" b="1" smtClean="0"/>
              <a:t> อนาคตอันใกล้</a:t>
            </a:r>
            <a:endParaRPr lang="en-US" altLang="th-TH" sz="4800" b="1" smtClean="0"/>
          </a:p>
          <a:p>
            <a:r>
              <a:rPr lang="th-TH" altLang="th-TH" sz="4800" b="1" smtClean="0"/>
              <a:t> อนาคตอันไกล</a:t>
            </a:r>
            <a:endParaRPr lang="en-US" altLang="th-TH" sz="4800" b="1" smtClean="0"/>
          </a:p>
          <a:p>
            <a:pPr lvl="1"/>
            <a:r>
              <a:rPr lang="th-TH" altLang="th-TH" sz="4400" b="1" smtClean="0"/>
              <a:t>(จะรู้ว่ามีประโยชน์หรือไม่ อาจไม่รู้ในวันนี้)</a:t>
            </a:r>
            <a:endParaRPr lang="en-US" altLang="th-TH" sz="4400" b="1" smtClean="0"/>
          </a:p>
          <a:p>
            <a:pPr>
              <a:buFont typeface="Wingdings 2" pitchFamily="18" charset="2"/>
              <a:buNone/>
            </a:pPr>
            <a:endParaRPr lang="th-TH" altLang="th-TH" sz="5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5400" dirty="0" smtClean="0"/>
              <a:t>ข้อคิด</a:t>
            </a:r>
            <a:endParaRPr lang="th-TH" sz="540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คุณภาพเป็นสิ่งที่ทุกคนรู้จัก แต่นิยามยาก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คุณภาพงานวิจัยมีหลากหลายมิติ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การคุณภาพต้องใจกว้างและต้องใช้การวินิจฉัย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ทำวิจัยให้ได้คุณภาพ เป็นทั้ง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งานปัจเจกบุคคล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และงานชุมชน</a:t>
            </a:r>
            <a:endParaRPr lang="en-US" altLang="th-TH" sz="3600" b="1" smtClean="0"/>
          </a:p>
          <a:p>
            <a:pPr>
              <a:buFont typeface="Wingdings 2" pitchFamily="18" charset="2"/>
              <a:buNone/>
            </a:pPr>
            <a:r>
              <a:rPr lang="th-TH" altLang="th-TH" sz="3600" b="1" smtClean="0"/>
              <a:t>เพราะต้องพึ่งผู้อื่นด้วยแน่นอน</a:t>
            </a:r>
            <a:endParaRPr lang="en-US" altLang="th-TH" sz="3600" b="1" smtClean="0"/>
          </a:p>
          <a:p>
            <a:endParaRPr lang="th-TH" altLang="th-TH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h-TH" sz="4800" dirty="0" smtClean="0"/>
              <a:t>ข้อคิด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th-TH" sz="4000" b="1" dirty="0" smtClean="0">
                <a:latin typeface="Arial" pitchFamily="34" charset="0"/>
                <a:cs typeface="+mj-cs"/>
              </a:rPr>
              <a:t>ดังนั้นชุมชนจึงเป็นสิ่งทีสำคัญมาก</a:t>
            </a:r>
            <a:endParaRPr lang="en-US" sz="4000" b="1" dirty="0" smtClean="0">
              <a:latin typeface="Arial" pitchFamily="34" charset="0"/>
              <a:cs typeface="+mj-cs"/>
            </a:endParaRPr>
          </a:p>
          <a:p>
            <a:pPr marL="41148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th-TH" sz="4000" b="1" dirty="0" smtClean="0">
                <a:latin typeface="Arial" pitchFamily="34" charset="0"/>
                <a:cs typeface="+mj-cs"/>
              </a:rPr>
              <a:t>ผู้วิจัยเองก็มีเส้นทางที่ฝึกฝน พัฒนาตนเองไปเรื่อยๆ</a:t>
            </a:r>
            <a:endParaRPr lang="en-US" sz="4000" b="1" dirty="0" smtClean="0">
              <a:latin typeface="Arial" pitchFamily="34" charset="0"/>
              <a:cs typeface="+mj-cs"/>
            </a:endParaRPr>
          </a:p>
          <a:p>
            <a:pPr marL="41148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th-TH" sz="4000" b="1" dirty="0" smtClean="0">
                <a:latin typeface="Arial" pitchFamily="34" charset="0"/>
                <a:cs typeface="+mj-cs"/>
              </a:rPr>
              <a:t>จากความสนใจใคร่รู้ในตน</a:t>
            </a:r>
            <a:endParaRPr lang="en-US" sz="4000" b="1" dirty="0" smtClean="0">
              <a:latin typeface="Arial" pitchFamily="34" charset="0"/>
              <a:cs typeface="+mj-cs"/>
            </a:endParaRPr>
          </a:p>
          <a:p>
            <a:pPr marL="41148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th-TH" sz="4000" b="1" dirty="0" smtClean="0">
                <a:latin typeface="Arial" pitchFamily="34" charset="0"/>
                <a:cs typeface="+mj-cs"/>
              </a:rPr>
              <a:t>ออกสู่ปัญหาสังคง ปัญหาโลก</a:t>
            </a:r>
            <a:endParaRPr lang="en-US" sz="4000" b="1" dirty="0" smtClean="0">
              <a:latin typeface="Arial" pitchFamily="34" charset="0"/>
              <a:cs typeface="+mj-cs"/>
            </a:endParaRPr>
          </a:p>
          <a:p>
            <a:pPr marL="41148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th-TH" sz="4000" b="1" dirty="0" smtClean="0">
                <a:latin typeface="Arial" pitchFamily="34" charset="0"/>
                <a:cs typeface="+mj-cs"/>
              </a:rPr>
              <a:t>นำสู่การสร้างงานและ</a:t>
            </a:r>
            <a:r>
              <a:rPr lang="th-TH" sz="4000" b="1" smtClean="0">
                <a:latin typeface="Arial" pitchFamily="34" charset="0"/>
                <a:cs typeface="+mj-cs"/>
              </a:rPr>
              <a:t>สร้างคน</a:t>
            </a:r>
            <a:endParaRPr lang="en-US" sz="4000" b="1" dirty="0" smtClean="0">
              <a:latin typeface="Arial" pitchFamily="34" charset="0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2">
  <a:themeElements>
    <a:clrScheme name="Custom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862110"/>
      </a:accent1>
      <a:accent2>
        <a:srgbClr val="7598D9"/>
      </a:accent2>
      <a:accent3>
        <a:srgbClr val="9D4814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15</TotalTime>
  <Words>252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Theme2</vt:lpstr>
      <vt:lpstr>คุณภาพงานวิจัย</vt:lpstr>
      <vt:lpstr>คุณภาพงานวิจัยมีหลายมิติ</vt:lpstr>
      <vt:lpstr>มิติของคุณภาพงานวิจัย</vt:lpstr>
      <vt:lpstr>มิติของคุณภาพงานวิจัย</vt:lpstr>
      <vt:lpstr>มุมมองจากผู้ประเมิน</vt:lpstr>
      <vt:lpstr>มิติเปิดเวลา </vt:lpstr>
      <vt:lpstr>ข้อคิด</vt:lpstr>
      <vt:lpstr>ข้อคิด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คุณภาพงานวิจัย</dc:title>
  <dc:creator>jaruloj</dc:creator>
  <cp:lastModifiedBy>pc</cp:lastModifiedBy>
  <cp:revision>4</cp:revision>
  <dcterms:created xsi:type="dcterms:W3CDTF">2010-08-28T01:40:19Z</dcterms:created>
  <dcterms:modified xsi:type="dcterms:W3CDTF">2013-09-12T07:17:24Z</dcterms:modified>
</cp:coreProperties>
</file>