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57"/>
  </p:notesMasterIdLst>
  <p:sldIdLst>
    <p:sldId id="256" r:id="rId5"/>
    <p:sldId id="284" r:id="rId6"/>
    <p:sldId id="285" r:id="rId7"/>
    <p:sldId id="258" r:id="rId8"/>
    <p:sldId id="259" r:id="rId9"/>
    <p:sldId id="260" r:id="rId10"/>
    <p:sldId id="261" r:id="rId11"/>
    <p:sldId id="263" r:id="rId12"/>
    <p:sldId id="264" r:id="rId13"/>
    <p:sldId id="266" r:id="rId14"/>
    <p:sldId id="267" r:id="rId15"/>
    <p:sldId id="312" r:id="rId16"/>
    <p:sldId id="314" r:id="rId17"/>
    <p:sldId id="315" r:id="rId18"/>
    <p:sldId id="279" r:id="rId19"/>
    <p:sldId id="316" r:id="rId20"/>
    <p:sldId id="280" r:id="rId21"/>
    <p:sldId id="288" r:id="rId22"/>
    <p:sldId id="282" r:id="rId23"/>
    <p:sldId id="273" r:id="rId24"/>
    <p:sldId id="268" r:id="rId25"/>
    <p:sldId id="269" r:id="rId26"/>
    <p:sldId id="270" r:id="rId27"/>
    <p:sldId id="271" r:id="rId28"/>
    <p:sldId id="272" r:id="rId29"/>
    <p:sldId id="274" r:id="rId30"/>
    <p:sldId id="275" r:id="rId31"/>
    <p:sldId id="276" r:id="rId32"/>
    <p:sldId id="278" r:id="rId33"/>
    <p:sldId id="291" r:id="rId34"/>
    <p:sldId id="289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17" r:id="rId53"/>
    <p:sldId id="318" r:id="rId54"/>
    <p:sldId id="309" r:id="rId55"/>
    <p:sldId id="310" r:id="rId5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1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12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2E89D-1ECF-41A2-BC37-859EB31D41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9BA5CE-D950-46AF-A9CE-F8F8B4723D01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Good</a:t>
          </a:r>
          <a:endParaRPr lang="en-US" dirty="0"/>
        </a:p>
      </dgm:t>
    </dgm:pt>
    <dgm:pt modelId="{6E17C5A1-BD4F-41D8-AF52-2E34B0BD9F22}" type="parTrans" cxnId="{04EED5BA-40AD-41C9-B153-AFDE20D42DED}">
      <dgm:prSet/>
      <dgm:spPr/>
      <dgm:t>
        <a:bodyPr/>
        <a:lstStyle/>
        <a:p>
          <a:endParaRPr lang="en-US"/>
        </a:p>
      </dgm:t>
    </dgm:pt>
    <dgm:pt modelId="{D3B6BC2B-19DE-4888-B6E1-A19C87A31049}" type="sibTrans" cxnId="{04EED5BA-40AD-41C9-B153-AFDE20D42DED}">
      <dgm:prSet/>
      <dgm:spPr/>
      <dgm:t>
        <a:bodyPr/>
        <a:lstStyle/>
        <a:p>
          <a:endParaRPr lang="en-US"/>
        </a:p>
      </dgm:t>
    </dgm:pt>
    <dgm:pt modelId="{D6B2B4C1-9518-4156-8CF4-FD5C08574A00}" type="pres">
      <dgm:prSet presAssocID="{E962E89D-1ECF-41A2-BC37-859EB31D41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C23778-9E8F-4A8D-BA76-C4809B50D404}" type="pres">
      <dgm:prSet presAssocID="{189BA5CE-D950-46AF-A9CE-F8F8B4723D01}" presName="parentText" presStyleLbl="node1" presStyleIdx="0" presStyleCnt="1" custLinFactNeighborX="-9000" custLinFactNeighborY="-648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DAA9FF-EB74-481E-9C97-2731457A9B13}" type="presOf" srcId="{E962E89D-1ECF-41A2-BC37-859EB31D41A7}" destId="{D6B2B4C1-9518-4156-8CF4-FD5C08574A00}" srcOrd="0" destOrd="0" presId="urn:microsoft.com/office/officeart/2005/8/layout/vList2"/>
    <dgm:cxn modelId="{872474B3-2386-4962-8874-F8EE9636C4E0}" type="presOf" srcId="{189BA5CE-D950-46AF-A9CE-F8F8B4723D01}" destId="{90C23778-9E8F-4A8D-BA76-C4809B50D404}" srcOrd="0" destOrd="0" presId="urn:microsoft.com/office/officeart/2005/8/layout/vList2"/>
    <dgm:cxn modelId="{04EED5BA-40AD-41C9-B153-AFDE20D42DED}" srcId="{E962E89D-1ECF-41A2-BC37-859EB31D41A7}" destId="{189BA5CE-D950-46AF-A9CE-F8F8B4723D01}" srcOrd="0" destOrd="0" parTransId="{6E17C5A1-BD4F-41D8-AF52-2E34B0BD9F22}" sibTransId="{D3B6BC2B-19DE-4888-B6E1-A19C87A31049}"/>
    <dgm:cxn modelId="{EDE5D9F0-1FF6-4FD0-A9B3-D89835CC1660}" type="presParOf" srcId="{D6B2B4C1-9518-4156-8CF4-FD5C08574A00}" destId="{90C23778-9E8F-4A8D-BA76-C4809B50D4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A48810-A312-46F5-805A-B492ED7E67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2BAA0B-B318-445C-86AB-08048045A39E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Not Good</a:t>
          </a:r>
          <a:endParaRPr lang="en-US" dirty="0"/>
        </a:p>
      </dgm:t>
    </dgm:pt>
    <dgm:pt modelId="{C88C7E18-2716-44A1-B9B9-C76C5C00F75C}" type="parTrans" cxnId="{F36CDC3F-4DEA-4080-9AC1-BAFF9D972EB7}">
      <dgm:prSet/>
      <dgm:spPr/>
      <dgm:t>
        <a:bodyPr/>
        <a:lstStyle/>
        <a:p>
          <a:endParaRPr lang="en-US"/>
        </a:p>
      </dgm:t>
    </dgm:pt>
    <dgm:pt modelId="{58107B65-50C8-4E8D-850C-B2C8EA0CB473}" type="sibTrans" cxnId="{F36CDC3F-4DEA-4080-9AC1-BAFF9D972EB7}">
      <dgm:prSet/>
      <dgm:spPr/>
      <dgm:t>
        <a:bodyPr/>
        <a:lstStyle/>
        <a:p>
          <a:endParaRPr lang="en-US"/>
        </a:p>
      </dgm:t>
    </dgm:pt>
    <dgm:pt modelId="{F9502550-F97D-4467-BD1B-85C8AAF27A2E}" type="pres">
      <dgm:prSet presAssocID="{4DA48810-A312-46F5-805A-B492ED7E67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578CCD-873E-4B01-B84E-CA5BCBD658AB}" type="pres">
      <dgm:prSet presAssocID="{A02BAA0B-B318-445C-86AB-08048045A3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6CDC3F-4DEA-4080-9AC1-BAFF9D972EB7}" srcId="{4DA48810-A312-46F5-805A-B492ED7E67D6}" destId="{A02BAA0B-B318-445C-86AB-08048045A39E}" srcOrd="0" destOrd="0" parTransId="{C88C7E18-2716-44A1-B9B9-C76C5C00F75C}" sibTransId="{58107B65-50C8-4E8D-850C-B2C8EA0CB473}"/>
    <dgm:cxn modelId="{D24436E8-6B0F-434C-89A5-DD0CC451778A}" type="presOf" srcId="{4DA48810-A312-46F5-805A-B492ED7E67D6}" destId="{F9502550-F97D-4467-BD1B-85C8AAF27A2E}" srcOrd="0" destOrd="0" presId="urn:microsoft.com/office/officeart/2005/8/layout/vList2"/>
    <dgm:cxn modelId="{CF65B767-E51B-4315-BE33-5986995F2D00}" type="presOf" srcId="{A02BAA0B-B318-445C-86AB-08048045A39E}" destId="{6D578CCD-873E-4B01-B84E-CA5BCBD658AB}" srcOrd="0" destOrd="0" presId="urn:microsoft.com/office/officeart/2005/8/layout/vList2"/>
    <dgm:cxn modelId="{A974E73E-384C-4CCB-BAFC-F6CC57EC3C84}" type="presParOf" srcId="{F9502550-F97D-4467-BD1B-85C8AAF27A2E}" destId="{6D578CCD-873E-4B01-B84E-CA5BCBD658A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23778-9E8F-4A8D-BA76-C4809B50D404}">
      <dsp:nvSpPr>
        <dsp:cNvPr id="0" name=""/>
        <dsp:cNvSpPr/>
      </dsp:nvSpPr>
      <dsp:spPr>
        <a:xfrm>
          <a:off x="0" y="0"/>
          <a:ext cx="846707" cy="35100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Good</a:t>
          </a:r>
          <a:endParaRPr lang="en-US" sz="1500" kern="1200" dirty="0"/>
        </a:p>
      </dsp:txBody>
      <dsp:txXfrm>
        <a:off x="17134" y="17134"/>
        <a:ext cx="812439" cy="316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78CCD-873E-4B01-B84E-CA5BCBD658AB}">
      <dsp:nvSpPr>
        <dsp:cNvPr id="0" name=""/>
        <dsp:cNvSpPr/>
      </dsp:nvSpPr>
      <dsp:spPr>
        <a:xfrm>
          <a:off x="0" y="9166"/>
          <a:ext cx="1311578" cy="3510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Not Good</a:t>
          </a:r>
          <a:endParaRPr lang="en-US" sz="1500" kern="1200" dirty="0"/>
        </a:p>
      </dsp:txBody>
      <dsp:txXfrm>
        <a:off x="17134" y="26300"/>
        <a:ext cx="1277310" cy="316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43A9A-81D7-4928-9501-298CCD9CEF6B}" type="datetimeFigureOut">
              <a:rPr lang="th-TH" smtClean="0"/>
              <a:t>19/07/56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8492C-AC5F-431D-9C87-732684B932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66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A3CE6-79CF-48F3-965F-BF35B6CE7BF8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we</a:t>
            </a:r>
            <a:r>
              <a:rPr lang="en-US" baseline="0" dirty="0" smtClean="0"/>
              <a:t> finish generating the population they are evaluated and sorted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EA33-6CC2-4491-BFA6-8258955B07A9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Unlike the other evolutionary algorithm that</a:t>
            </a:r>
            <a:r>
              <a:rPr lang="en-US" baseline="0" dirty="0" smtClean="0"/>
              <a:t> we normally use the good candidate to evolve to the better candidate</a:t>
            </a:r>
          </a:p>
          <a:p>
            <a:r>
              <a:rPr lang="en-US" baseline="0" dirty="0" smtClean="0"/>
              <a:t>In our work we also use the undesired solution as well.</a:t>
            </a:r>
          </a:p>
          <a:p>
            <a:r>
              <a:rPr lang="en-US" baseline="0" dirty="0" smtClean="0"/>
              <a:t>Just to find out why they are not able to survive.</a:t>
            </a:r>
          </a:p>
          <a:p>
            <a:r>
              <a:rPr lang="en-US" baseline="0" dirty="0" smtClean="0"/>
              <a:t>If we can extract the information why they are not good we would be able to generate the better solution</a:t>
            </a:r>
          </a:p>
          <a:p>
            <a:r>
              <a:rPr lang="en-US" baseline="0" dirty="0" smtClean="0"/>
              <a:t>Our selection method can be uniform which select both good and not good equally</a:t>
            </a:r>
          </a:p>
          <a:p>
            <a:r>
              <a:rPr lang="en-US" baseline="0" dirty="0" smtClean="0"/>
              <a:t>And it can also be the adaptive method due to how many candidates appear to be above and below the band of two standard deviations</a:t>
            </a:r>
          </a:p>
          <a:p>
            <a:r>
              <a:rPr lang="en-US" baseline="0" dirty="0" smtClean="0"/>
              <a:t>In order to maintain the diversity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EA33-6CC2-4491-BFA6-8258955B07A9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algorithm is different from the mimic algorithm in</a:t>
            </a:r>
            <a:r>
              <a:rPr lang="en-US" baseline="0" dirty="0" smtClean="0"/>
              <a:t> which we are not generating the whole generator in each generation</a:t>
            </a:r>
          </a:p>
          <a:p>
            <a:r>
              <a:rPr lang="en-US" baseline="0" dirty="0" smtClean="0"/>
              <a:t>But we learn in an incremental or detrimental method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we can see that the incidence X2 followed by x3 is found in the good candidate</a:t>
            </a:r>
          </a:p>
          <a:p>
            <a:r>
              <a:rPr lang="en-US" baseline="0" dirty="0" smtClean="0"/>
              <a:t>Each of the joint probability then give the reward to the Joint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by 0.5 according to the equation</a:t>
            </a:r>
          </a:p>
          <a:p>
            <a:r>
              <a:rPr lang="en-US" baseline="0" dirty="0" smtClean="0"/>
              <a:t>The more complex update equation can be seen in the literature </a:t>
            </a:r>
          </a:p>
          <a:p>
            <a:r>
              <a:rPr lang="en-US" baseline="0" dirty="0" smtClean="0"/>
              <a:t>In this presentation we rather show you the effect of the equation in animation</a:t>
            </a:r>
          </a:p>
          <a:p>
            <a:r>
              <a:rPr lang="en-US" baseline="0" dirty="0" smtClean="0"/>
              <a:t>And we are going to train the generator this way until end of the string is met.</a:t>
            </a:r>
          </a:p>
          <a:p>
            <a:r>
              <a:rPr lang="en-US" baseline="0" dirty="0" smtClean="0"/>
              <a:t>In case the representation of the string can be circulated we also need to give the reward to the </a:t>
            </a:r>
            <a:r>
              <a:rPr lang="en-US" baseline="0" dirty="0" err="1" smtClean="0"/>
              <a:t>the</a:t>
            </a:r>
            <a:r>
              <a:rPr lang="en-US" baseline="0" dirty="0" smtClean="0"/>
              <a:t> tail followed by the head.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EA33-6CC2-4491-BFA6-8258955B07A9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Finally we continue</a:t>
            </a:r>
            <a:r>
              <a:rPr lang="en-US" baseline="0" dirty="0" smtClean="0"/>
              <a:t> to repeat the process until the terminate conditions are met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see that if we perform greedy search according to the joint probability</a:t>
            </a:r>
          </a:p>
          <a:p>
            <a:r>
              <a:rPr lang="en-US" baseline="0" dirty="0" smtClean="0"/>
              <a:t>The candidate would rather look like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EA33-6CC2-4491-BFA6-8258955B07A9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EE20C-DD79-4A41-B1C2-6FAF1CFF375D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67A4C8-936C-4A53-A518-8E2870363A19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ACE1C-664C-479F-BDB1-EC0C0D383F5E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793CC-01AD-4455-84DB-6C008F1B60A5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F73D5-BC85-4F08-845D-224E3278883B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D8A7C-AF0A-4629-99F2-01213CC510C6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D7249-89EE-4D62-8641-7C5B5079E29C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BC0469-3CA1-4CB8-91F6-05F7B039BDB7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398A8-1EA7-4652-B3C7-879FC8AC17D5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A75CE-40CB-4CF3-A37D-99EEF06C7F4C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63B31-B87E-43FB-A267-18CA3FC792A8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If we believe in the building block hypothesis, that the good candidates are composed with the good building blocks,</a:t>
            </a:r>
          </a:p>
          <a:p>
            <a:r>
              <a:rPr lang="en-US" baseline="0" dirty="0" smtClean="0"/>
              <a:t>In contrast the bad candidates must also contain the bad building blocks as well. </a:t>
            </a:r>
          </a:p>
          <a:p>
            <a:r>
              <a:rPr lang="en-US" baseline="0" dirty="0" smtClean="0"/>
              <a:t>So we are going to extract some information from the bad candidates in order to prevent the undesired results</a:t>
            </a:r>
            <a:endParaRPr lang="en-US" dirty="0" smtClean="0"/>
          </a:p>
          <a:p>
            <a:pPr marL="0" lvl="1" defTabSz="949373">
              <a:defRPr/>
            </a:pPr>
            <a:r>
              <a:rPr lang="en-US" dirty="0" smtClean="0"/>
              <a:t>Obviously,</a:t>
            </a:r>
            <a:r>
              <a:rPr lang="en-US" baseline="0" dirty="0" smtClean="0"/>
              <a:t> </a:t>
            </a:r>
            <a:r>
              <a:rPr lang="en-US" dirty="0" smtClean="0"/>
              <a:t>Coincidences found in the good solution are good and Coincidences found in the not good solutions are not good</a:t>
            </a:r>
          </a:p>
          <a:p>
            <a:pPr marL="0" lvl="1" defTabSz="949373">
              <a:defRPr/>
            </a:pPr>
            <a:r>
              <a:rPr lang="en-US" dirty="0" smtClean="0"/>
              <a:t>How about the Coincidences found in both good and not good solutions!</a:t>
            </a:r>
          </a:p>
          <a:p>
            <a:pPr marL="0" lvl="1" defTabSz="949373">
              <a:defRPr/>
            </a:pPr>
            <a:r>
              <a:rPr lang="en-US" dirty="0" smtClean="0"/>
              <a:t>We are considering them as the false positive</a:t>
            </a:r>
            <a:r>
              <a:rPr lang="en-US" baseline="0" dirty="0" smtClean="0"/>
              <a:t>. And keep questioning them to be explored.</a:t>
            </a:r>
            <a:endParaRPr lang="en-US" dirty="0" smtClean="0"/>
          </a:p>
          <a:p>
            <a:pPr marL="0" lvl="1" defTabSz="949373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EA33-6CC2-4491-BFA6-8258955B07A9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algorithm</a:t>
            </a:r>
            <a:r>
              <a:rPr lang="en-US" baseline="0" dirty="0" smtClean="0"/>
              <a:t> use the Markov chain matrix of order 1 in order to construct a generator</a:t>
            </a:r>
          </a:p>
          <a:p>
            <a:r>
              <a:rPr lang="en-US" baseline="0" dirty="0" smtClean="0"/>
              <a:t>This generator represent the joint probability of all the possible search space.</a:t>
            </a:r>
          </a:p>
          <a:p>
            <a:r>
              <a:rPr lang="en-US" baseline="0" dirty="0" smtClean="0"/>
              <a:t>For example the probabilities of the incidence in which x1 can be followed by x2 x3 x4 and x5</a:t>
            </a:r>
          </a:p>
          <a:p>
            <a:r>
              <a:rPr lang="en-US" baseline="0" dirty="0" smtClean="0"/>
              <a:t>Since x1 can not be followed by it self due to the encoding represent the permutation of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EA33-6CC2-4491-BFA6-8258955B07A9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algorithm starts</a:t>
            </a:r>
            <a:r>
              <a:rPr lang="en-US" baseline="0" dirty="0" smtClean="0"/>
              <a:t> by initializing the generator so that all of the joint probabilities are equal</a:t>
            </a:r>
          </a:p>
          <a:p>
            <a:r>
              <a:rPr lang="en-US" baseline="0" dirty="0" smtClean="0"/>
              <a:t>In this case the problem size is 5 so the joint probability for each xi followed by </a:t>
            </a:r>
            <a:r>
              <a:rPr lang="en-US" baseline="0" dirty="0" err="1" smtClean="0"/>
              <a:t>xj</a:t>
            </a:r>
            <a:r>
              <a:rPr lang="en-US" baseline="0" dirty="0" smtClean="0"/>
              <a:t> is equal to 0.25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EA33-6CC2-4491-BFA6-8258955B07A9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</a:t>
            </a:r>
            <a:r>
              <a:rPr lang="en-US" baseline="0" dirty="0" smtClean="0"/>
              <a:t> the generator is initiated, we will start generating the population from the condition probability</a:t>
            </a:r>
          </a:p>
          <a:p>
            <a:r>
              <a:rPr lang="en-US" baseline="0" dirty="0" smtClean="0"/>
              <a:t>Firstly we random a starting point X2,  Since the joint probability  </a:t>
            </a:r>
            <a:r>
              <a:rPr lang="en-US" baseline="0" dirty="0" err="1" smtClean="0"/>
              <a:t>Xj</a:t>
            </a:r>
            <a:r>
              <a:rPr lang="en-US" baseline="0" dirty="0" smtClean="0"/>
              <a:t> after x2 are equal so we can select any </a:t>
            </a:r>
            <a:r>
              <a:rPr lang="en-US" baseline="0" dirty="0" err="1" smtClean="0"/>
              <a:t>Xj</a:t>
            </a:r>
            <a:endParaRPr lang="en-US" baseline="0" dirty="0" smtClean="0"/>
          </a:p>
          <a:p>
            <a:r>
              <a:rPr lang="en-US" baseline="0" dirty="0" smtClean="0"/>
              <a:t>Then the conditional probability in which </a:t>
            </a:r>
            <a:r>
              <a:rPr lang="en-US" baseline="0" dirty="0" err="1" smtClean="0"/>
              <a:t>Xk</a:t>
            </a:r>
            <a:r>
              <a:rPr lang="en-US" baseline="0" dirty="0" smtClean="0"/>
              <a:t> can be follow by X2 and X3 are selected until each of the string is completed.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EA33-6CC2-4491-BFA6-8258955B07A9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F30E-BAAD-495E-9452-F6414F6E1C1B}" type="datetimeFigureOut">
              <a:rPr lang="th-TH" smtClean="0"/>
              <a:t>19/07/56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19B-EF59-4DB7-8345-816F64886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942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F30E-BAAD-495E-9452-F6414F6E1C1B}" type="datetimeFigureOut">
              <a:rPr lang="th-TH" smtClean="0"/>
              <a:t>19/07/56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19B-EF59-4DB7-8345-816F64886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861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F30E-BAAD-495E-9452-F6414F6E1C1B}" type="datetimeFigureOut">
              <a:rPr lang="th-TH" smtClean="0"/>
              <a:t>19/07/56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19B-EF59-4DB7-8345-816F64886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4325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082675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th-TH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60725"/>
            <a:ext cx="6400800" cy="1031875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th-TH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CD34B43-E347-4274-BAAB-69AE41C443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  <p:pic>
        <p:nvPicPr>
          <p:cNvPr id="3084" name="Picture 12" descr="PillarHeader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99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E68C4-DBBE-4869-8007-12861012BB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70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7A1CE-FB55-4A43-84C1-A4EC8439B5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22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E534A-0A2E-4C02-AAF9-FFA77569AC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86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03D6E-FE66-4C86-8440-41B9560827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85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DCE82-9FC0-4D4B-AD65-A137FC47B8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43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9BCF8-D8AA-438F-AF95-224B309930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81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105D0-3C5B-4535-A2C7-125DCD2954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F30E-BAAD-495E-9452-F6414F6E1C1B}" type="datetimeFigureOut">
              <a:rPr lang="th-TH" smtClean="0"/>
              <a:t>19/07/56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19B-EF59-4DB7-8345-816F64886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9855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C157F-38B0-4035-B341-D473B235C0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61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0ED00-F86B-4253-8DCC-E6CBE464AD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45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289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289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1F27C-05A1-46F1-9B6E-998D54D6D0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79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836613"/>
            <a:ext cx="6718300" cy="796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02D1CC-FAA8-4898-98DD-F711393E3F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7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B6846-761F-4C81-A545-8038DE8F89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63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AB2B4-FA2F-45C2-9E1E-AC9C5BF37C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41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816FD-BF03-4E53-8611-06F774C541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86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DF487-8406-4918-81CB-822E245237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77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0D54F-416F-4D33-89D0-4734A80FCC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76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5DC66-E409-4EF8-90D4-4849471BF6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5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F30E-BAAD-495E-9452-F6414F6E1C1B}" type="datetimeFigureOut">
              <a:rPr lang="th-TH" smtClean="0"/>
              <a:t>19/07/56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19B-EF59-4DB7-8345-816F64886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3085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BBB81-E783-4665-9993-AB04A65FFD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2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00EDD-1BC5-4689-BF3A-D1ADBB14FC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81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2F058-F62C-4ABD-A4E8-BFF640A2A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10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9B681-8826-462B-AF4C-BDFCCABE2A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04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7E176-7F55-4737-8200-F441A15553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84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082675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th-TH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60725"/>
            <a:ext cx="6400800" cy="1031875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th-TH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CD34B43-E347-4274-BAAB-69AE41C443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  <p:pic>
        <p:nvPicPr>
          <p:cNvPr id="3084" name="Picture 12" descr="PillarHeader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601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E68C4-DBBE-4869-8007-12861012BB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53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7A1CE-FB55-4A43-84C1-A4EC8439B5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18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E534A-0A2E-4C02-AAF9-FFA77569AC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63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03D6E-FE66-4C86-8440-41B9560827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0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F30E-BAAD-495E-9452-F6414F6E1C1B}" type="datetimeFigureOut">
              <a:rPr lang="th-TH" smtClean="0"/>
              <a:t>19/07/56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19B-EF59-4DB7-8345-816F64886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6575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DCE82-9FC0-4D4B-AD65-A137FC47B8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95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9BCF8-D8AA-438F-AF95-224B309930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416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105D0-3C5B-4535-A2C7-125DCD2954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04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C157F-38B0-4035-B341-D473B235C0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41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0ED00-F86B-4253-8DCC-E6CBE464AD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420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289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289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1F27C-05A1-46F1-9B6E-998D54D6D0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82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836613"/>
            <a:ext cx="6718300" cy="796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02D1CC-FAA8-4898-98DD-F711393E3F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1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F30E-BAAD-495E-9452-F6414F6E1C1B}" type="datetimeFigureOut">
              <a:rPr lang="th-TH" smtClean="0"/>
              <a:t>19/07/56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19B-EF59-4DB7-8345-816F64886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205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F30E-BAAD-495E-9452-F6414F6E1C1B}" type="datetimeFigureOut">
              <a:rPr lang="th-TH" smtClean="0"/>
              <a:t>19/07/56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19B-EF59-4DB7-8345-816F64886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585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F30E-BAAD-495E-9452-F6414F6E1C1B}" type="datetimeFigureOut">
              <a:rPr lang="th-TH" smtClean="0"/>
              <a:t>19/07/56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19B-EF59-4DB7-8345-816F64886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964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F30E-BAAD-495E-9452-F6414F6E1C1B}" type="datetimeFigureOut">
              <a:rPr lang="th-TH" smtClean="0"/>
              <a:t>19/07/56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19B-EF59-4DB7-8345-816F64886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658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F30E-BAAD-495E-9452-F6414F6E1C1B}" type="datetimeFigureOut">
              <a:rPr lang="th-TH" smtClean="0"/>
              <a:t>19/07/56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519B-EF59-4DB7-8345-816F64886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414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F30E-BAAD-495E-9452-F6414F6E1C1B}" type="datetimeFigureOut">
              <a:rPr lang="th-TH" smtClean="0"/>
              <a:t>19/07/56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519B-EF59-4DB7-8345-816F64886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836613"/>
            <a:ext cx="67183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4A1C1E-BAC7-4846-92EF-44808C029EA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95288" y="1628775"/>
            <a:ext cx="8280400" cy="7143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pic>
        <p:nvPicPr>
          <p:cNvPr id="1035" name="Picture 11" descr="PillarHeader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5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792400-39D5-493A-8661-C7B45782355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836613"/>
            <a:ext cx="67183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4A1C1E-BAC7-4846-92EF-44808C029EA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95288" y="1628775"/>
            <a:ext cx="8280400" cy="7143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mtClean="0">
              <a:solidFill>
                <a:srgbClr val="000000"/>
              </a:solidFill>
            </a:endParaRPr>
          </a:p>
        </p:txBody>
      </p:sp>
      <p:pic>
        <p:nvPicPr>
          <p:cNvPr id="1035" name="Picture 11" descr="PillarHeader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5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.eng.chula.ac.th/~piak/project/coin/index-coin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from negative examples: application in combinatorial optimization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Prabhas</a:t>
            </a:r>
            <a:r>
              <a:rPr lang="en-US" dirty="0" smtClean="0"/>
              <a:t> </a:t>
            </a:r>
            <a:r>
              <a:rPr lang="en-US" dirty="0" err="1" smtClean="0"/>
              <a:t>Chongstitvatana</a:t>
            </a:r>
            <a:endParaRPr lang="en-US" dirty="0" smtClean="0"/>
          </a:p>
          <a:p>
            <a:r>
              <a:rPr lang="en-US" dirty="0" smtClean="0"/>
              <a:t>Faculty of Engineering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926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h-TH" b="1" smtClean="0"/>
              <a:t>Building Block Hypothesis</a:t>
            </a:r>
          </a:p>
          <a:p>
            <a:pPr eaLnBrk="1" hangingPunct="1">
              <a:buFontTx/>
              <a:buNone/>
            </a:pPr>
            <a:endParaRPr lang="th-TH" smtClean="0"/>
          </a:p>
          <a:p>
            <a:pPr eaLnBrk="1" hangingPunct="1">
              <a:buFontTx/>
              <a:buNone/>
            </a:pPr>
            <a:r>
              <a:rPr lang="th-TH" smtClean="0"/>
              <a:t>BBs are sampled, recombined, form higher fitness  individual.</a:t>
            </a:r>
          </a:p>
          <a:p>
            <a:pPr eaLnBrk="1" hangingPunct="1">
              <a:buFontTx/>
              <a:buNone/>
            </a:pPr>
            <a:endParaRPr lang="th-TH" smtClean="0"/>
          </a:p>
          <a:p>
            <a:pPr eaLnBrk="1" hangingPunct="1">
              <a:buFontTx/>
              <a:buNone/>
            </a:pPr>
            <a:r>
              <a:rPr lang="en-US" smtClean="0"/>
              <a:t>“</a:t>
            </a:r>
            <a:r>
              <a:rPr lang="th-TH" smtClean="0"/>
              <a:t>construct better individual from the best partial solution of past samples.</a:t>
            </a:r>
            <a:r>
              <a:rPr lang="en-US" smtClean="0"/>
              <a:t>”</a:t>
            </a:r>
            <a:r>
              <a:rPr lang="th-TH" smtClean="0"/>
              <a:t> </a:t>
            </a:r>
          </a:p>
          <a:p>
            <a:pPr eaLnBrk="1" hangingPunct="1">
              <a:buFontTx/>
              <a:buNone/>
            </a:pPr>
            <a:r>
              <a:rPr lang="th-TH" smtClean="0"/>
              <a:t>						Goldberg </a:t>
            </a:r>
            <a:r>
              <a:rPr lang="en-US" smtClean="0"/>
              <a:t>1989</a:t>
            </a: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9411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2562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Second generation genetic</a:t>
            </a:r>
            <a:r>
              <a:rPr lang="th-TH" b="1" dirty="0" smtClean="0"/>
              <a:t> algorithms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dirty="0" smtClean="0"/>
              <a:t>			GA + Machine learning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dirty="0" smtClean="0"/>
              <a:t>current population </a:t>
            </a:r>
            <a:r>
              <a:rPr lang="th-TH" dirty="0" smtClean="0">
                <a:latin typeface="Courier New" pitchFamily="49" charset="0"/>
              </a:rPr>
              <a:t>-&gt;</a:t>
            </a:r>
            <a:r>
              <a:rPr lang="th-TH" dirty="0" smtClean="0"/>
              <a:t> selection -&gt; model-building -&gt; next generation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dirty="0" smtClean="0"/>
              <a:t>replace crossover + mutation with learning and sampling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h-TH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dirty="0" smtClean="0"/>
              <a:t>probabilistic model</a:t>
            </a:r>
          </a:p>
        </p:txBody>
      </p:sp>
    </p:spTree>
    <p:extLst>
      <p:ext uri="{BB962C8B-B14F-4D97-AF65-F5344CB8AC3E}">
        <p14:creationId xmlns:p14="http://schemas.microsoft.com/office/powerpoint/2010/main" val="8786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Building </a:t>
            </a:r>
            <a:r>
              <a:rPr lang="en-US" b="1" dirty="0"/>
              <a:t>block identification by </a:t>
            </a:r>
            <a:r>
              <a:rPr lang="en-US" b="1" dirty="0" err="1"/>
              <a:t>simulateneity</a:t>
            </a:r>
            <a:r>
              <a:rPr lang="en-US" b="1" dirty="0"/>
              <a:t> matrix</a:t>
            </a:r>
          </a:p>
          <a:p>
            <a:r>
              <a:rPr lang="en-US" dirty="0"/>
              <a:t>Building Blocks concept</a:t>
            </a:r>
          </a:p>
          <a:p>
            <a:r>
              <a:rPr lang="en-US" dirty="0"/>
              <a:t>Identify Building Blocks</a:t>
            </a:r>
          </a:p>
          <a:p>
            <a:r>
              <a:rPr lang="en-US" dirty="0"/>
              <a:t>Improve performance of GA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543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1676400"/>
            <a:ext cx="434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/>
            <a:r>
              <a:rPr lang="en-US" sz="1800" b="1" i="1"/>
              <a:t>	</a:t>
            </a:r>
            <a:r>
              <a:rPr lang="en-US" sz="2400" b="1"/>
              <a:t>x = 11100	f(x) = 28</a:t>
            </a:r>
            <a:br>
              <a:rPr lang="en-US" sz="2400" b="1"/>
            </a:br>
            <a:r>
              <a:rPr lang="en-US" sz="2400" b="1"/>
              <a:t>x = 11011	f(x) = 27</a:t>
            </a:r>
            <a:br>
              <a:rPr lang="en-US" sz="2400" b="1"/>
            </a:br>
            <a:r>
              <a:rPr lang="en-US" sz="2400" b="1"/>
              <a:t>x = 10111	f(x) = 23</a:t>
            </a:r>
            <a:r>
              <a:rPr lang="th-TH" sz="2400" b="1"/>
              <a:t/>
            </a:r>
            <a:br>
              <a:rPr lang="th-TH" sz="2400" b="1"/>
            </a:br>
            <a:r>
              <a:rPr lang="en-US" sz="2400" b="1"/>
              <a:t>x = 10100	f(x) = 20</a:t>
            </a:r>
            <a:br>
              <a:rPr lang="en-US" sz="2400" b="1"/>
            </a:br>
            <a:r>
              <a:rPr lang="en-US" sz="2400" b="1"/>
              <a:t>---------------------------</a:t>
            </a:r>
            <a:r>
              <a:rPr lang="th-TH" sz="2400" b="1"/>
              <a:t/>
            </a:r>
            <a:br>
              <a:rPr lang="th-TH" sz="2400" b="1"/>
            </a:br>
            <a:r>
              <a:rPr lang="en-US" sz="2400" b="1"/>
              <a:t>x = 01011	f(x) = 11</a:t>
            </a:r>
            <a:br>
              <a:rPr lang="en-US" sz="2400" b="1"/>
            </a:br>
            <a:r>
              <a:rPr lang="en-US" sz="2400" b="1"/>
              <a:t>x = 01010	f(x) = 10</a:t>
            </a:r>
            <a:br>
              <a:rPr lang="en-US" sz="2400" b="1"/>
            </a:br>
            <a:r>
              <a:rPr lang="en-US" sz="2400" b="1"/>
              <a:t>x = 00111	f(x) = 7</a:t>
            </a:r>
            <a:br>
              <a:rPr lang="en-US" sz="2400" b="1"/>
            </a:br>
            <a:r>
              <a:rPr lang="en-US" sz="2400" b="1"/>
              <a:t>x = 00000	f(x) = 0</a:t>
            </a:r>
            <a:endParaRPr lang="th-TH" sz="2400" b="1"/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4419600" y="3048000"/>
            <a:ext cx="1905000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343400" y="25288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Induction</a:t>
            </a:r>
            <a:endParaRPr lang="th-TH" b="1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248400" y="25908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1 * * * *</a:t>
            </a:r>
            <a:endParaRPr lang="th-TH" b="1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096000" y="3033713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(Building Block)</a:t>
            </a:r>
            <a:endParaRPr lang="th-TH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79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038600" y="1676400"/>
            <a:ext cx="472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/>
            <a:r>
              <a:rPr lang="en-US" sz="1800" i="1"/>
              <a:t>	</a:t>
            </a:r>
            <a:r>
              <a:rPr lang="en-US" sz="2400" b="1"/>
              <a:t>x = 11111	f(x) = 31</a:t>
            </a:r>
            <a:br>
              <a:rPr lang="en-US" sz="2400" b="1"/>
            </a:br>
            <a:r>
              <a:rPr lang="en-US" sz="2400" b="1"/>
              <a:t>x = 11110	f(x) = 30</a:t>
            </a:r>
            <a:br>
              <a:rPr lang="en-US" sz="2400" b="1"/>
            </a:br>
            <a:r>
              <a:rPr lang="en-US" sz="2400" b="1"/>
              <a:t>x = 11101	f(x) = 29</a:t>
            </a:r>
            <a:r>
              <a:rPr lang="th-TH" sz="2400" b="1"/>
              <a:t/>
            </a:r>
            <a:br>
              <a:rPr lang="th-TH" sz="2400" b="1"/>
            </a:br>
            <a:r>
              <a:rPr lang="en-US" sz="2400" b="1"/>
              <a:t>x = 10110	f(x) = 22</a:t>
            </a:r>
            <a:br>
              <a:rPr lang="en-US" sz="2400" b="1"/>
            </a:br>
            <a:r>
              <a:rPr lang="en-US" sz="2400" b="1"/>
              <a:t>---------------------------</a:t>
            </a:r>
            <a:r>
              <a:rPr lang="th-TH" sz="2400" b="1"/>
              <a:t/>
            </a:r>
            <a:br>
              <a:rPr lang="th-TH" sz="2400" b="1"/>
            </a:br>
            <a:r>
              <a:rPr lang="en-US" sz="2400" b="1"/>
              <a:t>x = 10101	f(x) = 21</a:t>
            </a:r>
            <a:br>
              <a:rPr lang="en-US" sz="2400" b="1"/>
            </a:br>
            <a:r>
              <a:rPr lang="en-US" sz="2400" b="1"/>
              <a:t>x = 10100	f(x) = 20</a:t>
            </a:r>
            <a:br>
              <a:rPr lang="en-US" sz="2400" b="1"/>
            </a:br>
            <a:r>
              <a:rPr lang="en-US" sz="2400" b="1"/>
              <a:t>x = 10010	f(x) = 18</a:t>
            </a:r>
            <a:br>
              <a:rPr lang="en-US" sz="2400" b="1"/>
            </a:br>
            <a:r>
              <a:rPr lang="en-US" sz="2400" b="1"/>
              <a:t>x = 01101	f(x) = 13</a:t>
            </a:r>
            <a:endParaRPr lang="th-TH" sz="2400" b="1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57200" y="36576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1 * * * *</a:t>
            </a:r>
            <a:endParaRPr lang="th-TH" b="1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04800" y="4100513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(Building Block)</a:t>
            </a:r>
            <a:endParaRPr lang="th-TH" b="1">
              <a:solidFill>
                <a:srgbClr val="0000FF"/>
              </a:solidFill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2133600" y="3962400"/>
            <a:ext cx="2667000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981200" y="34290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Reproduction</a:t>
            </a:r>
            <a:endParaRPr lang="th-TH" b="1"/>
          </a:p>
        </p:txBody>
      </p:sp>
    </p:spTree>
    <p:extLst>
      <p:ext uri="{BB962C8B-B14F-4D97-AF65-F5344CB8AC3E}">
        <p14:creationId xmlns:p14="http://schemas.microsoft.com/office/powerpoint/2010/main" val="2462589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ross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98588"/>
            <a:ext cx="6943725" cy="5078412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968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matri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8001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219200" y="58674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{{0,1,2},{3,4,5},{6,7,8},{9,10,11},{12,13,14}}</a:t>
            </a:r>
            <a:endParaRPr lang="th-TH" b="1"/>
          </a:p>
        </p:txBody>
      </p:sp>
    </p:spTree>
    <p:extLst>
      <p:ext uri="{BB962C8B-B14F-4D97-AF65-F5344CB8AC3E}">
        <p14:creationId xmlns:p14="http://schemas.microsoft.com/office/powerpoint/2010/main" val="188490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Simultaneous Matrix </a:t>
            </a:r>
            <a:endParaRPr lang="th-TH"/>
          </a:p>
        </p:txBody>
      </p:sp>
      <p:pic>
        <p:nvPicPr>
          <p:cNvPr id="798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3163" y="2135188"/>
            <a:ext cx="7286625" cy="427513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0773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125538"/>
            <a:ext cx="6219825" cy="51657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2014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765175"/>
            <a:ext cx="5275263" cy="5805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4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idx="1"/>
          </p:nvPr>
        </p:nvSpPr>
        <p:spPr>
          <a:xfrm>
            <a:off x="179512" y="2132856"/>
            <a:ext cx="8579296" cy="39925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>
                <a:latin typeface="Calibri" pitchFamily="34" charset="0"/>
              </a:rPr>
              <a:t>Learning from negative examples: application in combinatorial </a:t>
            </a:r>
            <a:r>
              <a:rPr lang="en-US" sz="3600" b="1" dirty="0" smtClean="0">
                <a:latin typeface="Calibri" pitchFamily="34" charset="0"/>
              </a:rPr>
              <a:t>optimization</a:t>
            </a:r>
          </a:p>
          <a:p>
            <a:pPr algn="ctr">
              <a:buFontTx/>
              <a:buNone/>
            </a:pPr>
            <a:endParaRPr lang="en-US" sz="3600" b="1" dirty="0"/>
          </a:p>
          <a:p>
            <a:pPr algn="ctr">
              <a:buFontTx/>
              <a:buNone/>
            </a:pPr>
            <a:r>
              <a:rPr lang="en-US" sz="2800" dirty="0" err="1">
                <a:latin typeface="Calibri" pitchFamily="34" charset="0"/>
              </a:rPr>
              <a:t>Prabhas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Chongstitvatana</a:t>
            </a:r>
            <a:endParaRPr lang="en-US" sz="2800" dirty="0"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en-US" sz="2800" dirty="0">
                <a:latin typeface="Calibri" pitchFamily="34" charset="0"/>
              </a:rPr>
              <a:t>Faculty of Engineering</a:t>
            </a:r>
          </a:p>
          <a:p>
            <a:pPr algn="ctr">
              <a:buFontTx/>
              <a:buNone/>
            </a:pPr>
            <a:r>
              <a:rPr lang="en-US" sz="2800" dirty="0" err="1">
                <a:latin typeface="Calibri" pitchFamily="34" charset="0"/>
              </a:rPr>
              <a:t>Chulalongkorn</a:t>
            </a:r>
            <a:r>
              <a:rPr lang="en-US" sz="2800" dirty="0">
                <a:latin typeface="Calibri" pitchFamily="34" charset="0"/>
              </a:rPr>
              <a:t> University</a:t>
            </a:r>
            <a:endParaRPr lang="th-TH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260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Program for Walking</a:t>
            </a:r>
            <a:endParaRPr lang="th-T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460518" cy="462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9" y="1412775"/>
            <a:ext cx="3469772" cy="462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1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robot arms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844824"/>
            <a:ext cx="5629275" cy="387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2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507621" cy="302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1" y="4437112"/>
            <a:ext cx="8941539" cy="132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8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3520"/>
            <a:ext cx="8587302" cy="507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7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85900"/>
            <a:ext cx="6572200" cy="429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Lead-free Solder Alloys</a:t>
            </a:r>
            <a:endParaRPr lang="en-GB"/>
          </a:p>
        </p:txBody>
      </p:sp>
      <p:sp>
        <p:nvSpPr>
          <p:cNvPr id="67587" name="Text Box 14"/>
          <p:cNvSpPr txBox="1">
            <a:spLocks/>
          </p:cNvSpPr>
          <p:nvPr/>
        </p:nvSpPr>
        <p:spPr bwMode="auto">
          <a:xfrm>
            <a:off x="762000" y="1836738"/>
            <a:ext cx="3429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4" tIns="41148" rIns="82294" bIns="4114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endParaRPr lang="th-TH"/>
          </a:p>
        </p:txBody>
      </p:sp>
      <p:sp>
        <p:nvSpPr>
          <p:cNvPr id="5" name="Text Box 15"/>
          <p:cNvSpPr txBox="1">
            <a:spLocks/>
          </p:cNvSpPr>
          <p:nvPr/>
        </p:nvSpPr>
        <p:spPr bwMode="auto">
          <a:xfrm>
            <a:off x="357188" y="1857375"/>
            <a:ext cx="8093075" cy="3467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82294" tIns="41148" rIns="82294" bIns="4114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u="sng">
                <a:solidFill>
                  <a:schemeClr val="accent2"/>
                </a:solidFill>
              </a:rPr>
              <a:t>Lead-based Solder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 Low cost and abundant supply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 Forms a reliable metallurgical joint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 Good manufacturability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 Excellent history of reliable use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 Toxicity</a:t>
            </a:r>
          </a:p>
          <a:p>
            <a:pPr>
              <a:lnSpc>
                <a:spcPct val="150000"/>
              </a:lnSpc>
            </a:pPr>
            <a:endParaRPr lang="en-US" sz="80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endParaRPr lang="th-TH" sz="2000">
              <a:solidFill>
                <a:schemeClr val="accent2"/>
              </a:solidFill>
            </a:endParaRPr>
          </a:p>
        </p:txBody>
      </p:sp>
      <p:pic>
        <p:nvPicPr>
          <p:cNvPr id="6" name="Picture 5" descr="lead-f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214563"/>
            <a:ext cx="923925" cy="923925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ore_wire_sol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143500"/>
            <a:ext cx="1433513" cy="1076325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olderPas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143500"/>
            <a:ext cx="1041400" cy="1042988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8" descr="RoH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214563"/>
            <a:ext cx="9334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9" descr="ecoHG_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214563"/>
            <a:ext cx="9318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286250" y="3357563"/>
            <a:ext cx="4714875" cy="3292475"/>
          </a:xfrm>
          <a:prstGeom prst="rect">
            <a:avLst/>
          </a:prstGeom>
        </p:spPr>
        <p:txBody>
          <a:bodyPr lIns="91438" tIns="45718" rIns="91438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>
                <a:solidFill>
                  <a:schemeClr val="accent2"/>
                </a:solidFill>
              </a:rPr>
              <a:t>Lead-free Solder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 No toxicity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 Meet Government legislations 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  (WEEE &amp; RoHS)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 Marketing Advantage (green product)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 Increased Cost of Non-compliant parts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 Variation of properties (Bad or Good)</a:t>
            </a:r>
          </a:p>
        </p:txBody>
      </p:sp>
    </p:spTree>
    <p:extLst>
      <p:ext uri="{BB962C8B-B14F-4D97-AF65-F5344CB8AC3E}">
        <p14:creationId xmlns:p14="http://schemas.microsoft.com/office/powerpoint/2010/main" val="3860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Sn-Ag-Cu (SAC) Solder</a:t>
            </a:r>
            <a:endParaRPr lang="en-GB"/>
          </a:p>
        </p:txBody>
      </p:sp>
      <p:sp>
        <p:nvSpPr>
          <p:cNvPr id="72707" name="Content Placeholder 2"/>
          <p:cNvSpPr>
            <a:spLocks noGrp="1"/>
          </p:cNvSpPr>
          <p:nvPr>
            <p:ph idx="4294967295"/>
          </p:nvPr>
        </p:nvSpPr>
        <p:spPr>
          <a:xfrm>
            <a:off x="700088" y="2000250"/>
            <a:ext cx="8229600" cy="39925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2000">
                <a:solidFill>
                  <a:srgbClr val="00B0F0"/>
                </a:solidFill>
              </a:rPr>
              <a:t>Advantage</a:t>
            </a:r>
          </a:p>
          <a:p>
            <a:pPr>
              <a:lnSpc>
                <a:spcPct val="150000"/>
              </a:lnSpc>
            </a:pPr>
            <a:r>
              <a:rPr lang="en-US" sz="2000"/>
              <a:t> Sufficient Supply</a:t>
            </a:r>
          </a:p>
          <a:p>
            <a:pPr>
              <a:lnSpc>
                <a:spcPct val="150000"/>
              </a:lnSpc>
            </a:pPr>
            <a:r>
              <a:rPr lang="en-US" sz="2000"/>
              <a:t> Good Wetting Characteristics</a:t>
            </a:r>
          </a:p>
          <a:p>
            <a:pPr>
              <a:lnSpc>
                <a:spcPct val="150000"/>
              </a:lnSpc>
            </a:pPr>
            <a:r>
              <a:rPr lang="en-US" sz="2000"/>
              <a:t> Good Fatigue Resistance</a:t>
            </a:r>
          </a:p>
          <a:p>
            <a:pPr>
              <a:lnSpc>
                <a:spcPct val="150000"/>
              </a:lnSpc>
            </a:pPr>
            <a:r>
              <a:rPr lang="en-US" sz="2000"/>
              <a:t> Good overall joint strength</a:t>
            </a:r>
            <a:endParaRPr lang="en-US" sz="1100">
              <a:solidFill>
                <a:srgbClr val="FF0066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z="2000">
                <a:solidFill>
                  <a:srgbClr val="FF0066"/>
                </a:solidFill>
              </a:rPr>
              <a:t>Limitation</a:t>
            </a:r>
          </a:p>
          <a:p>
            <a:pPr>
              <a:lnSpc>
                <a:spcPct val="150000"/>
              </a:lnSpc>
            </a:pPr>
            <a:r>
              <a:rPr lang="en-US" sz="2000"/>
              <a:t> Moderate High Melting Temp</a:t>
            </a:r>
          </a:p>
          <a:p>
            <a:pPr>
              <a:lnSpc>
                <a:spcPct val="150000"/>
              </a:lnSpc>
            </a:pPr>
            <a:r>
              <a:rPr lang="en-US" sz="2000"/>
              <a:t> Long Term Reliability Data</a:t>
            </a:r>
          </a:p>
          <a:p>
            <a:endParaRPr lang="en-GB" sz="2000"/>
          </a:p>
        </p:txBody>
      </p:sp>
      <p:pic>
        <p:nvPicPr>
          <p:cNvPr id="4" name="Picture 3" descr="Pb-free_Fra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071688"/>
            <a:ext cx="3260725" cy="1684337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b-free_Te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021138"/>
            <a:ext cx="3262313" cy="2449512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0763" y="2133600"/>
            <a:ext cx="7100887" cy="399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9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Experiments</a:t>
            </a:r>
            <a:endParaRPr lang="en-GB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57158" y="3724276"/>
            <a:ext cx="3571900" cy="2562244"/>
            <a:chOff x="432" y="1950"/>
            <a:chExt cx="1728" cy="1680"/>
          </a:xfrm>
          <a:solidFill>
            <a:srgbClr val="FFFF99"/>
          </a:solidFill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White">
            <a:xfrm>
              <a:off x="432" y="1950"/>
              <a:ext cx="1728" cy="168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th-TH">
                <a:latin typeface="Verdana" pitchFamily="34" charset="0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80" y="2076"/>
              <a:ext cx="1584" cy="1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solidFill>
                    <a:srgbClr val="FF5050"/>
                  </a:solidFill>
                  <a:latin typeface="Arial" charset="0"/>
                </a:rPr>
                <a:t>Thermal Properties Testing </a:t>
              </a:r>
              <a:r>
                <a:rPr lang="en-US" sz="2000" b="1" dirty="0">
                  <a:solidFill>
                    <a:srgbClr val="00B050"/>
                  </a:solidFill>
                  <a:latin typeface="Arial" charset="0"/>
                </a:rPr>
                <a:t>(DSC)</a:t>
              </a:r>
            </a:p>
            <a:p>
              <a:pPr eaLnBrk="0" hangingPunct="0">
                <a:defRPr/>
              </a:pPr>
              <a:endParaRPr lang="en-US" sz="2000" b="1" dirty="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>
                <a:buFontTx/>
                <a:buChar char="-"/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charset="0"/>
                </a:rPr>
                <a:t> Liquidus Temperature</a:t>
              </a:r>
            </a:p>
            <a:p>
              <a:pPr eaLnBrk="0" hangingPunct="0">
                <a:buFontTx/>
                <a:buChar char="-"/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charset="0"/>
                </a:rPr>
                <a:t> Solidus Temperature</a:t>
              </a:r>
            </a:p>
            <a:p>
              <a:pPr eaLnBrk="0" hangingPunct="0">
                <a:buFontTx/>
                <a:buChar char="-"/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charset="0"/>
                </a:rPr>
                <a:t> Solidification Range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75780" name="AutoShape 6"/>
          <p:cNvSpPr>
            <a:spLocks noChangeAspect="1" noChangeArrowheads="1" noTextEdit="1"/>
          </p:cNvSpPr>
          <p:nvPr/>
        </p:nvSpPr>
        <p:spPr bwMode="gray">
          <a:xfrm>
            <a:off x="3222625" y="3700463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8" rIns="91438" bIns="45718"/>
          <a:lstStyle/>
          <a:p>
            <a:endParaRPr lang="th-TH"/>
          </a:p>
        </p:txBody>
      </p:sp>
      <p:sp>
        <p:nvSpPr>
          <p:cNvPr id="15" name="Freeform 7"/>
          <p:cNvSpPr>
            <a:spLocks/>
          </p:cNvSpPr>
          <p:nvPr/>
        </p:nvSpPr>
        <p:spPr bwMode="gray">
          <a:xfrm>
            <a:off x="3352800" y="3724275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lIns="91438" tIns="45718" rIns="91438" bIns="45718"/>
          <a:lstStyle/>
          <a:p>
            <a:pPr>
              <a:defRPr/>
            </a:pPr>
            <a:endParaRPr lang="th-TH">
              <a:latin typeface="Arial" charset="0"/>
            </a:endParaRPr>
          </a:p>
        </p:txBody>
      </p:sp>
      <p:sp>
        <p:nvSpPr>
          <p:cNvPr id="75782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70046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8" rIns="91438" bIns="45718"/>
          <a:lstStyle/>
          <a:p>
            <a:endParaRPr lang="th-TH"/>
          </a:p>
        </p:txBody>
      </p:sp>
      <p:grpSp>
        <p:nvGrpSpPr>
          <p:cNvPr id="75783" name="Group 22"/>
          <p:cNvGrpSpPr>
            <a:grpSpLocks/>
          </p:cNvGrpSpPr>
          <p:nvPr/>
        </p:nvGrpSpPr>
        <p:grpSpPr bwMode="auto">
          <a:xfrm>
            <a:off x="3124200" y="2047875"/>
            <a:ext cx="2998788" cy="1601788"/>
            <a:chOff x="1920" y="864"/>
            <a:chExt cx="1889" cy="1009"/>
          </a:xfrm>
        </p:grpSpPr>
        <p:grpSp>
          <p:nvGrpSpPr>
            <p:cNvPr id="75784" name="Group 10"/>
            <p:cNvGrpSpPr>
              <a:grpSpLocks/>
            </p:cNvGrpSpPr>
            <p:nvPr/>
          </p:nvGrpSpPr>
          <p:grpSpPr bwMode="auto">
            <a:xfrm>
              <a:off x="1920" y="864"/>
              <a:ext cx="1889" cy="1009"/>
              <a:chOff x="1997" y="1314"/>
              <a:chExt cx="1889" cy="1009"/>
            </a:xfrm>
          </p:grpSpPr>
          <p:grpSp>
            <p:nvGrpSpPr>
              <p:cNvPr id="75785" name="Group 11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8" name="Oval 12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>
                    <a:latin typeface="Arial" charset="0"/>
                  </a:endParaRPr>
                </a:p>
              </p:txBody>
            </p:sp>
            <p:sp>
              <p:nvSpPr>
                <p:cNvPr id="29" name="Oval 13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>
                    <a:latin typeface="Arial" charset="0"/>
                  </a:endParaRPr>
                </a:p>
              </p:txBody>
            </p:sp>
          </p:grpSp>
          <p:sp>
            <p:nvSpPr>
              <p:cNvPr id="24" name="Oval 14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>
                  <a:latin typeface="Arial" charset="0"/>
                </a:endParaRPr>
              </a:p>
            </p:txBody>
          </p:sp>
          <p:sp>
            <p:nvSpPr>
              <p:cNvPr id="25" name="Oval 15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>
                  <a:latin typeface="Arial" charset="0"/>
                </a:endParaRPr>
              </a:p>
            </p:txBody>
          </p:sp>
          <p:sp>
            <p:nvSpPr>
              <p:cNvPr id="26" name="Oval 16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>
                  <a:latin typeface="Arial" charset="0"/>
                </a:endParaRPr>
              </a:p>
            </p:txBody>
          </p:sp>
          <p:sp>
            <p:nvSpPr>
              <p:cNvPr id="27" name="Oval 17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>
                  <a:latin typeface="Arial" charset="0"/>
                </a:endParaRPr>
              </a:p>
            </p:txBody>
          </p:sp>
        </p:grpSp>
        <p:sp>
          <p:nvSpPr>
            <p:cNvPr id="75792" name="Text Box 18"/>
            <p:cNvSpPr txBox="1">
              <a:spLocks noChangeArrowheads="1"/>
            </p:cNvSpPr>
            <p:nvPr/>
          </p:nvSpPr>
          <p:spPr bwMode="auto">
            <a:xfrm>
              <a:off x="2216" y="959"/>
              <a:ext cx="140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10 Solder</a:t>
              </a:r>
            </a:p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Compositions</a:t>
              </a:r>
              <a:endParaRPr lang="en-US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562602" y="3800478"/>
            <a:ext cx="3224240" cy="2362200"/>
            <a:chOff x="3504" y="1950"/>
            <a:chExt cx="1440" cy="1680"/>
          </a:xfrm>
          <a:solidFill>
            <a:srgbClr val="FFFF99"/>
          </a:solidFill>
        </p:grpSpPr>
        <p:sp>
          <p:nvSpPr>
            <p:cNvPr id="31" name="AutoShape 3"/>
            <p:cNvSpPr>
              <a:spLocks noChangeArrowheads="1"/>
            </p:cNvSpPr>
            <p:nvPr/>
          </p:nvSpPr>
          <p:spPr bwMode="grayWhite">
            <a:xfrm>
              <a:off x="3504" y="1950"/>
              <a:ext cx="1440" cy="168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th-TH">
                <a:latin typeface="Verdana" pitchFamily="34" charset="0"/>
              </a:endParaRP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3600" y="2064"/>
              <a:ext cx="1284" cy="14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solidFill>
                    <a:srgbClr val="FF5050"/>
                  </a:solidFill>
                  <a:latin typeface="Arial" charset="0"/>
                </a:rPr>
                <a:t>Wettability Testing</a:t>
              </a:r>
            </a:p>
            <a:p>
              <a:pPr eaLnBrk="0" hangingPunct="0">
                <a:defRPr/>
              </a:pPr>
              <a:r>
                <a:rPr lang="en-US" sz="2000" b="1" dirty="0">
                  <a:solidFill>
                    <a:srgbClr val="00B050"/>
                  </a:solidFill>
                  <a:latin typeface="Arial" charset="0"/>
                </a:rPr>
                <a:t>(Wetting Balance; </a:t>
              </a:r>
              <a:br>
                <a:rPr lang="en-US" sz="2000" b="1" dirty="0">
                  <a:solidFill>
                    <a:srgbClr val="00B050"/>
                  </a:solidFill>
                  <a:latin typeface="Arial" charset="0"/>
                </a:rPr>
              </a:br>
              <a:r>
                <a:rPr lang="en-US" sz="2000" b="1" dirty="0">
                  <a:solidFill>
                    <a:srgbClr val="00B050"/>
                  </a:solidFill>
                  <a:latin typeface="Arial" charset="0"/>
                </a:rPr>
                <a:t> Globule Method)</a:t>
              </a:r>
            </a:p>
            <a:p>
              <a:pPr eaLnBrk="0" hangingPunct="0">
                <a:defRPr/>
              </a:pPr>
              <a:endParaRPr lang="en-US" sz="2000" b="1" dirty="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>
                <a:buFontTx/>
                <a:buChar char="-"/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charset="0"/>
                </a:rPr>
                <a:t> Wetting Time</a:t>
              </a:r>
            </a:p>
            <a:p>
              <a:pPr eaLnBrk="0" hangingPunct="0">
                <a:buFontTx/>
                <a:buChar char="-"/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charset="0"/>
                </a:rPr>
                <a:t> Wetting Force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3" name="Freeform 9"/>
          <p:cNvSpPr>
            <a:spLocks/>
          </p:cNvSpPr>
          <p:nvPr/>
        </p:nvSpPr>
        <p:spPr bwMode="gray">
          <a:xfrm flipH="1">
            <a:off x="4875213" y="370363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lIns="91438" tIns="45718" rIns="91438" bIns="45718"/>
          <a:lstStyle/>
          <a:p>
            <a:pPr>
              <a:defRPr/>
            </a:pPr>
            <a:endParaRPr lang="th-TH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Evolutionary Algorithms</a:t>
            </a:r>
          </a:p>
          <a:p>
            <a:r>
              <a:rPr lang="en-US" dirty="0" smtClean="0"/>
              <a:t>Simple Genetic Algorithm</a:t>
            </a:r>
          </a:p>
          <a:p>
            <a:r>
              <a:rPr lang="en-US" dirty="0" smtClean="0"/>
              <a:t>Second Generation GA</a:t>
            </a:r>
          </a:p>
          <a:p>
            <a:r>
              <a:rPr lang="en-US" dirty="0" smtClean="0"/>
              <a:t>Using models:  Simultaneous Matrix</a:t>
            </a:r>
          </a:p>
          <a:p>
            <a:r>
              <a:rPr lang="en-US" dirty="0" smtClean="0"/>
              <a:t>Combinatorial </a:t>
            </a:r>
            <a:r>
              <a:rPr lang="en-US" dirty="0" err="1" smtClean="0"/>
              <a:t>optimisation</a:t>
            </a:r>
            <a:endParaRPr lang="en-US" dirty="0" smtClean="0"/>
          </a:p>
          <a:p>
            <a:r>
              <a:rPr lang="en-US" dirty="0" smtClean="0"/>
              <a:t>Coincidence Algorithm</a:t>
            </a:r>
          </a:p>
          <a:p>
            <a:r>
              <a:rPr lang="en-US" dirty="0" smtClean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9414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Coincidence </a:t>
            </a:r>
            <a:r>
              <a:rPr lang="en-US" b="1" dirty="0"/>
              <a:t>Algorithm (COIN)</a:t>
            </a:r>
            <a:endParaRPr lang="th-TH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Belong to second generation GA</a:t>
            </a:r>
          </a:p>
          <a:p>
            <a:r>
              <a:rPr lang="en-US" dirty="0" smtClean="0"/>
              <a:t>Use both positive and negative examples to learn the model.</a:t>
            </a:r>
          </a:p>
          <a:p>
            <a:r>
              <a:rPr lang="en-US" dirty="0" smtClean="0"/>
              <a:t>Solve Combinatorial </a:t>
            </a:r>
            <a:r>
              <a:rPr lang="en-US" dirty="0" err="1" smtClean="0"/>
              <a:t>optimisation</a:t>
            </a:r>
            <a:r>
              <a:rPr lang="en-US" dirty="0" smtClean="0"/>
              <a:t> problems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545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Combinatorial optimisation</a:t>
            </a:r>
            <a:endParaRPr lang="th-TH" b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domains of feasible solutions are discrete.  </a:t>
            </a:r>
          </a:p>
          <a:p>
            <a:r>
              <a:rPr lang="en-US" dirty="0"/>
              <a:t>Examples </a:t>
            </a:r>
          </a:p>
          <a:p>
            <a:pPr lvl="1"/>
            <a:r>
              <a:rPr lang="en-US" sz="3200" dirty="0"/>
              <a:t>Traveling salesman </a:t>
            </a:r>
            <a:r>
              <a:rPr lang="en-US" sz="3200" dirty="0" smtClean="0"/>
              <a:t>problem </a:t>
            </a:r>
            <a:endParaRPr lang="en-US" sz="3200" dirty="0"/>
          </a:p>
          <a:p>
            <a:pPr lvl="1"/>
            <a:r>
              <a:rPr lang="en-US" sz="3200" dirty="0"/>
              <a:t>Minimum spanning tree </a:t>
            </a:r>
            <a:r>
              <a:rPr lang="en-US" sz="3200" dirty="0" smtClean="0"/>
              <a:t>problem</a:t>
            </a:r>
            <a:endParaRPr lang="en-US" sz="3200" dirty="0"/>
          </a:p>
          <a:p>
            <a:pPr lvl="1"/>
            <a:r>
              <a:rPr lang="en-US" sz="3200" dirty="0"/>
              <a:t>Set-covering </a:t>
            </a:r>
            <a:r>
              <a:rPr lang="en-US" sz="3200" dirty="0" smtClean="0"/>
              <a:t>problem </a:t>
            </a:r>
            <a:endParaRPr lang="en-US" sz="3200" dirty="0"/>
          </a:p>
          <a:p>
            <a:pPr lvl="1"/>
            <a:r>
              <a:rPr lang="en-US" sz="3200" dirty="0"/>
              <a:t>Knapsack </a:t>
            </a:r>
            <a:r>
              <a:rPr lang="en-US" sz="3200" dirty="0" smtClean="0"/>
              <a:t>problem</a:t>
            </a:r>
          </a:p>
          <a:p>
            <a:pPr lvl="1"/>
            <a:r>
              <a:rPr lang="en-US" sz="3200" dirty="0" smtClean="0"/>
              <a:t>Bin packing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2677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Model in COIN</a:t>
            </a:r>
            <a:endParaRPr lang="th-TH" b="1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joint probability matrix, </a:t>
            </a:r>
            <a:r>
              <a:rPr lang="en-US" i="1"/>
              <a:t>H</a:t>
            </a:r>
            <a:r>
              <a:rPr lang="en-US"/>
              <a:t>. </a:t>
            </a:r>
          </a:p>
          <a:p>
            <a:r>
              <a:rPr lang="en-US"/>
              <a:t>Markov Chain. </a:t>
            </a:r>
          </a:p>
          <a:p>
            <a:r>
              <a:rPr lang="en-US"/>
              <a:t>An entry in </a:t>
            </a:r>
            <a:r>
              <a:rPr lang="en-US" i="1"/>
              <a:t>H</a:t>
            </a:r>
            <a:r>
              <a:rPr lang="en-US" i="1" baseline="-25000"/>
              <a:t>xy</a:t>
            </a:r>
            <a:r>
              <a:rPr lang="en-US"/>
              <a:t> is a probability of transition from a state </a:t>
            </a:r>
            <a:r>
              <a:rPr lang="en-US" i="1"/>
              <a:t>x</a:t>
            </a:r>
            <a:r>
              <a:rPr lang="en-US"/>
              <a:t> to a state </a:t>
            </a:r>
            <a:r>
              <a:rPr lang="en-US" i="1"/>
              <a:t>y</a:t>
            </a:r>
            <a:r>
              <a:rPr lang="en-US"/>
              <a:t>. </a:t>
            </a:r>
          </a:p>
          <a:p>
            <a:r>
              <a:rPr lang="en-US" i="1"/>
              <a:t>xy</a:t>
            </a:r>
            <a:r>
              <a:rPr lang="en-US"/>
              <a:t> a coincidence of the event </a:t>
            </a:r>
            <a:r>
              <a:rPr lang="en-US" i="1"/>
              <a:t>x</a:t>
            </a:r>
            <a:r>
              <a:rPr lang="en-US"/>
              <a:t> and event </a:t>
            </a:r>
            <a:r>
              <a:rPr lang="en-US" i="1"/>
              <a:t>y</a:t>
            </a:r>
            <a:r>
              <a:rPr lang="en-US"/>
              <a:t>. 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51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Steps of the algorithm</a:t>
            </a:r>
            <a:endParaRPr lang="th-TH" b="1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Initialise H to a uniform distribution.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Sample a population from H.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Evaluate the population.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Select two groups of candidates: better, and worse.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Use these two groups to update H.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Repeate the steps 2-3-4-5 until satisfactory solutions are found.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91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Updating of </a:t>
            </a:r>
            <a:r>
              <a:rPr lang="en-US" b="1" i="1"/>
              <a:t>H</a:t>
            </a:r>
            <a:r>
              <a:rPr lang="en-US"/>
              <a:t> </a:t>
            </a:r>
            <a:endParaRPr lang="th-TH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429000"/>
            <a:ext cx="8229600" cy="3086100"/>
          </a:xfrm>
        </p:spPr>
        <p:txBody>
          <a:bodyPr/>
          <a:lstStyle/>
          <a:p>
            <a:r>
              <a:rPr lang="en-US" i="1"/>
              <a:t>k</a:t>
            </a:r>
            <a:r>
              <a:rPr lang="en-US"/>
              <a:t> denotes the step size, </a:t>
            </a:r>
            <a:r>
              <a:rPr lang="en-US" i="1"/>
              <a:t>n</a:t>
            </a:r>
            <a:r>
              <a:rPr lang="en-US"/>
              <a:t> the length of a candidate, </a:t>
            </a:r>
            <a:r>
              <a:rPr lang="en-US" i="1"/>
              <a:t>r</a:t>
            </a:r>
            <a:r>
              <a:rPr lang="en-US" i="1" baseline="-25000"/>
              <a:t>xy</a:t>
            </a:r>
            <a:r>
              <a:rPr lang="en-US"/>
              <a:t> the number of occurrence of </a:t>
            </a:r>
            <a:r>
              <a:rPr lang="en-US" i="1"/>
              <a:t>xy</a:t>
            </a:r>
            <a:r>
              <a:rPr lang="en-US"/>
              <a:t> in the better-group candidates, </a:t>
            </a:r>
            <a:r>
              <a:rPr lang="en-US" i="1"/>
              <a:t>p</a:t>
            </a:r>
            <a:r>
              <a:rPr lang="en-US" i="1" baseline="-25000"/>
              <a:t>xy</a:t>
            </a:r>
            <a:r>
              <a:rPr lang="en-US"/>
              <a:t> the number of occurrence of </a:t>
            </a:r>
            <a:r>
              <a:rPr lang="en-US" i="1"/>
              <a:t>xy</a:t>
            </a:r>
            <a:r>
              <a:rPr lang="en-US"/>
              <a:t> in the worse-group candidates.  </a:t>
            </a:r>
            <a:r>
              <a:rPr lang="en-US" i="1"/>
              <a:t>H</a:t>
            </a:r>
            <a:r>
              <a:rPr lang="en-US" i="1" baseline="-25000"/>
              <a:t>xx</a:t>
            </a:r>
            <a:r>
              <a:rPr lang="en-US"/>
              <a:t> are always zero.</a:t>
            </a:r>
            <a:endParaRPr lang="th-TH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11188" y="1989138"/>
          <a:ext cx="824388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4" imgW="4064000" imgH="482600" progId="Equation.DSMT4">
                  <p:embed/>
                </p:oleObj>
              </mc:Choice>
              <mc:Fallback>
                <p:oleObj r:id="rId4" imgW="4064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89138"/>
                        <a:ext cx="8243887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93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Coincidence Algorithm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Combinatorial Optimisation with Coincidence</a:t>
            </a:r>
          </a:p>
          <a:p>
            <a:pPr lvl="1"/>
            <a:r>
              <a:rPr lang="en-US" dirty="0" smtClean="0"/>
              <a:t>Coincidences found in the good solution are good</a:t>
            </a:r>
          </a:p>
          <a:p>
            <a:pPr lvl="1"/>
            <a:r>
              <a:rPr lang="en-US" dirty="0" smtClean="0"/>
              <a:t>Coincidences found in the not good solutions are not good</a:t>
            </a:r>
          </a:p>
          <a:p>
            <a:pPr lvl="1"/>
            <a:r>
              <a:rPr lang="en-US" dirty="0" smtClean="0"/>
              <a:t>How about the Coincidences found in both good and not good solutions!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Coincidence Algorithm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676400" y="23614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676400" y="3352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676400" y="4342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676400" y="5333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1" idx="3"/>
            <a:endCxn id="7" idx="3"/>
          </p:cNvCxnSpPr>
          <p:nvPr/>
        </p:nvCxnSpPr>
        <p:spPr>
          <a:xfrm flipV="1">
            <a:off x="3429000" y="2933700"/>
            <a:ext cx="1588" cy="2971800"/>
          </a:xfrm>
          <a:prstGeom prst="bentConnector3">
            <a:avLst>
              <a:gd name="adj1" fmla="val 2818262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16764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2D2D8A"/>
                </a:solidFill>
              </a:rPr>
              <a:t>Initialize H</a:t>
            </a:r>
            <a:endParaRPr lang="en-US" sz="1800" dirty="0">
              <a:solidFill>
                <a:srgbClr val="2D2D8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6670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2D2D8A"/>
                </a:solidFill>
              </a:rPr>
              <a:t>Generate the Population</a:t>
            </a:r>
            <a:endParaRPr lang="en-US" sz="1800" dirty="0">
              <a:solidFill>
                <a:srgbClr val="2D2D8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6576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2D2D8A"/>
                </a:solidFill>
              </a:rPr>
              <a:t>Evaluate the Population</a:t>
            </a:r>
            <a:endParaRPr lang="en-US" sz="1800" dirty="0">
              <a:solidFill>
                <a:srgbClr val="2D2D8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6482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2D2D8A"/>
                </a:solidFill>
              </a:rPr>
              <a:t>Selection</a:t>
            </a:r>
            <a:endParaRPr lang="en-US" sz="1800" dirty="0">
              <a:solidFill>
                <a:srgbClr val="2D2D8A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6388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2D2D8A"/>
                </a:solidFill>
              </a:rPr>
              <a:t>Update </a:t>
            </a:r>
            <a:r>
              <a:rPr lang="en-US" sz="1800" dirty="0">
                <a:solidFill>
                  <a:srgbClr val="2D2D8A"/>
                </a:solidFill>
              </a:rPr>
              <a:t>H</a:t>
            </a:r>
          </a:p>
        </p:txBody>
      </p:sp>
      <p:graphicFrame>
        <p:nvGraphicFramePr>
          <p:cNvPr id="2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844712"/>
              </p:ext>
            </p:extLst>
          </p:nvPr>
        </p:nvGraphicFramePr>
        <p:xfrm>
          <a:off x="4648200" y="1600200"/>
          <a:ext cx="35052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41910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852" marR="80852" marT="40426" marB="4042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1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2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3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4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5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3513892" y="287883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2D2D8A"/>
                </a:solidFill>
              </a:rPr>
              <a:t>Prior Incidence</a:t>
            </a:r>
            <a:endParaRPr lang="en-US" sz="1800" dirty="0">
              <a:solidFill>
                <a:srgbClr val="2D2D8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12192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2D2D8A"/>
                </a:solidFill>
              </a:rPr>
              <a:t>Next Incidence</a:t>
            </a:r>
            <a:endParaRPr lang="en-US" sz="1800" dirty="0">
              <a:solidFill>
                <a:srgbClr val="2D2D8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040" y="4796502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2D2D8A"/>
                </a:solidFill>
              </a:rPr>
              <a:t>Joint Probability Matrix</a:t>
            </a:r>
            <a:endParaRPr lang="en-US" sz="1800" b="1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Coincidence Algorithm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6556" y="16764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2D2D8A"/>
                </a:solidFill>
              </a:rPr>
              <a:t>Initialize </a:t>
            </a:r>
            <a:r>
              <a:rPr lang="en-US" sz="1800" dirty="0">
                <a:solidFill>
                  <a:srgbClr val="2D2D8A"/>
                </a:solidFill>
              </a:rPr>
              <a:t>H</a:t>
            </a:r>
          </a:p>
        </p:txBody>
      </p:sp>
      <p:graphicFrame>
        <p:nvGraphicFramePr>
          <p:cNvPr id="2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26602"/>
              </p:ext>
            </p:extLst>
          </p:nvPr>
        </p:nvGraphicFramePr>
        <p:xfrm>
          <a:off x="4648200" y="1600200"/>
          <a:ext cx="35052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41910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852" marR="80852" marT="40426" marB="4042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1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2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3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4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5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14800" y="4343400"/>
            <a:ext cx="443102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sz="1800" i="1" dirty="0" smtClean="0">
                <a:solidFill>
                  <a:srgbClr val="2D2D8A"/>
                </a:solidFill>
              </a:rPr>
              <a:t>P(X</a:t>
            </a:r>
            <a:r>
              <a:rPr lang="en-US" sz="1800" i="1" baseline="-25000" dirty="0" smtClean="0">
                <a:solidFill>
                  <a:srgbClr val="2D2D8A"/>
                </a:solidFill>
              </a:rPr>
              <a:t>1</a:t>
            </a:r>
            <a:r>
              <a:rPr lang="en-US" sz="1800" i="1" dirty="0" smtClean="0">
                <a:solidFill>
                  <a:srgbClr val="2D2D8A"/>
                </a:solidFill>
              </a:rPr>
              <a:t>|X</a:t>
            </a:r>
            <a:r>
              <a:rPr lang="en-US" sz="1800" i="1" baseline="-25000" dirty="0" smtClean="0">
                <a:solidFill>
                  <a:srgbClr val="2D2D8A"/>
                </a:solidFill>
              </a:rPr>
              <a:t>2</a:t>
            </a:r>
            <a:r>
              <a:rPr lang="en-US" sz="1800" i="1" dirty="0" smtClean="0">
                <a:solidFill>
                  <a:srgbClr val="2D2D8A"/>
                </a:solidFill>
              </a:rPr>
              <a:t>)	= P(X</a:t>
            </a:r>
            <a:r>
              <a:rPr lang="en-US" sz="1800" i="1" baseline="-25000" dirty="0" smtClean="0">
                <a:solidFill>
                  <a:srgbClr val="2D2D8A"/>
                </a:solidFill>
              </a:rPr>
              <a:t>1</a:t>
            </a:r>
            <a:r>
              <a:rPr lang="en-US" sz="1800" i="1" dirty="0" smtClean="0">
                <a:solidFill>
                  <a:srgbClr val="2D2D8A"/>
                </a:solidFill>
              </a:rPr>
              <a:t>|X</a:t>
            </a:r>
            <a:r>
              <a:rPr lang="en-US" sz="1800" i="1" baseline="-25000" dirty="0" smtClean="0">
                <a:solidFill>
                  <a:srgbClr val="2D2D8A"/>
                </a:solidFill>
              </a:rPr>
              <a:t>3</a:t>
            </a:r>
            <a:r>
              <a:rPr lang="en-US" sz="1800" i="1" dirty="0" smtClean="0">
                <a:solidFill>
                  <a:srgbClr val="2D2D8A"/>
                </a:solidFill>
              </a:rPr>
              <a:t>) = P(X</a:t>
            </a:r>
            <a:r>
              <a:rPr lang="en-US" sz="1800" i="1" baseline="-25000" dirty="0" smtClean="0">
                <a:solidFill>
                  <a:srgbClr val="2D2D8A"/>
                </a:solidFill>
              </a:rPr>
              <a:t>1</a:t>
            </a:r>
            <a:r>
              <a:rPr lang="en-US" sz="1800" i="1" dirty="0" smtClean="0">
                <a:solidFill>
                  <a:srgbClr val="2D2D8A"/>
                </a:solidFill>
              </a:rPr>
              <a:t>|X</a:t>
            </a:r>
            <a:r>
              <a:rPr lang="en-US" sz="1800" i="1" baseline="-25000" dirty="0" smtClean="0">
                <a:solidFill>
                  <a:srgbClr val="2D2D8A"/>
                </a:solidFill>
              </a:rPr>
              <a:t>4</a:t>
            </a:r>
            <a:r>
              <a:rPr lang="en-US" sz="1800" i="1" dirty="0" smtClean="0">
                <a:solidFill>
                  <a:srgbClr val="2D2D8A"/>
                </a:solidFill>
              </a:rPr>
              <a:t>) = P(X</a:t>
            </a:r>
            <a:r>
              <a:rPr lang="en-US" sz="1800" i="1" baseline="-25000" dirty="0" smtClean="0">
                <a:solidFill>
                  <a:srgbClr val="2D2D8A"/>
                </a:solidFill>
              </a:rPr>
              <a:t>1</a:t>
            </a:r>
            <a:r>
              <a:rPr lang="en-US" sz="1800" i="1" dirty="0" smtClean="0">
                <a:solidFill>
                  <a:srgbClr val="2D2D8A"/>
                </a:solidFill>
              </a:rPr>
              <a:t>|X</a:t>
            </a:r>
            <a:r>
              <a:rPr lang="en-US" sz="1800" i="1" baseline="-25000" dirty="0" smtClean="0">
                <a:solidFill>
                  <a:srgbClr val="2D2D8A"/>
                </a:solidFill>
              </a:rPr>
              <a:t>5</a:t>
            </a:r>
            <a:r>
              <a:rPr lang="en-US" sz="1800" i="1" dirty="0" smtClean="0">
                <a:solidFill>
                  <a:srgbClr val="2D2D8A"/>
                </a:solidFill>
              </a:rPr>
              <a:t>) 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sz="1800" i="1" dirty="0" smtClean="0">
                <a:solidFill>
                  <a:srgbClr val="2D2D8A"/>
                </a:solidFill>
              </a:rPr>
              <a:t>	= 1/(n -1) 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sz="1800" i="1" dirty="0" smtClean="0">
                <a:solidFill>
                  <a:srgbClr val="2D2D8A"/>
                </a:solidFill>
              </a:rPr>
              <a:t>	= 1/(5-1)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sz="1800" i="1" dirty="0" smtClean="0">
                <a:solidFill>
                  <a:srgbClr val="2D2D8A"/>
                </a:solidFill>
              </a:rPr>
              <a:t>	= 0.25</a:t>
            </a:r>
            <a:endParaRPr lang="en-US" sz="1800" i="1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130749"/>
              </p:ext>
            </p:extLst>
          </p:nvPr>
        </p:nvGraphicFramePr>
        <p:xfrm>
          <a:off x="4648200" y="1600200"/>
          <a:ext cx="35052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41910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852" marR="80852" marT="40426" marB="4042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1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2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3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4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5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5867400" y="2057400"/>
            <a:ext cx="4572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77000" y="2057400"/>
            <a:ext cx="4572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08242" y="2057400"/>
            <a:ext cx="4572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47963" y="2057400"/>
            <a:ext cx="4572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06720" y="2349321"/>
            <a:ext cx="3975279" cy="609600"/>
          </a:xfrm>
          <a:prstGeom prst="roundRect">
            <a:avLst/>
          </a:prstGeom>
          <a:solidFill>
            <a:srgbClr val="99CCFF">
              <a:alpha val="40000"/>
            </a:srgb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06721" y="2768958"/>
            <a:ext cx="3975279" cy="609600"/>
          </a:xfrm>
          <a:prstGeom prst="roundRect">
            <a:avLst/>
          </a:prstGeom>
          <a:solidFill>
            <a:srgbClr val="99CCFF">
              <a:alpha val="40000"/>
            </a:srgb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406721" y="1905000"/>
            <a:ext cx="3975279" cy="609600"/>
          </a:xfrm>
          <a:prstGeom prst="roundRect">
            <a:avLst/>
          </a:prstGeom>
          <a:solidFill>
            <a:srgbClr val="99CCFF">
              <a:alpha val="40000"/>
            </a:srgb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406721" y="3200400"/>
            <a:ext cx="3975279" cy="609600"/>
          </a:xfrm>
          <a:prstGeom prst="roundRect">
            <a:avLst/>
          </a:prstGeom>
          <a:solidFill>
            <a:srgbClr val="99CCFF">
              <a:alpha val="40000"/>
            </a:srgb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  <a:prstDash val="lgDash"/>
          </a:ln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Coincidence Algorithm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676400" y="23614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16764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Initialize </a:t>
            </a:r>
            <a:r>
              <a:rPr lang="en-US" sz="2000" dirty="0">
                <a:solidFill>
                  <a:srgbClr val="2D2D8A"/>
                </a:solidFill>
              </a:rPr>
              <a:t>H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6670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Generate the Population</a:t>
            </a:r>
            <a:endParaRPr lang="en-US" sz="2000" dirty="0">
              <a:solidFill>
                <a:srgbClr val="2D2D8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42672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800" dirty="0" smtClean="0">
                <a:solidFill>
                  <a:srgbClr val="2D2D8A"/>
                </a:solidFill>
              </a:rPr>
              <a:t>Begin at any node </a:t>
            </a:r>
            <a:r>
              <a:rPr lang="en-US" sz="1800" i="1" dirty="0" smtClean="0">
                <a:solidFill>
                  <a:srgbClr val="2D2D8A"/>
                </a:solidFill>
              </a:rPr>
              <a:t>X</a:t>
            </a:r>
            <a:r>
              <a:rPr lang="en-US" sz="1800" baseline="-25000" dirty="0" smtClean="0">
                <a:solidFill>
                  <a:srgbClr val="2D2D8A"/>
                </a:solidFill>
              </a:rPr>
              <a:t>i</a:t>
            </a:r>
            <a:endParaRPr lang="en-US" sz="1800" dirty="0" smtClean="0">
              <a:solidFill>
                <a:srgbClr val="2D2D8A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800" dirty="0" smtClean="0">
                <a:solidFill>
                  <a:srgbClr val="2D2D8A"/>
                </a:solidFill>
              </a:rPr>
              <a:t>For each </a:t>
            </a:r>
            <a:r>
              <a:rPr lang="en-US" sz="1800" i="1" dirty="0" smtClean="0">
                <a:solidFill>
                  <a:srgbClr val="2D2D8A"/>
                </a:solidFill>
              </a:rPr>
              <a:t>X</a:t>
            </a:r>
            <a:r>
              <a:rPr lang="en-US" sz="1800" i="1" baseline="-25000" dirty="0" smtClean="0">
                <a:solidFill>
                  <a:srgbClr val="2D2D8A"/>
                </a:solidFill>
              </a:rPr>
              <a:t>i</a:t>
            </a:r>
            <a:r>
              <a:rPr lang="en-US" sz="1800" dirty="0" smtClean="0">
                <a:solidFill>
                  <a:srgbClr val="2D2D8A"/>
                </a:solidFill>
              </a:rPr>
              <a:t>, choose its value according to the empirical probability </a:t>
            </a:r>
            <a:r>
              <a:rPr lang="en-US" sz="1800" i="1" dirty="0" smtClean="0">
                <a:solidFill>
                  <a:srgbClr val="2D2D8A"/>
                </a:solidFill>
              </a:rPr>
              <a:t>h(</a:t>
            </a:r>
            <a:r>
              <a:rPr lang="en-US" sz="1800" i="1" dirty="0" err="1" smtClean="0">
                <a:solidFill>
                  <a:srgbClr val="2D2D8A"/>
                </a:solidFill>
              </a:rPr>
              <a:t>X</a:t>
            </a:r>
            <a:r>
              <a:rPr lang="en-US" sz="1800" i="1" baseline="-25000" dirty="0" err="1" smtClean="0">
                <a:solidFill>
                  <a:srgbClr val="2D2D8A"/>
                </a:solidFill>
              </a:rPr>
              <a:t>i</a:t>
            </a:r>
            <a:r>
              <a:rPr lang="en-US" sz="1800" i="1" dirty="0" err="1" smtClean="0">
                <a:solidFill>
                  <a:srgbClr val="2D2D8A"/>
                </a:solidFill>
              </a:rPr>
              <a:t>|X</a:t>
            </a:r>
            <a:r>
              <a:rPr lang="en-US" sz="1800" i="1" baseline="-25000" dirty="0" err="1" smtClean="0">
                <a:solidFill>
                  <a:srgbClr val="2D2D8A"/>
                </a:solidFill>
              </a:rPr>
              <a:t>j</a:t>
            </a:r>
            <a:r>
              <a:rPr lang="en-US" sz="1800" i="1" dirty="0" smtClean="0">
                <a:solidFill>
                  <a:srgbClr val="2D2D8A"/>
                </a:solidFill>
              </a:rPr>
              <a:t>)</a:t>
            </a:r>
            <a:r>
              <a:rPr lang="en-US" sz="1800" dirty="0" smtClean="0">
                <a:solidFill>
                  <a:srgbClr val="2D2D8A"/>
                </a:solidFill>
              </a:rPr>
              <a:t>.</a:t>
            </a:r>
            <a:endParaRPr lang="en-US" sz="1800" dirty="0">
              <a:solidFill>
                <a:srgbClr val="2D2D8A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24400" y="45720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X2</a:t>
            </a:r>
            <a:endParaRPr lang="en-US" sz="2000" dirty="0">
              <a:solidFill>
                <a:srgbClr val="2D2D8A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7800" y="45720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X3</a:t>
            </a:r>
            <a:endParaRPr lang="en-US" sz="2000" dirty="0">
              <a:solidFill>
                <a:srgbClr val="2D2D8A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5720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X1</a:t>
            </a:r>
            <a:endParaRPr lang="en-US" sz="2000" dirty="0">
              <a:solidFill>
                <a:srgbClr val="2D2D8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24600" y="45720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X4</a:t>
            </a:r>
            <a:endParaRPr lang="en-US" sz="2000" dirty="0">
              <a:solidFill>
                <a:srgbClr val="2D2D8A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45720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X5</a:t>
            </a:r>
            <a:endParaRPr lang="en-US" sz="2000" dirty="0">
              <a:solidFill>
                <a:srgbClr val="2D2D8A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6363494" y="20947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5194736" y="24757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6947336" y="16375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7532252" y="2996227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09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2" grpId="0" animBg="1"/>
      <p:bldP spid="37" grpId="0" animBg="1"/>
      <p:bldP spid="24" grpId="0" animBg="1"/>
      <p:bldP spid="24" grpId="1" animBg="1"/>
      <p:bldP spid="30" grpId="0" animBg="1"/>
      <p:bldP spid="30" grpId="1" animBg="1"/>
      <p:bldP spid="33" grpId="0" animBg="1"/>
      <p:bldP spid="33" grpId="1" animBg="1"/>
      <p:bldP spid="38" grpId="0" animBg="1"/>
      <p:bldP spid="38" grpId="1" animBg="1"/>
      <p:bldP spid="7" grpId="0" animBg="1"/>
      <p:bldP spid="14" grpId="0" build="allAtOnce"/>
      <p:bldP spid="16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Coincidence Algorithm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676400" y="23614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676400" y="3352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16764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Initialize </a:t>
            </a:r>
            <a:r>
              <a:rPr lang="en-US" sz="2000" dirty="0">
                <a:solidFill>
                  <a:srgbClr val="2D2D8A"/>
                </a:solidFill>
              </a:rPr>
              <a:t>H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6670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Generate the Population</a:t>
            </a:r>
            <a:endParaRPr lang="en-US" sz="2000" dirty="0">
              <a:solidFill>
                <a:srgbClr val="2D2D8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6576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Evaluate the Population</a:t>
            </a:r>
            <a:endParaRPr lang="en-US" sz="2000" dirty="0">
              <a:solidFill>
                <a:srgbClr val="2D2D8A"/>
              </a:solidFill>
            </a:endParaRPr>
          </a:p>
        </p:txBody>
      </p:sp>
      <p:graphicFrame>
        <p:nvGraphicFramePr>
          <p:cNvPr id="2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544460"/>
              </p:ext>
            </p:extLst>
          </p:nvPr>
        </p:nvGraphicFramePr>
        <p:xfrm>
          <a:off x="4648200" y="1600200"/>
          <a:ext cx="35052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41910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852" marR="80852" marT="40426" marB="4042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1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2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3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4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5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7140"/>
              </p:ext>
            </p:extLst>
          </p:nvPr>
        </p:nvGraphicFramePr>
        <p:xfrm>
          <a:off x="4648200" y="4495800"/>
          <a:ext cx="35052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357504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Population</a:t>
                      </a:r>
                      <a:endParaRPr lang="en-US" sz="16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Fit</a:t>
                      </a:r>
                      <a:endParaRPr lang="en-US" sz="16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68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68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6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6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3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What is Evolutionary Computation</a:t>
            </a:r>
            <a:endParaRPr lang="th-TH" sz="3200" b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EC is a probabilistic search procedure to obtain solutions starting from a set of candidate solutions, using improving operators to “evolve” solutions. </a:t>
            </a:r>
          </a:p>
          <a:p>
            <a:pPr eaLnBrk="1" hangingPunct="1">
              <a:buFontTx/>
              <a:buNone/>
            </a:pPr>
            <a:r>
              <a:rPr lang="en-US" smtClean="0"/>
              <a:t>	</a:t>
            </a:r>
          </a:p>
          <a:p>
            <a:pPr eaLnBrk="1" hangingPunct="1">
              <a:buFontTx/>
              <a:buNone/>
            </a:pPr>
            <a:r>
              <a:rPr lang="en-US" smtClean="0"/>
              <a:t>	Improving operators are inspired by natural evolution.</a:t>
            </a:r>
          </a:p>
          <a:p>
            <a:pPr eaLnBrk="1" hangingPunct="1"/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5432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294" y="215462"/>
            <a:ext cx="8229600" cy="1143000"/>
          </a:xfrm>
        </p:spPr>
        <p:txBody>
          <a:bodyPr/>
          <a:lstStyle/>
          <a:p>
            <a:r>
              <a:rPr lang="en-US" dirty="0" smtClean="0"/>
              <a:t>Coincidence Algorithm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676400" y="23614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676400" y="3352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676400" y="4342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16764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Initialize </a:t>
            </a:r>
            <a:r>
              <a:rPr lang="en-US" sz="2000" dirty="0">
                <a:solidFill>
                  <a:srgbClr val="2D2D8A"/>
                </a:solidFill>
              </a:rPr>
              <a:t>H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6670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Generate the Population</a:t>
            </a:r>
            <a:endParaRPr lang="en-US" sz="2000" dirty="0">
              <a:solidFill>
                <a:srgbClr val="2D2D8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6576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Evaluate the Population</a:t>
            </a:r>
            <a:endParaRPr lang="en-US" sz="2000" dirty="0">
              <a:solidFill>
                <a:srgbClr val="2D2D8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6482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Selection</a:t>
            </a:r>
            <a:endParaRPr lang="en-US" sz="2000" dirty="0">
              <a:solidFill>
                <a:srgbClr val="2D2D8A"/>
              </a:solidFill>
            </a:endParaRPr>
          </a:p>
        </p:txBody>
      </p:sp>
      <p:graphicFrame>
        <p:nvGraphicFramePr>
          <p:cNvPr id="25" name="Content Placeholder 4"/>
          <p:cNvGraphicFramePr>
            <a:graphicFrameLocks/>
          </p:cNvGraphicFramePr>
          <p:nvPr/>
        </p:nvGraphicFramePr>
        <p:xfrm>
          <a:off x="4648200" y="1600200"/>
          <a:ext cx="35052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41910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852" marR="80852" marT="40426" marB="4042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1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2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3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4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5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976852"/>
              </p:ext>
            </p:extLst>
          </p:nvPr>
        </p:nvGraphicFramePr>
        <p:xfrm>
          <a:off x="4648200" y="4495800"/>
          <a:ext cx="35052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357504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Population</a:t>
                      </a: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Fit</a:t>
                      </a: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68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68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6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6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4419600" y="5371563"/>
            <a:ext cx="39624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Discard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495800" y="4800600"/>
            <a:ext cx="3810000" cy="533400"/>
          </a:xfrm>
          <a:prstGeom prst="round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1" name="Diagram 30"/>
          <p:cNvGraphicFramePr/>
          <p:nvPr/>
        </p:nvGraphicFramePr>
        <p:xfrm>
          <a:off x="3505200" y="4876800"/>
          <a:ext cx="84670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3" name="Diagram 32"/>
          <p:cNvGraphicFramePr/>
          <p:nvPr/>
        </p:nvGraphicFramePr>
        <p:xfrm>
          <a:off x="3048000" y="6019800"/>
          <a:ext cx="131157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4" name="Rounded Rectangle 33"/>
          <p:cNvSpPr/>
          <p:nvPr/>
        </p:nvSpPr>
        <p:spPr>
          <a:xfrm>
            <a:off x="4495800" y="5943600"/>
            <a:ext cx="3810000" cy="533400"/>
          </a:xfrm>
          <a:prstGeom prst="round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6702" y="2000451"/>
            <a:ext cx="8078195" cy="4533497"/>
          </a:xfrm>
          <a:prstGeom prst="rect">
            <a:avLst/>
          </a:prstGeom>
          <a:solidFill>
            <a:srgbClr val="ECECE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Uniform Selection :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selects from the top and bottom </a:t>
            </a:r>
            <a:r>
              <a:rPr lang="en-US" i="1" dirty="0" smtClean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 percent of the population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05200" y="4152900"/>
            <a:ext cx="1828800" cy="2057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Population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23902" y="4193263"/>
            <a:ext cx="1981200" cy="53340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Top c%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05200" y="5660142"/>
            <a:ext cx="1981200" cy="533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/>
                </a:solidFill>
              </a:rPr>
              <a:t>Bottom c%</a:t>
            </a:r>
            <a:endParaRPr lang="en-US" sz="2400" b="1" dirty="0">
              <a:solidFill>
                <a:srgbClr val="333399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810000" y="5029200"/>
            <a:ext cx="381000" cy="3810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086600" y="4267200"/>
            <a:ext cx="381000" cy="11430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9" grpId="0" animBg="1"/>
      <p:bldGraphic spid="31" grpId="0">
        <p:bldAsOne/>
      </p:bldGraphic>
      <p:bldGraphic spid="33" grpId="0">
        <p:bldAsOne/>
      </p:bldGraphic>
      <p:bldP spid="34" grpId="0" animBg="1"/>
      <p:bldP spid="36" grpId="0" build="allAtOnce" animBg="1"/>
      <p:bldP spid="40" grpId="0" animBg="1"/>
      <p:bldP spid="41" grpId="0" animBg="1"/>
      <p:bldP spid="42" grpId="0" animBg="1"/>
      <p:bldP spid="46" grpId="0" animBg="1"/>
      <p:bldP spid="4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 rot="5400000">
            <a:off x="1676400" y="5333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Coincidence Algorithm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676400" y="23614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676400" y="3352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676400" y="4342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16764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Initialize </a:t>
            </a:r>
            <a:r>
              <a:rPr lang="en-US" sz="2000" dirty="0">
                <a:solidFill>
                  <a:srgbClr val="2D2D8A"/>
                </a:solidFill>
              </a:rPr>
              <a:t>H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6670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Generate the Population</a:t>
            </a:r>
            <a:endParaRPr lang="en-US" sz="2000" dirty="0">
              <a:solidFill>
                <a:srgbClr val="2D2D8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6576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Evaluate the Population</a:t>
            </a:r>
            <a:endParaRPr lang="en-US" sz="2000" dirty="0">
              <a:solidFill>
                <a:srgbClr val="2D2D8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6482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Selection</a:t>
            </a:r>
            <a:endParaRPr lang="en-US" sz="2000" dirty="0">
              <a:solidFill>
                <a:srgbClr val="2D2D8A"/>
              </a:solidFill>
            </a:endParaRPr>
          </a:p>
        </p:txBody>
      </p:sp>
      <p:graphicFrame>
        <p:nvGraphicFramePr>
          <p:cNvPr id="2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085316"/>
              </p:ext>
            </p:extLst>
          </p:nvPr>
        </p:nvGraphicFramePr>
        <p:xfrm>
          <a:off x="4648200" y="1600200"/>
          <a:ext cx="35052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41910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852" marR="80852" marT="40426" marB="4042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1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2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3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4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5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357765"/>
              </p:ext>
            </p:extLst>
          </p:nvPr>
        </p:nvGraphicFramePr>
        <p:xfrm>
          <a:off x="4648200" y="4495800"/>
          <a:ext cx="35052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357504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Population</a:t>
                      </a: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Fit</a:t>
                      </a:r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68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</a:tr>
              <a:tr h="3868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</a:tr>
              <a:tr h="386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</a:tr>
              <a:tr h="386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381000" y="56388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Update H</a:t>
            </a:r>
            <a:endParaRPr lang="en-US" sz="2000" dirty="0">
              <a:solidFill>
                <a:srgbClr val="2D2D8A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9600" y="5371563"/>
            <a:ext cx="39624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2D2D8A"/>
                </a:solidFill>
              </a:rPr>
              <a:t>Discard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8200" y="4800600"/>
            <a:ext cx="1143000" cy="533400"/>
          </a:xfrm>
          <a:prstGeom prst="ellipse">
            <a:avLst/>
          </a:prstGeom>
          <a:solidFill>
            <a:srgbClr val="CCFFFF">
              <a:alpha val="30196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0" y="251460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i="1" dirty="0" smtClean="0">
                <a:solidFill>
                  <a:srgbClr val="2D2D8A"/>
                </a:solidFill>
              </a:rPr>
              <a:t>k=0.2</a:t>
            </a:r>
            <a:endParaRPr lang="en-US" sz="1800" i="1" dirty="0">
              <a:solidFill>
                <a:srgbClr val="2D2D8A"/>
              </a:solidFill>
            </a:endParaRPr>
          </a:p>
        </p:txBody>
      </p:sp>
      <p:graphicFrame>
        <p:nvGraphicFramePr>
          <p:cNvPr id="2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5518"/>
              </p:ext>
            </p:extLst>
          </p:nvPr>
        </p:nvGraphicFramePr>
        <p:xfrm>
          <a:off x="4648200" y="1600200"/>
          <a:ext cx="35052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41910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852" marR="80852" marT="40426" marB="4042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1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2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3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4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5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6311721" y="1371600"/>
            <a:ext cx="762000" cy="2895600"/>
          </a:xfrm>
          <a:prstGeom prst="roundRect">
            <a:avLst/>
          </a:prstGeom>
          <a:solidFill>
            <a:srgbClr val="CCFFFF">
              <a:alpha val="30196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495800" y="2362200"/>
            <a:ext cx="3810000" cy="609600"/>
          </a:xfrm>
          <a:prstGeom prst="roundRect">
            <a:avLst/>
          </a:prstGeom>
          <a:solidFill>
            <a:srgbClr val="CCFFFF">
              <a:alpha val="30196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257800" y="4800600"/>
            <a:ext cx="1143000" cy="533400"/>
          </a:xfrm>
          <a:prstGeom prst="ellipse">
            <a:avLst/>
          </a:prstGeom>
          <a:solidFill>
            <a:srgbClr val="CCFFFF">
              <a:alpha val="30196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graphicFrame>
        <p:nvGraphicFramePr>
          <p:cNvPr id="3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157507"/>
              </p:ext>
            </p:extLst>
          </p:nvPr>
        </p:nvGraphicFramePr>
        <p:xfrm>
          <a:off x="4648200" y="1600200"/>
          <a:ext cx="35052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41910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852" marR="80852" marT="40426" marB="4042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1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2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3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4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5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5155842" y="1371600"/>
            <a:ext cx="762000" cy="2895600"/>
          </a:xfrm>
          <a:prstGeom prst="roundRect">
            <a:avLst/>
          </a:prstGeom>
          <a:solidFill>
            <a:srgbClr val="CCFFFF">
              <a:alpha val="30196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495800" y="2768958"/>
            <a:ext cx="3810000" cy="609600"/>
          </a:xfrm>
          <a:prstGeom prst="roundRect">
            <a:avLst/>
          </a:prstGeom>
          <a:solidFill>
            <a:srgbClr val="CCFFFF">
              <a:alpha val="30196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867400" y="4800600"/>
            <a:ext cx="1143000" cy="533400"/>
          </a:xfrm>
          <a:prstGeom prst="ellipse">
            <a:avLst/>
          </a:prstGeom>
          <a:solidFill>
            <a:srgbClr val="CCFFFF">
              <a:alpha val="30196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graphicFrame>
        <p:nvGraphicFramePr>
          <p:cNvPr id="4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643035"/>
              </p:ext>
            </p:extLst>
          </p:nvPr>
        </p:nvGraphicFramePr>
        <p:xfrm>
          <a:off x="4648200" y="1600200"/>
          <a:ext cx="35052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41910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852" marR="80852" marT="40426" marB="4042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1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2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3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4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5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8" name="Rounded Rectangle 37"/>
          <p:cNvSpPr/>
          <p:nvPr/>
        </p:nvSpPr>
        <p:spPr>
          <a:xfrm>
            <a:off x="6896637" y="1371600"/>
            <a:ext cx="762000" cy="2895600"/>
          </a:xfrm>
          <a:prstGeom prst="roundRect">
            <a:avLst/>
          </a:prstGeom>
          <a:solidFill>
            <a:srgbClr val="CCFFFF">
              <a:alpha val="30196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495800" y="1905000"/>
            <a:ext cx="3810000" cy="609600"/>
          </a:xfrm>
          <a:prstGeom prst="roundRect">
            <a:avLst/>
          </a:prstGeom>
          <a:solidFill>
            <a:srgbClr val="CCFFFF">
              <a:alpha val="30196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400800" y="4800600"/>
            <a:ext cx="1143000" cy="533400"/>
          </a:xfrm>
          <a:prstGeom prst="ellipse">
            <a:avLst/>
          </a:prstGeom>
          <a:solidFill>
            <a:srgbClr val="CCFFFF">
              <a:alpha val="30196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graphicFrame>
        <p:nvGraphicFramePr>
          <p:cNvPr id="4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587706"/>
              </p:ext>
            </p:extLst>
          </p:nvPr>
        </p:nvGraphicFramePr>
        <p:xfrm>
          <a:off x="4648200" y="1600200"/>
          <a:ext cx="35052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41910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852" marR="80852" marT="40426" marB="4042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1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2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3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4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5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0.40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" name="Rounded Rectangle 41"/>
          <p:cNvSpPr/>
          <p:nvPr/>
        </p:nvSpPr>
        <p:spPr>
          <a:xfrm>
            <a:off x="7493358" y="1371600"/>
            <a:ext cx="762000" cy="2895600"/>
          </a:xfrm>
          <a:prstGeom prst="roundRect">
            <a:avLst/>
          </a:prstGeom>
          <a:solidFill>
            <a:srgbClr val="CCFFFF">
              <a:alpha val="30196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495800" y="3200400"/>
            <a:ext cx="3810000" cy="609600"/>
          </a:xfrm>
          <a:prstGeom prst="roundRect">
            <a:avLst/>
          </a:prstGeom>
          <a:solidFill>
            <a:srgbClr val="CCFFFF">
              <a:alpha val="30196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81000" y="1219200"/>
            <a:ext cx="3429000" cy="518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 smtClean="0">
              <a:solidFill>
                <a:srgbClr val="2D2D8A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2D2D8A"/>
                </a:solidFill>
              </a:rPr>
              <a:t>Update 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 smtClean="0">
              <a:solidFill>
                <a:srgbClr val="2D2D8A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2D2D8A"/>
                </a:solidFill>
              </a:rPr>
              <a:t>Note: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 smtClean="0">
              <a:solidFill>
                <a:srgbClr val="2D2D8A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2D2D8A"/>
                </a:solidFill>
              </a:rPr>
              <a:t>Reward</a:t>
            </a:r>
            <a:r>
              <a:rPr lang="en-US" sz="1800" dirty="0" smtClean="0">
                <a:solidFill>
                  <a:srgbClr val="2D2D8A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2D2D8A"/>
                </a:solidFill>
              </a:rPr>
              <a:t>If an incidence </a:t>
            </a:r>
            <a:r>
              <a:rPr lang="en-US" sz="1800" i="1" dirty="0" err="1" smtClean="0">
                <a:solidFill>
                  <a:srgbClr val="2D2D8A"/>
                </a:solidFill>
              </a:rPr>
              <a:t>X</a:t>
            </a:r>
            <a:r>
              <a:rPr lang="en-US" sz="1800" i="1" baseline="-25000" dirty="0" err="1" smtClean="0">
                <a:solidFill>
                  <a:srgbClr val="2D2D8A"/>
                </a:solidFill>
              </a:rPr>
              <a:t>i</a:t>
            </a:r>
            <a:r>
              <a:rPr lang="en-US" sz="1800" i="1" dirty="0" err="1" smtClean="0">
                <a:solidFill>
                  <a:srgbClr val="2D2D8A"/>
                </a:solidFill>
              </a:rPr>
              <a:t>,X</a:t>
            </a:r>
            <a:r>
              <a:rPr lang="en-US" sz="1800" i="1" baseline="-25000" dirty="0" err="1" smtClean="0">
                <a:solidFill>
                  <a:srgbClr val="2D2D8A"/>
                </a:solidFill>
              </a:rPr>
              <a:t>j</a:t>
            </a:r>
            <a:r>
              <a:rPr lang="en-US" sz="1800" dirty="0" smtClean="0">
                <a:solidFill>
                  <a:srgbClr val="2D2D8A"/>
                </a:solidFill>
              </a:rPr>
              <a:t> is found in the good string, the joint probability </a:t>
            </a:r>
            <a:r>
              <a:rPr lang="en-US" sz="1800" i="1" dirty="0" smtClean="0">
                <a:solidFill>
                  <a:srgbClr val="2D2D8A"/>
                </a:solidFill>
              </a:rPr>
              <a:t>P(</a:t>
            </a:r>
            <a:r>
              <a:rPr lang="en-US" sz="1800" i="1" dirty="0" err="1" smtClean="0">
                <a:solidFill>
                  <a:srgbClr val="2D2D8A"/>
                </a:solidFill>
              </a:rPr>
              <a:t>X</a:t>
            </a:r>
            <a:r>
              <a:rPr lang="en-US" sz="1800" i="1" baseline="-25000" dirty="0" err="1" smtClean="0">
                <a:solidFill>
                  <a:srgbClr val="2D2D8A"/>
                </a:solidFill>
              </a:rPr>
              <a:t>i</a:t>
            </a:r>
            <a:r>
              <a:rPr lang="en-US" sz="1800" i="1" dirty="0" err="1" smtClean="0">
                <a:solidFill>
                  <a:srgbClr val="2D2D8A"/>
                </a:solidFill>
              </a:rPr>
              <a:t>,X</a:t>
            </a:r>
            <a:r>
              <a:rPr lang="en-US" sz="1800" i="1" baseline="-25000" dirty="0" err="1" smtClean="0">
                <a:solidFill>
                  <a:srgbClr val="2D2D8A"/>
                </a:solidFill>
              </a:rPr>
              <a:t>j</a:t>
            </a:r>
            <a:r>
              <a:rPr lang="en-US" sz="1800" i="1" dirty="0" smtClean="0">
                <a:solidFill>
                  <a:srgbClr val="2D2D8A"/>
                </a:solidFill>
              </a:rPr>
              <a:t>)</a:t>
            </a:r>
            <a:r>
              <a:rPr lang="en-US" sz="1800" dirty="0" smtClean="0">
                <a:solidFill>
                  <a:srgbClr val="2D2D8A"/>
                </a:solidFill>
              </a:rPr>
              <a:t> is rewarded by gathering the probability d from other </a:t>
            </a:r>
            <a:r>
              <a:rPr lang="en-US" sz="1800" i="1" dirty="0" smtClean="0">
                <a:solidFill>
                  <a:srgbClr val="2D2D8A"/>
                </a:solidFill>
              </a:rPr>
              <a:t>P(</a:t>
            </a:r>
            <a:r>
              <a:rPr lang="en-US" sz="1800" i="1" dirty="0" err="1" smtClean="0">
                <a:solidFill>
                  <a:srgbClr val="2D2D8A"/>
                </a:solidFill>
              </a:rPr>
              <a:t>X</a:t>
            </a:r>
            <a:r>
              <a:rPr lang="en-US" sz="1800" i="1" baseline="-25000" dirty="0" err="1" smtClean="0">
                <a:solidFill>
                  <a:srgbClr val="2D2D8A"/>
                </a:solidFill>
              </a:rPr>
              <a:t>i</a:t>
            </a:r>
            <a:r>
              <a:rPr lang="en-US" sz="1800" i="1" dirty="0" err="1" smtClean="0">
                <a:solidFill>
                  <a:srgbClr val="2D2D8A"/>
                </a:solidFill>
              </a:rPr>
              <a:t>|X</a:t>
            </a:r>
            <a:r>
              <a:rPr lang="en-US" sz="1800" i="1" baseline="-25000" dirty="0" err="1" smtClean="0">
                <a:solidFill>
                  <a:srgbClr val="2D2D8A"/>
                </a:solidFill>
              </a:rPr>
              <a:t>else</a:t>
            </a:r>
            <a:r>
              <a:rPr lang="en-US" sz="1800" i="1" dirty="0" smtClean="0">
                <a:solidFill>
                  <a:srgbClr val="2D2D8A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i="1" dirty="0" smtClean="0">
                <a:solidFill>
                  <a:srgbClr val="2D2D8A"/>
                </a:solidFill>
              </a:rPr>
              <a:t>d = k/(n-1) = 0.05</a:t>
            </a:r>
          </a:p>
        </p:txBody>
      </p:sp>
    </p:spTree>
    <p:extLst>
      <p:ext uri="{BB962C8B-B14F-4D97-AF65-F5344CB8AC3E}">
        <p14:creationId xmlns:p14="http://schemas.microsoft.com/office/powerpoint/2010/main" val="532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2" grpId="1" animBg="1"/>
      <p:bldP spid="26" grpId="0"/>
      <p:bldP spid="24" grpId="0" animBg="1"/>
      <p:bldP spid="24" grpId="1" animBg="1"/>
      <p:bldP spid="23" grpId="0" animBg="1"/>
      <p:bldP spid="23" grpId="1" animBg="1"/>
      <p:bldP spid="28" grpId="0" animBg="1"/>
      <p:bldP spid="28" grpId="1" animBg="1"/>
      <p:bldP spid="32" grpId="0" animBg="1"/>
      <p:bldP spid="32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510639"/>
              </p:ext>
            </p:extLst>
          </p:nvPr>
        </p:nvGraphicFramePr>
        <p:xfrm>
          <a:off x="4648200" y="1600200"/>
          <a:ext cx="35052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41910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80852" marR="80852" marT="40426" marB="4042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1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2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3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4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</a:t>
                      </a:r>
                      <a:r>
                        <a:rPr lang="en-US" sz="1600" b="1" baseline="-25000" dirty="0" smtClean="0"/>
                        <a:t>5</a:t>
                      </a:r>
                      <a:endParaRPr lang="en-US" sz="1600" b="1" baseline="-25000" dirty="0"/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0.05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0.05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0.05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0852" marR="80852" marT="40426" marB="4042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0.25</a:t>
                      </a:r>
                      <a:endParaRPr lang="en-US" sz="1600" b="1" dirty="0"/>
                    </a:p>
                  </a:txBody>
                  <a:tcPr marL="80852" marR="80852" marT="40426" marB="404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80852" marR="80852" marT="40426" marB="40426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5308242" y="2057400"/>
            <a:ext cx="4572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73153" y="2057400"/>
            <a:ext cx="4572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0" y="2057400"/>
            <a:ext cx="4572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20000" y="2057400"/>
            <a:ext cx="4572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19600" y="1905000"/>
            <a:ext cx="3975279" cy="609600"/>
          </a:xfrm>
          <a:prstGeom prst="roundRect">
            <a:avLst/>
          </a:prstGeom>
          <a:solidFill>
            <a:srgbClr val="CCECFF">
              <a:alpha val="40000"/>
            </a:srgb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19600" y="3200400"/>
            <a:ext cx="3975279" cy="609600"/>
          </a:xfrm>
          <a:prstGeom prst="roundRect">
            <a:avLst/>
          </a:prstGeom>
          <a:solidFill>
            <a:srgbClr val="CCECFF">
              <a:alpha val="40000"/>
            </a:srgb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419600" y="2743200"/>
            <a:ext cx="3975279" cy="609600"/>
          </a:xfrm>
          <a:prstGeom prst="roundRect">
            <a:avLst/>
          </a:prstGeom>
          <a:solidFill>
            <a:srgbClr val="CCECFF">
              <a:alpha val="40000"/>
            </a:srgb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19600" y="3581400"/>
            <a:ext cx="3975279" cy="609600"/>
          </a:xfrm>
          <a:prstGeom prst="roundRect">
            <a:avLst/>
          </a:prstGeom>
          <a:solidFill>
            <a:srgbClr val="CCECFF">
              <a:alpha val="40000"/>
            </a:srgb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D2D8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Coincidence Algorithm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753394" y="23614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753394" y="3352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753394" y="4342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753394" y="5333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1" idx="3"/>
            <a:endCxn id="7" idx="3"/>
          </p:cNvCxnSpPr>
          <p:nvPr/>
        </p:nvCxnSpPr>
        <p:spPr>
          <a:xfrm flipV="1">
            <a:off x="3429000" y="2933700"/>
            <a:ext cx="1588" cy="2971800"/>
          </a:xfrm>
          <a:prstGeom prst="bentConnector3">
            <a:avLst>
              <a:gd name="adj1" fmla="val 2818262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16764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Initialize H</a:t>
            </a:r>
            <a:endParaRPr lang="en-US" sz="2000" dirty="0">
              <a:solidFill>
                <a:srgbClr val="2D2D8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6670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Generate the Population</a:t>
            </a:r>
            <a:endParaRPr lang="en-US" sz="2000" dirty="0">
              <a:solidFill>
                <a:srgbClr val="2D2D8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6576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Evaluate the Population</a:t>
            </a:r>
            <a:endParaRPr lang="en-US" sz="2000" dirty="0">
              <a:solidFill>
                <a:srgbClr val="2D2D8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579922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2D2D8A"/>
                </a:solidFill>
              </a:rPr>
              <a:t>Selection</a:t>
            </a:r>
            <a:endParaRPr lang="en-US" sz="2400" dirty="0">
              <a:solidFill>
                <a:srgbClr val="2D2D8A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638800"/>
            <a:ext cx="30480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Update </a:t>
            </a:r>
            <a:r>
              <a:rPr lang="en-US" sz="2000" dirty="0">
                <a:solidFill>
                  <a:srgbClr val="2D2D8A"/>
                </a:solidFill>
              </a:rPr>
              <a:t>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4400" y="45720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X1</a:t>
            </a:r>
            <a:endParaRPr lang="en-US" sz="2000" dirty="0">
              <a:solidFill>
                <a:srgbClr val="2D2D8A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7800" y="45720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X4</a:t>
            </a:r>
            <a:endParaRPr lang="en-US" sz="2000" dirty="0">
              <a:solidFill>
                <a:srgbClr val="2D2D8A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5720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X3</a:t>
            </a:r>
            <a:endParaRPr lang="en-US" sz="2000" dirty="0">
              <a:solidFill>
                <a:srgbClr val="2D2D8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24600" y="45720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X5</a:t>
            </a:r>
            <a:endParaRPr lang="en-US" sz="2000" dirty="0">
              <a:solidFill>
                <a:srgbClr val="2D2D8A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45720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D2D8A"/>
                </a:solidFill>
              </a:rPr>
              <a:t>X2</a:t>
            </a:r>
            <a:endParaRPr lang="en-US" sz="2000" dirty="0">
              <a:solidFill>
                <a:srgbClr val="2D2D8A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6973094" y="16375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363494" y="29329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7506494" y="24757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5767341" y="33139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35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2" grpId="0" animBg="1"/>
      <p:bldP spid="35" grpId="0" animBg="1"/>
      <p:bldP spid="24" grpId="0" animBg="1"/>
      <p:bldP spid="24" grpId="1" animBg="1"/>
      <p:bldP spid="30" grpId="0" animBg="1"/>
      <p:bldP spid="30" grpId="1" animBg="1"/>
      <p:bldP spid="33" grpId="0" animBg="1"/>
      <p:bldP spid="33" grpId="1" animBg="1"/>
      <p:bldP spid="36" grpId="0" animBg="1"/>
      <p:bldP spid="36" grpId="1" animBg="1"/>
      <p:bldP spid="16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Computational Cost and Space</a:t>
            </a:r>
            <a:r>
              <a:rPr lang="en-US" sz="4000"/>
              <a:t> </a:t>
            </a:r>
            <a:endParaRPr lang="th-TH" sz="40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Generating the population requires time O(</a:t>
            </a:r>
            <a:r>
              <a:rPr lang="en-US" i="1"/>
              <a:t>mn</a:t>
            </a:r>
            <a:r>
              <a:rPr lang="en-US" baseline="30000"/>
              <a:t>2</a:t>
            </a:r>
            <a:r>
              <a:rPr lang="en-US"/>
              <a:t>) and space O(</a:t>
            </a:r>
            <a:r>
              <a:rPr lang="en-US" i="1"/>
              <a:t>mn</a:t>
            </a:r>
            <a:r>
              <a:rPr lang="en-US"/>
              <a:t>) 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Sorting the population requires time O(</a:t>
            </a:r>
            <a:r>
              <a:rPr lang="en-US" i="1"/>
              <a:t>m</a:t>
            </a:r>
            <a:r>
              <a:rPr lang="en-US"/>
              <a:t> log </a:t>
            </a:r>
            <a:r>
              <a:rPr lang="en-US" i="1"/>
              <a:t>m</a:t>
            </a:r>
            <a:r>
              <a:rPr lang="en-US"/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The generator require space O(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)</a:t>
            </a:r>
            <a:endParaRPr lang="th-TH"/>
          </a:p>
          <a:p>
            <a:pPr marL="609600" indent="-609600">
              <a:buFontTx/>
              <a:buAutoNum type="arabicPeriod"/>
            </a:pPr>
            <a:r>
              <a:rPr lang="en-US"/>
              <a:t>Updating the joint probability matrix requires time O(</a:t>
            </a:r>
            <a:r>
              <a:rPr lang="en-US" i="1"/>
              <a:t>mn</a:t>
            </a:r>
            <a:r>
              <a:rPr lang="en-US" baseline="30000"/>
              <a:t>2</a:t>
            </a:r>
            <a:r>
              <a:rPr lang="en-US"/>
              <a:t>)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39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TSP</a:t>
            </a:r>
            <a:endParaRPr lang="th-TH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8229600" cy="4371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7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Multi-objective TSP</a:t>
            </a:r>
            <a:endParaRPr lang="th-TH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1341438"/>
            <a:ext cx="5959475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476375" y="6021388"/>
            <a:ext cx="6911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The population clouds in a random 100-city 2-obj TSP</a:t>
            </a:r>
            <a:r>
              <a:rPr lang="en-US" sz="2000">
                <a:solidFill>
                  <a:srgbClr val="000000"/>
                </a:solidFill>
              </a:rPr>
              <a:t> </a:t>
            </a:r>
            <a:endParaRPr lang="th-TH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Negative Correlation</a:t>
            </a:r>
            <a:endParaRPr lang="th-TH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17650" y="1600200"/>
            <a:ext cx="61087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9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U-shaped assembly line for </a:t>
            </a:r>
            <a:r>
              <a:rPr lang="en-GB" sz="4000" i="1"/>
              <a:t>j</a:t>
            </a:r>
            <a:r>
              <a:rPr lang="en-GB" sz="4000"/>
              <a:t> workers and </a:t>
            </a:r>
            <a:r>
              <a:rPr lang="en-GB" sz="4000" i="1"/>
              <a:t>k</a:t>
            </a:r>
            <a:r>
              <a:rPr lang="en-GB" sz="4000"/>
              <a:t> machines </a:t>
            </a:r>
            <a:endParaRPr lang="th-TH" sz="400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0050" y="1600200"/>
            <a:ext cx="58039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8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Comparison for Scholl and Klein’s 297 tasks at the cycle time of 2,787 time units </a:t>
            </a:r>
            <a:endParaRPr lang="th-TH" sz="3200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5538" y="1600200"/>
            <a:ext cx="689292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2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437112"/>
            <a:ext cx="8229600" cy="2188840"/>
          </a:xfrm>
        </p:spPr>
        <p:txBody>
          <a:bodyPr/>
          <a:lstStyle/>
          <a:p>
            <a:pPr marL="514350" indent="-514350" algn="ctr">
              <a:buAutoNum type="alphaLcParenBoth"/>
            </a:pPr>
            <a:r>
              <a:rPr lang="en-US" sz="2800" dirty="0" smtClean="0"/>
              <a:t>n-queens    </a:t>
            </a:r>
            <a:r>
              <a:rPr lang="en-US" sz="2800" dirty="0"/>
              <a:t>(b) n-rooks    (c) n-bishops  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(</a:t>
            </a:r>
            <a:r>
              <a:rPr lang="en-US" sz="2800" dirty="0"/>
              <a:t>d) n-knights      </a:t>
            </a:r>
          </a:p>
          <a:p>
            <a:pPr marL="0" indent="0" algn="ctr">
              <a:buNone/>
            </a:pPr>
            <a:r>
              <a:rPr lang="en-US" sz="2800" dirty="0" smtClean="0"/>
              <a:t>Available </a:t>
            </a:r>
            <a:r>
              <a:rPr lang="en-US" sz="2800" dirty="0"/>
              <a:t>moves and sample solutions</a:t>
            </a:r>
            <a:br>
              <a:rPr lang="en-US" sz="2800" dirty="0"/>
            </a:br>
            <a:r>
              <a:rPr lang="en-US" sz="2800" dirty="0"/>
              <a:t>to combination problems on a 4x4 board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6166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07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Survival of the fittest.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The objective function depends on the problem.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EC is not a random search.</a:t>
            </a:r>
            <a:endParaRPr lang="th-TH" smtClean="0"/>
          </a:p>
          <a:p>
            <a:pPr eaLnBrk="1" hangingPunct="1">
              <a:buFontTx/>
              <a:buNone/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8501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กลุ่ม 71"/>
          <p:cNvGrpSpPr/>
          <p:nvPr/>
        </p:nvGrpSpPr>
        <p:grpSpPr>
          <a:xfrm>
            <a:off x="562567" y="1617926"/>
            <a:ext cx="8064896" cy="4032448"/>
            <a:chOff x="0" y="-1"/>
            <a:chExt cx="2935456" cy="14314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858"/>
              <a:ext cx="1423686" cy="142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7912" y="-1"/>
              <a:ext cx="1427544" cy="1427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334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8194" name="Picture 2" descr="D:\prabhas\bag\talk\2013\ga-tutorial\te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Information</a:t>
            </a:r>
            <a:endParaRPr lang="th-TH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COIN homepage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hlinkClick r:id="rId3"/>
              </a:rPr>
              <a:t>http</a:t>
            </a:r>
            <a:r>
              <a:rPr lang="th-TH" dirty="0">
                <a:solidFill>
                  <a:schemeClr val="accent6"/>
                </a:solidFill>
                <a:hlinkClick r:id="rId3"/>
              </a:rPr>
              <a:t>://</a:t>
            </a:r>
            <a:r>
              <a:rPr lang="en-US" dirty="0">
                <a:solidFill>
                  <a:schemeClr val="accent6"/>
                </a:solidFill>
                <a:hlinkClick r:id="rId3"/>
              </a:rPr>
              <a:t>www</a:t>
            </a:r>
            <a:r>
              <a:rPr lang="th-TH" dirty="0">
                <a:solidFill>
                  <a:schemeClr val="accent6"/>
                </a:solidFill>
                <a:hlinkClick r:id="rId3"/>
              </a:rPr>
              <a:t>.</a:t>
            </a:r>
            <a:r>
              <a:rPr lang="en-US" dirty="0" err="1">
                <a:solidFill>
                  <a:schemeClr val="accent6"/>
                </a:solidFill>
                <a:hlinkClick r:id="rId3"/>
              </a:rPr>
              <a:t>cp</a:t>
            </a:r>
            <a:r>
              <a:rPr lang="th-TH" dirty="0">
                <a:solidFill>
                  <a:schemeClr val="accent6"/>
                </a:solidFill>
                <a:hlinkClick r:id="rId3"/>
              </a:rPr>
              <a:t>.</a:t>
            </a:r>
            <a:r>
              <a:rPr lang="en-US" dirty="0" err="1">
                <a:solidFill>
                  <a:schemeClr val="accent6"/>
                </a:solidFill>
                <a:hlinkClick r:id="rId3"/>
              </a:rPr>
              <a:t>eng</a:t>
            </a:r>
            <a:r>
              <a:rPr lang="th-TH" dirty="0">
                <a:solidFill>
                  <a:schemeClr val="accent6"/>
                </a:solidFill>
                <a:hlinkClick r:id="rId3"/>
              </a:rPr>
              <a:t>.</a:t>
            </a:r>
            <a:r>
              <a:rPr lang="en-US" dirty="0" err="1">
                <a:solidFill>
                  <a:schemeClr val="accent6"/>
                </a:solidFill>
                <a:hlinkClick r:id="rId3"/>
              </a:rPr>
              <a:t>chula</a:t>
            </a:r>
            <a:r>
              <a:rPr lang="th-TH" dirty="0">
                <a:solidFill>
                  <a:schemeClr val="accent6"/>
                </a:solidFill>
                <a:hlinkClick r:id="rId3"/>
              </a:rPr>
              <a:t>.</a:t>
            </a:r>
            <a:r>
              <a:rPr lang="en-US" dirty="0">
                <a:solidFill>
                  <a:schemeClr val="accent6"/>
                </a:solidFill>
                <a:hlinkClick r:id="rId3"/>
              </a:rPr>
              <a:t>ac</a:t>
            </a:r>
            <a:r>
              <a:rPr lang="th-TH" dirty="0">
                <a:solidFill>
                  <a:schemeClr val="accent6"/>
                </a:solidFill>
                <a:hlinkClick r:id="rId3"/>
              </a:rPr>
              <a:t>.</a:t>
            </a:r>
            <a:r>
              <a:rPr lang="en-US" dirty="0" err="1">
                <a:solidFill>
                  <a:schemeClr val="accent6"/>
                </a:solidFill>
                <a:hlinkClick r:id="rId3"/>
              </a:rPr>
              <a:t>th</a:t>
            </a:r>
            <a:r>
              <a:rPr lang="th-TH" dirty="0" smtClean="0">
                <a:solidFill>
                  <a:schemeClr val="accent6"/>
                </a:solidFill>
                <a:hlinkClick r:id="rId3"/>
              </a:rPr>
              <a:t>/</a:t>
            </a:r>
            <a:r>
              <a:rPr lang="en-US" dirty="0" smtClean="0">
                <a:solidFill>
                  <a:schemeClr val="accent6"/>
                </a:solidFill>
                <a:ea typeface="MS PGothic" pitchFamily="34" charset="-128"/>
                <a:hlinkClick r:id="rId3"/>
              </a:rPr>
              <a:t>~</a:t>
            </a:r>
            <a:r>
              <a:rPr lang="en-US" dirty="0" err="1" smtClean="0">
                <a:solidFill>
                  <a:schemeClr val="accent6"/>
                </a:solidFill>
                <a:ea typeface="MS PGothic" pitchFamily="34" charset="-128"/>
                <a:hlinkClick r:id="rId3"/>
              </a:rPr>
              <a:t>piak</a:t>
            </a:r>
            <a:r>
              <a:rPr lang="en-US" altLang="ja-JP" dirty="0" smtClean="0">
                <a:solidFill>
                  <a:schemeClr val="accent6"/>
                </a:solidFill>
                <a:ea typeface="MS PGothic" pitchFamily="34" charset="-128"/>
                <a:hlinkClick r:id="rId3"/>
              </a:rPr>
              <a:t>/</a:t>
            </a:r>
            <a:r>
              <a:rPr lang="en-US" dirty="0" smtClean="0">
                <a:solidFill>
                  <a:schemeClr val="accent6"/>
                </a:solidFill>
                <a:hlinkClick r:id="rId3"/>
              </a:rPr>
              <a:t>project</a:t>
            </a:r>
            <a:endParaRPr lang="th-TH" dirty="0" smtClean="0">
              <a:solidFill>
                <a:schemeClr val="accent6"/>
              </a:solidFill>
              <a:hlinkClick r:id=""/>
            </a:endParaRPr>
          </a:p>
          <a:p>
            <a:pPr marL="0" indent="0">
              <a:buNone/>
            </a:pPr>
            <a:r>
              <a:rPr lang="th-TH" dirty="0" smtClean="0">
                <a:solidFill>
                  <a:schemeClr val="accent6"/>
                </a:solidFill>
                <a:hlinkClick r:id=""/>
              </a:rPr>
              <a:t>/</a:t>
            </a:r>
            <a:r>
              <a:rPr lang="en-US" dirty="0">
                <a:solidFill>
                  <a:schemeClr val="accent6"/>
                </a:solidFill>
                <a:hlinkClick r:id="rId3"/>
              </a:rPr>
              <a:t>coin</a:t>
            </a:r>
            <a:r>
              <a:rPr lang="th-TH" dirty="0">
                <a:solidFill>
                  <a:schemeClr val="accent6"/>
                </a:solidFill>
                <a:hlinkClick r:id="rId3"/>
              </a:rPr>
              <a:t>/</a:t>
            </a:r>
            <a:r>
              <a:rPr lang="en-US" dirty="0">
                <a:solidFill>
                  <a:schemeClr val="accent6"/>
                </a:solidFill>
                <a:hlinkClick r:id="rId3"/>
              </a:rPr>
              <a:t>index</a:t>
            </a:r>
            <a:r>
              <a:rPr lang="th-TH" dirty="0">
                <a:solidFill>
                  <a:schemeClr val="accent6"/>
                </a:solidFill>
                <a:hlinkClick r:id="rId3"/>
              </a:rPr>
              <a:t>-</a:t>
            </a:r>
            <a:r>
              <a:rPr lang="en-US" dirty="0">
                <a:solidFill>
                  <a:schemeClr val="accent6"/>
                </a:solidFill>
                <a:hlinkClick r:id="rId3"/>
              </a:rPr>
              <a:t>coin</a:t>
            </a:r>
            <a:r>
              <a:rPr lang="th-TH" dirty="0">
                <a:solidFill>
                  <a:schemeClr val="accent6"/>
                </a:solidFill>
                <a:hlinkClick r:id="rId3"/>
              </a:rPr>
              <a:t>.</a:t>
            </a:r>
            <a:r>
              <a:rPr lang="en-US" dirty="0" err="1">
                <a:solidFill>
                  <a:schemeClr val="accent6"/>
                </a:solidFill>
                <a:hlinkClick r:id="rId3"/>
              </a:rPr>
              <a:t>htm</a:t>
            </a:r>
            <a:r>
              <a:rPr lang="th-TH" dirty="0">
                <a:solidFill>
                  <a:schemeClr val="accent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49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Genetic Algorithm Pseudo Code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Initialise</a:t>
            </a:r>
            <a:r>
              <a:rPr lang="en-US" dirty="0" smtClean="0"/>
              <a:t> population P </a:t>
            </a:r>
          </a:p>
          <a:p>
            <a:pPr eaLnBrk="1" hangingPunct="1"/>
            <a:r>
              <a:rPr lang="en-US" dirty="0" smtClean="0"/>
              <a:t>While not terminate 	</a:t>
            </a:r>
          </a:p>
          <a:p>
            <a:pPr lvl="1" eaLnBrk="1" hangingPunct="1"/>
            <a:r>
              <a:rPr lang="en-US" dirty="0" smtClean="0"/>
              <a:t> evaluate P by fitness function</a:t>
            </a:r>
          </a:p>
          <a:p>
            <a:pPr lvl="1" eaLnBrk="1" hangingPunct="1"/>
            <a:r>
              <a:rPr lang="en-US" dirty="0" smtClean="0"/>
              <a:t> P’ = </a:t>
            </a:r>
            <a:r>
              <a:rPr lang="en-US" dirty="0" err="1" smtClean="0"/>
              <a:t>selection.recombination.mutation</a:t>
            </a:r>
            <a:r>
              <a:rPr lang="en-US" dirty="0" smtClean="0"/>
              <a:t> of P </a:t>
            </a:r>
          </a:p>
          <a:p>
            <a:pPr lvl="1" eaLnBrk="1" hangingPunct="1"/>
            <a:r>
              <a:rPr lang="en-US" dirty="0" smtClean="0"/>
              <a:t> P = P’</a:t>
            </a:r>
          </a:p>
          <a:p>
            <a:pPr eaLnBrk="1" hangingPunct="1"/>
            <a:r>
              <a:rPr lang="en-US" dirty="0" smtClean="0"/>
              <a:t>terminating conditions: </a:t>
            </a:r>
          </a:p>
          <a:p>
            <a:pPr lvl="1" eaLnBrk="1" hangingPunct="1"/>
            <a:r>
              <a:rPr lang="en-US" dirty="0" smtClean="0"/>
              <a:t>1  found satisfactory solutions </a:t>
            </a:r>
          </a:p>
          <a:p>
            <a:pPr lvl="1" eaLnBrk="1" hangingPunct="1"/>
            <a:r>
              <a:rPr lang="en-US" dirty="0" smtClean="0"/>
              <a:t>2  waiting too long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30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Genetic Algorithm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Represent a solution by a binary string {0,1}* </a:t>
            </a:r>
          </a:p>
          <a:p>
            <a:pPr eaLnBrk="1" hangingPunct="1"/>
            <a:r>
              <a:rPr lang="en-US" smtClean="0"/>
              <a:t>Selection:  chance to be selected is proportional to its fitness </a:t>
            </a:r>
          </a:p>
          <a:p>
            <a:pPr eaLnBrk="1" hangingPunct="1"/>
            <a:r>
              <a:rPr lang="en-US" smtClean="0"/>
              <a:t>Recombination:  single point crossover</a:t>
            </a:r>
          </a:p>
          <a:p>
            <a:pPr eaLnBrk="1" hangingPunct="1"/>
            <a:r>
              <a:rPr lang="en-US" smtClean="0"/>
              <a:t>Mutation: single bit flip</a:t>
            </a:r>
          </a:p>
        </p:txBody>
      </p:sp>
    </p:spTree>
    <p:extLst>
      <p:ext uri="{BB962C8B-B14F-4D97-AF65-F5344CB8AC3E}">
        <p14:creationId xmlns:p14="http://schemas.microsoft.com/office/powerpoint/2010/main" val="6116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Recombination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Select a cut point,  cut two parents, exchange parts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		AAAAAA   111111</a:t>
            </a:r>
          </a:p>
          <a:p>
            <a:pPr eaLnBrk="1" hangingPunct="1">
              <a:defRPr/>
            </a:pPr>
            <a:r>
              <a:rPr lang="en-US" dirty="0" smtClean="0"/>
              <a:t>cut at bit 2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		AA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AAAA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0070C0"/>
                </a:solidFill>
              </a:rPr>
              <a:t>11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70C0"/>
                </a:solidFill>
              </a:rPr>
              <a:t>1111</a:t>
            </a:r>
          </a:p>
          <a:p>
            <a:pPr eaLnBrk="1" hangingPunct="1">
              <a:defRPr/>
            </a:pPr>
            <a:r>
              <a:rPr lang="en-US" dirty="0" smtClean="0"/>
              <a:t>exchange parts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		AA</a:t>
            </a:r>
            <a:r>
              <a:rPr lang="en-US" dirty="0" smtClean="0">
                <a:solidFill>
                  <a:srgbClr val="0070C0"/>
                </a:solidFill>
              </a:rPr>
              <a:t>1111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0070C0"/>
                </a:solidFill>
              </a:rPr>
              <a:t>11</a:t>
            </a:r>
            <a:r>
              <a:rPr lang="en-US" dirty="0" smtClean="0">
                <a:solidFill>
                  <a:srgbClr val="FF0000"/>
                </a:solidFill>
              </a:rPr>
              <a:t>AAAA</a:t>
            </a:r>
          </a:p>
        </p:txBody>
      </p:sp>
    </p:spTree>
    <p:extLst>
      <p:ext uri="{BB962C8B-B14F-4D97-AF65-F5344CB8AC3E}">
        <p14:creationId xmlns:p14="http://schemas.microsoft.com/office/powerpoint/2010/main" val="10308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single bit flip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 		 111111  --&gt;  111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11   </a:t>
            </a:r>
          </a:p>
          <a:p>
            <a:pPr eaLnBrk="1" hangingPunct="1">
              <a:defRPr/>
            </a:pPr>
            <a:r>
              <a:rPr lang="en-US" dirty="0" smtClean="0"/>
              <a:t>flip at bit 4</a:t>
            </a:r>
          </a:p>
        </p:txBody>
      </p:sp>
    </p:spTree>
    <p:extLst>
      <p:ext uri="{BB962C8B-B14F-4D97-AF65-F5344CB8AC3E}">
        <p14:creationId xmlns:p14="http://schemas.microsoft.com/office/powerpoint/2010/main" val="42148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1903</Words>
  <Application>Microsoft Office PowerPoint</Application>
  <PresentationFormat>On-screen Show (4:3)</PresentationFormat>
  <Paragraphs>756</Paragraphs>
  <Slides>52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Office Theme</vt:lpstr>
      <vt:lpstr>1_Default Design</vt:lpstr>
      <vt:lpstr>Default Design</vt:lpstr>
      <vt:lpstr>2_Default Design</vt:lpstr>
      <vt:lpstr>Equation.DSMT4</vt:lpstr>
      <vt:lpstr>Learning from negative examples: application in combinatorial optimization</vt:lpstr>
      <vt:lpstr>PowerPoint Presentation</vt:lpstr>
      <vt:lpstr>Outline</vt:lpstr>
      <vt:lpstr>What is Evolutionary Computation</vt:lpstr>
      <vt:lpstr>PowerPoint Presentation</vt:lpstr>
      <vt:lpstr>Genetic Algorithm Pseudo Code</vt:lpstr>
      <vt:lpstr>Simple Genetic Algorithm</vt:lpstr>
      <vt:lpstr>Recombination</vt:lpstr>
      <vt:lpstr>Mutation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Simultaneous Matrix </vt:lpstr>
      <vt:lpstr>PowerPoint Presentation</vt:lpstr>
      <vt:lpstr>PowerPoint Presentation</vt:lpstr>
      <vt:lpstr>Applications</vt:lpstr>
      <vt:lpstr>Generate Program for Walking</vt:lpstr>
      <vt:lpstr>Control robot arms</vt:lpstr>
      <vt:lpstr>PowerPoint Presentation</vt:lpstr>
      <vt:lpstr>PowerPoint Presentation</vt:lpstr>
      <vt:lpstr>PowerPoint Presentation</vt:lpstr>
      <vt:lpstr>Lead-free Solder Alloys</vt:lpstr>
      <vt:lpstr>Sn-Ag-Cu (SAC) Solder</vt:lpstr>
      <vt:lpstr>PowerPoint Presentation</vt:lpstr>
      <vt:lpstr>Experiments</vt:lpstr>
      <vt:lpstr>Coincidence Algorithm (COIN)</vt:lpstr>
      <vt:lpstr>Combinatorial optimisation</vt:lpstr>
      <vt:lpstr>Model in COIN</vt:lpstr>
      <vt:lpstr>Steps of the algorithm</vt:lpstr>
      <vt:lpstr>Updating of H </vt:lpstr>
      <vt:lpstr>Coincidence Algorithm</vt:lpstr>
      <vt:lpstr>Coincidence Algorithm</vt:lpstr>
      <vt:lpstr>Coincidence Algorithm</vt:lpstr>
      <vt:lpstr>Coincidence Algorithm</vt:lpstr>
      <vt:lpstr>Coincidence Algorithm</vt:lpstr>
      <vt:lpstr>Coincidence Algorithm</vt:lpstr>
      <vt:lpstr>Coincidence Algorithm</vt:lpstr>
      <vt:lpstr>Coincidence Algorithm</vt:lpstr>
      <vt:lpstr>Computational Cost and Space </vt:lpstr>
      <vt:lpstr>TSP</vt:lpstr>
      <vt:lpstr>Multi-objective TSP</vt:lpstr>
      <vt:lpstr>Role of Negative Correlation</vt:lpstr>
      <vt:lpstr>U-shaped assembly line for j workers and k machines </vt:lpstr>
      <vt:lpstr>Comparison for Scholl and Klein’s 297 tasks at the cycle time of 2,787 time units </vt:lpstr>
      <vt:lpstr>PowerPoint Presentation</vt:lpstr>
      <vt:lpstr>PowerPoint Presentation</vt:lpstr>
      <vt:lpstr>PowerPoint Presentation</vt:lpstr>
      <vt:lpstr>More Information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prabhas</cp:lastModifiedBy>
  <cp:revision>11</cp:revision>
  <dcterms:created xsi:type="dcterms:W3CDTF">2013-07-18T15:48:27Z</dcterms:created>
  <dcterms:modified xsi:type="dcterms:W3CDTF">2013-07-19T00:56:58Z</dcterms:modified>
</cp:coreProperties>
</file>