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57" r:id="rId6"/>
    <p:sldId id="258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62" r:id="rId16"/>
    <p:sldId id="263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16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E5C5-2423-4809-A1AC-51798736796F}" type="datetimeFigureOut">
              <a:rPr lang="en-US" smtClean="0"/>
              <a:t>20-Sep-14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60AB-9C2A-47B3-870F-92A4B0ADC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71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E5C5-2423-4809-A1AC-51798736796F}" type="datetimeFigureOut">
              <a:rPr lang="en-US" smtClean="0"/>
              <a:t>20-Sep-14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60AB-9C2A-47B3-870F-92A4B0ADC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505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E5C5-2423-4809-A1AC-51798736796F}" type="datetimeFigureOut">
              <a:rPr lang="en-US" smtClean="0"/>
              <a:t>20-Sep-14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60AB-9C2A-47B3-870F-92A4B0ADC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6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E5C5-2423-4809-A1AC-51798736796F}" type="datetimeFigureOut">
              <a:rPr lang="en-US" smtClean="0"/>
              <a:t>20-Sep-14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60AB-9C2A-47B3-870F-92A4B0ADC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32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E5C5-2423-4809-A1AC-51798736796F}" type="datetimeFigureOut">
              <a:rPr lang="en-US" smtClean="0"/>
              <a:t>20-Sep-14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60AB-9C2A-47B3-870F-92A4B0ADC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E5C5-2423-4809-A1AC-51798736796F}" type="datetimeFigureOut">
              <a:rPr lang="en-US" smtClean="0"/>
              <a:t>20-Sep-14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60AB-9C2A-47B3-870F-92A4B0ADC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0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E5C5-2423-4809-A1AC-51798736796F}" type="datetimeFigureOut">
              <a:rPr lang="en-US" smtClean="0"/>
              <a:t>20-Sep-14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60AB-9C2A-47B3-870F-92A4B0ADC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92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E5C5-2423-4809-A1AC-51798736796F}" type="datetimeFigureOut">
              <a:rPr lang="en-US" smtClean="0"/>
              <a:t>20-Sep-14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60AB-9C2A-47B3-870F-92A4B0ADC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63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E5C5-2423-4809-A1AC-51798736796F}" type="datetimeFigureOut">
              <a:rPr lang="en-US" smtClean="0"/>
              <a:t>20-Sep-14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60AB-9C2A-47B3-870F-92A4B0ADC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47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E5C5-2423-4809-A1AC-51798736796F}" type="datetimeFigureOut">
              <a:rPr lang="en-US" smtClean="0"/>
              <a:t>20-Sep-14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60AB-9C2A-47B3-870F-92A4B0ADC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42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1E5C5-2423-4809-A1AC-51798736796F}" type="datetimeFigureOut">
              <a:rPr lang="en-US" smtClean="0"/>
              <a:t>20-Sep-14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260AB-9C2A-47B3-870F-92A4B0ADC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739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1E5C5-2423-4809-A1AC-51798736796F}" type="datetimeFigureOut">
              <a:rPr lang="en-US" smtClean="0"/>
              <a:t>20-Sep-14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260AB-9C2A-47B3-870F-92A4B0ADC2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318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Quantum_gat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Golden Age of Algorithms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Prabhas</a:t>
            </a:r>
            <a:r>
              <a:rPr lang="en-US" dirty="0" smtClean="0"/>
              <a:t> </a:t>
            </a:r>
            <a:r>
              <a:rPr lang="en-US" dirty="0" err="1" smtClean="0"/>
              <a:t>Chongstitvatana</a:t>
            </a:r>
            <a:endParaRPr lang="en-US" dirty="0" smtClean="0"/>
          </a:p>
          <a:p>
            <a:r>
              <a:rPr lang="en-US" dirty="0" err="1" smtClean="0"/>
              <a:t>Chulalongkorn</a:t>
            </a:r>
            <a:r>
              <a:rPr lang="en-US" dirty="0" smtClean="0"/>
              <a:t>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785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Genetic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1975 John Holland</a:t>
            </a:r>
          </a:p>
          <a:p>
            <a:r>
              <a:rPr lang="en-US" dirty="0"/>
              <a:t>Adaptation in Natural and Artificial Systems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818561"/>
            <a:ext cx="2286000" cy="27279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01108" y="5715000"/>
            <a:ext cx="5275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X-Band Antenna of the ST5 Satellites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3028111"/>
            <a:ext cx="2465773" cy="2308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774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Quantum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1"/>
            <a:ext cx="7848600" cy="99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lgorithm that runs on a quantum computer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2971800"/>
            <a:ext cx="2133600" cy="3200400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685800" y="2971800"/>
            <a:ext cx="4800600" cy="31359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1994    Peter Shor -- a quantum algorithm  for integer factorization formulated . </a:t>
            </a:r>
          </a:p>
          <a:p>
            <a:pPr marL="0" indent="0">
              <a:buNone/>
            </a:pPr>
            <a:r>
              <a:rPr lang="en-US" dirty="0" smtClean="0"/>
              <a:t>Given an integer N, find its prime factors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63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Shor’s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factorization also needs huge amount of </a:t>
            </a:r>
            <a:r>
              <a:rPr lang="en-US" dirty="0" smtClean="0">
                <a:hlinkClick r:id="rId2" tooltip="Quantum gate"/>
              </a:rPr>
              <a:t>quantum gates</a:t>
            </a:r>
            <a:r>
              <a:rPr lang="en-US" dirty="0" smtClean="0"/>
              <a:t>. It increases with </a:t>
            </a:r>
            <a:r>
              <a:rPr lang="en-US" i="1" dirty="0" smtClean="0"/>
              <a:t>N</a:t>
            </a:r>
            <a:r>
              <a:rPr lang="en-US" dirty="0" smtClean="0"/>
              <a:t> as (log 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  <a:r>
              <a:rPr lang="en-US" baseline="30000" dirty="0" smtClean="0"/>
              <a:t>3</a:t>
            </a:r>
            <a:r>
              <a:rPr lang="en-US" dirty="0" smtClean="0"/>
              <a:t>.</a:t>
            </a:r>
            <a:r>
              <a:rPr lang="en-US" baseline="30000" dirty="0" smtClean="0"/>
              <a:t> </a:t>
            </a:r>
            <a:r>
              <a:rPr lang="en-US" dirty="0" smtClean="0"/>
              <a:t>Thus factoring of a 4096-bit number requires 4,947,802,324,992 quantum gates.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711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Quantum circuits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368" y="1600200"/>
            <a:ext cx="5669264" cy="4525963"/>
          </a:xfrm>
        </p:spPr>
      </p:pic>
    </p:spTree>
    <p:extLst>
      <p:ext uri="{BB962C8B-B14F-4D97-AF65-F5344CB8AC3E}">
        <p14:creationId xmlns:p14="http://schemas.microsoft.com/office/powerpoint/2010/main" val="2762099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Quantum circuits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721" y="1600200"/>
            <a:ext cx="7642557" cy="4525963"/>
          </a:xfrm>
        </p:spPr>
      </p:pic>
    </p:spTree>
    <p:extLst>
      <p:ext uri="{BB962C8B-B14F-4D97-AF65-F5344CB8AC3E}">
        <p14:creationId xmlns:p14="http://schemas.microsoft.com/office/powerpoint/2010/main" val="3916030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Search engine indexing</a:t>
            </a:r>
          </a:p>
          <a:p>
            <a:r>
              <a:rPr lang="en-US" dirty="0" smtClean="0"/>
              <a:t>Public key cryptography</a:t>
            </a:r>
          </a:p>
          <a:p>
            <a:r>
              <a:rPr lang="en-US" dirty="0" smtClean="0"/>
              <a:t>Error correcting code</a:t>
            </a:r>
          </a:p>
          <a:p>
            <a:r>
              <a:rPr lang="en-US" dirty="0" smtClean="0"/>
              <a:t>Pattern recognition</a:t>
            </a:r>
          </a:p>
          <a:p>
            <a:r>
              <a:rPr lang="en-US" dirty="0" smtClean="0"/>
              <a:t>Digital signature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850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J. Don-</a:t>
            </a:r>
            <a:r>
              <a:rPr lang="en-US" dirty="0" err="1" smtClean="0"/>
              <a:t>gara</a:t>
            </a:r>
            <a:r>
              <a:rPr lang="en-US" dirty="0" smtClean="0"/>
              <a:t>, Top Ten Algorithms of the Century, 2000.</a:t>
            </a:r>
          </a:p>
          <a:p>
            <a:r>
              <a:rPr lang="en-US" dirty="0" smtClean="0"/>
              <a:t>J. </a:t>
            </a:r>
            <a:r>
              <a:rPr lang="en-US" dirty="0" err="1" smtClean="0"/>
              <a:t>MacCormick</a:t>
            </a:r>
            <a:r>
              <a:rPr lang="en-US" dirty="0" smtClean="0"/>
              <a:t>, Nine algorithms that changed the future, 2012.</a:t>
            </a:r>
          </a:p>
          <a:p>
            <a:r>
              <a:rPr lang="en-US" dirty="0" smtClean="0"/>
              <a:t>http://www.technologyreview.com/featuredstory/513696/deep-learning/</a:t>
            </a:r>
          </a:p>
          <a:p>
            <a:r>
              <a:rPr lang="en-US" dirty="0" smtClean="0"/>
              <a:t>http://math.nist.gov/quantum/zoo/</a:t>
            </a:r>
          </a:p>
          <a:p>
            <a:r>
              <a:rPr lang="en-US" dirty="0" err="1" smtClean="0"/>
              <a:t>Yingchareonthawornchai</a:t>
            </a:r>
            <a:r>
              <a:rPr lang="en-US" dirty="0" smtClean="0"/>
              <a:t>, S., </a:t>
            </a:r>
            <a:r>
              <a:rPr lang="en-US" dirty="0" err="1" smtClean="0"/>
              <a:t>Aporntewan</a:t>
            </a:r>
            <a:r>
              <a:rPr lang="en-US" dirty="0" smtClean="0"/>
              <a:t>, C., and </a:t>
            </a:r>
            <a:r>
              <a:rPr lang="en-US" dirty="0" err="1" smtClean="0"/>
              <a:t>Chongstitvatana</a:t>
            </a:r>
            <a:r>
              <a:rPr lang="en-US" dirty="0" smtClean="0"/>
              <a:t>, P., "An Implementation of Compact Genetic Algorithm on a Quantum Computer," 2012.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977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2286000"/>
            <a:ext cx="6984854" cy="2526189"/>
          </a:xfrm>
        </p:spPr>
      </p:pic>
    </p:spTree>
    <p:extLst>
      <p:ext uri="{BB962C8B-B14F-4D97-AF65-F5344CB8AC3E}">
        <p14:creationId xmlns:p14="http://schemas.microsoft.com/office/powerpoint/2010/main" val="243280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Simplex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1947 George </a:t>
            </a:r>
            <a:r>
              <a:rPr lang="en-US" dirty="0" err="1" smtClean="0"/>
              <a:t>Dantzig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514600"/>
            <a:ext cx="2286000" cy="34747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423" y="2514600"/>
            <a:ext cx="4191000" cy="318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827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Simplex method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</p:spTree>
    <p:extLst>
      <p:ext uri="{BB962C8B-B14F-4D97-AF65-F5344CB8AC3E}">
        <p14:creationId xmlns:p14="http://schemas.microsoft.com/office/powerpoint/2010/main" val="1109827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Fourier Transform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1965   J. Cooley and J. </a:t>
            </a:r>
            <a:r>
              <a:rPr lang="en-US" dirty="0" err="1" smtClean="0"/>
              <a:t>Tukey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DFT  direct implementation O(N^2)</a:t>
            </a:r>
          </a:p>
          <a:p>
            <a:pPr marL="0" indent="0">
              <a:buNone/>
            </a:pPr>
            <a:r>
              <a:rPr lang="en-US" dirty="0" smtClean="0"/>
              <a:t>FFT  O(N log N)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Use in Picture, Audio, Video compression</a:t>
            </a:r>
          </a:p>
          <a:p>
            <a:pPr marL="0" indent="0">
              <a:buNone/>
            </a:pPr>
            <a:r>
              <a:rPr lang="en-US" dirty="0" smtClean="0"/>
              <a:t>MP3  audio </a:t>
            </a:r>
            <a:r>
              <a:rPr lang="en-US" dirty="0" err="1" smtClean="0"/>
              <a:t>lossy</a:t>
            </a:r>
            <a:r>
              <a:rPr lang="en-US" dirty="0" smtClean="0"/>
              <a:t> compression algorithm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332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PageRank works by counting the number and quality of links to a page to determine a rough estimate of how important the website is. The underlying assumption is that more important websites are likely to receive more links from other websites</a:t>
                </a:r>
                <a:r>
                  <a:rPr lang="en-US" dirty="0" smtClean="0"/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/>
                        <m:t>𝑃𝑅</m:t>
                      </m:r>
                      <m:d>
                        <m:dPr>
                          <m:ctrlPr>
                            <a:rPr lang="en-US" i="1"/>
                          </m:ctrlPr>
                        </m:dPr>
                        <m:e>
                          <m:r>
                            <a:rPr lang="en-US" i="1"/>
                            <m:t>𝑢</m:t>
                          </m:r>
                        </m:e>
                      </m:d>
                      <m:r>
                        <a:rPr lang="en-US" i="1"/>
                        <m:t>= </m:t>
                      </m:r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en-US" i="1"/>
                          </m:ctrlPr>
                        </m:naryPr>
                        <m:sub>
                          <m:r>
                            <a:rPr lang="en-US" i="1"/>
                            <m:t>𝑣</m:t>
                          </m:r>
                          <m:r>
                            <a:rPr lang="en-US" i="1"/>
                            <m:t>∈</m:t>
                          </m:r>
                          <m:r>
                            <a:rPr lang="en-US" i="1"/>
                            <m:t>𝐵</m:t>
                          </m:r>
                          <m:r>
                            <a:rPr lang="en-US" i="1"/>
                            <m:t>(</m:t>
                          </m:r>
                          <m:r>
                            <a:rPr lang="en-US" i="1"/>
                            <m:t>𝑢</m:t>
                          </m:r>
                          <m:r>
                            <a:rPr lang="en-US" i="1"/>
                            <m:t>)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i="1"/>
                              </m:ctrlPr>
                            </m:fPr>
                            <m:num>
                              <m:r>
                                <a:rPr lang="en-US" i="1"/>
                                <m:t>𝑃𝑅</m:t>
                              </m:r>
                              <m:r>
                                <a:rPr lang="en-US" i="1"/>
                                <m:t>(</m:t>
                              </m:r>
                              <m:r>
                                <a:rPr lang="en-US" i="1"/>
                                <m:t>𝑣</m:t>
                              </m:r>
                              <m:r>
                                <a:rPr lang="en-US" i="1"/>
                                <m:t>)</m:t>
                              </m:r>
                            </m:num>
                            <m:den>
                              <m:r>
                                <a:rPr lang="en-US" i="1"/>
                                <m:t>𝐿</m:t>
                              </m:r>
                              <m:r>
                                <a:rPr lang="en-US" i="1"/>
                                <m:t>(</m:t>
                              </m:r>
                              <m:r>
                                <a:rPr lang="en-US" i="1"/>
                                <m:t>𝑣</m:t>
                              </m:r>
                              <m:r>
                                <a:rPr lang="en-US" i="1"/>
                                <m:t>)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2327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897221"/>
            <a:ext cx="4876800" cy="3931920"/>
          </a:xfrm>
        </p:spPr>
      </p:pic>
    </p:spTree>
    <p:extLst>
      <p:ext uri="{BB962C8B-B14F-4D97-AF65-F5344CB8AC3E}">
        <p14:creationId xmlns:p14="http://schemas.microsoft.com/office/powerpoint/2010/main" val="711630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1980  </a:t>
            </a:r>
            <a:r>
              <a:rPr lang="en-US" dirty="0" err="1" smtClean="0"/>
              <a:t>Kunihiko</a:t>
            </a:r>
            <a:r>
              <a:rPr lang="en-US" dirty="0" smtClean="0"/>
              <a:t> Fukushima </a:t>
            </a:r>
          </a:p>
          <a:p>
            <a:pPr marL="0" indent="0">
              <a:buNone/>
            </a:pPr>
            <a:r>
              <a:rPr lang="en-US" dirty="0" smtClean="0"/>
              <a:t>Based on Artificial Neuron Networks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2971800"/>
            <a:ext cx="2915601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615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57150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2007 Geoffrey Hinton and </a:t>
            </a:r>
            <a:r>
              <a:rPr lang="en-US" dirty="0" err="1" smtClean="0"/>
              <a:t>Ruslan</a:t>
            </a:r>
            <a:r>
              <a:rPr lang="en-US" dirty="0" smtClean="0"/>
              <a:t> </a:t>
            </a:r>
            <a:r>
              <a:rPr lang="en-US" dirty="0" err="1" smtClean="0"/>
              <a:t>Salakhutdinov</a:t>
            </a:r>
            <a:r>
              <a:rPr lang="en-US" dirty="0" smtClean="0"/>
              <a:t> showed how a many-layered </a:t>
            </a:r>
            <a:r>
              <a:rPr lang="en-US" dirty="0" err="1" smtClean="0"/>
              <a:t>feedforward</a:t>
            </a:r>
            <a:r>
              <a:rPr lang="en-US" dirty="0" smtClean="0"/>
              <a:t> neural network could be effectively pre-trained one layer at a time. 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reating each layer in turn as an unsupervised restricted Boltzmann machine, then using supervised </a:t>
            </a:r>
            <a:r>
              <a:rPr lang="en-US" dirty="0" err="1" smtClean="0"/>
              <a:t>backpropagation</a:t>
            </a:r>
            <a:r>
              <a:rPr lang="en-US" dirty="0" smtClean="0"/>
              <a:t> for fine-tuning.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1676400"/>
            <a:ext cx="2407920" cy="3035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562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Learning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447800"/>
            <a:ext cx="5791200" cy="4670323"/>
          </a:xfrm>
        </p:spPr>
      </p:pic>
    </p:spTree>
    <p:extLst>
      <p:ext uri="{BB962C8B-B14F-4D97-AF65-F5344CB8AC3E}">
        <p14:creationId xmlns:p14="http://schemas.microsoft.com/office/powerpoint/2010/main" val="1399308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308</Words>
  <Application>Microsoft Office PowerPoint</Application>
  <PresentationFormat>On-screen Show (4:3)</PresentationFormat>
  <Paragraphs>50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Golden Age of Algorithms</vt:lpstr>
      <vt:lpstr>Simplex method</vt:lpstr>
      <vt:lpstr>Simplex method</vt:lpstr>
      <vt:lpstr>Fast Fourier Transform</vt:lpstr>
      <vt:lpstr>PageRank</vt:lpstr>
      <vt:lpstr>PageRank</vt:lpstr>
      <vt:lpstr>Deep Learning</vt:lpstr>
      <vt:lpstr>Deep Learning</vt:lpstr>
      <vt:lpstr>Deep Learning</vt:lpstr>
      <vt:lpstr>Genetic Algorithms</vt:lpstr>
      <vt:lpstr>Quantum Algorithms</vt:lpstr>
      <vt:lpstr>Shor’s algorithm</vt:lpstr>
      <vt:lpstr>Quantum circuits</vt:lpstr>
      <vt:lpstr>Quantum circuits</vt:lpstr>
      <vt:lpstr>Other algorithms</vt:lpstr>
      <vt:lpstr>Further reading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14</cp:revision>
  <dcterms:created xsi:type="dcterms:W3CDTF">2014-09-20T16:00:15Z</dcterms:created>
  <dcterms:modified xsi:type="dcterms:W3CDTF">2014-09-20T18:30:43Z</dcterms:modified>
</cp:coreProperties>
</file>