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6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3" autoAdjust="0"/>
    <p:restoredTop sz="70563" autoAdjust="0"/>
  </p:normalViewPr>
  <p:slideViewPr>
    <p:cSldViewPr snapToGrid="0">
      <p:cViewPr varScale="1">
        <p:scale>
          <a:sx n="51" d="100"/>
          <a:sy n="51" d="100"/>
        </p:scale>
        <p:origin x="-912"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F0AB48-527A-4DEF-B3CE-67D61FED245E}" type="datetimeFigureOut">
              <a:rPr lang="en-US" smtClean="0"/>
              <a:t>12-Sep-15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7486CB-C78D-4023-AD0F-642E09802D5F}" type="slidenum">
              <a:rPr lang="en-US" smtClean="0"/>
              <a:t>‹#›</a:t>
            </a:fld>
            <a:endParaRPr lang="en-US"/>
          </a:p>
        </p:txBody>
      </p:sp>
    </p:spTree>
    <p:extLst>
      <p:ext uri="{BB962C8B-B14F-4D97-AF65-F5344CB8AC3E}">
        <p14:creationId xmlns:p14="http://schemas.microsoft.com/office/powerpoint/2010/main" val="3283642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Civilization also refers to the process of a society developing into a centralized,</a:t>
            </a:r>
            <a:r>
              <a:rPr lang="en-US" baseline="0" dirty="0" smtClean="0"/>
              <a:t> </a:t>
            </a:r>
            <a:r>
              <a:rPr lang="en-US" dirty="0" smtClean="0"/>
              <a:t>urbanized, stratified structure.</a:t>
            </a:r>
          </a:p>
          <a:p>
            <a:r>
              <a:rPr lang="en-US" dirty="0" smtClean="0"/>
              <a:t>Civilizations are organized in densely populated settlements divided into hierarchical </a:t>
            </a:r>
          </a:p>
          <a:p>
            <a:r>
              <a:rPr lang="en-US" dirty="0" smtClean="0"/>
              <a:t>social classes with a ruling elite and subordinate urban and rural populations, which </a:t>
            </a:r>
          </a:p>
          <a:p>
            <a:r>
              <a:rPr lang="en-US" dirty="0" smtClean="0"/>
              <a:t>engage in intensive agriculture, mining, small-scale manufacture and trade. Civilization </a:t>
            </a:r>
          </a:p>
          <a:p>
            <a:r>
              <a:rPr lang="en-US" dirty="0" smtClean="0"/>
              <a:t>concentrates power, extending human control over the rest of nature, including over </a:t>
            </a:r>
          </a:p>
          <a:p>
            <a:r>
              <a:rPr lang="en-US" dirty="0" smtClean="0"/>
              <a:t>other human beings.</a:t>
            </a:r>
            <a:endParaRPr lang="en-US" dirty="0"/>
          </a:p>
        </p:txBody>
      </p:sp>
      <p:sp>
        <p:nvSpPr>
          <p:cNvPr id="4" name="Slide Number Placeholder 3"/>
          <p:cNvSpPr>
            <a:spLocks noGrp="1"/>
          </p:cNvSpPr>
          <p:nvPr>
            <p:ph type="sldNum" sz="quarter" idx="10"/>
          </p:nvPr>
        </p:nvSpPr>
        <p:spPr/>
        <p:txBody>
          <a:bodyPr/>
          <a:lstStyle/>
          <a:p>
            <a:fld id="{747486CB-C78D-4023-AD0F-642E09802D5F}" type="slidenum">
              <a:rPr lang="en-US" smtClean="0"/>
              <a:t>2</a:t>
            </a:fld>
            <a:endParaRPr lang="en-US"/>
          </a:p>
        </p:txBody>
      </p:sp>
    </p:spTree>
    <p:extLst>
      <p:ext uri="{BB962C8B-B14F-4D97-AF65-F5344CB8AC3E}">
        <p14:creationId xmlns:p14="http://schemas.microsoft.com/office/powerpoint/2010/main" val="2900726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7486CB-C78D-4023-AD0F-642E09802D5F}" type="slidenum">
              <a:rPr lang="en-US" smtClean="0"/>
              <a:t>3</a:t>
            </a:fld>
            <a:endParaRPr lang="en-US"/>
          </a:p>
        </p:txBody>
      </p:sp>
    </p:spTree>
    <p:extLst>
      <p:ext uri="{BB962C8B-B14F-4D97-AF65-F5344CB8AC3E}">
        <p14:creationId xmlns:p14="http://schemas.microsoft.com/office/powerpoint/2010/main" val="1823974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Every society, civilization or not, has a specific set of ideas and customs, and a certain set of manufactures and arts that make it unique.</a:t>
            </a:r>
          </a:p>
          <a:p>
            <a:endParaRPr lang="en-US" dirty="0"/>
          </a:p>
        </p:txBody>
      </p:sp>
      <p:sp>
        <p:nvSpPr>
          <p:cNvPr id="4" name="Slide Number Placeholder 3"/>
          <p:cNvSpPr>
            <a:spLocks noGrp="1"/>
          </p:cNvSpPr>
          <p:nvPr>
            <p:ph type="sldNum" sz="quarter" idx="10"/>
          </p:nvPr>
        </p:nvSpPr>
        <p:spPr/>
        <p:txBody>
          <a:bodyPr/>
          <a:lstStyle/>
          <a:p>
            <a:fld id="{747486CB-C78D-4023-AD0F-642E09802D5F}" type="slidenum">
              <a:rPr lang="en-US" smtClean="0"/>
              <a:t>4</a:t>
            </a:fld>
            <a:endParaRPr lang="en-US"/>
          </a:p>
        </p:txBody>
      </p:sp>
    </p:spTree>
    <p:extLst>
      <p:ext uri="{BB962C8B-B14F-4D97-AF65-F5344CB8AC3E}">
        <p14:creationId xmlns:p14="http://schemas.microsoft.com/office/powerpoint/2010/main" val="1019857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Connectivity</a:t>
            </a:r>
          </a:p>
          <a:p>
            <a:r>
              <a:rPr lang="en-US" dirty="0" smtClean="0"/>
              <a:t>The Connectivity dimension measures the deployment of broadband infrastructure and its quality. Access to fast broadband-enabled services is a necessary condition for competitiveness.</a:t>
            </a:r>
          </a:p>
          <a:p>
            <a:r>
              <a:rPr lang="en-US" dirty="0" smtClean="0"/>
              <a:t> </a:t>
            </a:r>
          </a:p>
          <a:p>
            <a:r>
              <a:rPr lang="en-US" dirty="0" smtClean="0"/>
              <a:t>2 Human Capital</a:t>
            </a:r>
          </a:p>
          <a:p>
            <a:r>
              <a:rPr lang="en-US" dirty="0" smtClean="0"/>
              <a:t>The Human Capital dimension measures the skills needed to take advantage of the possibilities offered by a digital society. Such skills go from basic user skills that enable individuals to interact online and consume digital goods and services, to advanced skills that empower the workforce to take advantage of technology for enhanced productivity and economic growth.</a:t>
            </a:r>
          </a:p>
          <a:p>
            <a:r>
              <a:rPr lang="en-US" dirty="0" smtClean="0"/>
              <a:t> </a:t>
            </a:r>
          </a:p>
          <a:p>
            <a:r>
              <a:rPr lang="en-US" dirty="0" smtClean="0"/>
              <a:t>3 Use of Internet</a:t>
            </a:r>
          </a:p>
          <a:p>
            <a:r>
              <a:rPr lang="en-US" dirty="0" smtClean="0"/>
              <a:t>The Use of Internet dimension accounts for the variety of activities performed by citizens already online. Such activities range from consumption of online content (videos, music, games, etc.) to modern communication activities or online shopping and banking.</a:t>
            </a:r>
          </a:p>
          <a:p>
            <a:r>
              <a:rPr lang="en-US" dirty="0" smtClean="0"/>
              <a:t> </a:t>
            </a:r>
          </a:p>
          <a:p>
            <a:r>
              <a:rPr lang="en-US" dirty="0" smtClean="0"/>
              <a:t>4 Integration of Digital Technology</a:t>
            </a:r>
          </a:p>
          <a:p>
            <a:r>
              <a:rPr lang="en-US" dirty="0" smtClean="0"/>
              <a:t>The Integration of Digital Technology dimension measures the </a:t>
            </a:r>
            <a:r>
              <a:rPr lang="en-US" dirty="0" err="1" smtClean="0"/>
              <a:t>digitisation</a:t>
            </a:r>
            <a:r>
              <a:rPr lang="en-US" dirty="0" smtClean="0"/>
              <a:t> of businesses and their exploitation of the online sales channel. By adopting digital technology businesses can enhance efficiency, reduce costs and better engage customers, collaborators and business partners. Furthermore, the Internet as a sales outlet offers access to wider markets and potential for growth</a:t>
            </a:r>
          </a:p>
          <a:p>
            <a:r>
              <a:rPr lang="en-US" dirty="0" smtClean="0"/>
              <a:t> </a:t>
            </a:r>
          </a:p>
          <a:p>
            <a:r>
              <a:rPr lang="en-US" dirty="0" smtClean="0"/>
              <a:t>5 Digital Public Services</a:t>
            </a:r>
          </a:p>
          <a:p>
            <a:r>
              <a:rPr lang="en-US" dirty="0" smtClean="0"/>
              <a:t>The Digital Public Services dimension measures the </a:t>
            </a:r>
            <a:r>
              <a:rPr lang="en-US" dirty="0" err="1" smtClean="0"/>
              <a:t>digitisation</a:t>
            </a:r>
            <a:r>
              <a:rPr lang="en-US" dirty="0" smtClean="0"/>
              <a:t> of public services, and focuses in particular on </a:t>
            </a:r>
            <a:r>
              <a:rPr lang="en-US" dirty="0" err="1" smtClean="0"/>
              <a:t>eGovernment</a:t>
            </a:r>
            <a:r>
              <a:rPr lang="en-US" dirty="0" smtClean="0"/>
              <a:t> and eHealth. </a:t>
            </a:r>
            <a:r>
              <a:rPr lang="en-US" dirty="0" err="1" smtClean="0"/>
              <a:t>Modernisation</a:t>
            </a:r>
            <a:r>
              <a:rPr lang="en-US" dirty="0" smtClean="0"/>
              <a:t> and </a:t>
            </a:r>
            <a:r>
              <a:rPr lang="en-US" dirty="0" err="1" smtClean="0"/>
              <a:t>digitisation</a:t>
            </a:r>
            <a:r>
              <a:rPr lang="en-US" dirty="0" smtClean="0"/>
              <a:t> of public services, including eHealth, can lead to efficiency gains for the public administration, citizens and businesses alike as well as to the delivery of better services for the citizen.</a:t>
            </a:r>
            <a:endParaRPr lang="en-US" dirty="0"/>
          </a:p>
        </p:txBody>
      </p:sp>
      <p:sp>
        <p:nvSpPr>
          <p:cNvPr id="4" name="Slide Number Placeholder 3"/>
          <p:cNvSpPr>
            <a:spLocks noGrp="1"/>
          </p:cNvSpPr>
          <p:nvPr>
            <p:ph type="sldNum" sz="quarter" idx="10"/>
          </p:nvPr>
        </p:nvSpPr>
        <p:spPr/>
        <p:txBody>
          <a:bodyPr/>
          <a:lstStyle/>
          <a:p>
            <a:fld id="{747486CB-C78D-4023-AD0F-642E09802D5F}" type="slidenum">
              <a:rPr lang="en-US" smtClean="0"/>
              <a:t>9</a:t>
            </a:fld>
            <a:endParaRPr lang="en-US"/>
          </a:p>
        </p:txBody>
      </p:sp>
    </p:spTree>
    <p:extLst>
      <p:ext uri="{BB962C8B-B14F-4D97-AF65-F5344CB8AC3E}">
        <p14:creationId xmlns:p14="http://schemas.microsoft.com/office/powerpoint/2010/main" val="230824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 issues of law</a:t>
            </a:r>
          </a:p>
          <a:p>
            <a:endParaRPr lang="en-US" dirty="0"/>
          </a:p>
        </p:txBody>
      </p:sp>
      <p:sp>
        <p:nvSpPr>
          <p:cNvPr id="4" name="Slide Number Placeholder 3"/>
          <p:cNvSpPr>
            <a:spLocks noGrp="1"/>
          </p:cNvSpPr>
          <p:nvPr>
            <p:ph type="sldNum" sz="quarter" idx="10"/>
          </p:nvPr>
        </p:nvSpPr>
        <p:spPr/>
        <p:txBody>
          <a:bodyPr/>
          <a:lstStyle/>
          <a:p>
            <a:fld id="{747486CB-C78D-4023-AD0F-642E09802D5F}" type="slidenum">
              <a:rPr lang="en-US" smtClean="0"/>
              <a:t>13</a:t>
            </a:fld>
            <a:endParaRPr lang="en-US"/>
          </a:p>
        </p:txBody>
      </p:sp>
    </p:spTree>
    <p:extLst>
      <p:ext uri="{BB962C8B-B14F-4D97-AF65-F5344CB8AC3E}">
        <p14:creationId xmlns:p14="http://schemas.microsoft.com/office/powerpoint/2010/main" val="359885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Nations are becoming obsolete from an economic standpoint, declares Tokyo-based business </a:t>
            </a:r>
          </a:p>
          <a:p>
            <a:r>
              <a:rPr lang="en-US" dirty="0" smtClean="0"/>
              <a:t>consultant </a:t>
            </a:r>
            <a:r>
              <a:rPr lang="en-US" dirty="0" err="1" smtClean="0"/>
              <a:t>Ohmae</a:t>
            </a:r>
            <a:r>
              <a:rPr lang="en-US" dirty="0" smtClean="0"/>
              <a:t> (The Borderless World). He argues that the traditional nation-state, </a:t>
            </a:r>
          </a:p>
          <a:p>
            <a:r>
              <a:rPr lang="en-US" dirty="0" smtClean="0"/>
              <a:t>now beholden to domestic special interests, its government "an enemy of the public at </a:t>
            </a:r>
          </a:p>
          <a:p>
            <a:r>
              <a:rPr lang="en-US" dirty="0" smtClean="0"/>
              <a:t>large," has become an inefficient, even impossible, business unit in the new global </a:t>
            </a:r>
          </a:p>
          <a:p>
            <a:r>
              <a:rPr lang="en-US" dirty="0" smtClean="0"/>
              <a:t>economy. Instead of a world order based on discrete, independent nations, </a:t>
            </a:r>
            <a:r>
              <a:rPr lang="en-US" dirty="0" err="1" smtClean="0"/>
              <a:t>Ohmae</a:t>
            </a:r>
            <a:r>
              <a:rPr lang="en-US" dirty="0" smtClean="0"/>
              <a:t> </a:t>
            </a:r>
          </a:p>
          <a:p>
            <a:r>
              <a:rPr lang="en-US" dirty="0" smtClean="0"/>
              <a:t>envisions autonomous networks of what he calls "region states"? geographically linked </a:t>
            </a:r>
          </a:p>
          <a:p>
            <a:r>
              <a:rPr lang="en-US" dirty="0" smtClean="0"/>
              <a:t>economic zones that forge productive ties with the global marketplace by putting the </a:t>
            </a:r>
          </a:p>
          <a:p>
            <a:r>
              <a:rPr lang="en-US" dirty="0" smtClean="0"/>
              <a:t>right policies, information technology and infrastructure in place.</a:t>
            </a:r>
            <a:endParaRPr lang="en-US" dirty="0"/>
          </a:p>
        </p:txBody>
      </p:sp>
      <p:sp>
        <p:nvSpPr>
          <p:cNvPr id="4" name="Slide Number Placeholder 3"/>
          <p:cNvSpPr>
            <a:spLocks noGrp="1"/>
          </p:cNvSpPr>
          <p:nvPr>
            <p:ph type="sldNum" sz="quarter" idx="10"/>
          </p:nvPr>
        </p:nvSpPr>
        <p:spPr/>
        <p:txBody>
          <a:bodyPr/>
          <a:lstStyle/>
          <a:p>
            <a:fld id="{747486CB-C78D-4023-AD0F-642E09802D5F}" type="slidenum">
              <a:rPr lang="en-US" smtClean="0"/>
              <a:t>16</a:t>
            </a:fld>
            <a:endParaRPr lang="en-US"/>
          </a:p>
        </p:txBody>
      </p:sp>
    </p:spTree>
    <p:extLst>
      <p:ext uri="{BB962C8B-B14F-4D97-AF65-F5344CB8AC3E}">
        <p14:creationId xmlns:p14="http://schemas.microsoft.com/office/powerpoint/2010/main" val="4293879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7486CB-C78D-4023-AD0F-642E09802D5F}" type="slidenum">
              <a:rPr lang="en-US" smtClean="0"/>
              <a:t>17</a:t>
            </a:fld>
            <a:endParaRPr lang="en-US"/>
          </a:p>
        </p:txBody>
      </p:sp>
    </p:spTree>
    <p:extLst>
      <p:ext uri="{BB962C8B-B14F-4D97-AF65-F5344CB8AC3E}">
        <p14:creationId xmlns:p14="http://schemas.microsoft.com/office/powerpoint/2010/main" val="3908186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B775FB-1F89-48FD-9478-BCCAAB3B7605}" type="datetimeFigureOut">
              <a:rPr lang="en-US" smtClean="0"/>
              <a:t>12-Sep-15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9E68E3-E1D7-4671-9983-727481C3C789}" type="slidenum">
              <a:rPr lang="en-US" smtClean="0"/>
              <a:t>‹#›</a:t>
            </a:fld>
            <a:endParaRPr lang="en-US"/>
          </a:p>
        </p:txBody>
      </p:sp>
    </p:spTree>
    <p:extLst>
      <p:ext uri="{BB962C8B-B14F-4D97-AF65-F5344CB8AC3E}">
        <p14:creationId xmlns:p14="http://schemas.microsoft.com/office/powerpoint/2010/main" val="3175745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B775FB-1F89-48FD-9478-BCCAAB3B7605}" type="datetimeFigureOut">
              <a:rPr lang="en-US" smtClean="0"/>
              <a:t>12-Sep-15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9E68E3-E1D7-4671-9983-727481C3C789}" type="slidenum">
              <a:rPr lang="en-US" smtClean="0"/>
              <a:t>‹#›</a:t>
            </a:fld>
            <a:endParaRPr lang="en-US"/>
          </a:p>
        </p:txBody>
      </p:sp>
    </p:spTree>
    <p:extLst>
      <p:ext uri="{BB962C8B-B14F-4D97-AF65-F5344CB8AC3E}">
        <p14:creationId xmlns:p14="http://schemas.microsoft.com/office/powerpoint/2010/main" val="3356700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B775FB-1F89-48FD-9478-BCCAAB3B7605}" type="datetimeFigureOut">
              <a:rPr lang="en-US" smtClean="0"/>
              <a:t>12-Sep-15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9E68E3-E1D7-4671-9983-727481C3C789}" type="slidenum">
              <a:rPr lang="en-US" smtClean="0"/>
              <a:t>‹#›</a:t>
            </a:fld>
            <a:endParaRPr lang="en-US"/>
          </a:p>
        </p:txBody>
      </p:sp>
    </p:spTree>
    <p:extLst>
      <p:ext uri="{BB962C8B-B14F-4D97-AF65-F5344CB8AC3E}">
        <p14:creationId xmlns:p14="http://schemas.microsoft.com/office/powerpoint/2010/main" val="813140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B775FB-1F89-48FD-9478-BCCAAB3B7605}" type="datetimeFigureOut">
              <a:rPr lang="en-US" smtClean="0"/>
              <a:t>12-Sep-15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9E68E3-E1D7-4671-9983-727481C3C789}" type="slidenum">
              <a:rPr lang="en-US" smtClean="0"/>
              <a:t>‹#›</a:t>
            </a:fld>
            <a:endParaRPr lang="en-US"/>
          </a:p>
        </p:txBody>
      </p:sp>
    </p:spTree>
    <p:extLst>
      <p:ext uri="{BB962C8B-B14F-4D97-AF65-F5344CB8AC3E}">
        <p14:creationId xmlns:p14="http://schemas.microsoft.com/office/powerpoint/2010/main" val="2673412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B775FB-1F89-48FD-9478-BCCAAB3B7605}" type="datetimeFigureOut">
              <a:rPr lang="en-US" smtClean="0"/>
              <a:t>12-Sep-15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9E68E3-E1D7-4671-9983-727481C3C789}" type="slidenum">
              <a:rPr lang="en-US" smtClean="0"/>
              <a:t>‹#›</a:t>
            </a:fld>
            <a:endParaRPr lang="en-US"/>
          </a:p>
        </p:txBody>
      </p:sp>
    </p:spTree>
    <p:extLst>
      <p:ext uri="{BB962C8B-B14F-4D97-AF65-F5344CB8AC3E}">
        <p14:creationId xmlns:p14="http://schemas.microsoft.com/office/powerpoint/2010/main" val="3182114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B775FB-1F89-48FD-9478-BCCAAB3B7605}" type="datetimeFigureOut">
              <a:rPr lang="en-US" smtClean="0"/>
              <a:t>12-Sep-15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9E68E3-E1D7-4671-9983-727481C3C789}" type="slidenum">
              <a:rPr lang="en-US" smtClean="0"/>
              <a:t>‹#›</a:t>
            </a:fld>
            <a:endParaRPr lang="en-US"/>
          </a:p>
        </p:txBody>
      </p:sp>
    </p:spTree>
    <p:extLst>
      <p:ext uri="{BB962C8B-B14F-4D97-AF65-F5344CB8AC3E}">
        <p14:creationId xmlns:p14="http://schemas.microsoft.com/office/powerpoint/2010/main" val="4093025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B775FB-1F89-48FD-9478-BCCAAB3B7605}" type="datetimeFigureOut">
              <a:rPr lang="en-US" smtClean="0"/>
              <a:t>12-Sep-15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9E68E3-E1D7-4671-9983-727481C3C789}" type="slidenum">
              <a:rPr lang="en-US" smtClean="0"/>
              <a:t>‹#›</a:t>
            </a:fld>
            <a:endParaRPr lang="en-US"/>
          </a:p>
        </p:txBody>
      </p:sp>
    </p:spTree>
    <p:extLst>
      <p:ext uri="{BB962C8B-B14F-4D97-AF65-F5344CB8AC3E}">
        <p14:creationId xmlns:p14="http://schemas.microsoft.com/office/powerpoint/2010/main" val="3815744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B775FB-1F89-48FD-9478-BCCAAB3B7605}" type="datetimeFigureOut">
              <a:rPr lang="en-US" smtClean="0"/>
              <a:t>12-Sep-15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9E68E3-E1D7-4671-9983-727481C3C789}" type="slidenum">
              <a:rPr lang="en-US" smtClean="0"/>
              <a:t>‹#›</a:t>
            </a:fld>
            <a:endParaRPr lang="en-US"/>
          </a:p>
        </p:txBody>
      </p:sp>
    </p:spTree>
    <p:extLst>
      <p:ext uri="{BB962C8B-B14F-4D97-AF65-F5344CB8AC3E}">
        <p14:creationId xmlns:p14="http://schemas.microsoft.com/office/powerpoint/2010/main" val="239915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B775FB-1F89-48FD-9478-BCCAAB3B7605}" type="datetimeFigureOut">
              <a:rPr lang="en-US" smtClean="0"/>
              <a:t>12-Sep-15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9E68E3-E1D7-4671-9983-727481C3C789}" type="slidenum">
              <a:rPr lang="en-US" smtClean="0"/>
              <a:t>‹#›</a:t>
            </a:fld>
            <a:endParaRPr lang="en-US"/>
          </a:p>
        </p:txBody>
      </p:sp>
    </p:spTree>
    <p:extLst>
      <p:ext uri="{BB962C8B-B14F-4D97-AF65-F5344CB8AC3E}">
        <p14:creationId xmlns:p14="http://schemas.microsoft.com/office/powerpoint/2010/main" val="1280498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B775FB-1F89-48FD-9478-BCCAAB3B7605}" type="datetimeFigureOut">
              <a:rPr lang="en-US" smtClean="0"/>
              <a:t>12-Sep-15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9E68E3-E1D7-4671-9983-727481C3C789}" type="slidenum">
              <a:rPr lang="en-US" smtClean="0"/>
              <a:t>‹#›</a:t>
            </a:fld>
            <a:endParaRPr lang="en-US"/>
          </a:p>
        </p:txBody>
      </p:sp>
    </p:spTree>
    <p:extLst>
      <p:ext uri="{BB962C8B-B14F-4D97-AF65-F5344CB8AC3E}">
        <p14:creationId xmlns:p14="http://schemas.microsoft.com/office/powerpoint/2010/main" val="2008734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B775FB-1F89-48FD-9478-BCCAAB3B7605}" type="datetimeFigureOut">
              <a:rPr lang="en-US" smtClean="0"/>
              <a:t>12-Sep-15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9E68E3-E1D7-4671-9983-727481C3C789}" type="slidenum">
              <a:rPr lang="en-US" smtClean="0"/>
              <a:t>‹#›</a:t>
            </a:fld>
            <a:endParaRPr lang="en-US"/>
          </a:p>
        </p:txBody>
      </p:sp>
    </p:spTree>
    <p:extLst>
      <p:ext uri="{BB962C8B-B14F-4D97-AF65-F5344CB8AC3E}">
        <p14:creationId xmlns:p14="http://schemas.microsoft.com/office/powerpoint/2010/main" val="1173617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B775FB-1F89-48FD-9478-BCCAAB3B7605}" type="datetimeFigureOut">
              <a:rPr lang="en-US" smtClean="0"/>
              <a:t>12-Sep-15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9E68E3-E1D7-4671-9983-727481C3C789}" type="slidenum">
              <a:rPr lang="en-US" smtClean="0"/>
              <a:t>‹#›</a:t>
            </a:fld>
            <a:endParaRPr lang="en-US"/>
          </a:p>
        </p:txBody>
      </p:sp>
    </p:spTree>
    <p:extLst>
      <p:ext uri="{BB962C8B-B14F-4D97-AF65-F5344CB8AC3E}">
        <p14:creationId xmlns:p14="http://schemas.microsoft.com/office/powerpoint/2010/main" val="182329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Digital Civilization: Future of Digital Society</a:t>
            </a:r>
            <a:endParaRPr lang="en-US" dirty="0"/>
          </a:p>
        </p:txBody>
      </p:sp>
      <p:sp>
        <p:nvSpPr>
          <p:cNvPr id="3" name="Subtitle 2"/>
          <p:cNvSpPr>
            <a:spLocks noGrp="1"/>
          </p:cNvSpPr>
          <p:nvPr>
            <p:ph type="subTitle" idx="1"/>
          </p:nvPr>
        </p:nvSpPr>
        <p:spPr/>
        <p:txBody>
          <a:bodyPr/>
          <a:lstStyle/>
          <a:p>
            <a:r>
              <a:rPr lang="en-US" dirty="0" smtClean="0"/>
              <a:t>Prabhas Chongstitvatana</a:t>
            </a:r>
          </a:p>
          <a:p>
            <a:r>
              <a:rPr lang="en-US" dirty="0" err="1" smtClean="0"/>
              <a:t>Chulalongkorn</a:t>
            </a:r>
            <a:r>
              <a:rPr lang="en-US" dirty="0" smtClean="0"/>
              <a:t> University</a:t>
            </a:r>
            <a:endParaRPr lang="en-US" dirty="0"/>
          </a:p>
        </p:txBody>
      </p:sp>
    </p:spTree>
    <p:extLst>
      <p:ext uri="{BB962C8B-B14F-4D97-AF65-F5344CB8AC3E}">
        <p14:creationId xmlns:p14="http://schemas.microsoft.com/office/powerpoint/2010/main" val="40192284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3135" y="513660"/>
            <a:ext cx="11345730" cy="5608098"/>
          </a:xfrm>
        </p:spPr>
      </p:pic>
    </p:spTree>
    <p:extLst>
      <p:ext uri="{BB962C8B-B14F-4D97-AF65-F5344CB8AC3E}">
        <p14:creationId xmlns:p14="http://schemas.microsoft.com/office/powerpoint/2010/main" val="2344496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Thailand </a:t>
            </a:r>
            <a:r>
              <a:rPr lang="en-US" dirty="0" smtClean="0"/>
              <a:t>Digital Economy Plan</a:t>
            </a:r>
            <a:endParaRPr lang="en-US" dirty="0"/>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13033053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4655" y="0"/>
            <a:ext cx="9190945" cy="6660646"/>
          </a:xfrm>
        </p:spPr>
      </p:pic>
    </p:spTree>
    <p:extLst>
      <p:ext uri="{BB962C8B-B14F-4D97-AF65-F5344CB8AC3E}">
        <p14:creationId xmlns:p14="http://schemas.microsoft.com/office/powerpoint/2010/main" val="16277312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3185" y="365125"/>
            <a:ext cx="11197571" cy="5439327"/>
          </a:xfrm>
        </p:spPr>
      </p:pic>
    </p:spTree>
    <p:extLst>
      <p:ext uri="{BB962C8B-B14F-4D97-AF65-F5344CB8AC3E}">
        <p14:creationId xmlns:p14="http://schemas.microsoft.com/office/powerpoint/2010/main" val="38054384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6362" y="365125"/>
            <a:ext cx="9979276" cy="6112550"/>
          </a:xfrm>
        </p:spPr>
      </p:pic>
    </p:spTree>
    <p:extLst>
      <p:ext uri="{BB962C8B-B14F-4D97-AF65-F5344CB8AC3E}">
        <p14:creationId xmlns:p14="http://schemas.microsoft.com/office/powerpoint/2010/main" val="26627578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Civilization</a:t>
            </a:r>
            <a:endParaRPr lang="en-US" dirty="0"/>
          </a:p>
        </p:txBody>
      </p:sp>
      <p:sp>
        <p:nvSpPr>
          <p:cNvPr id="3" name="Content Placeholder 2"/>
          <p:cNvSpPr>
            <a:spLocks noGrp="1"/>
          </p:cNvSpPr>
          <p:nvPr>
            <p:ph idx="1"/>
          </p:nvPr>
        </p:nvSpPr>
        <p:spPr/>
        <p:txBody>
          <a:bodyPr/>
          <a:lstStyle/>
          <a:p>
            <a:r>
              <a:rPr lang="en-US" sz="3600" dirty="0" smtClean="0"/>
              <a:t>We are becoming more digital society.</a:t>
            </a:r>
          </a:p>
          <a:p>
            <a:r>
              <a:rPr lang="en-US" sz="3600" dirty="0" smtClean="0"/>
              <a:t>Individual becomes more empowered.</a:t>
            </a:r>
          </a:p>
          <a:p>
            <a:r>
              <a:rPr lang="en-US" sz="3600" dirty="0" smtClean="0"/>
              <a:t>Nation becomes borderless.</a:t>
            </a:r>
          </a:p>
          <a:p>
            <a:endParaRPr lang="en-US" dirty="0"/>
          </a:p>
        </p:txBody>
      </p:sp>
    </p:spTree>
    <p:extLst>
      <p:ext uri="{BB962C8B-B14F-4D97-AF65-F5344CB8AC3E}">
        <p14:creationId xmlns:p14="http://schemas.microsoft.com/office/powerpoint/2010/main" val="29779673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 of nation state, by Kenichi </a:t>
            </a:r>
            <a:r>
              <a:rPr lang="en-US" dirty="0" err="1" smtClean="0"/>
              <a:t>Ohmae</a:t>
            </a:r>
            <a:r>
              <a:rPr lang="en-US" dirty="0" smtClean="0"/>
              <a:t>, 1996</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69696" y="1027906"/>
            <a:ext cx="3664164" cy="5584045"/>
          </a:xfrm>
        </p:spPr>
      </p:pic>
    </p:spTree>
    <p:extLst>
      <p:ext uri="{BB962C8B-B14F-4D97-AF65-F5344CB8AC3E}">
        <p14:creationId xmlns:p14="http://schemas.microsoft.com/office/powerpoint/2010/main" val="21263775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Scenario</a:t>
            </a:r>
            <a:endParaRPr lang="en-US" dirty="0"/>
          </a:p>
        </p:txBody>
      </p:sp>
      <p:sp>
        <p:nvSpPr>
          <p:cNvPr id="3" name="Content Placeholder 2"/>
          <p:cNvSpPr>
            <a:spLocks noGrp="1"/>
          </p:cNvSpPr>
          <p:nvPr>
            <p:ph idx="1"/>
          </p:nvPr>
        </p:nvSpPr>
        <p:spPr>
          <a:xfrm>
            <a:off x="838200" y="1612211"/>
            <a:ext cx="10515600" cy="4351338"/>
          </a:xfrm>
        </p:spPr>
        <p:txBody>
          <a:bodyPr>
            <a:noAutofit/>
          </a:bodyPr>
          <a:lstStyle/>
          <a:p>
            <a:pPr marL="0" indent="0">
              <a:buNone/>
            </a:pPr>
            <a:r>
              <a:rPr lang="en-US" sz="3600" dirty="0" smtClean="0"/>
              <a:t>Citizenship is not only qualified by race, birthplace, religious belief, but people can applied for it.</a:t>
            </a:r>
          </a:p>
          <a:p>
            <a:pPr marL="0" indent="0">
              <a:buNone/>
            </a:pPr>
            <a:endParaRPr lang="en-US" sz="3600" dirty="0" smtClean="0"/>
          </a:p>
          <a:p>
            <a:pPr marL="0" indent="0">
              <a:buNone/>
            </a:pPr>
            <a:r>
              <a:rPr lang="en-US" sz="3600" dirty="0" smtClean="0"/>
              <a:t>Citizenship offers benefits for its citizen.</a:t>
            </a:r>
          </a:p>
          <a:p>
            <a:pPr marL="0" indent="0">
              <a:buNone/>
            </a:pPr>
            <a:r>
              <a:rPr lang="en-US" sz="3600" dirty="0" smtClean="0"/>
              <a:t>At the same time, citizen creates wealth for "nation".</a:t>
            </a:r>
          </a:p>
          <a:p>
            <a:pPr marL="0" indent="0">
              <a:buNone/>
            </a:pPr>
            <a:endParaRPr lang="en-US" sz="3600" dirty="0" smtClean="0"/>
          </a:p>
          <a:p>
            <a:pPr marL="0" indent="0">
              <a:buNone/>
            </a:pPr>
            <a:r>
              <a:rPr lang="en-US" sz="3600" dirty="0" smtClean="0"/>
              <a:t>A person can have many citizenship.</a:t>
            </a:r>
          </a:p>
          <a:p>
            <a:pPr marL="0" indent="0">
              <a:buNone/>
            </a:pPr>
            <a:r>
              <a:rPr lang="en-US" sz="3600" dirty="0" smtClean="0"/>
              <a:t>A nation must "acquire" her valuable citizen.</a:t>
            </a:r>
            <a:endParaRPr lang="en-US" sz="3600" dirty="0"/>
          </a:p>
        </p:txBody>
      </p:sp>
    </p:spTree>
    <p:extLst>
      <p:ext uri="{BB962C8B-B14F-4D97-AF65-F5344CB8AC3E}">
        <p14:creationId xmlns:p14="http://schemas.microsoft.com/office/powerpoint/2010/main" val="37571534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a:t>
            </a:r>
            <a:endParaRPr lang="en-US" dirty="0"/>
          </a:p>
        </p:txBody>
      </p:sp>
      <p:sp>
        <p:nvSpPr>
          <p:cNvPr id="3" name="Content Placeholder 2"/>
          <p:cNvSpPr>
            <a:spLocks noGrp="1"/>
          </p:cNvSpPr>
          <p:nvPr>
            <p:ph idx="1"/>
          </p:nvPr>
        </p:nvSpPr>
        <p:spPr/>
        <p:txBody>
          <a:bodyPr>
            <a:normAutofit/>
          </a:bodyPr>
          <a:lstStyle/>
          <a:p>
            <a:r>
              <a:rPr lang="en-US" sz="3600" dirty="0" smtClean="0"/>
              <a:t>Human society will accelerate to overcome "difference" in culture, belief, race.</a:t>
            </a:r>
          </a:p>
          <a:p>
            <a:r>
              <a:rPr lang="en-US" sz="3600" dirty="0" smtClean="0"/>
              <a:t>Society will "share" more common wealth.</a:t>
            </a:r>
          </a:p>
          <a:p>
            <a:r>
              <a:rPr lang="en-US" sz="3600" dirty="0" smtClean="0"/>
              <a:t>Society will be truly "</a:t>
            </a:r>
            <a:r>
              <a:rPr lang="en-US" sz="3600" dirty="0" err="1" smtClean="0"/>
              <a:t>globalise</a:t>
            </a:r>
            <a:r>
              <a:rPr lang="en-US" sz="3600" dirty="0" smtClean="0"/>
              <a:t>" and yet "</a:t>
            </a:r>
            <a:r>
              <a:rPr lang="en-US" sz="3600" dirty="0" err="1" smtClean="0"/>
              <a:t>localise</a:t>
            </a:r>
            <a:r>
              <a:rPr lang="en-US" sz="3600" dirty="0" smtClean="0"/>
              <a:t>".</a:t>
            </a:r>
          </a:p>
          <a:p>
            <a:pPr marL="0" indent="0">
              <a:buNone/>
            </a:pPr>
            <a:endParaRPr lang="en-US" sz="3600" dirty="0"/>
          </a:p>
        </p:txBody>
      </p:sp>
    </p:spTree>
    <p:extLst>
      <p:ext uri="{BB962C8B-B14F-4D97-AF65-F5344CB8AC3E}">
        <p14:creationId xmlns:p14="http://schemas.microsoft.com/office/powerpoint/2010/main" val="5802572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Information</a:t>
            </a:r>
            <a:endParaRPr lang="en-US" dirty="0"/>
          </a:p>
        </p:txBody>
      </p:sp>
      <p:sp>
        <p:nvSpPr>
          <p:cNvPr id="3" name="Content Placeholder 2"/>
          <p:cNvSpPr>
            <a:spLocks noGrp="1"/>
          </p:cNvSpPr>
          <p:nvPr>
            <p:ph idx="1"/>
          </p:nvPr>
        </p:nvSpPr>
        <p:spPr/>
        <p:txBody>
          <a:bodyPr/>
          <a:lstStyle/>
          <a:p>
            <a:r>
              <a:rPr lang="en-US" sz="3600" dirty="0" smtClean="0"/>
              <a:t>Search  “Prabhas Chongstitvatana”</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6390" y="2909566"/>
            <a:ext cx="2659610" cy="2629128"/>
          </a:xfrm>
          <a:prstGeom prst="rect">
            <a:avLst/>
          </a:prstGeom>
        </p:spPr>
      </p:pic>
    </p:spTree>
    <p:extLst>
      <p:ext uri="{BB962C8B-B14F-4D97-AF65-F5344CB8AC3E}">
        <p14:creationId xmlns:p14="http://schemas.microsoft.com/office/powerpoint/2010/main" val="19598844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Civilization</a:t>
            </a:r>
            <a:endParaRPr lang="en-US" dirty="0"/>
          </a:p>
        </p:txBody>
      </p:sp>
      <p:sp>
        <p:nvSpPr>
          <p:cNvPr id="3" name="Content Placeholder 2"/>
          <p:cNvSpPr>
            <a:spLocks noGrp="1"/>
          </p:cNvSpPr>
          <p:nvPr>
            <p:ph idx="1"/>
          </p:nvPr>
        </p:nvSpPr>
        <p:spPr/>
        <p:txBody>
          <a:bodyPr>
            <a:normAutofit/>
          </a:bodyPr>
          <a:lstStyle/>
          <a:p>
            <a:pPr marL="0" indent="0">
              <a:buNone/>
            </a:pPr>
            <a:r>
              <a:rPr lang="en-US" sz="3600" dirty="0" smtClean="0"/>
              <a:t>A civilization is any complex society characterized by urban development, social stratification, symbolic communication forms (typically, writing systems), and a perceived separation from and domination over the natural environment.</a:t>
            </a:r>
          </a:p>
          <a:p>
            <a:pPr marL="0" indent="0">
              <a:buNone/>
            </a:pPr>
            <a:endParaRPr lang="en-US" sz="3600" dirty="0"/>
          </a:p>
          <a:p>
            <a:pPr marL="0" indent="0">
              <a:buNone/>
            </a:pPr>
            <a:r>
              <a:rPr lang="en-US" sz="3600" dirty="0" smtClean="0"/>
              <a:t>								Wikipedia</a:t>
            </a:r>
            <a:endParaRPr lang="en-US" sz="3600" dirty="0"/>
          </a:p>
        </p:txBody>
      </p:sp>
    </p:spTree>
    <p:extLst>
      <p:ext uri="{BB962C8B-B14F-4D97-AF65-F5344CB8AC3E}">
        <p14:creationId xmlns:p14="http://schemas.microsoft.com/office/powerpoint/2010/main" val="7374876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88637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43386" y="0"/>
            <a:ext cx="9144000" cy="6858000"/>
          </a:xfrm>
        </p:spPr>
      </p:pic>
    </p:spTree>
    <p:extLst>
      <p:ext uri="{BB962C8B-B14F-4D97-AF65-F5344CB8AC3E}">
        <p14:creationId xmlns:p14="http://schemas.microsoft.com/office/powerpoint/2010/main" val="7287460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7835" y="1050373"/>
            <a:ext cx="10515600" cy="4351338"/>
          </a:xfrm>
        </p:spPr>
        <p:txBody>
          <a:bodyPr>
            <a:noAutofit/>
          </a:bodyPr>
          <a:lstStyle/>
          <a:p>
            <a:pPr marL="0" indent="0">
              <a:buNone/>
            </a:pPr>
            <a:r>
              <a:rPr lang="en-US" sz="3600" dirty="0" smtClean="0"/>
              <a:t>Civilization can also refer to the culture of a complex society. </a:t>
            </a:r>
          </a:p>
          <a:p>
            <a:pPr marL="0" indent="0">
              <a:buNone/>
            </a:pPr>
            <a:endParaRPr lang="en-US" sz="3600" dirty="0" smtClean="0"/>
          </a:p>
          <a:p>
            <a:pPr marL="0" indent="0">
              <a:buNone/>
            </a:pPr>
            <a:r>
              <a:rPr lang="en-US" sz="3600" dirty="0" smtClean="0"/>
              <a:t>Civilizations tend to develop intricate cultures, including a state-based decision making apparatus, a literature, professional art, architecture, organized religion, and complex customs of education, coercion and control associated with maintaining the elite.</a:t>
            </a:r>
            <a:endParaRPr lang="en-US" sz="3600" dirty="0"/>
          </a:p>
        </p:txBody>
      </p:sp>
    </p:spTree>
    <p:extLst>
      <p:ext uri="{BB962C8B-B14F-4D97-AF65-F5344CB8AC3E}">
        <p14:creationId xmlns:p14="http://schemas.microsoft.com/office/powerpoint/2010/main" val="2674175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2885" y="275121"/>
            <a:ext cx="12200980" cy="5648602"/>
          </a:xfrm>
        </p:spPr>
      </p:pic>
      <p:sp>
        <p:nvSpPr>
          <p:cNvPr id="5" name="TextBox 4"/>
          <p:cNvSpPr txBox="1"/>
          <p:nvPr/>
        </p:nvSpPr>
        <p:spPr>
          <a:xfrm>
            <a:off x="616226" y="5764696"/>
            <a:ext cx="11171582" cy="1477328"/>
          </a:xfrm>
          <a:prstGeom prst="rect">
            <a:avLst/>
          </a:prstGeom>
          <a:noFill/>
        </p:spPr>
        <p:txBody>
          <a:bodyPr wrap="square" rtlCol="0">
            <a:spAutoFit/>
          </a:bodyPr>
          <a:lstStyle/>
          <a:p>
            <a:r>
              <a:rPr lang="en-US" dirty="0" smtClean="0"/>
              <a:t>"Clash of Civilizations mapn2" by </a:t>
            </a:r>
            <a:r>
              <a:rPr lang="en-US" dirty="0" err="1" smtClean="0"/>
              <a:t>en:en:User:Kyle</a:t>
            </a:r>
            <a:r>
              <a:rPr lang="en-US" dirty="0" smtClean="0"/>
              <a:t> </a:t>
            </a:r>
            <a:r>
              <a:rPr lang="en-US" dirty="0" err="1" smtClean="0"/>
              <a:t>Cronan</a:t>
            </a:r>
            <a:r>
              <a:rPr lang="en-US" dirty="0" smtClean="0"/>
              <a:t> and </a:t>
            </a:r>
            <a:r>
              <a:rPr lang="en-US" dirty="0" err="1" smtClean="0"/>
              <a:t>en:en:User:Olahus</a:t>
            </a:r>
            <a:r>
              <a:rPr lang="en-US" dirty="0" smtClean="0"/>
              <a:t> - imported from </a:t>
            </a:r>
            <a:r>
              <a:rPr lang="en-US" dirty="0" err="1" smtClean="0"/>
              <a:t>enwiki</a:t>
            </a:r>
            <a:r>
              <a:rPr lang="en-US" dirty="0" smtClean="0"/>
              <a:t>. Licensed under GFDL via Commons - https://commons.wikimedia.org/wiki/File:Clash_of_Civilizations_mapn2.png#/media/File:Clash_of_Civilizations_mapn2.png</a:t>
            </a:r>
          </a:p>
          <a:p>
            <a:endParaRPr lang="en-US" dirty="0"/>
          </a:p>
        </p:txBody>
      </p:sp>
    </p:spTree>
    <p:extLst>
      <p:ext uri="{BB962C8B-B14F-4D97-AF65-F5344CB8AC3E}">
        <p14:creationId xmlns:p14="http://schemas.microsoft.com/office/powerpoint/2010/main" val="37573711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Society</a:t>
            </a:r>
            <a:endParaRPr lang="en-US" dirty="0"/>
          </a:p>
        </p:txBody>
      </p:sp>
      <p:sp>
        <p:nvSpPr>
          <p:cNvPr id="3" name="Content Placeholder 2"/>
          <p:cNvSpPr>
            <a:spLocks noGrp="1"/>
          </p:cNvSpPr>
          <p:nvPr>
            <p:ph idx="1"/>
          </p:nvPr>
        </p:nvSpPr>
        <p:spPr/>
        <p:txBody>
          <a:bodyPr>
            <a:normAutofit/>
          </a:bodyPr>
          <a:lstStyle/>
          <a:p>
            <a:r>
              <a:rPr lang="en-US" sz="3600" dirty="0"/>
              <a:t>P</a:t>
            </a:r>
            <a:r>
              <a:rPr lang="en-US" sz="3600" dirty="0" smtClean="0"/>
              <a:t>eople engage in digital space</a:t>
            </a:r>
          </a:p>
          <a:p>
            <a:r>
              <a:rPr lang="en-US" sz="3600" dirty="0"/>
              <a:t>V</a:t>
            </a:r>
            <a:r>
              <a:rPr lang="en-US" sz="3600" dirty="0" smtClean="0"/>
              <a:t>alue creation</a:t>
            </a:r>
          </a:p>
          <a:p>
            <a:r>
              <a:rPr lang="en-US" sz="3600" dirty="0"/>
              <a:t>S</a:t>
            </a:r>
            <a:r>
              <a:rPr lang="en-US" sz="3600" dirty="0" smtClean="0"/>
              <a:t>hift in power toward citizen, consumer </a:t>
            </a:r>
          </a:p>
          <a:p>
            <a:r>
              <a:rPr lang="en-US" sz="3600" dirty="0"/>
              <a:t>S</a:t>
            </a:r>
            <a:r>
              <a:rPr lang="en-US" sz="3600" dirty="0" smtClean="0"/>
              <a:t>ocial media penetration daily life</a:t>
            </a:r>
          </a:p>
          <a:p>
            <a:r>
              <a:rPr lang="en-US" sz="3600" dirty="0"/>
              <a:t>D</a:t>
            </a:r>
            <a:r>
              <a:rPr lang="en-US" sz="3600" dirty="0" smtClean="0"/>
              <a:t>ifficult to control information flow</a:t>
            </a:r>
            <a:endParaRPr lang="en-US" sz="3600" dirty="0"/>
          </a:p>
        </p:txBody>
      </p:sp>
    </p:spTree>
    <p:extLst>
      <p:ext uri="{BB962C8B-B14F-4D97-AF65-F5344CB8AC3E}">
        <p14:creationId xmlns:p14="http://schemas.microsoft.com/office/powerpoint/2010/main" val="36683019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7714" y="1388304"/>
            <a:ext cx="10515600" cy="4351338"/>
          </a:xfrm>
        </p:spPr>
        <p:txBody>
          <a:bodyPr>
            <a:normAutofit fontScale="92500" lnSpcReduction="10000"/>
          </a:bodyPr>
          <a:lstStyle/>
          <a:p>
            <a:r>
              <a:rPr lang="en-US" sz="3600" dirty="0" smtClean="0"/>
              <a:t>Old classic value creation vs  </a:t>
            </a:r>
            <a:r>
              <a:rPr lang="en-US" sz="3600" dirty="0" smtClean="0">
                <a:solidFill>
                  <a:srgbClr val="FF0000"/>
                </a:solidFill>
              </a:rPr>
              <a:t>Open </a:t>
            </a:r>
            <a:r>
              <a:rPr lang="en-US" sz="3600" dirty="0">
                <a:solidFill>
                  <a:srgbClr val="FF0000"/>
                </a:solidFill>
              </a:rPr>
              <a:t>I</a:t>
            </a:r>
            <a:r>
              <a:rPr lang="en-US" sz="3600" dirty="0" smtClean="0">
                <a:solidFill>
                  <a:srgbClr val="FF0000"/>
                </a:solidFill>
              </a:rPr>
              <a:t>nnovation</a:t>
            </a:r>
          </a:p>
          <a:p>
            <a:r>
              <a:rPr lang="en-US" sz="3600" dirty="0">
                <a:solidFill>
                  <a:srgbClr val="FF0000"/>
                </a:solidFill>
              </a:rPr>
              <a:t>O</a:t>
            </a:r>
            <a:r>
              <a:rPr lang="en-US" sz="3600" dirty="0" smtClean="0">
                <a:solidFill>
                  <a:srgbClr val="FF0000"/>
                </a:solidFill>
              </a:rPr>
              <a:t>pen </a:t>
            </a:r>
            <a:r>
              <a:rPr lang="en-US" sz="3600" dirty="0" smtClean="0">
                <a:solidFill>
                  <a:srgbClr val="FF0000"/>
                </a:solidFill>
              </a:rPr>
              <a:t>Government</a:t>
            </a:r>
            <a:r>
              <a:rPr lang="en-US" sz="3600" dirty="0" smtClean="0"/>
              <a:t>: increase interaction with public</a:t>
            </a:r>
          </a:p>
          <a:p>
            <a:r>
              <a:rPr lang="en-US" sz="3600" dirty="0" smtClean="0">
                <a:solidFill>
                  <a:srgbClr val="FF0000"/>
                </a:solidFill>
              </a:rPr>
              <a:t>Open </a:t>
            </a:r>
            <a:r>
              <a:rPr lang="en-US" sz="3600" dirty="0">
                <a:solidFill>
                  <a:srgbClr val="FF0000"/>
                </a:solidFill>
              </a:rPr>
              <a:t>A</a:t>
            </a:r>
            <a:r>
              <a:rPr lang="en-US" sz="3600" dirty="0" smtClean="0">
                <a:solidFill>
                  <a:srgbClr val="FF0000"/>
                </a:solidFill>
              </a:rPr>
              <a:t>ccess</a:t>
            </a:r>
            <a:r>
              <a:rPr lang="en-US" sz="3600" dirty="0" smtClean="0"/>
              <a:t>: dissemination of scientific information</a:t>
            </a:r>
          </a:p>
          <a:p>
            <a:pPr lvl="1"/>
            <a:r>
              <a:rPr lang="en-US" sz="3200" dirty="0"/>
              <a:t>S</a:t>
            </a:r>
            <a:r>
              <a:rPr lang="en-US" sz="3200" dirty="0" smtClean="0"/>
              <a:t>preading knowledge efficiently, economically</a:t>
            </a:r>
          </a:p>
          <a:p>
            <a:r>
              <a:rPr lang="en-US" sz="3600" dirty="0">
                <a:solidFill>
                  <a:srgbClr val="FF0000"/>
                </a:solidFill>
              </a:rPr>
              <a:t>O</a:t>
            </a:r>
            <a:r>
              <a:rPr lang="en-US" sz="3600" dirty="0" smtClean="0">
                <a:solidFill>
                  <a:srgbClr val="FF0000"/>
                </a:solidFill>
              </a:rPr>
              <a:t>pen culture</a:t>
            </a:r>
            <a:r>
              <a:rPr lang="en-US" sz="3600" dirty="0" smtClean="0"/>
              <a:t>: free knowledge leads to innovation</a:t>
            </a:r>
          </a:p>
          <a:p>
            <a:r>
              <a:rPr lang="en-US" sz="3600" dirty="0"/>
              <a:t>C</a:t>
            </a:r>
            <a:r>
              <a:rPr lang="en-US" sz="3600" dirty="0" smtClean="0"/>
              <a:t>ollaborative digital society</a:t>
            </a:r>
          </a:p>
          <a:p>
            <a:endParaRPr lang="en-US" sz="3600" dirty="0"/>
          </a:p>
          <a:p>
            <a:pPr marL="0" indent="0">
              <a:buNone/>
            </a:pPr>
            <a:r>
              <a:rPr lang="en-US" sz="3600" dirty="0"/>
              <a:t>s</a:t>
            </a:r>
            <a:r>
              <a:rPr lang="en-US" sz="3600" dirty="0" smtClean="0"/>
              <a:t>ource: Deutsche Bank https://www.dbresearch.com</a:t>
            </a:r>
            <a:endParaRPr lang="en-US" sz="3600" dirty="0"/>
          </a:p>
        </p:txBody>
      </p:sp>
    </p:spTree>
    <p:extLst>
      <p:ext uri="{BB962C8B-B14F-4D97-AF65-F5344CB8AC3E}">
        <p14:creationId xmlns:p14="http://schemas.microsoft.com/office/powerpoint/2010/main" val="18878187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Digital Economy and Society Index</a:t>
            </a:r>
            <a:endParaRPr lang="en-US" dirty="0"/>
          </a:p>
        </p:txBody>
      </p:sp>
      <p:sp>
        <p:nvSpPr>
          <p:cNvPr id="3" name="Content Placeholder 2"/>
          <p:cNvSpPr>
            <a:spLocks noGrp="1"/>
          </p:cNvSpPr>
          <p:nvPr>
            <p:ph idx="1"/>
          </p:nvPr>
        </p:nvSpPr>
        <p:spPr/>
        <p:txBody>
          <a:bodyPr>
            <a:normAutofit/>
          </a:bodyPr>
          <a:lstStyle/>
          <a:p>
            <a:pPr marL="0" indent="0">
              <a:buNone/>
            </a:pPr>
            <a:r>
              <a:rPr lang="en-US" sz="3600" dirty="0" smtClean="0"/>
              <a:t>The Digital Economy and Society Index (DESI) is a composite index that </a:t>
            </a:r>
            <a:r>
              <a:rPr lang="en-US" sz="3600" dirty="0" err="1" smtClean="0"/>
              <a:t>summarises</a:t>
            </a:r>
            <a:r>
              <a:rPr lang="en-US" sz="3600" dirty="0" smtClean="0"/>
              <a:t> relevant </a:t>
            </a:r>
            <a:r>
              <a:rPr lang="en-US" sz="3600" dirty="0" smtClean="0"/>
              <a:t>indicators on </a:t>
            </a:r>
            <a:r>
              <a:rPr lang="en-US" sz="3600" dirty="0" smtClean="0"/>
              <a:t>Europe’s digital performance and tracks the evolution of EU member states in digital competitiveness.</a:t>
            </a:r>
            <a:endParaRPr lang="en-US" sz="3600" dirty="0"/>
          </a:p>
        </p:txBody>
      </p:sp>
    </p:spTree>
    <p:extLst>
      <p:ext uri="{BB962C8B-B14F-4D97-AF65-F5344CB8AC3E}">
        <p14:creationId xmlns:p14="http://schemas.microsoft.com/office/powerpoint/2010/main" val="10268335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a:t>
            </a:r>
            <a:endParaRPr lang="en-US" dirty="0"/>
          </a:p>
        </p:txBody>
      </p:sp>
      <p:sp>
        <p:nvSpPr>
          <p:cNvPr id="3" name="Content Placeholder 2"/>
          <p:cNvSpPr>
            <a:spLocks noGrp="1"/>
          </p:cNvSpPr>
          <p:nvPr>
            <p:ph idx="1"/>
          </p:nvPr>
        </p:nvSpPr>
        <p:spPr/>
        <p:txBody>
          <a:bodyPr>
            <a:normAutofit/>
          </a:bodyPr>
          <a:lstStyle/>
          <a:p>
            <a:pPr marL="0" indent="0">
              <a:buNone/>
            </a:pPr>
            <a:r>
              <a:rPr lang="en-US" sz="3600" dirty="0" smtClean="0"/>
              <a:t>1 Connectivity</a:t>
            </a:r>
          </a:p>
          <a:p>
            <a:pPr marL="0" indent="0">
              <a:buNone/>
            </a:pPr>
            <a:r>
              <a:rPr lang="en-US" sz="3600" dirty="0" smtClean="0"/>
              <a:t>2 Human Capital</a:t>
            </a:r>
          </a:p>
          <a:p>
            <a:pPr marL="0" indent="0">
              <a:buNone/>
            </a:pPr>
            <a:r>
              <a:rPr lang="en-US" sz="3600" dirty="0" smtClean="0"/>
              <a:t>3 Use of Internet</a:t>
            </a:r>
          </a:p>
          <a:p>
            <a:pPr marL="0" indent="0">
              <a:buNone/>
            </a:pPr>
            <a:r>
              <a:rPr lang="en-US" sz="3600" dirty="0" smtClean="0"/>
              <a:t>4 Integration of Digital Technology</a:t>
            </a:r>
          </a:p>
          <a:p>
            <a:pPr marL="0" indent="0">
              <a:buNone/>
            </a:pPr>
            <a:r>
              <a:rPr lang="en-US" sz="3600" dirty="0" smtClean="0"/>
              <a:t>5 Digital Public Services</a:t>
            </a:r>
            <a:endParaRPr lang="en-US" sz="3600" dirty="0"/>
          </a:p>
        </p:txBody>
      </p:sp>
    </p:spTree>
    <p:extLst>
      <p:ext uri="{BB962C8B-B14F-4D97-AF65-F5344CB8AC3E}">
        <p14:creationId xmlns:p14="http://schemas.microsoft.com/office/powerpoint/2010/main" val="29186646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879</Words>
  <Application>Microsoft Office PowerPoint</Application>
  <PresentationFormat>Custom</PresentationFormat>
  <Paragraphs>90</Paragraphs>
  <Slides>20</Slides>
  <Notes>7</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Digital Civilization: Future of Digital Society</vt:lpstr>
      <vt:lpstr>Civilization</vt:lpstr>
      <vt:lpstr>PowerPoint Presentation</vt:lpstr>
      <vt:lpstr>PowerPoint Presentation</vt:lpstr>
      <vt:lpstr>PowerPoint Presentation</vt:lpstr>
      <vt:lpstr>Digital Society</vt:lpstr>
      <vt:lpstr>PowerPoint Presentation</vt:lpstr>
      <vt:lpstr>The Digital Economy and Society Index</vt:lpstr>
      <vt:lpstr>DESI</vt:lpstr>
      <vt:lpstr>PowerPoint Presentation</vt:lpstr>
      <vt:lpstr>Thailand Digital Economy Plan</vt:lpstr>
      <vt:lpstr>PowerPoint Presentation</vt:lpstr>
      <vt:lpstr>PowerPoint Presentation</vt:lpstr>
      <vt:lpstr>PowerPoint Presentation</vt:lpstr>
      <vt:lpstr>Digital Civilization</vt:lpstr>
      <vt:lpstr>The end of nation state, by Kenichi Ohmae, 1996</vt:lpstr>
      <vt:lpstr>My Scenario</vt:lpstr>
      <vt:lpstr>Future</vt:lpstr>
      <vt:lpstr>More Information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Civilization: Future of Digital Society</dc:title>
  <dc:creator>Prabhas Chongstitvatana</dc:creator>
  <cp:lastModifiedBy>P C</cp:lastModifiedBy>
  <cp:revision>7</cp:revision>
  <dcterms:created xsi:type="dcterms:W3CDTF">2015-09-12T15:07:52Z</dcterms:created>
  <dcterms:modified xsi:type="dcterms:W3CDTF">2015-09-12T16:17:43Z</dcterms:modified>
</cp:coreProperties>
</file>