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9" r:id="rId3"/>
    <p:sldId id="270" r:id="rId4"/>
    <p:sldId id="271" r:id="rId5"/>
    <p:sldId id="272" r:id="rId6"/>
    <p:sldId id="274" r:id="rId7"/>
    <p:sldId id="273" r:id="rId8"/>
    <p:sldId id="259" r:id="rId9"/>
    <p:sldId id="257" r:id="rId10"/>
    <p:sldId id="265" r:id="rId11"/>
    <p:sldId id="258" r:id="rId12"/>
    <p:sldId id="275" r:id="rId13"/>
    <p:sldId id="260" r:id="rId14"/>
    <p:sldId id="276" r:id="rId15"/>
    <p:sldId id="262" r:id="rId16"/>
    <p:sldId id="278" r:id="rId17"/>
    <p:sldId id="285" r:id="rId18"/>
    <p:sldId id="286" r:id="rId19"/>
    <p:sldId id="287" r:id="rId20"/>
    <p:sldId id="288" r:id="rId21"/>
    <p:sldId id="289" r:id="rId22"/>
    <p:sldId id="290" r:id="rId23"/>
    <p:sldId id="291" r:id="rId24"/>
    <p:sldId id="281" r:id="rId25"/>
    <p:sldId id="263" r:id="rId26"/>
    <p:sldId id="282" r:id="rId27"/>
    <p:sldId id="283" r:id="rId28"/>
    <p:sldId id="284" r:id="rId29"/>
    <p:sldId id="267" r:id="rId30"/>
    <p:sldId id="268" r:id="rId31"/>
    <p:sldId id="292" r:id="rId3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08" autoAdjust="0"/>
    <p:restoredTop sz="94660"/>
  </p:normalViewPr>
  <p:slideViewPr>
    <p:cSldViewPr snapToGrid="0">
      <p:cViewPr varScale="1">
        <p:scale>
          <a:sx n="47" d="100"/>
          <a:sy n="47" d="100"/>
        </p:scale>
        <p:origin x="448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AC6A4-A971-4C59-A41B-E3C1F1198946}" type="datetimeFigureOut">
              <a:rPr lang="en-US" smtClean="0"/>
              <a:t>9/8/2016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011155-DCD7-4F2F-B4CF-111D7DAB0B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88300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AC6A4-A971-4C59-A41B-E3C1F1198946}" type="datetimeFigureOut">
              <a:rPr lang="en-US" smtClean="0"/>
              <a:t>9/8/2016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011155-DCD7-4F2F-B4CF-111D7DAB0B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66748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AC6A4-A971-4C59-A41B-E3C1F1198946}" type="datetimeFigureOut">
              <a:rPr lang="en-US" smtClean="0"/>
              <a:t>9/8/2016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011155-DCD7-4F2F-B4CF-111D7DAB0B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51662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AC6A4-A971-4C59-A41B-E3C1F1198946}" type="datetimeFigureOut">
              <a:rPr lang="en-US" smtClean="0"/>
              <a:t>9/8/2016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011155-DCD7-4F2F-B4CF-111D7DAB0B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97966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AC6A4-A971-4C59-A41B-E3C1F1198946}" type="datetimeFigureOut">
              <a:rPr lang="en-US" smtClean="0"/>
              <a:t>9/8/2016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011155-DCD7-4F2F-B4CF-111D7DAB0B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48828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AC6A4-A971-4C59-A41B-E3C1F1198946}" type="datetimeFigureOut">
              <a:rPr lang="en-US" smtClean="0"/>
              <a:t>9/8/2016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011155-DCD7-4F2F-B4CF-111D7DAB0B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23749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AC6A4-A971-4C59-A41B-E3C1F1198946}" type="datetimeFigureOut">
              <a:rPr lang="en-US" smtClean="0"/>
              <a:t>9/8/2016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011155-DCD7-4F2F-B4CF-111D7DAB0B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12248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AC6A4-A971-4C59-A41B-E3C1F1198946}" type="datetimeFigureOut">
              <a:rPr lang="en-US" smtClean="0"/>
              <a:t>9/8/2016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011155-DCD7-4F2F-B4CF-111D7DAB0B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28042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AC6A4-A971-4C59-A41B-E3C1F1198946}" type="datetimeFigureOut">
              <a:rPr lang="en-US" smtClean="0"/>
              <a:t>9/8/2016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011155-DCD7-4F2F-B4CF-111D7DAB0B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91465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AC6A4-A971-4C59-A41B-E3C1F1198946}" type="datetimeFigureOut">
              <a:rPr lang="en-US" smtClean="0"/>
              <a:t>9/8/2016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011155-DCD7-4F2F-B4CF-111D7DAB0B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41129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AC6A4-A971-4C59-A41B-E3C1F1198946}" type="datetimeFigureOut">
              <a:rPr lang="en-US" smtClean="0"/>
              <a:t>9/8/2016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011155-DCD7-4F2F-B4CF-111D7DAB0B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97932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FAC6A4-A971-4C59-A41B-E3C1F1198946}" type="datetimeFigureOut">
              <a:rPr lang="en-US" smtClean="0"/>
              <a:t>9/8/2016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011155-DCD7-4F2F-B4CF-111D7DAB0B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98368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0.jpeg"/><Relationship Id="rId5" Type="http://schemas.openxmlformats.org/officeDocument/2006/relationships/image" Target="../media/image9.jpeg"/><Relationship Id="rId4" Type="http://schemas.openxmlformats.org/officeDocument/2006/relationships/image" Target="../media/image8.jpe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Problem Identification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4052414"/>
            <a:ext cx="9144000" cy="1655762"/>
          </a:xfrm>
        </p:spPr>
        <p:txBody>
          <a:bodyPr>
            <a:noAutofit/>
          </a:bodyPr>
          <a:lstStyle/>
          <a:p>
            <a:r>
              <a:rPr lang="en-US" sz="3200" dirty="0" smtClean="0"/>
              <a:t>Prabhas Chongstitvatana</a:t>
            </a:r>
          </a:p>
          <a:p>
            <a:r>
              <a:rPr lang="en-US" sz="3200" dirty="0" smtClean="0"/>
              <a:t>Faculty of Engineering</a:t>
            </a:r>
          </a:p>
          <a:p>
            <a:r>
              <a:rPr lang="en-US" sz="3200" dirty="0" err="1" smtClean="0"/>
              <a:t>Chulalongkorn</a:t>
            </a:r>
            <a:r>
              <a:rPr lang="en-US" sz="3200" dirty="0" smtClean="0"/>
              <a:t> University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7892671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en-US" sz="4800" dirty="0"/>
              <a:t>Evaluation</a:t>
            </a:r>
            <a:endParaRPr lang="th-TH" altLang="en-US" sz="4800" dirty="0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en-US" sz="3600" dirty="0"/>
              <a:t>In research, we control the quality by "peer review".  That is, we believe that the best person to "valuate" our work is the person who is </a:t>
            </a:r>
            <a:r>
              <a:rPr lang="en-US" altLang="en-US" sz="3600" dirty="0" err="1"/>
              <a:t>knowledgable</a:t>
            </a:r>
            <a:r>
              <a:rPr lang="en-US" altLang="en-US" sz="3600" dirty="0"/>
              <a:t> in the field, our "peer".  </a:t>
            </a:r>
          </a:p>
          <a:p>
            <a:endParaRPr lang="th-TH" altLang="en-US" sz="3600" dirty="0"/>
          </a:p>
        </p:txBody>
      </p:sp>
    </p:spTree>
    <p:extLst>
      <p:ext uri="{BB962C8B-B14F-4D97-AF65-F5344CB8AC3E}">
        <p14:creationId xmlns:p14="http://schemas.microsoft.com/office/powerpoint/2010/main" val="262631300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1992313" y="549275"/>
            <a:ext cx="9389920" cy="1143000"/>
          </a:xfrm>
        </p:spPr>
        <p:txBody>
          <a:bodyPr>
            <a:noAutofit/>
          </a:bodyPr>
          <a:lstStyle/>
          <a:p>
            <a:r>
              <a:rPr lang="en-US" altLang="en-US" sz="4800" dirty="0"/>
              <a:t>Exercise in </a:t>
            </a:r>
            <a:r>
              <a:rPr lang="th-TH" altLang="en-US" sz="4800" dirty="0"/>
              <a:t>"</a:t>
            </a:r>
            <a:r>
              <a:rPr lang="en-US" altLang="en-US" sz="4800" dirty="0"/>
              <a:t>valuating</a:t>
            </a:r>
            <a:r>
              <a:rPr lang="th-TH" altLang="en-US" sz="4800" dirty="0"/>
              <a:t>" </a:t>
            </a:r>
            <a:r>
              <a:rPr lang="en-US" altLang="en-US" sz="4800" dirty="0"/>
              <a:t>research work</a:t>
            </a:r>
            <a:endParaRPr lang="th-TH" altLang="en-US" sz="4800" dirty="0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435288" y="2013970"/>
            <a:ext cx="9837761" cy="3921125"/>
          </a:xfrm>
        </p:spPr>
        <p:txBody>
          <a:bodyPr>
            <a:noAutofit/>
          </a:bodyPr>
          <a:lstStyle/>
          <a:p>
            <a:pPr>
              <a:lnSpc>
                <a:spcPct val="90000"/>
              </a:lnSpc>
            </a:pPr>
            <a:r>
              <a:rPr lang="en-US" altLang="en-US" sz="3600" dirty="0"/>
              <a:t>What is the value of theses done in Thailand.  In most library, there are a lot of theses in the shelves.  How can we say these theses are useful?  Who use it?</a:t>
            </a:r>
          </a:p>
          <a:p>
            <a:pPr>
              <a:lnSpc>
                <a:spcPct val="90000"/>
              </a:lnSpc>
            </a:pPr>
            <a:endParaRPr lang="en-US" altLang="en-US" sz="3600" dirty="0"/>
          </a:p>
          <a:p>
            <a:pPr>
              <a:lnSpc>
                <a:spcPct val="90000"/>
              </a:lnSpc>
            </a:pPr>
            <a:r>
              <a:rPr lang="en-US" altLang="en-US" sz="3600" dirty="0"/>
              <a:t>During postgraduate study, we are reading a lot of other people work.  What is the value of the material we are reading?  Why are we reading it?</a:t>
            </a:r>
            <a:endParaRPr lang="th-TH" altLang="en-US" sz="3600" dirty="0"/>
          </a:p>
        </p:txBody>
      </p:sp>
    </p:spTree>
    <p:extLst>
      <p:ext uri="{BB962C8B-B14F-4D97-AF65-F5344CB8AC3E}">
        <p14:creationId xmlns:p14="http://schemas.microsoft.com/office/powerpoint/2010/main" val="47311847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dirty="0" smtClean="0"/>
              <a:t>Method</a:t>
            </a:r>
            <a:endParaRPr lang="en-US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dirty="0" smtClean="0"/>
              <a:t> Lecturer</a:t>
            </a:r>
          </a:p>
          <a:p>
            <a:pPr lvl="1"/>
            <a:r>
              <a:rPr lang="en-US" sz="3600" dirty="0" smtClean="0"/>
              <a:t>    </a:t>
            </a:r>
            <a:r>
              <a:rPr lang="en-US" sz="3600" dirty="0"/>
              <a:t>find academic companion</a:t>
            </a:r>
          </a:p>
          <a:p>
            <a:pPr lvl="1"/>
            <a:r>
              <a:rPr lang="en-US" sz="3600" dirty="0"/>
              <a:t>    use strength, advantage of environment</a:t>
            </a:r>
          </a:p>
          <a:p>
            <a:pPr marL="0" indent="0">
              <a:buNone/>
            </a:pPr>
            <a:r>
              <a:rPr lang="en-US" sz="3600" dirty="0" smtClean="0"/>
              <a:t>  Student</a:t>
            </a:r>
          </a:p>
          <a:p>
            <a:pPr lvl="1"/>
            <a:r>
              <a:rPr lang="en-US" sz="3600" dirty="0" smtClean="0"/>
              <a:t>    </a:t>
            </a:r>
            <a:r>
              <a:rPr lang="en-US" sz="3600" dirty="0"/>
              <a:t>choose by topics</a:t>
            </a:r>
          </a:p>
          <a:p>
            <a:pPr lvl="1"/>
            <a:r>
              <a:rPr lang="en-US" sz="3600" dirty="0"/>
              <a:t>    choose by advisors</a:t>
            </a:r>
          </a:p>
          <a:p>
            <a:pPr lvl="1"/>
            <a:r>
              <a:rPr lang="en-US" sz="3600" dirty="0"/>
              <a:t>    choose by skill set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4098567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en-US" sz="4800" dirty="0"/>
              <a:t>C</a:t>
            </a:r>
            <a:r>
              <a:rPr lang="en-US" altLang="en-US" sz="4800" dirty="0" smtClean="0"/>
              <a:t>reate </a:t>
            </a:r>
            <a:r>
              <a:rPr lang="en-US" altLang="en-US" sz="4800" dirty="0"/>
              <a:t>a topic</a:t>
            </a:r>
            <a:endParaRPr lang="th-TH" altLang="en-US" sz="4800" dirty="0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Tx/>
              <a:buNone/>
            </a:pPr>
            <a:r>
              <a:rPr lang="en-US" altLang="en-US" sz="3600" dirty="0"/>
              <a:t>1  from the real-world problems</a:t>
            </a:r>
          </a:p>
          <a:p>
            <a:pPr>
              <a:buFontTx/>
              <a:buNone/>
            </a:pPr>
            <a:r>
              <a:rPr lang="en-US" altLang="en-US" sz="3600" dirty="0"/>
              <a:t>2  from the boundary of current knowledge</a:t>
            </a:r>
          </a:p>
          <a:p>
            <a:pPr>
              <a:buFontTx/>
              <a:buNone/>
            </a:pPr>
            <a:r>
              <a:rPr lang="en-US" altLang="en-US" sz="3600" dirty="0"/>
              <a:t>3  from imagination</a:t>
            </a:r>
          </a:p>
          <a:p>
            <a:endParaRPr lang="th-TH" altLang="en-US" sz="3600" dirty="0"/>
          </a:p>
        </p:txBody>
      </p:sp>
    </p:spTree>
    <p:extLst>
      <p:ext uri="{BB962C8B-B14F-4D97-AF65-F5344CB8AC3E}">
        <p14:creationId xmlns:p14="http://schemas.microsoft.com/office/powerpoint/2010/main" val="81510885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dirty="0" smtClean="0"/>
              <a:t>Tips</a:t>
            </a:r>
            <a:endParaRPr lang="en-US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0653" y="1825625"/>
            <a:ext cx="11472081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dirty="0" smtClean="0"/>
              <a:t> Lecturer</a:t>
            </a:r>
          </a:p>
          <a:p>
            <a:pPr lvl="1"/>
            <a:r>
              <a:rPr lang="en-US" sz="3600" dirty="0" smtClean="0"/>
              <a:t>  </a:t>
            </a:r>
            <a:r>
              <a:rPr lang="en-US" sz="3600" dirty="0" smtClean="0"/>
              <a:t>aim </a:t>
            </a:r>
            <a:r>
              <a:rPr lang="en-US" sz="3600" dirty="0"/>
              <a:t>for long term</a:t>
            </a:r>
          </a:p>
          <a:p>
            <a:pPr lvl="1"/>
            <a:r>
              <a:rPr lang="en-US" sz="3600" dirty="0"/>
              <a:t>  </a:t>
            </a:r>
            <a:r>
              <a:rPr lang="en-US" sz="3600" dirty="0" smtClean="0"/>
              <a:t>must </a:t>
            </a:r>
            <a:r>
              <a:rPr lang="en-US" sz="3600" dirty="0"/>
              <a:t>rejuvenate motivation and curiosity</a:t>
            </a:r>
          </a:p>
          <a:p>
            <a:pPr marL="0" indent="0">
              <a:buNone/>
            </a:pPr>
            <a:r>
              <a:rPr lang="en-US" sz="3600" dirty="0" smtClean="0"/>
              <a:t>  Student</a:t>
            </a:r>
          </a:p>
          <a:p>
            <a:pPr lvl="1"/>
            <a:r>
              <a:rPr lang="en-US" sz="3600" dirty="0" smtClean="0"/>
              <a:t>  </a:t>
            </a:r>
            <a:r>
              <a:rPr lang="en-US" sz="3600" dirty="0" smtClean="0"/>
              <a:t>don't </a:t>
            </a:r>
            <a:r>
              <a:rPr lang="en-US" sz="3600" dirty="0"/>
              <a:t>do what you are not good at</a:t>
            </a:r>
          </a:p>
          <a:p>
            <a:pPr lvl="1"/>
            <a:r>
              <a:rPr lang="en-US" sz="3600" dirty="0"/>
              <a:t>  </a:t>
            </a:r>
            <a:r>
              <a:rPr lang="en-US" sz="3600" dirty="0" smtClean="0"/>
              <a:t>don't </a:t>
            </a:r>
            <a:r>
              <a:rPr lang="en-US" sz="3600" dirty="0"/>
              <a:t>do things that take too much time than you have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6215444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Tx/>
              <a:buNone/>
            </a:pPr>
            <a:r>
              <a:rPr lang="en-US" altLang="en-US" sz="3600" dirty="0"/>
              <a:t>1  Post a problem statement</a:t>
            </a:r>
          </a:p>
          <a:p>
            <a:pPr>
              <a:buFontTx/>
              <a:buNone/>
            </a:pPr>
            <a:r>
              <a:rPr lang="en-US" altLang="en-US" sz="3600" dirty="0"/>
              <a:t>2  Design a method to solve the problem</a:t>
            </a:r>
          </a:p>
          <a:p>
            <a:pPr>
              <a:buFontTx/>
              <a:buNone/>
            </a:pPr>
            <a:r>
              <a:rPr lang="en-US" altLang="en-US" sz="3600" dirty="0"/>
              <a:t>3  Negotiate the expectation of the result</a:t>
            </a:r>
          </a:p>
          <a:p>
            <a:pPr>
              <a:buFontTx/>
              <a:buNone/>
            </a:pPr>
            <a:r>
              <a:rPr lang="en-US" altLang="en-US" sz="3600" dirty="0"/>
              <a:t>4  Do it</a:t>
            </a:r>
            <a:endParaRPr lang="th-TH" altLang="en-US" sz="3600" dirty="0"/>
          </a:p>
        </p:txBody>
      </p:sp>
      <p:sp>
        <p:nvSpPr>
          <p:cNvPr id="15365" name="Rectangle 5"/>
          <p:cNvSpPr>
            <a:spLocks noChangeArrowheads="1"/>
          </p:cNvSpPr>
          <p:nvPr>
            <p:ph type="title"/>
          </p:nvPr>
        </p:nvSpPr>
        <p:spPr>
          <a:noFill/>
          <a:ln/>
        </p:spPr>
        <p:txBody>
          <a:bodyPr>
            <a:normAutofit/>
          </a:bodyPr>
          <a:lstStyle/>
          <a:p>
            <a:r>
              <a:rPr lang="en-US" sz="4800" dirty="0" smtClean="0"/>
              <a:t>Step of doing research</a:t>
            </a:r>
            <a:endParaRPr lang="th-TH" altLang="en-US" sz="4800" dirty="0"/>
          </a:p>
        </p:txBody>
      </p:sp>
    </p:spTree>
    <p:extLst>
      <p:ext uri="{BB962C8B-B14F-4D97-AF65-F5344CB8AC3E}">
        <p14:creationId xmlns:p14="http://schemas.microsoft.com/office/powerpoint/2010/main" val="231318648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dirty="0"/>
              <a:t>Success Factors </a:t>
            </a:r>
            <a:r>
              <a:rPr lang="en-US" sz="4800" dirty="0" smtClean="0"/>
              <a:t>in </a:t>
            </a:r>
            <a:r>
              <a:rPr lang="th-TH" sz="4800" dirty="0" smtClean="0"/>
              <a:t>Research</a:t>
            </a:r>
            <a:endParaRPr lang="th-TH" sz="4800" dirty="0"/>
          </a:p>
        </p:txBody>
      </p:sp>
      <p:sp>
        <p:nvSpPr>
          <p:cNvPr id="40966" name="Oval 6"/>
          <p:cNvSpPr>
            <a:spLocks noChangeArrowheads="1"/>
          </p:cNvSpPr>
          <p:nvPr/>
        </p:nvSpPr>
        <p:spPr bwMode="auto">
          <a:xfrm>
            <a:off x="4724400" y="3276600"/>
            <a:ext cx="2286000" cy="990600"/>
          </a:xfrm>
          <a:prstGeom prst="ellipse">
            <a:avLst/>
          </a:prstGeom>
          <a:solidFill>
            <a:schemeClr val="tx1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th-TH" sz="2000">
                <a:solidFill>
                  <a:schemeClr val="bg1"/>
                </a:solidFill>
              </a:rPr>
              <a:t>Research</a:t>
            </a:r>
          </a:p>
        </p:txBody>
      </p:sp>
      <p:grpSp>
        <p:nvGrpSpPr>
          <p:cNvPr id="40979" name="Group 19"/>
          <p:cNvGrpSpPr>
            <a:grpSpLocks/>
          </p:cNvGrpSpPr>
          <p:nvPr/>
        </p:nvGrpSpPr>
        <p:grpSpPr bwMode="auto">
          <a:xfrm>
            <a:off x="4648200" y="1905000"/>
            <a:ext cx="2514600" cy="1295400"/>
            <a:chOff x="1968" y="1200"/>
            <a:chExt cx="1584" cy="816"/>
          </a:xfrm>
        </p:grpSpPr>
        <p:sp>
          <p:nvSpPr>
            <p:cNvPr id="40963" name="Rectangle 3"/>
            <p:cNvSpPr>
              <a:spLocks noChangeArrowheads="1"/>
            </p:cNvSpPr>
            <p:nvPr/>
          </p:nvSpPr>
          <p:spPr bwMode="auto">
            <a:xfrm>
              <a:off x="1968" y="1200"/>
              <a:ext cx="1584" cy="432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th-TH" sz="2000" dirty="0">
                  <a:solidFill>
                    <a:schemeClr val="bg1"/>
                  </a:solidFill>
                </a:rPr>
                <a:t>Computing Knowledge</a:t>
              </a:r>
            </a:p>
          </p:txBody>
        </p:sp>
        <p:sp>
          <p:nvSpPr>
            <p:cNvPr id="40967" name="AutoShape 7"/>
            <p:cNvSpPr>
              <a:spLocks noChangeArrowheads="1"/>
            </p:cNvSpPr>
            <p:nvPr/>
          </p:nvSpPr>
          <p:spPr bwMode="auto">
            <a:xfrm>
              <a:off x="2592" y="1680"/>
              <a:ext cx="288" cy="336"/>
            </a:xfrm>
            <a:prstGeom prst="downArrow">
              <a:avLst>
                <a:gd name="adj1" fmla="val 50000"/>
                <a:gd name="adj2" fmla="val 29167"/>
              </a:avLst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2000"/>
            </a:p>
          </p:txBody>
        </p:sp>
      </p:grpSp>
      <p:grpSp>
        <p:nvGrpSpPr>
          <p:cNvPr id="40980" name="Group 20"/>
          <p:cNvGrpSpPr>
            <a:grpSpLocks/>
          </p:cNvGrpSpPr>
          <p:nvPr/>
        </p:nvGrpSpPr>
        <p:grpSpPr bwMode="auto">
          <a:xfrm>
            <a:off x="3276600" y="4343400"/>
            <a:ext cx="2209800" cy="1295400"/>
            <a:chOff x="1104" y="2736"/>
            <a:chExt cx="1392" cy="816"/>
          </a:xfrm>
        </p:grpSpPr>
        <p:sp>
          <p:nvSpPr>
            <p:cNvPr id="40965" name="Rectangle 5"/>
            <p:cNvSpPr>
              <a:spLocks noChangeArrowheads="1"/>
            </p:cNvSpPr>
            <p:nvPr/>
          </p:nvSpPr>
          <p:spPr bwMode="auto">
            <a:xfrm>
              <a:off x="1104" y="3120"/>
              <a:ext cx="1392" cy="432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th-TH" sz="2000">
                  <a:solidFill>
                    <a:schemeClr val="bg1"/>
                  </a:solidFill>
                </a:rPr>
                <a:t>Scientific Method</a:t>
              </a:r>
            </a:p>
          </p:txBody>
        </p:sp>
        <p:sp>
          <p:nvSpPr>
            <p:cNvPr id="40968" name="AutoShape 8"/>
            <p:cNvSpPr>
              <a:spLocks noChangeArrowheads="1"/>
            </p:cNvSpPr>
            <p:nvPr/>
          </p:nvSpPr>
          <p:spPr bwMode="auto">
            <a:xfrm rot="-8100000">
              <a:off x="2088" y="2712"/>
              <a:ext cx="288" cy="336"/>
            </a:xfrm>
            <a:prstGeom prst="downArrow">
              <a:avLst>
                <a:gd name="adj1" fmla="val 50000"/>
                <a:gd name="adj2" fmla="val 29167"/>
              </a:avLst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2000"/>
            </a:p>
          </p:txBody>
        </p:sp>
      </p:grpSp>
      <p:grpSp>
        <p:nvGrpSpPr>
          <p:cNvPr id="40981" name="Group 21"/>
          <p:cNvGrpSpPr>
            <a:grpSpLocks/>
          </p:cNvGrpSpPr>
          <p:nvPr/>
        </p:nvGrpSpPr>
        <p:grpSpPr bwMode="auto">
          <a:xfrm>
            <a:off x="6400800" y="4343400"/>
            <a:ext cx="2209800" cy="1295400"/>
            <a:chOff x="3072" y="2736"/>
            <a:chExt cx="1392" cy="816"/>
          </a:xfrm>
        </p:grpSpPr>
        <p:sp>
          <p:nvSpPr>
            <p:cNvPr id="40964" name="Rectangle 4"/>
            <p:cNvSpPr>
              <a:spLocks noChangeArrowheads="1"/>
            </p:cNvSpPr>
            <p:nvPr/>
          </p:nvSpPr>
          <p:spPr bwMode="auto">
            <a:xfrm>
              <a:off x="3072" y="3120"/>
              <a:ext cx="1392" cy="432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th-TH" sz="2000">
                  <a:solidFill>
                    <a:schemeClr val="bg1"/>
                  </a:solidFill>
                </a:rPr>
                <a:t>Analytical Skill</a:t>
              </a:r>
            </a:p>
          </p:txBody>
        </p:sp>
        <p:sp>
          <p:nvSpPr>
            <p:cNvPr id="40969" name="AutoShape 9"/>
            <p:cNvSpPr>
              <a:spLocks noChangeArrowheads="1"/>
            </p:cNvSpPr>
            <p:nvPr/>
          </p:nvSpPr>
          <p:spPr bwMode="auto">
            <a:xfrm rot="8100000" flipH="1">
              <a:off x="3096" y="2712"/>
              <a:ext cx="288" cy="336"/>
            </a:xfrm>
            <a:prstGeom prst="downArrow">
              <a:avLst>
                <a:gd name="adj1" fmla="val 50000"/>
                <a:gd name="adj2" fmla="val 29167"/>
              </a:avLst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2000"/>
            </a:p>
          </p:txBody>
        </p:sp>
      </p:grpSp>
      <p:sp>
        <p:nvSpPr>
          <p:cNvPr id="40970" name="Rectangle 10"/>
          <p:cNvSpPr>
            <a:spLocks noChangeArrowheads="1"/>
          </p:cNvSpPr>
          <p:nvPr/>
        </p:nvSpPr>
        <p:spPr bwMode="auto">
          <a:xfrm>
            <a:off x="7467600" y="2362200"/>
            <a:ext cx="1143000" cy="3810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th-TH" sz="2000"/>
              <a:t>Funding</a:t>
            </a:r>
          </a:p>
        </p:txBody>
      </p:sp>
      <p:sp>
        <p:nvSpPr>
          <p:cNvPr id="40971" name="Rectangle 11"/>
          <p:cNvSpPr>
            <a:spLocks noChangeArrowheads="1"/>
          </p:cNvSpPr>
          <p:nvPr/>
        </p:nvSpPr>
        <p:spPr bwMode="auto">
          <a:xfrm>
            <a:off x="2743200" y="2286000"/>
            <a:ext cx="1600200" cy="3810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th-TH" sz="2000"/>
              <a:t>Determination</a:t>
            </a:r>
          </a:p>
        </p:txBody>
      </p:sp>
      <p:sp>
        <p:nvSpPr>
          <p:cNvPr id="40972" name="Rectangle 12"/>
          <p:cNvSpPr>
            <a:spLocks noChangeArrowheads="1"/>
          </p:cNvSpPr>
          <p:nvPr/>
        </p:nvSpPr>
        <p:spPr bwMode="auto">
          <a:xfrm>
            <a:off x="2590800" y="2971800"/>
            <a:ext cx="1600200" cy="3810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th-TH" sz="2000"/>
              <a:t>Motivation</a:t>
            </a:r>
          </a:p>
        </p:txBody>
      </p:sp>
      <p:sp>
        <p:nvSpPr>
          <p:cNvPr id="40973" name="Rectangle 13"/>
          <p:cNvSpPr>
            <a:spLocks noChangeArrowheads="1"/>
          </p:cNvSpPr>
          <p:nvPr/>
        </p:nvSpPr>
        <p:spPr bwMode="auto">
          <a:xfrm>
            <a:off x="7620000" y="3048000"/>
            <a:ext cx="1600200" cy="3810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th-TH" sz="2000"/>
              <a:t>Maturity</a:t>
            </a:r>
          </a:p>
        </p:txBody>
      </p:sp>
      <p:sp>
        <p:nvSpPr>
          <p:cNvPr id="40974" name="Rectangle 14"/>
          <p:cNvSpPr>
            <a:spLocks noChangeArrowheads="1"/>
          </p:cNvSpPr>
          <p:nvPr/>
        </p:nvSpPr>
        <p:spPr bwMode="auto">
          <a:xfrm>
            <a:off x="2819400" y="4343400"/>
            <a:ext cx="1600200" cy="3810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th-TH" sz="2000"/>
              <a:t>Independence</a:t>
            </a:r>
          </a:p>
        </p:txBody>
      </p:sp>
      <p:sp>
        <p:nvSpPr>
          <p:cNvPr id="40975" name="Rectangle 15"/>
          <p:cNvSpPr>
            <a:spLocks noChangeArrowheads="1"/>
          </p:cNvSpPr>
          <p:nvPr/>
        </p:nvSpPr>
        <p:spPr bwMode="auto">
          <a:xfrm>
            <a:off x="7620000" y="3733800"/>
            <a:ext cx="1295400" cy="3810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th-TH" sz="2000"/>
              <a:t>Luck</a:t>
            </a:r>
          </a:p>
        </p:txBody>
      </p:sp>
      <p:sp>
        <p:nvSpPr>
          <p:cNvPr id="40976" name="Rectangle 16"/>
          <p:cNvSpPr>
            <a:spLocks noChangeArrowheads="1"/>
          </p:cNvSpPr>
          <p:nvPr/>
        </p:nvSpPr>
        <p:spPr bwMode="auto">
          <a:xfrm>
            <a:off x="7391400" y="4343400"/>
            <a:ext cx="1600200" cy="3810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th-TH" sz="2000"/>
              <a:t>English</a:t>
            </a:r>
          </a:p>
        </p:txBody>
      </p:sp>
      <p:sp>
        <p:nvSpPr>
          <p:cNvPr id="40977" name="Rectangle 17"/>
          <p:cNvSpPr>
            <a:spLocks noChangeArrowheads="1"/>
          </p:cNvSpPr>
          <p:nvPr/>
        </p:nvSpPr>
        <p:spPr bwMode="auto">
          <a:xfrm>
            <a:off x="4572000" y="5943600"/>
            <a:ext cx="2667000" cy="3810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th-TH" sz="2000"/>
              <a:t>Reading &amp; Writing Skills</a:t>
            </a:r>
          </a:p>
        </p:txBody>
      </p:sp>
      <p:sp>
        <p:nvSpPr>
          <p:cNvPr id="40978" name="Rectangle 18"/>
          <p:cNvSpPr>
            <a:spLocks noChangeArrowheads="1"/>
          </p:cNvSpPr>
          <p:nvPr/>
        </p:nvSpPr>
        <p:spPr bwMode="auto">
          <a:xfrm>
            <a:off x="2590800" y="3657600"/>
            <a:ext cx="1600200" cy="3810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th-TH" sz="2000"/>
              <a:t>Perseverance</a:t>
            </a:r>
          </a:p>
        </p:txBody>
      </p:sp>
    </p:spTree>
    <p:extLst>
      <p:ext uri="{BB962C8B-B14F-4D97-AF65-F5344CB8AC3E}">
        <p14:creationId xmlns:p14="http://schemas.microsoft.com/office/powerpoint/2010/main" val="13629584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dirty="0" smtClean="0"/>
              <a:t>Real Examples</a:t>
            </a:r>
            <a:endParaRPr lang="en-US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3600" dirty="0" smtClean="0"/>
              <a:t>Read other works then make it better   (</a:t>
            </a:r>
            <a:r>
              <a:rPr lang="en-US" sz="3600" dirty="0" err="1" smtClean="0"/>
              <a:t>sudoku</a:t>
            </a:r>
            <a:r>
              <a:rPr lang="en-US" sz="3600" dirty="0" smtClean="0"/>
              <a:t>)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600" dirty="0" smtClean="0"/>
              <a:t>Do what you are interested in then compare with others (</a:t>
            </a:r>
            <a:r>
              <a:rPr lang="en-US" sz="3600" dirty="0" err="1" smtClean="0"/>
              <a:t>cpu</a:t>
            </a:r>
            <a:r>
              <a:rPr lang="en-US" sz="3600" dirty="0" smtClean="0"/>
              <a:t>)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600" dirty="0" smtClean="0"/>
              <a:t>Invent and find its advantage  (coin)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600" dirty="0" smtClean="0"/>
              <a:t>Solve a problem then differentiate    (solder)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4305778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800" dirty="0"/>
              <a:t>Solving Sudoku Puzzles with Node Based Coincidence Algorithm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91000" y="1868129"/>
            <a:ext cx="4043362" cy="47090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451063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800" dirty="0"/>
              <a:t>An Embedded Processor with Instruction Packing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86201" y="1524000"/>
            <a:ext cx="4492635" cy="5010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380261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dirty="0" smtClean="0"/>
              <a:t>The speaker</a:t>
            </a:r>
            <a:endParaRPr lang="en-US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515382"/>
            <a:ext cx="10216244" cy="1097189"/>
          </a:xfrm>
        </p:spPr>
        <p:txBody>
          <a:bodyPr/>
          <a:lstStyle/>
          <a:p>
            <a:r>
              <a:rPr lang="en-US" dirty="0" smtClean="0"/>
              <a:t>Department of Computer </a:t>
            </a:r>
            <a:r>
              <a:rPr lang="en-US" dirty="0" smtClean="0"/>
              <a:t>Engineering</a:t>
            </a:r>
            <a:endParaRPr lang="en-US" dirty="0" smtClean="0"/>
          </a:p>
          <a:p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1982" y="2310918"/>
            <a:ext cx="8159561" cy="42622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35841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dirty="0" smtClean="0"/>
              <a:t>Coincidence Algorithm</a:t>
            </a:r>
            <a:endParaRPr lang="en-US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2201" y="2433638"/>
            <a:ext cx="7964631" cy="3128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063014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dirty="0" smtClean="0"/>
              <a:t>Coincidence Algorithm</a:t>
            </a:r>
            <a:endParaRPr lang="en-US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19400" y="1319214"/>
            <a:ext cx="6549856" cy="50815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951351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Title 1"/>
          <p:cNvSpPr>
            <a:spLocks noGrp="1"/>
          </p:cNvSpPr>
          <p:nvPr>
            <p:ph type="title" idx="4294967295"/>
          </p:nvPr>
        </p:nvSpPr>
        <p:spPr/>
        <p:txBody>
          <a:bodyPr>
            <a:normAutofit/>
          </a:bodyPr>
          <a:lstStyle/>
          <a:p>
            <a:r>
              <a:rPr lang="en-US" sz="4800" dirty="0"/>
              <a:t>Lead-free Solder Alloys</a:t>
            </a:r>
            <a:endParaRPr lang="en-GB" sz="4800" dirty="0"/>
          </a:p>
        </p:txBody>
      </p:sp>
      <p:sp>
        <p:nvSpPr>
          <p:cNvPr id="67587" name="Text Box 14"/>
          <p:cNvSpPr txBox="1">
            <a:spLocks/>
          </p:cNvSpPr>
          <p:nvPr/>
        </p:nvSpPr>
        <p:spPr bwMode="auto">
          <a:xfrm>
            <a:off x="2286000" y="1836739"/>
            <a:ext cx="3429000" cy="513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4" tIns="41148" rIns="82294" bIns="41148">
            <a:spAutoFit/>
          </a:bodyPr>
          <a:lstStyle>
            <a:lvl1pPr>
              <a:defRPr sz="2800">
                <a:solidFill>
                  <a:schemeClr val="tx1"/>
                </a:solidFill>
                <a:latin typeface="Arial" pitchFamily="34" charset="0"/>
                <a:cs typeface="Angsana New" pitchFamily="18" charset="-34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pitchFamily="34" charset="0"/>
                <a:cs typeface="Angsana New" pitchFamily="18" charset="-34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pitchFamily="34" charset="0"/>
                <a:cs typeface="Angsana New" pitchFamily="18" charset="-34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pitchFamily="34" charset="0"/>
                <a:cs typeface="Angsana New" pitchFamily="18" charset="-34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pitchFamily="34" charset="0"/>
                <a:cs typeface="Angsana New" pitchFamily="18" charset="-34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itchFamily="34" charset="0"/>
                <a:cs typeface="Angsana New" pitchFamily="18" charset="-34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itchFamily="34" charset="0"/>
                <a:cs typeface="Angsana New" pitchFamily="18" charset="-34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itchFamily="34" charset="0"/>
                <a:cs typeface="Angsana New" pitchFamily="18" charset="-34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itchFamily="34" charset="0"/>
                <a:cs typeface="Angsana New" pitchFamily="18" charset="-34"/>
              </a:defRPr>
            </a:lvl9pPr>
          </a:lstStyle>
          <a:p>
            <a:pPr algn="ctr">
              <a:spcBef>
                <a:spcPct val="50000"/>
              </a:spcBef>
            </a:pPr>
            <a:endParaRPr lang="en-US"/>
          </a:p>
        </p:txBody>
      </p:sp>
      <p:sp>
        <p:nvSpPr>
          <p:cNvPr id="5" name="Text Box 15"/>
          <p:cNvSpPr txBox="1">
            <a:spLocks/>
          </p:cNvSpPr>
          <p:nvPr/>
        </p:nvSpPr>
        <p:spPr bwMode="auto">
          <a:xfrm>
            <a:off x="1881189" y="1857375"/>
            <a:ext cx="8093075" cy="34671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lIns="82294" tIns="41148" rIns="82294" bIns="41148">
            <a:spAutoFit/>
          </a:bodyPr>
          <a:lstStyle>
            <a:lvl1pPr>
              <a:defRPr sz="2800">
                <a:solidFill>
                  <a:schemeClr val="tx1"/>
                </a:solidFill>
                <a:latin typeface="Arial" pitchFamily="34" charset="0"/>
                <a:cs typeface="Angsana New" pitchFamily="18" charset="-34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pitchFamily="34" charset="0"/>
                <a:cs typeface="Angsana New" pitchFamily="18" charset="-34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pitchFamily="34" charset="0"/>
                <a:cs typeface="Angsana New" pitchFamily="18" charset="-34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pitchFamily="34" charset="0"/>
                <a:cs typeface="Angsana New" pitchFamily="18" charset="-34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pitchFamily="34" charset="0"/>
                <a:cs typeface="Angsana New" pitchFamily="18" charset="-34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itchFamily="34" charset="0"/>
                <a:cs typeface="Angsana New" pitchFamily="18" charset="-34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itchFamily="34" charset="0"/>
                <a:cs typeface="Angsana New" pitchFamily="18" charset="-34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itchFamily="34" charset="0"/>
                <a:cs typeface="Angsana New" pitchFamily="18" charset="-34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itchFamily="34" charset="0"/>
                <a:cs typeface="Angsana New" pitchFamily="18" charset="-34"/>
              </a:defRPr>
            </a:lvl9pPr>
          </a:lstStyle>
          <a:p>
            <a:pPr>
              <a:lnSpc>
                <a:spcPct val="150000"/>
              </a:lnSpc>
            </a:pPr>
            <a:r>
              <a:rPr lang="en-US" sz="2000" b="1" u="sng">
                <a:solidFill>
                  <a:schemeClr val="accent2"/>
                </a:solidFill>
              </a:rPr>
              <a:t>Lead-based Solder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en-US" sz="2000">
                <a:solidFill>
                  <a:schemeClr val="accent2"/>
                </a:solidFill>
              </a:rPr>
              <a:t> Low cost and abundant supply 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en-US" sz="2000">
                <a:solidFill>
                  <a:schemeClr val="accent2"/>
                </a:solidFill>
              </a:rPr>
              <a:t> Forms a reliable metallurgical joint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en-US" sz="2000">
                <a:solidFill>
                  <a:schemeClr val="accent2"/>
                </a:solidFill>
              </a:rPr>
              <a:t> Good manufacturability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en-US" sz="2000">
                <a:solidFill>
                  <a:schemeClr val="accent2"/>
                </a:solidFill>
              </a:rPr>
              <a:t> Excellent history of reliable use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en-US" sz="2000">
                <a:solidFill>
                  <a:schemeClr val="accent2"/>
                </a:solidFill>
              </a:rPr>
              <a:t> Toxicity</a:t>
            </a:r>
          </a:p>
          <a:p>
            <a:pPr>
              <a:lnSpc>
                <a:spcPct val="150000"/>
              </a:lnSpc>
            </a:pPr>
            <a:endParaRPr lang="en-US" sz="800">
              <a:solidFill>
                <a:schemeClr val="accent2"/>
              </a:solidFill>
            </a:endParaRPr>
          </a:p>
          <a:p>
            <a:pPr algn="ctr">
              <a:lnSpc>
                <a:spcPct val="150000"/>
              </a:lnSpc>
            </a:pPr>
            <a:endParaRPr lang="th-TH" sz="2000">
              <a:solidFill>
                <a:schemeClr val="accent2"/>
              </a:solidFill>
            </a:endParaRPr>
          </a:p>
        </p:txBody>
      </p:sp>
      <p:pic>
        <p:nvPicPr>
          <p:cNvPr id="6" name="Picture 5" descr="lead-free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3376" y="2214564"/>
            <a:ext cx="923925" cy="923925"/>
          </a:xfrm>
          <a:prstGeom prst="rect">
            <a:avLst/>
          </a:prstGeom>
          <a:noFill/>
          <a:ln>
            <a:noFill/>
          </a:ln>
          <a:effectLst>
            <a:outerShdw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6" descr="core_wire_solder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38376" y="5143501"/>
            <a:ext cx="1433513" cy="1076325"/>
          </a:xfrm>
          <a:prstGeom prst="rect">
            <a:avLst/>
          </a:prstGeom>
          <a:noFill/>
          <a:ln>
            <a:noFill/>
          </a:ln>
          <a:effectLst>
            <a:outerShdw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7" descr="SolderPaste.jp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2875" y="5143500"/>
            <a:ext cx="1041400" cy="1042988"/>
          </a:xfrm>
          <a:prstGeom prst="rect">
            <a:avLst/>
          </a:prstGeom>
          <a:noFill/>
          <a:ln>
            <a:noFill/>
          </a:ln>
          <a:effectLst>
            <a:outerShdw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7592" name="Picture 8" descr="RoHS.jp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81813" y="2214564"/>
            <a:ext cx="933450" cy="1000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7593" name="Picture 9" descr="ecoHG_L.jpg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24938" y="2214564"/>
            <a:ext cx="931862" cy="1000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Rectangle 10"/>
          <p:cNvSpPr/>
          <p:nvPr/>
        </p:nvSpPr>
        <p:spPr>
          <a:xfrm>
            <a:off x="5810251" y="3357564"/>
            <a:ext cx="4714875" cy="3292475"/>
          </a:xfrm>
          <a:prstGeom prst="rect">
            <a:avLst/>
          </a:prstGeom>
        </p:spPr>
        <p:txBody>
          <a:bodyPr lIns="91438" tIns="45718" rIns="91438" bIns="45718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000" b="1" u="sng">
                <a:solidFill>
                  <a:schemeClr val="accent2"/>
                </a:solidFill>
              </a:rPr>
              <a:t>Lead-free Solder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en-US" sz="2000">
                <a:solidFill>
                  <a:schemeClr val="accent2"/>
                </a:solidFill>
              </a:rPr>
              <a:t> No toxicity 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en-US" sz="2000">
                <a:solidFill>
                  <a:schemeClr val="accent2"/>
                </a:solidFill>
              </a:rPr>
              <a:t> Meet Government legislations </a:t>
            </a:r>
            <a:br>
              <a:rPr lang="en-US" sz="2000">
                <a:solidFill>
                  <a:schemeClr val="accent2"/>
                </a:solidFill>
              </a:rPr>
            </a:br>
            <a:r>
              <a:rPr lang="en-US" sz="2000">
                <a:solidFill>
                  <a:schemeClr val="accent2"/>
                </a:solidFill>
              </a:rPr>
              <a:t>  (WEEE &amp; RoHS)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en-US" sz="2000">
                <a:solidFill>
                  <a:schemeClr val="accent2"/>
                </a:solidFill>
              </a:rPr>
              <a:t> Marketing Advantage (green product)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en-US" sz="2000">
                <a:solidFill>
                  <a:schemeClr val="accent2"/>
                </a:solidFill>
              </a:rPr>
              <a:t> Increased Cost of Non-compliant parts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en-US" sz="2000">
                <a:solidFill>
                  <a:schemeClr val="accent2"/>
                </a:solidFill>
              </a:rPr>
              <a:t> Variation of properties (Bad or Good)</a:t>
            </a:r>
          </a:p>
        </p:txBody>
      </p:sp>
    </p:spTree>
    <p:extLst>
      <p:ext uri="{BB962C8B-B14F-4D97-AF65-F5344CB8AC3E}">
        <p14:creationId xmlns:p14="http://schemas.microsoft.com/office/powerpoint/2010/main" val="11505635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Title 1"/>
          <p:cNvSpPr>
            <a:spLocks noGrp="1"/>
          </p:cNvSpPr>
          <p:nvPr>
            <p:ph type="title" idx="4294967295"/>
          </p:nvPr>
        </p:nvSpPr>
        <p:spPr/>
        <p:txBody>
          <a:bodyPr>
            <a:normAutofit/>
          </a:bodyPr>
          <a:lstStyle/>
          <a:p>
            <a:r>
              <a:rPr lang="en-US" sz="4800" dirty="0"/>
              <a:t>Sn-Ag-Cu (SAC) Solder</a:t>
            </a:r>
            <a:endParaRPr lang="en-GB" sz="4800" dirty="0"/>
          </a:p>
        </p:txBody>
      </p:sp>
      <p:sp>
        <p:nvSpPr>
          <p:cNvPr id="72707" name="Content Placeholder 2"/>
          <p:cNvSpPr>
            <a:spLocks noGrp="1"/>
          </p:cNvSpPr>
          <p:nvPr>
            <p:ph idx="4294967295"/>
          </p:nvPr>
        </p:nvSpPr>
        <p:spPr>
          <a:xfrm>
            <a:off x="2224088" y="2000251"/>
            <a:ext cx="8229600" cy="3992563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150000"/>
              </a:lnSpc>
              <a:buFontTx/>
              <a:buNone/>
            </a:pPr>
            <a:r>
              <a:rPr lang="en-US" sz="2000">
                <a:solidFill>
                  <a:srgbClr val="00B0F0"/>
                </a:solidFill>
              </a:rPr>
              <a:t>Advantage</a:t>
            </a:r>
          </a:p>
          <a:p>
            <a:pPr>
              <a:lnSpc>
                <a:spcPct val="150000"/>
              </a:lnSpc>
            </a:pPr>
            <a:r>
              <a:rPr lang="en-US" sz="2000"/>
              <a:t> Sufficient Supply</a:t>
            </a:r>
          </a:p>
          <a:p>
            <a:pPr>
              <a:lnSpc>
                <a:spcPct val="150000"/>
              </a:lnSpc>
            </a:pPr>
            <a:r>
              <a:rPr lang="en-US" sz="2000"/>
              <a:t> Good Wetting Characteristics</a:t>
            </a:r>
          </a:p>
          <a:p>
            <a:pPr>
              <a:lnSpc>
                <a:spcPct val="150000"/>
              </a:lnSpc>
            </a:pPr>
            <a:r>
              <a:rPr lang="en-US" sz="2000"/>
              <a:t> Good Fatigue Resistance</a:t>
            </a:r>
          </a:p>
          <a:p>
            <a:pPr>
              <a:lnSpc>
                <a:spcPct val="150000"/>
              </a:lnSpc>
            </a:pPr>
            <a:r>
              <a:rPr lang="en-US" sz="2000"/>
              <a:t> Good overall joint strength</a:t>
            </a:r>
            <a:endParaRPr lang="en-US" sz="1100">
              <a:solidFill>
                <a:srgbClr val="FF0066"/>
              </a:solidFill>
            </a:endParaRPr>
          </a:p>
          <a:p>
            <a:pPr>
              <a:lnSpc>
                <a:spcPct val="150000"/>
              </a:lnSpc>
              <a:buFontTx/>
              <a:buNone/>
            </a:pPr>
            <a:r>
              <a:rPr lang="en-US" sz="2000">
                <a:solidFill>
                  <a:srgbClr val="FF0066"/>
                </a:solidFill>
              </a:rPr>
              <a:t>Limitation</a:t>
            </a:r>
          </a:p>
          <a:p>
            <a:pPr>
              <a:lnSpc>
                <a:spcPct val="150000"/>
              </a:lnSpc>
            </a:pPr>
            <a:r>
              <a:rPr lang="en-US" sz="2000"/>
              <a:t> Moderate High Melting Temp</a:t>
            </a:r>
          </a:p>
          <a:p>
            <a:pPr>
              <a:lnSpc>
                <a:spcPct val="150000"/>
              </a:lnSpc>
            </a:pPr>
            <a:r>
              <a:rPr lang="en-US" sz="2000"/>
              <a:t> Long Term Reliability Data</a:t>
            </a:r>
          </a:p>
          <a:p>
            <a:endParaRPr lang="en-GB" sz="2000"/>
          </a:p>
        </p:txBody>
      </p:sp>
      <p:pic>
        <p:nvPicPr>
          <p:cNvPr id="4" name="Picture 3" descr="Pb-free_Fraction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9876" y="2071689"/>
            <a:ext cx="3260725" cy="1684337"/>
          </a:xfrm>
          <a:prstGeom prst="rect">
            <a:avLst/>
          </a:prstGeom>
          <a:noFill/>
          <a:ln>
            <a:noFill/>
          </a:ln>
          <a:effectLst>
            <a:outerShdw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4" descr="Pb-free_Temp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9876" y="4021138"/>
            <a:ext cx="3262313" cy="2449512"/>
          </a:xfrm>
          <a:prstGeom prst="rect">
            <a:avLst/>
          </a:prstGeom>
          <a:noFill/>
          <a:ln>
            <a:noFill/>
          </a:ln>
          <a:effectLst>
            <a:outerShdw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635107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dirty="0"/>
              <a:t>You will</a:t>
            </a:r>
            <a:endParaRPr lang="th-TH" sz="4800" dirty="0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R</a:t>
            </a:r>
            <a:r>
              <a:rPr lang="en-US" sz="3600" dirty="0" smtClean="0"/>
              <a:t>ead </a:t>
            </a:r>
            <a:r>
              <a:rPr lang="en-US" sz="3600" dirty="0"/>
              <a:t>a lot, to know what is the current state of the art</a:t>
            </a:r>
          </a:p>
          <a:p>
            <a:r>
              <a:rPr lang="en-US" sz="3600" dirty="0"/>
              <a:t>T</a:t>
            </a:r>
            <a:r>
              <a:rPr lang="en-US" sz="3600" dirty="0" smtClean="0"/>
              <a:t>alk </a:t>
            </a:r>
            <a:r>
              <a:rPr lang="en-US" sz="3600" dirty="0"/>
              <a:t>a lot, to synthesis your idea</a:t>
            </a:r>
          </a:p>
          <a:p>
            <a:r>
              <a:rPr lang="en-US" sz="3600" dirty="0"/>
              <a:t>W</a:t>
            </a:r>
            <a:r>
              <a:rPr lang="en-US" sz="3600" dirty="0" smtClean="0"/>
              <a:t>rite </a:t>
            </a:r>
            <a:r>
              <a:rPr lang="en-US" sz="3600" dirty="0"/>
              <a:t>a lot, to make your idea concrete and to communicate your idea formally.</a:t>
            </a:r>
          </a:p>
          <a:p>
            <a:endParaRPr lang="th-TH" sz="3600" dirty="0"/>
          </a:p>
        </p:txBody>
      </p:sp>
    </p:spTree>
    <p:extLst>
      <p:ext uri="{BB962C8B-B14F-4D97-AF65-F5344CB8AC3E}">
        <p14:creationId xmlns:p14="http://schemas.microsoft.com/office/powerpoint/2010/main" val="31658468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en-US" sz="4800" dirty="0"/>
              <a:t>Supervised Research</a:t>
            </a:r>
            <a:endParaRPr lang="th-TH" altLang="en-US" sz="4800" dirty="0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altLang="en-US" sz="3600" dirty="0"/>
              <a:t>Good communication between you and your advisor</a:t>
            </a:r>
            <a:endParaRPr lang="th-TH" altLang="en-US" sz="3600" dirty="0"/>
          </a:p>
          <a:p>
            <a:r>
              <a:rPr lang="en-US" altLang="en-US" sz="3600" dirty="0"/>
              <a:t>Work out what will be the result of your </a:t>
            </a:r>
            <a:r>
              <a:rPr lang="en-US" altLang="en-US" sz="3600" dirty="0" err="1"/>
              <a:t>reseach</a:t>
            </a:r>
            <a:r>
              <a:rPr lang="en-US" altLang="en-US" sz="3600" dirty="0"/>
              <a:t>.  Discuss it with your advisor</a:t>
            </a:r>
            <a:endParaRPr lang="th-TH" altLang="en-US" sz="3600" dirty="0"/>
          </a:p>
          <a:p>
            <a:r>
              <a:rPr lang="en-US" altLang="en-US" sz="3600" dirty="0"/>
              <a:t>Convince yourself of the "value" of your proposed research.  Also convince your advisor.</a:t>
            </a:r>
          </a:p>
          <a:p>
            <a:r>
              <a:rPr lang="en-US" altLang="en-US" sz="3600" dirty="0"/>
              <a:t>Your advisor will guide you through the jungle of difficulty.  (and not really tell you how to do it)</a:t>
            </a:r>
            <a:endParaRPr lang="th-TH" altLang="en-US" sz="3600" dirty="0"/>
          </a:p>
        </p:txBody>
      </p:sp>
    </p:spTree>
    <p:extLst>
      <p:ext uri="{BB962C8B-B14F-4D97-AF65-F5344CB8AC3E}">
        <p14:creationId xmlns:p14="http://schemas.microsoft.com/office/powerpoint/2010/main" val="32916540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dirty="0"/>
              <a:t>Pit falls</a:t>
            </a:r>
            <a:r>
              <a:rPr lang="th-TH" sz="4800" dirty="0"/>
              <a:t> </a:t>
            </a:r>
            <a:r>
              <a:rPr lang="en-US" sz="4800" dirty="0"/>
              <a:t>of Grad Students</a:t>
            </a:r>
            <a:endParaRPr lang="th-TH" sz="4800" dirty="0"/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74175" y="1798329"/>
            <a:ext cx="11390195" cy="4351338"/>
          </a:xfrm>
        </p:spPr>
        <p:txBody>
          <a:bodyPr>
            <a:noAutofit/>
          </a:bodyPr>
          <a:lstStyle/>
          <a:p>
            <a:pPr>
              <a:lnSpc>
                <a:spcPct val="90000"/>
              </a:lnSpc>
            </a:pPr>
            <a:r>
              <a:rPr lang="en-US" sz="3200" dirty="0"/>
              <a:t>Don't choose the topic that requires new skill.  For example, if you are proficient C programmer, use C.  Don't try to learn a new language for your thesis.  </a:t>
            </a:r>
            <a:r>
              <a:rPr lang="en-US" sz="3200" i="1" dirty="0">
                <a:solidFill>
                  <a:srgbClr val="FF0000"/>
                </a:solidFill>
              </a:rPr>
              <a:t>The time is too short</a:t>
            </a:r>
            <a:r>
              <a:rPr lang="en-US" sz="3200" dirty="0"/>
              <a:t>.</a:t>
            </a:r>
            <a:endParaRPr lang="th-TH" sz="3200" dirty="0"/>
          </a:p>
          <a:p>
            <a:pPr>
              <a:lnSpc>
                <a:spcPct val="90000"/>
              </a:lnSpc>
            </a:pPr>
            <a:r>
              <a:rPr lang="en-US" sz="3200" dirty="0"/>
              <a:t>Get the scope of your work right.  Most </a:t>
            </a:r>
            <a:r>
              <a:rPr lang="en-US" sz="3200" dirty="0" err="1"/>
              <a:t>oftenly</a:t>
            </a:r>
            <a:r>
              <a:rPr lang="en-US" sz="3200" dirty="0"/>
              <a:t>, you underestimate the amount of work required and overestimate your ability.  </a:t>
            </a:r>
            <a:r>
              <a:rPr lang="en-US" sz="3200" i="1" dirty="0">
                <a:solidFill>
                  <a:srgbClr val="FF0000"/>
                </a:solidFill>
              </a:rPr>
              <a:t>The time is too short</a:t>
            </a:r>
            <a:r>
              <a:rPr lang="en-US" sz="3200" i="1" dirty="0"/>
              <a:t>.</a:t>
            </a:r>
          </a:p>
          <a:p>
            <a:pPr>
              <a:lnSpc>
                <a:spcPct val="90000"/>
              </a:lnSpc>
            </a:pPr>
            <a:r>
              <a:rPr lang="en-US" sz="3200" dirty="0"/>
              <a:t>The time is always too short.  Don't postpone any work, </a:t>
            </a:r>
            <a:r>
              <a:rPr lang="en-US" sz="3200" i="1" dirty="0">
                <a:solidFill>
                  <a:srgbClr val="FF0000"/>
                </a:solidFill>
              </a:rPr>
              <a:t>do it now</a:t>
            </a:r>
            <a:r>
              <a:rPr lang="en-US" sz="3200" dirty="0"/>
              <a:t>.</a:t>
            </a:r>
          </a:p>
          <a:p>
            <a:pPr>
              <a:lnSpc>
                <a:spcPct val="90000"/>
              </a:lnSpc>
            </a:pPr>
            <a:endParaRPr lang="th-TH" sz="3200" dirty="0"/>
          </a:p>
        </p:txBody>
      </p:sp>
    </p:spTree>
    <p:extLst>
      <p:ext uri="{BB962C8B-B14F-4D97-AF65-F5344CB8AC3E}">
        <p14:creationId xmlns:p14="http://schemas.microsoft.com/office/powerpoint/2010/main" val="2076473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h-TH" sz="4800" dirty="0"/>
              <a:t>My own observation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1825625"/>
            <a:ext cx="10926170" cy="4351338"/>
          </a:xfrm>
        </p:spPr>
        <p:txBody>
          <a:bodyPr>
            <a:noAutofit/>
          </a:bodyPr>
          <a:lstStyle/>
          <a:p>
            <a:pPr>
              <a:lnSpc>
                <a:spcPct val="80000"/>
              </a:lnSpc>
            </a:pPr>
            <a:r>
              <a:rPr lang="en-US" sz="3600" dirty="0"/>
              <a:t>R</a:t>
            </a:r>
            <a:r>
              <a:rPr lang="th-TH" sz="3600" dirty="0"/>
              <a:t>esearch </a:t>
            </a:r>
            <a:r>
              <a:rPr lang="th-TH" sz="3600" dirty="0"/>
              <a:t>is very much social activities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th-TH" sz="3600" dirty="0"/>
              <a:t>	</a:t>
            </a:r>
            <a:r>
              <a:rPr lang="th-TH" sz="3600" dirty="0">
                <a:solidFill>
                  <a:srgbClr val="FF0000"/>
                </a:solidFill>
              </a:rPr>
              <a:t>but </a:t>
            </a:r>
            <a:r>
              <a:rPr lang="th-TH" sz="3600" dirty="0">
                <a:solidFill>
                  <a:srgbClr val="FF0000"/>
                </a:solidFill>
              </a:rPr>
              <a:t>a lot of time you need </a:t>
            </a:r>
            <a:r>
              <a:rPr lang="th-TH" sz="3600" dirty="0">
                <a:solidFill>
                  <a:srgbClr val="FF0000"/>
                </a:solidFill>
              </a:rPr>
              <a:t>quie</a:t>
            </a:r>
            <a:r>
              <a:rPr lang="en-US" sz="3600" dirty="0">
                <a:solidFill>
                  <a:srgbClr val="FF0000"/>
                </a:solidFill>
              </a:rPr>
              <a:t>t</a:t>
            </a:r>
            <a:r>
              <a:rPr lang="th-TH" sz="3600" dirty="0">
                <a:solidFill>
                  <a:srgbClr val="FF0000"/>
                </a:solidFill>
              </a:rPr>
              <a:t> </a:t>
            </a:r>
            <a:r>
              <a:rPr lang="th-TH" sz="3600" dirty="0">
                <a:solidFill>
                  <a:srgbClr val="FF0000"/>
                </a:solidFill>
              </a:rPr>
              <a:t>time and place to think hard</a:t>
            </a:r>
            <a:r>
              <a:rPr lang="th-TH" sz="3600" dirty="0">
                <a:solidFill>
                  <a:srgbClr val="FF0000"/>
                </a:solidFill>
              </a:rPr>
              <a:t>.</a:t>
            </a:r>
            <a:endParaRPr lang="th-TH" sz="3600" dirty="0">
              <a:solidFill>
                <a:srgbClr val="FF0000"/>
              </a:solidFill>
            </a:endParaRPr>
          </a:p>
          <a:p>
            <a:pPr>
              <a:lnSpc>
                <a:spcPct val="80000"/>
              </a:lnSpc>
            </a:pPr>
            <a:r>
              <a:rPr lang="en-US" sz="3600" dirty="0"/>
              <a:t>M</a:t>
            </a:r>
            <a:r>
              <a:rPr lang="th-TH" sz="3600" dirty="0"/>
              <a:t>otivation </a:t>
            </a:r>
            <a:r>
              <a:rPr lang="th-TH" sz="3600" dirty="0"/>
              <a:t>is very important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th-TH" sz="3600" dirty="0"/>
              <a:t>	</a:t>
            </a:r>
            <a:r>
              <a:rPr lang="th-TH" sz="3600" dirty="0">
                <a:solidFill>
                  <a:srgbClr val="FF0000"/>
                </a:solidFill>
              </a:rPr>
              <a:t>find </a:t>
            </a:r>
            <a:r>
              <a:rPr lang="th-TH" sz="3600" dirty="0">
                <a:solidFill>
                  <a:srgbClr val="FF0000"/>
                </a:solidFill>
              </a:rPr>
              <a:t>the topic that suite your interest and work with your advisor to make it doable</a:t>
            </a:r>
            <a:r>
              <a:rPr lang="th-TH" sz="3600" dirty="0">
                <a:solidFill>
                  <a:srgbClr val="FF0000"/>
                </a:solidFill>
              </a:rPr>
              <a:t>.</a:t>
            </a:r>
            <a:endParaRPr lang="th-TH" sz="3600" dirty="0">
              <a:solidFill>
                <a:srgbClr val="FF0000"/>
              </a:solidFill>
            </a:endParaRPr>
          </a:p>
          <a:p>
            <a:pPr>
              <a:lnSpc>
                <a:spcPct val="80000"/>
              </a:lnSpc>
            </a:pPr>
            <a:r>
              <a:rPr lang="en-US" sz="3600" dirty="0"/>
              <a:t>P</a:t>
            </a:r>
            <a:r>
              <a:rPr lang="th-TH" sz="3600" dirty="0"/>
              <a:t>ublication </a:t>
            </a:r>
            <a:r>
              <a:rPr lang="th-TH" sz="3600" dirty="0"/>
              <a:t>always takes more time than you expect.</a:t>
            </a:r>
          </a:p>
          <a:p>
            <a:pPr>
              <a:lnSpc>
                <a:spcPct val="80000"/>
              </a:lnSpc>
            </a:pPr>
            <a:r>
              <a:rPr lang="en-US" sz="3600" dirty="0"/>
              <a:t>S</a:t>
            </a:r>
            <a:r>
              <a:rPr lang="th-TH" sz="3600" dirty="0"/>
              <a:t>tart </a:t>
            </a:r>
            <a:r>
              <a:rPr lang="th-TH" sz="3600" dirty="0"/>
              <a:t>writing a thesis is difficult but finishing one is easy.</a:t>
            </a:r>
          </a:p>
          <a:p>
            <a:endParaRPr lang="th-TH" sz="3600" dirty="0"/>
          </a:p>
        </p:txBody>
      </p:sp>
    </p:spTree>
    <p:extLst>
      <p:ext uri="{BB962C8B-B14F-4D97-AF65-F5344CB8AC3E}">
        <p14:creationId xmlns:p14="http://schemas.microsoft.com/office/powerpoint/2010/main" val="11163490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dirty="0" smtClean="0"/>
              <a:t>Tips</a:t>
            </a:r>
            <a:endParaRPr lang="en-US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 Read is </a:t>
            </a:r>
            <a:r>
              <a:rPr lang="en-US" sz="3600" dirty="0" smtClean="0">
                <a:solidFill>
                  <a:srgbClr val="FF0000"/>
                </a:solidFill>
              </a:rPr>
              <a:t>NOT</a:t>
            </a:r>
            <a:r>
              <a:rPr lang="en-US" sz="3600" dirty="0" smtClean="0"/>
              <a:t>  </a:t>
            </a:r>
            <a:r>
              <a:rPr lang="en-US" sz="3600" dirty="0"/>
              <a:t>D</a:t>
            </a:r>
            <a:r>
              <a:rPr lang="en-US" sz="3600" dirty="0" smtClean="0"/>
              <a:t>o</a:t>
            </a:r>
          </a:p>
          <a:p>
            <a:r>
              <a:rPr lang="en-US" sz="3600" dirty="0" smtClean="0"/>
              <a:t> </a:t>
            </a:r>
            <a:r>
              <a:rPr lang="en-US" sz="3600" dirty="0" smtClean="0"/>
              <a:t>Know </a:t>
            </a:r>
            <a:r>
              <a:rPr lang="en-US" sz="3600" dirty="0" smtClean="0"/>
              <a:t>is </a:t>
            </a:r>
            <a:r>
              <a:rPr lang="en-US" sz="3600" dirty="0" smtClean="0">
                <a:solidFill>
                  <a:srgbClr val="FF0000"/>
                </a:solidFill>
              </a:rPr>
              <a:t>NOT</a:t>
            </a:r>
            <a:r>
              <a:rPr lang="en-US" sz="3600" dirty="0" smtClean="0"/>
              <a:t>  Understand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7353886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00" name="Picture 4" descr="DSCF107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11450" y="908051"/>
            <a:ext cx="7031038" cy="5273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060429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29018" y="1115941"/>
            <a:ext cx="10515600" cy="4351338"/>
          </a:xfrm>
        </p:spPr>
        <p:txBody>
          <a:bodyPr>
            <a:noAutofit/>
          </a:bodyPr>
          <a:lstStyle/>
          <a:p>
            <a:r>
              <a:rPr lang="en-US" sz="3600" dirty="0" smtClean="0"/>
              <a:t>This perhaps is one of the most difficult question </a:t>
            </a:r>
            <a:r>
              <a:rPr lang="en-US" sz="3600" smtClean="0"/>
              <a:t>every </a:t>
            </a:r>
            <a:r>
              <a:rPr lang="en-US" sz="3600" smtClean="0"/>
              <a:t>researchers </a:t>
            </a:r>
            <a:r>
              <a:rPr lang="en-US" sz="3600" dirty="0" smtClean="0"/>
              <a:t>must confront.</a:t>
            </a:r>
          </a:p>
          <a:p>
            <a:endParaRPr lang="en-US" sz="3600" dirty="0" smtClean="0"/>
          </a:p>
          <a:p>
            <a:r>
              <a:rPr lang="en-US" sz="3600" dirty="0" smtClean="0"/>
              <a:t>It sounds hard but it is not.</a:t>
            </a:r>
          </a:p>
          <a:p>
            <a:endParaRPr lang="en-US" sz="3600" dirty="0" smtClean="0"/>
          </a:p>
          <a:p>
            <a:r>
              <a:rPr lang="en-US" sz="3600" dirty="0" smtClean="0"/>
              <a:t>There are several approaches to tackle this question.</a:t>
            </a:r>
          </a:p>
          <a:p>
            <a:endParaRPr lang="en-US" sz="3600" dirty="0" smtClean="0"/>
          </a:p>
          <a:p>
            <a:r>
              <a:rPr lang="en-US" sz="3600" dirty="0" smtClean="0"/>
              <a:t>I will show you a few of my tricks.</a:t>
            </a:r>
          </a:p>
          <a:p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8963060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1992313" y="2420938"/>
            <a:ext cx="8229600" cy="1143000"/>
          </a:xfrm>
        </p:spPr>
        <p:txBody>
          <a:bodyPr>
            <a:normAutofit/>
          </a:bodyPr>
          <a:lstStyle/>
          <a:p>
            <a:r>
              <a:rPr lang="en-US" altLang="en-US" sz="4800" dirty="0">
                <a:latin typeface="+mn-lt"/>
              </a:rPr>
              <a:t>Enjoy doing research</a:t>
            </a:r>
            <a:r>
              <a:rPr lang="th-TH" altLang="en-US" sz="4800" dirty="0">
                <a:latin typeface="+mn-lt"/>
              </a:rPr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10079696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dirty="0" smtClean="0"/>
              <a:t>More Information</a:t>
            </a:r>
            <a:endParaRPr lang="en-US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834482"/>
          </a:xfrm>
        </p:spPr>
        <p:txBody>
          <a:bodyPr/>
          <a:lstStyle/>
          <a:p>
            <a:r>
              <a:rPr lang="en-US" sz="3600" dirty="0" smtClean="0"/>
              <a:t>Search  “Prabhas Chongstitvatana”</a:t>
            </a:r>
          </a:p>
          <a:p>
            <a:r>
              <a:rPr lang="en-US" sz="3600" dirty="0" smtClean="0"/>
              <a:t>Get to me homepage</a:t>
            </a:r>
          </a:p>
          <a:p>
            <a:endParaRPr lang="en-US" sz="3600" dirty="0" smtClean="0"/>
          </a:p>
          <a:p>
            <a:endParaRPr lang="en-US" dirty="0"/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67200" y="3200400"/>
            <a:ext cx="3370811" cy="3200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91659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dirty="0" smtClean="0"/>
              <a:t>Outline</a:t>
            </a:r>
            <a:endParaRPr lang="en-US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M</a:t>
            </a:r>
            <a:r>
              <a:rPr lang="en-US" sz="3600" dirty="0" smtClean="0"/>
              <a:t>ake a right aim</a:t>
            </a:r>
          </a:p>
          <a:p>
            <a:r>
              <a:rPr lang="en-US" sz="3600" dirty="0"/>
              <a:t>E</a:t>
            </a:r>
            <a:r>
              <a:rPr lang="en-US" sz="3600" dirty="0" smtClean="0"/>
              <a:t>xecute the right steps</a:t>
            </a:r>
          </a:p>
          <a:p>
            <a:r>
              <a:rPr lang="en-US" sz="3600" dirty="0"/>
              <a:t>E</a:t>
            </a:r>
            <a:r>
              <a:rPr lang="en-US" sz="3600" dirty="0" smtClean="0"/>
              <a:t>xamples from real-life</a:t>
            </a:r>
          </a:p>
          <a:p>
            <a:endParaRPr lang="en-US" sz="3600" dirty="0" smtClean="0"/>
          </a:p>
          <a:p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9191027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dirty="0" smtClean="0"/>
              <a:t>Make a right aim</a:t>
            </a:r>
            <a:endParaRPr lang="en-US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dirty="0" smtClean="0"/>
              <a:t>Level</a:t>
            </a:r>
          </a:p>
          <a:p>
            <a:pPr lvl="1"/>
            <a:r>
              <a:rPr lang="en-US" sz="3600" dirty="0" smtClean="0"/>
              <a:t>  </a:t>
            </a:r>
            <a:r>
              <a:rPr lang="en-US" sz="3600" dirty="0"/>
              <a:t>domestic</a:t>
            </a:r>
          </a:p>
          <a:p>
            <a:pPr lvl="1"/>
            <a:r>
              <a:rPr lang="en-US" sz="3600" dirty="0"/>
              <a:t>  regional</a:t>
            </a:r>
          </a:p>
          <a:p>
            <a:pPr lvl="1"/>
            <a:r>
              <a:rPr lang="en-US" sz="3600" dirty="0"/>
              <a:t>  international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8497906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dirty="0" smtClean="0"/>
              <a:t>Make a right aim</a:t>
            </a:r>
            <a:endParaRPr lang="en-US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dirty="0" smtClean="0"/>
              <a:t>Perspective</a:t>
            </a:r>
          </a:p>
          <a:p>
            <a:pPr lvl="1"/>
            <a:r>
              <a:rPr lang="en-US" sz="3600" dirty="0" smtClean="0"/>
              <a:t>  </a:t>
            </a:r>
            <a:r>
              <a:rPr lang="en-US" sz="3600" dirty="0"/>
              <a:t>self-</a:t>
            </a:r>
            <a:r>
              <a:rPr lang="en-US" sz="3600" dirty="0" err="1"/>
              <a:t>centred</a:t>
            </a:r>
            <a:endParaRPr lang="en-US" sz="3600" dirty="0"/>
          </a:p>
          <a:p>
            <a:pPr lvl="1"/>
            <a:r>
              <a:rPr lang="en-US" sz="3600" dirty="0"/>
              <a:t>  present market</a:t>
            </a:r>
          </a:p>
          <a:p>
            <a:pPr lvl="1"/>
            <a:r>
              <a:rPr lang="en-US" sz="3600" dirty="0"/>
              <a:t>  future</a:t>
            </a:r>
          </a:p>
          <a:p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4240863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dirty="0" smtClean="0"/>
              <a:t>Make a right aim</a:t>
            </a:r>
            <a:endParaRPr lang="en-US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dirty="0" smtClean="0"/>
              <a:t>Objective</a:t>
            </a:r>
          </a:p>
          <a:p>
            <a:pPr lvl="1"/>
            <a:r>
              <a:rPr lang="en-US" sz="3600" dirty="0" smtClean="0"/>
              <a:t>  </a:t>
            </a:r>
            <a:r>
              <a:rPr lang="en-US" sz="3600" dirty="0"/>
              <a:t>to complete a degree requirement</a:t>
            </a:r>
          </a:p>
          <a:p>
            <a:pPr lvl="1"/>
            <a:r>
              <a:rPr lang="en-US" sz="3600" dirty="0"/>
              <a:t>  to meet an academic promotion</a:t>
            </a:r>
          </a:p>
          <a:p>
            <a:pPr lvl="1"/>
            <a:r>
              <a:rPr lang="en-US" sz="3600" dirty="0"/>
              <a:t>  to solve problems</a:t>
            </a:r>
          </a:p>
          <a:p>
            <a:pPr lvl="1"/>
            <a:r>
              <a:rPr lang="en-US" sz="3600" dirty="0"/>
              <a:t>  to satisfy one's curiosity</a:t>
            </a:r>
          </a:p>
          <a:p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6264731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1981200" y="214678"/>
            <a:ext cx="8229600" cy="1143000"/>
          </a:xfrm>
        </p:spPr>
        <p:txBody>
          <a:bodyPr>
            <a:normAutofit/>
          </a:bodyPr>
          <a:lstStyle/>
          <a:p>
            <a:r>
              <a:rPr lang="en-US" altLang="en-US" sz="4800" dirty="0"/>
              <a:t>Method</a:t>
            </a:r>
            <a:endParaRPr lang="th-TH" altLang="en-US" sz="4800" dirty="0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0" y="1916113"/>
            <a:ext cx="8229600" cy="4210050"/>
          </a:xfrm>
        </p:spPr>
        <p:txBody>
          <a:bodyPr>
            <a:normAutofit/>
          </a:bodyPr>
          <a:lstStyle/>
          <a:p>
            <a:r>
              <a:rPr lang="en-US" altLang="en-US" sz="3600" dirty="0"/>
              <a:t>What should be the topic of research?</a:t>
            </a:r>
          </a:p>
          <a:p>
            <a:r>
              <a:rPr lang="en-US" altLang="en-US" sz="3600" dirty="0"/>
              <a:t>How can we "create" a suitable topic?</a:t>
            </a:r>
          </a:p>
          <a:p>
            <a:r>
              <a:rPr lang="en-US" altLang="en-US" sz="3600" dirty="0"/>
              <a:t>The important things are</a:t>
            </a:r>
          </a:p>
          <a:p>
            <a:endParaRPr lang="en-US" altLang="en-US" sz="3600" dirty="0"/>
          </a:p>
          <a:p>
            <a:pPr lvl="1">
              <a:buFontTx/>
              <a:buNone/>
            </a:pPr>
            <a:r>
              <a:rPr lang="en-US" altLang="en-US" sz="3600" dirty="0"/>
              <a:t>the "newness" of the subject.  </a:t>
            </a:r>
          </a:p>
          <a:p>
            <a:pPr lvl="1">
              <a:buFontTx/>
              <a:buNone/>
            </a:pPr>
            <a:r>
              <a:rPr lang="en-US" altLang="en-US" sz="3600" dirty="0"/>
              <a:t>the "value" of the subject. </a:t>
            </a:r>
            <a:endParaRPr lang="th-TH" altLang="en-US" sz="3600" dirty="0"/>
          </a:p>
        </p:txBody>
      </p:sp>
    </p:spTree>
    <p:extLst>
      <p:ext uri="{BB962C8B-B14F-4D97-AF65-F5344CB8AC3E}">
        <p14:creationId xmlns:p14="http://schemas.microsoft.com/office/powerpoint/2010/main" val="339681601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en-US" sz="4800" dirty="0"/>
              <a:t>Value</a:t>
            </a:r>
            <a:endParaRPr lang="th-TH" altLang="en-US" sz="4800" dirty="0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Autofit/>
          </a:bodyPr>
          <a:lstStyle/>
          <a:p>
            <a:r>
              <a:rPr lang="en-US" altLang="en-US" sz="3600" dirty="0"/>
              <a:t>The value of short term research is the immediate application of knowledge to real-world problems.  </a:t>
            </a:r>
          </a:p>
          <a:p>
            <a:endParaRPr lang="en-US" altLang="en-US" sz="3600" dirty="0"/>
          </a:p>
          <a:p>
            <a:r>
              <a:rPr lang="en-US" altLang="en-US" sz="3600" dirty="0"/>
              <a:t>The value of medium term research is the development and improvement of new methods.</a:t>
            </a:r>
          </a:p>
          <a:p>
            <a:endParaRPr lang="en-US" altLang="en-US" sz="3600" dirty="0"/>
          </a:p>
          <a:p>
            <a:r>
              <a:rPr lang="en-US" altLang="en-US" sz="3600" dirty="0"/>
              <a:t>The value of long term research is the discovery of new knowledge.</a:t>
            </a:r>
          </a:p>
          <a:p>
            <a:endParaRPr lang="th-TH" altLang="en-US" sz="3600" dirty="0"/>
          </a:p>
        </p:txBody>
      </p:sp>
    </p:spTree>
    <p:extLst>
      <p:ext uri="{BB962C8B-B14F-4D97-AF65-F5344CB8AC3E}">
        <p14:creationId xmlns:p14="http://schemas.microsoft.com/office/powerpoint/2010/main" val="29498970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51</TotalTime>
  <Words>810</Words>
  <Application>Microsoft Office PowerPoint</Application>
  <PresentationFormat>Widescreen</PresentationFormat>
  <Paragraphs>149</Paragraphs>
  <Slides>31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7" baseType="lpstr">
      <vt:lpstr>Angsana New</vt:lpstr>
      <vt:lpstr>Arial</vt:lpstr>
      <vt:lpstr>Calibri</vt:lpstr>
      <vt:lpstr>Calibri Light</vt:lpstr>
      <vt:lpstr>Cordia New</vt:lpstr>
      <vt:lpstr>Office Theme</vt:lpstr>
      <vt:lpstr>Problem Identification</vt:lpstr>
      <vt:lpstr>The speaker</vt:lpstr>
      <vt:lpstr>PowerPoint Presentation</vt:lpstr>
      <vt:lpstr>Outline</vt:lpstr>
      <vt:lpstr>Make a right aim</vt:lpstr>
      <vt:lpstr>Make a right aim</vt:lpstr>
      <vt:lpstr>Make a right aim</vt:lpstr>
      <vt:lpstr>Method</vt:lpstr>
      <vt:lpstr>Value</vt:lpstr>
      <vt:lpstr>Evaluation</vt:lpstr>
      <vt:lpstr>Exercise in "valuating" research work</vt:lpstr>
      <vt:lpstr>Method</vt:lpstr>
      <vt:lpstr>Create a topic</vt:lpstr>
      <vt:lpstr>Tips</vt:lpstr>
      <vt:lpstr>Step of doing research</vt:lpstr>
      <vt:lpstr>Success Factors in Research</vt:lpstr>
      <vt:lpstr>Real Examples</vt:lpstr>
      <vt:lpstr>Solving Sudoku Puzzles with Node Based Coincidence Algorithm</vt:lpstr>
      <vt:lpstr>An Embedded Processor with Instruction Packing</vt:lpstr>
      <vt:lpstr>Coincidence Algorithm</vt:lpstr>
      <vt:lpstr>Coincidence Algorithm</vt:lpstr>
      <vt:lpstr>Lead-free Solder Alloys</vt:lpstr>
      <vt:lpstr>Sn-Ag-Cu (SAC) Solder</vt:lpstr>
      <vt:lpstr>You will</vt:lpstr>
      <vt:lpstr>Supervised Research</vt:lpstr>
      <vt:lpstr>Pit falls of Grad Students</vt:lpstr>
      <vt:lpstr>My own observation</vt:lpstr>
      <vt:lpstr>Tips</vt:lpstr>
      <vt:lpstr>PowerPoint Presentation</vt:lpstr>
      <vt:lpstr>Enjoy doing research!</vt:lpstr>
      <vt:lpstr>More Information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Problem Identification</dc:title>
  <dc:creator>P C</dc:creator>
  <cp:lastModifiedBy>P C</cp:lastModifiedBy>
  <cp:revision>8</cp:revision>
  <dcterms:created xsi:type="dcterms:W3CDTF">2016-09-08T16:06:31Z</dcterms:created>
  <dcterms:modified xsi:type="dcterms:W3CDTF">2016-09-08T16:57:48Z</dcterms:modified>
</cp:coreProperties>
</file>