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70" r:id="rId10"/>
    <p:sldId id="271" r:id="rId11"/>
    <p:sldId id="272" r:id="rId12"/>
    <p:sldId id="260" r:id="rId13"/>
    <p:sldId id="261" r:id="rId14"/>
    <p:sldId id="259" r:id="rId15"/>
    <p:sldId id="273" r:id="rId16"/>
    <p:sldId id="268" r:id="rId17"/>
    <p:sldId id="269" r:id="rId18"/>
    <p:sldId id="274" r:id="rId19"/>
    <p:sldId id="275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43" d="100"/>
          <a:sy n="43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E7ABA-9620-4C8C-86E9-6393F3BF00FB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99DE-0FEA-4A9E-9EFC-DE8CAA55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8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 Magic gold, scratch-resistant gold 18K, hardness 1,000</a:t>
            </a:r>
            <a:r>
              <a:rPr lang="en-US" baseline="0" dirty="0" smtClean="0"/>
              <a:t> Vickers, 18k gold is 400. hardened steel 600. with EPFL Swiss </a:t>
            </a:r>
            <a:r>
              <a:rPr lang="en-US" baseline="0" dirty="0" err="1" smtClean="0"/>
              <a:t>polytechnique</a:t>
            </a:r>
            <a:r>
              <a:rPr lang="en-US" baseline="0" dirty="0" smtClean="0"/>
              <a:t> school of Lausanne, Prof Andreas Mortensen,  2014 production.  Alloy 24k gold + ceramic (boron carbide , third hardest thing: diamond, cubic boron nitride). Compress 2000 bars sintered at  2200 c (24k gold melted at 1100 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99DE-0FEA-4A9E-9EFC-DE8CAA55E6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5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Freiberg,_Saxon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Bardee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ell_Labs" TargetMode="External"/><Relationship Id="rId5" Type="http://schemas.openxmlformats.org/officeDocument/2006/relationships/hyperlink" Target="https://en.wikipedia.org/wiki/Walter_Brattain" TargetMode="External"/><Relationship Id="rId4" Type="http://schemas.openxmlformats.org/officeDocument/2006/relationships/hyperlink" Target="https://en.wikipedia.org/wiki/William_Shockle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Knowledge &amp; Innovation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19" y="1076046"/>
            <a:ext cx="4385162" cy="4572529"/>
          </a:xfrm>
        </p:spPr>
      </p:pic>
    </p:spTree>
    <p:extLst>
      <p:ext uri="{BB962C8B-B14F-4D97-AF65-F5344CB8AC3E}">
        <p14:creationId xmlns:p14="http://schemas.microsoft.com/office/powerpoint/2010/main" val="22330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058" y="107397"/>
            <a:ext cx="10364451" cy="1596177"/>
          </a:xfrm>
        </p:spPr>
        <p:txBody>
          <a:bodyPr/>
          <a:lstStyle/>
          <a:p>
            <a:r>
              <a:rPr lang="en-US" dirty="0" smtClean="0"/>
              <a:t>Tesla model 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5" y="1703574"/>
            <a:ext cx="6666449" cy="4980533"/>
          </a:xfrm>
        </p:spPr>
      </p:pic>
    </p:spTree>
    <p:extLst>
      <p:ext uri="{BB962C8B-B14F-4D97-AF65-F5344CB8AC3E}">
        <p14:creationId xmlns:p14="http://schemas.microsoft.com/office/powerpoint/2010/main" val="10347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913775" y="288556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en-US" smtClean="0"/>
              <a:t>Lead-free Solder Alloys</a:t>
            </a:r>
            <a:endParaRPr lang="en-GB" altLang="en-US" smtClean="0"/>
          </a:p>
        </p:txBody>
      </p:sp>
      <p:sp>
        <p:nvSpPr>
          <p:cNvPr id="20483" name="Text Box 14"/>
          <p:cNvSpPr txBox="1">
            <a:spLocks/>
          </p:cNvSpPr>
          <p:nvPr/>
        </p:nvSpPr>
        <p:spPr bwMode="auto">
          <a:xfrm>
            <a:off x="2286000" y="1836739"/>
            <a:ext cx="3429000" cy="5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4" name="Text Box 15"/>
          <p:cNvSpPr txBox="1">
            <a:spLocks/>
          </p:cNvSpPr>
          <p:nvPr/>
        </p:nvSpPr>
        <p:spPr bwMode="auto">
          <a:xfrm>
            <a:off x="1415258" y="1884733"/>
            <a:ext cx="80930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u="sng" dirty="0">
                <a:solidFill>
                  <a:schemeClr val="tx2"/>
                </a:solidFill>
              </a:rPr>
              <a:t>Lead-based Solder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 Low cost and abundant supply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 Forms a reliable metallurgical joint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 Good manufacturability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 Excellent history of reliable use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 Toxicity</a:t>
            </a:r>
          </a:p>
          <a:p>
            <a:pPr eaLnBrk="1" hangingPunct="1">
              <a:lnSpc>
                <a:spcPct val="150000"/>
              </a:lnSpc>
            </a:pPr>
            <a:endParaRPr lang="en-US" altLang="en-US" sz="80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th-TH" altLang="en-US" sz="20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lead-fr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2113" y="188876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core_wire_sol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6" y="5143501"/>
            <a:ext cx="14335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olderPas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5143500"/>
            <a:ext cx="10414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8" name="Picture 8" descr="Ro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90" y="1782432"/>
            <a:ext cx="933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ecoHG_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2" y="1959676"/>
            <a:ext cx="931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414408" y="2812688"/>
            <a:ext cx="47148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u="sng" dirty="0">
                <a:solidFill>
                  <a:schemeClr val="accent2">
                    <a:lumMod val="50000"/>
                  </a:schemeClr>
                </a:solidFill>
              </a:rPr>
              <a:t>Lead-free Solder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No toxicity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Meet Government legislations </a:t>
            </a:r>
            <a:b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 (WEEE &amp; RoHS)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Marketing Advantage (green product)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Increased Cost of Non-compliant parts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Variation of properties (Bad or Good)</a:t>
            </a:r>
          </a:p>
        </p:txBody>
      </p:sp>
    </p:spTree>
    <p:extLst>
      <p:ext uri="{BB962C8B-B14F-4D97-AF65-F5344CB8AC3E}">
        <p14:creationId xmlns:p14="http://schemas.microsoft.com/office/powerpoint/2010/main" val="24037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Sn-Ag-Cu (SAC) Solder</a:t>
            </a:r>
            <a:endParaRPr lang="en-GB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2224088" y="2000251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000">
                <a:solidFill>
                  <a:srgbClr val="00B0F0"/>
                </a:solidFill>
              </a:rPr>
              <a:t>Advantage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/>
              <a:t> Sufficient Supply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/>
              <a:t> Good Wetting Characteristics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/>
              <a:t> Good Fatigue Resistance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/>
              <a:t> Good overall joint strength</a:t>
            </a:r>
            <a:endParaRPr lang="en-US" altLang="en-US" sz="1100">
              <a:solidFill>
                <a:srgbClr val="FF0066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000">
                <a:solidFill>
                  <a:srgbClr val="FF0066"/>
                </a:solidFill>
              </a:rPr>
              <a:t>Limitation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/>
              <a:t> Moderate High Melting Temp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/>
              <a:t> Long Term Reliability Data</a:t>
            </a:r>
          </a:p>
          <a:p>
            <a:pPr eaLnBrk="1" hangingPunct="1"/>
            <a:endParaRPr lang="en-GB" altLang="en-US" sz="2000"/>
          </a:p>
        </p:txBody>
      </p:sp>
      <p:pic>
        <p:nvPicPr>
          <p:cNvPr id="4" name="Picture 3" descr="Pb-free_Frac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76" y="2071689"/>
            <a:ext cx="326072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Pb-free_Tem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6" y="4021138"/>
            <a:ext cx="32623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7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powered embedded processor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03" y="1864940"/>
            <a:ext cx="6012793" cy="4491037"/>
          </a:xfrm>
        </p:spPr>
      </p:pic>
    </p:spTree>
    <p:extLst>
      <p:ext uri="{BB962C8B-B14F-4D97-AF65-F5344CB8AC3E}">
        <p14:creationId xmlns:p14="http://schemas.microsoft.com/office/powerpoint/2010/main" val="36408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54627" y="130628"/>
            <a:ext cx="925285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18" y="229448"/>
            <a:ext cx="10364451" cy="1596177"/>
          </a:xfrm>
        </p:spPr>
        <p:txBody>
          <a:bodyPr/>
          <a:lstStyle/>
          <a:p>
            <a:r>
              <a:rPr lang="en-US" dirty="0" smtClean="0"/>
              <a:t>Smart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1" descr="screenshot-amphionforumintelkeynote-2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70" y="1524000"/>
            <a:ext cx="8987133" cy="505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86" y="618517"/>
            <a:ext cx="7769226" cy="5826920"/>
          </a:xfrm>
        </p:spPr>
      </p:pic>
    </p:spTree>
    <p:extLst>
      <p:ext uri="{BB962C8B-B14F-4D97-AF65-F5344CB8AC3E}">
        <p14:creationId xmlns:p14="http://schemas.microsoft.com/office/powerpoint/2010/main" val="33926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</a:t>
            </a:r>
            <a:r>
              <a:rPr lang="en-US" sz="3600" dirty="0" smtClean="0"/>
              <a:t>my </a:t>
            </a:r>
            <a:r>
              <a:rPr lang="en-US" sz="3600" dirty="0"/>
              <a:t>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06586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647675"/>
            <a:ext cx="7081783" cy="1596177"/>
          </a:xfrm>
        </p:spPr>
        <p:txBody>
          <a:bodyPr/>
          <a:lstStyle/>
          <a:p>
            <a:r>
              <a:rPr lang="en-US" dirty="0" smtClean="0"/>
              <a:t>James Watt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77" y="887327"/>
            <a:ext cx="3825240" cy="4800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74520"/>
            <a:ext cx="43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January 1736 – 25 August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41925"/>
            <a:ext cx="10515600" cy="1325563"/>
          </a:xfrm>
        </p:spPr>
        <p:txBody>
          <a:bodyPr/>
          <a:lstStyle/>
          <a:p>
            <a:r>
              <a:rPr lang="en-US" dirty="0" smtClean="0"/>
              <a:t>1784 Steam engine by </a:t>
            </a:r>
            <a:r>
              <a:rPr lang="en-US" dirty="0" err="1" smtClean="0"/>
              <a:t>Boulton</a:t>
            </a:r>
            <a:r>
              <a:rPr lang="en-US" dirty="0" smtClean="0"/>
              <a:t> and Watt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92" y="365125"/>
            <a:ext cx="4445228" cy="50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5532437"/>
            <a:ext cx="10515600" cy="1325563"/>
          </a:xfrm>
        </p:spPr>
        <p:txBody>
          <a:bodyPr/>
          <a:lstStyle/>
          <a:p>
            <a:r>
              <a:rPr lang="en-US" dirty="0"/>
              <a:t>A steam engine built to James Watt's patent in 1848 at </a:t>
            </a:r>
            <a:r>
              <a:rPr lang="en-US" dirty="0">
                <a:hlinkClick r:id="rId2" tooltip="Freiberg, Saxony"/>
              </a:rPr>
              <a:t>Freiberg</a:t>
            </a:r>
            <a:r>
              <a:rPr lang="en-US" dirty="0"/>
              <a:t> in Germany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604298"/>
            <a:ext cx="6041136" cy="49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31" y="1690688"/>
            <a:ext cx="5472137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392680"/>
            <a:ext cx="227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tooltip="John Bardeen"/>
              </a:rPr>
              <a:t>John Bardeen</a:t>
            </a:r>
            <a:r>
              <a:rPr lang="en-US" dirty="0"/>
              <a:t>, </a:t>
            </a:r>
            <a:r>
              <a:rPr lang="en-US" dirty="0">
                <a:hlinkClick r:id="rId4" tooltip="William Shockley"/>
              </a:rPr>
              <a:t>William Shockley</a:t>
            </a:r>
            <a:r>
              <a:rPr lang="en-US" dirty="0"/>
              <a:t> and </a:t>
            </a:r>
            <a:r>
              <a:rPr lang="en-US" dirty="0">
                <a:hlinkClick r:id="rId5" tooltip="Walter Brattain"/>
              </a:rPr>
              <a:t>Walter Brattain</a:t>
            </a:r>
            <a:r>
              <a:rPr lang="en-US" dirty="0"/>
              <a:t> at </a:t>
            </a:r>
            <a:r>
              <a:rPr lang="en-US" dirty="0">
                <a:hlinkClick r:id="rId6" tooltip="Bell Labs"/>
              </a:rPr>
              <a:t>Bell Labs</a:t>
            </a:r>
            <a:r>
              <a:rPr lang="en-US" dirty="0"/>
              <a:t>, 1948.</a:t>
            </a:r>
          </a:p>
        </p:txBody>
      </p:sp>
    </p:spTree>
    <p:extLst>
      <p:ext uri="{BB962C8B-B14F-4D97-AF65-F5344CB8AC3E}">
        <p14:creationId xmlns:p14="http://schemas.microsoft.com/office/powerpoint/2010/main" val="33522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90" y="365125"/>
            <a:ext cx="6816090" cy="61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3" y="800075"/>
            <a:ext cx="5182226" cy="1596177"/>
          </a:xfrm>
        </p:spPr>
        <p:txBody>
          <a:bodyPr/>
          <a:lstStyle/>
          <a:p>
            <a:r>
              <a:rPr lang="en-US" dirty="0" smtClean="0"/>
              <a:t>Robert Noyce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32" y="1240177"/>
            <a:ext cx="5926567" cy="4938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026920"/>
            <a:ext cx="41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December 12, 1927 – June 3,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Hublot</a:t>
            </a:r>
            <a:r>
              <a:rPr lang="en-US" dirty="0" smtClean="0"/>
              <a:t> magic gold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78" y="1919627"/>
            <a:ext cx="5796643" cy="4347482"/>
          </a:xfrm>
        </p:spPr>
      </p:pic>
    </p:spTree>
    <p:extLst>
      <p:ext uri="{BB962C8B-B14F-4D97-AF65-F5344CB8AC3E}">
        <p14:creationId xmlns:p14="http://schemas.microsoft.com/office/powerpoint/2010/main" val="40029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64</TotalTime>
  <Words>216</Words>
  <Application>Microsoft Office PowerPoint</Application>
  <PresentationFormat>Widescreen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Angsana New</vt:lpstr>
      <vt:lpstr>Arial</vt:lpstr>
      <vt:lpstr>Calibri</vt:lpstr>
      <vt:lpstr>Tw Cen MT</vt:lpstr>
      <vt:lpstr>Droplet</vt:lpstr>
      <vt:lpstr>Knowledge &amp; Innovation</vt:lpstr>
      <vt:lpstr>innovation</vt:lpstr>
      <vt:lpstr>James Watt</vt:lpstr>
      <vt:lpstr>1784 Steam engine by Boulton and Watt</vt:lpstr>
      <vt:lpstr>A steam engine built to James Watt's patent in 1848 at Freiberg in Germany</vt:lpstr>
      <vt:lpstr>Transistor</vt:lpstr>
      <vt:lpstr>PowerPoint Presentation</vt:lpstr>
      <vt:lpstr>Robert Noyce</vt:lpstr>
      <vt:lpstr>Hublot magic gold</vt:lpstr>
      <vt:lpstr>PowerPoint Presentation</vt:lpstr>
      <vt:lpstr>Tesla model s</vt:lpstr>
      <vt:lpstr>Lead-free Solder Alloys</vt:lpstr>
      <vt:lpstr>Sn-Ag-Cu (SAC) Solder</vt:lpstr>
      <vt:lpstr>Low powered embedded processor</vt:lpstr>
      <vt:lpstr>technology</vt:lpstr>
      <vt:lpstr>PowerPoint Presentation</vt:lpstr>
      <vt:lpstr>Smart Cities</vt:lpstr>
      <vt:lpstr>Recommendation 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&amp; Innovation</dc:title>
  <dc:creator>Prabhas Chongstitvatana</dc:creator>
  <cp:lastModifiedBy>Prabhas Chongstitvatana</cp:lastModifiedBy>
  <cp:revision>6</cp:revision>
  <dcterms:created xsi:type="dcterms:W3CDTF">2017-06-21T16:18:30Z</dcterms:created>
  <dcterms:modified xsi:type="dcterms:W3CDTF">2017-06-21T17:23:29Z</dcterms:modified>
</cp:coreProperties>
</file>