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88" r:id="rId2"/>
    <p:sldId id="283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87" r:id="rId18"/>
    <p:sldId id="284" r:id="rId19"/>
    <p:sldId id="285" r:id="rId20"/>
    <p:sldId id="286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2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3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230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1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8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01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1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2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9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8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4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5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1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9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6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2A2E530-9BB8-4B7C-8CD2-6FE01F82488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2F3453-2266-4977-84C9-0C1E2B2F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9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ii.cmu.edu/" TargetMode="External"/><Relationship Id="rId2" Type="http://schemas.openxmlformats.org/officeDocument/2006/relationships/hyperlink" Target="http://www.hcii.cmu.edu/people/anind-de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4271" y="1609060"/>
            <a:ext cx="8003458" cy="2387600"/>
          </a:xfrm>
        </p:spPr>
        <p:txBody>
          <a:bodyPr/>
          <a:lstStyle/>
          <a:p>
            <a:r>
              <a:rPr lang="en-US" smtClean="0"/>
              <a:t>Internet of Things and Smart Cities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0981" y="4427948"/>
            <a:ext cx="9144000" cy="1655762"/>
          </a:xfrm>
        </p:spPr>
        <p:txBody>
          <a:bodyPr/>
          <a:lstStyle/>
          <a:p>
            <a:r>
              <a:rPr lang="en-US" smtClean="0"/>
              <a:t>Prabhas Chongstitvatana</a:t>
            </a:r>
          </a:p>
          <a:p>
            <a:r>
              <a:rPr lang="en-US" smtClean="0"/>
              <a:t>Chulalongkorn University</a:t>
            </a:r>
            <a:endParaRPr lang="en-US" dirty="0" smtClean="0"/>
          </a:p>
        </p:txBody>
      </p:sp>
      <p:pic>
        <p:nvPicPr>
          <p:cNvPr id="4" name="Picture 3" descr="logo-th@2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0" y="577706"/>
            <a:ext cx="4101976" cy="103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bit of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600" dirty="0"/>
              <a:t>The term "Internet of Things" is coined by Kevin Ashton 1999.</a:t>
            </a:r>
          </a:p>
          <a:p>
            <a:r>
              <a:rPr lang="en-US" sz="3600" dirty="0"/>
              <a:t>E</a:t>
            </a:r>
            <a:r>
              <a:rPr lang="en-US" sz="3600" dirty="0"/>
              <a:t>arly example, 1982, Coke machine at Carnegie Mellon University was connected to internet: report its inventory and temperature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50" y="1028700"/>
            <a:ext cx="8170164" cy="4595717"/>
          </a:xfrm>
        </p:spPr>
      </p:pic>
    </p:spTree>
    <p:extLst>
      <p:ext uri="{BB962C8B-B14F-4D97-AF65-F5344CB8AC3E}">
        <p14:creationId xmlns:p14="http://schemas.microsoft.com/office/powerpoint/2010/main" val="39343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18" y="193974"/>
            <a:ext cx="10364451" cy="1596177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08464" y="1392557"/>
            <a:ext cx="9783536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Environmental </a:t>
            </a:r>
            <a:r>
              <a:rPr lang="en-US" sz="3200" dirty="0"/>
              <a:t>monitoring</a:t>
            </a:r>
          </a:p>
          <a:p>
            <a:r>
              <a:rPr lang="en-US" sz="3200" dirty="0"/>
              <a:t>Infrastructure management</a:t>
            </a:r>
          </a:p>
          <a:p>
            <a:r>
              <a:rPr lang="en-US" sz="3200" dirty="0"/>
              <a:t>Manufacturing</a:t>
            </a:r>
          </a:p>
          <a:p>
            <a:r>
              <a:rPr lang="en-US" sz="3200" dirty="0"/>
              <a:t>Energy management</a:t>
            </a:r>
          </a:p>
          <a:p>
            <a:r>
              <a:rPr lang="en-US" sz="3200" dirty="0"/>
              <a:t>Medical and health care systems</a:t>
            </a:r>
          </a:p>
          <a:p>
            <a:r>
              <a:rPr lang="en-US" sz="3200" dirty="0"/>
              <a:t>Building and home automation</a:t>
            </a:r>
          </a:p>
          <a:p>
            <a:r>
              <a:rPr lang="en-US" sz="3200" dirty="0"/>
              <a:t>Transportation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78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012" y="0"/>
            <a:ext cx="10364451" cy="1596177"/>
          </a:xfrm>
        </p:spPr>
        <p:txBody>
          <a:bodyPr/>
          <a:lstStyle/>
          <a:p>
            <a:r>
              <a:rPr lang="en-US" dirty="0" smtClean="0"/>
              <a:t>Smart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screenshot-amphionforumintelkeynote-20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72" y="1272699"/>
            <a:ext cx="9434085" cy="530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7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07128" y="618517"/>
            <a:ext cx="7581900" cy="58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34886" y="533403"/>
            <a:ext cx="9743340" cy="612865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400" dirty="0"/>
              <a:t>“The goal of our project will be nothing less than to radically enhance human-to-human and human-to­-computer interaction through a large-scale deployment of the Internet of Things (</a:t>
            </a:r>
            <a:r>
              <a:rPr lang="en-US" sz="2400" dirty="0" err="1"/>
              <a:t>IoT</a:t>
            </a:r>
            <a:r>
              <a:rPr lang="en-US" sz="2400" dirty="0"/>
              <a:t>) that ensures privacy, accommodates new features over time and enables people to readily design applications for their own use,” said </a:t>
            </a:r>
            <a:r>
              <a:rPr lang="en-US" sz="2400" u="sng" dirty="0" err="1">
                <a:hlinkClick r:id="rId2"/>
              </a:rPr>
              <a:t>Anind</a:t>
            </a:r>
            <a:r>
              <a:rPr lang="en-US" sz="2400" u="sng" dirty="0">
                <a:hlinkClick r:id="rId2"/>
              </a:rPr>
              <a:t> K. </a:t>
            </a:r>
            <a:r>
              <a:rPr lang="en-US" sz="2400" u="sng" dirty="0" err="1">
                <a:hlinkClick r:id="rId2"/>
              </a:rPr>
              <a:t>Dey</a:t>
            </a:r>
            <a:r>
              <a:rPr lang="en-US" sz="2400" dirty="0"/>
              <a:t>, lead investigator of the expedition and director of CMU’s </a:t>
            </a:r>
            <a:r>
              <a:rPr lang="en-US" sz="2400" u="sng" dirty="0">
                <a:hlinkClick r:id="rId3"/>
              </a:rPr>
              <a:t>Human-Computer Interaction Institute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r>
              <a:rPr lang="en-US" sz="2400" dirty="0"/>
              <a:t>“We will demonstrate the use of personalized privacy assistants that help users configure the many privacy settings necessary to ensure that they retain adequate control over their data,”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1356" y="849086"/>
            <a:ext cx="10216243" cy="494211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"Snap2It" lets users link to a printer or projector simply by taking a smartphone photo of it.</a:t>
            </a:r>
          </a:p>
          <a:p>
            <a:endParaRPr lang="en-US" dirty="0"/>
          </a:p>
        </p:txBody>
      </p:sp>
      <p:pic>
        <p:nvPicPr>
          <p:cNvPr id="4" name="Content Placeholder 3" descr="Snap2It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47" y="3048000"/>
            <a:ext cx="47244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6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756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 smtClean="0"/>
              <a:t>Large Scale examples: Smart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149" y="1871794"/>
            <a:ext cx="10363826" cy="4267749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/>
              <a:t>Songdo, South Korea</a:t>
            </a:r>
          </a:p>
          <a:p>
            <a:r>
              <a:rPr lang="en-US" sz="8000" dirty="0"/>
              <a:t>  Santander, Spain</a:t>
            </a:r>
          </a:p>
          <a:p>
            <a:pPr marL="0" indent="0">
              <a:buNone/>
            </a:pPr>
            <a:r>
              <a:rPr lang="en-US" sz="8000" dirty="0"/>
              <a:t>	10,000 sensors: parking search, </a:t>
            </a:r>
            <a:r>
              <a:rPr lang="en-US" sz="8000" dirty="0" smtClean="0"/>
              <a:t>environ. monitoring</a:t>
            </a:r>
            <a:endParaRPr lang="en-US" sz="8000" dirty="0"/>
          </a:p>
          <a:p>
            <a:r>
              <a:rPr lang="en-US" sz="8000" dirty="0"/>
              <a:t>  San Francisco Bay area</a:t>
            </a:r>
          </a:p>
          <a:p>
            <a:pPr marL="0" indent="0">
              <a:buNone/>
            </a:pPr>
            <a:r>
              <a:rPr lang="en-US" sz="8000" dirty="0"/>
              <a:t>	wireless sensors data network</a:t>
            </a:r>
          </a:p>
          <a:p>
            <a:r>
              <a:rPr lang="en-US" sz="8000" dirty="0"/>
              <a:t>  New York waterways</a:t>
            </a:r>
          </a:p>
          <a:p>
            <a:r>
              <a:rPr lang="en-US" sz="8000" dirty="0"/>
              <a:t>  </a:t>
            </a:r>
            <a:r>
              <a:rPr lang="en-US" sz="8000" dirty="0" err="1"/>
              <a:t>Padova</a:t>
            </a:r>
            <a:r>
              <a:rPr lang="en-US" sz="8000" dirty="0"/>
              <a:t> Smart City Project, </a:t>
            </a:r>
            <a:r>
              <a:rPr lang="en-US" sz="8000" dirty="0" smtClean="0"/>
              <a:t>Italy</a:t>
            </a:r>
            <a:endParaRPr lang="en-US" sz="4600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61317"/>
            <a:ext cx="10364451" cy="1596177"/>
          </a:xfrm>
        </p:spPr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security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07" y="1757494"/>
            <a:ext cx="5164635" cy="4489298"/>
          </a:xfrm>
        </p:spPr>
      </p:pic>
    </p:spTree>
    <p:extLst>
      <p:ext uri="{BB962C8B-B14F-4D97-AF65-F5344CB8AC3E}">
        <p14:creationId xmlns:p14="http://schemas.microsoft.com/office/powerpoint/2010/main" val="34104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87" y="1208314"/>
            <a:ext cx="8935061" cy="4158343"/>
          </a:xfrm>
        </p:spPr>
      </p:pic>
    </p:spTree>
    <p:extLst>
      <p:ext uri="{BB962C8B-B14F-4D97-AF65-F5344CB8AC3E}">
        <p14:creationId xmlns:p14="http://schemas.microsoft.com/office/powerpoint/2010/main" val="32864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this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Go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16" y="3415727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87" y="930729"/>
            <a:ext cx="8672179" cy="4909457"/>
          </a:xfrm>
        </p:spPr>
      </p:pic>
    </p:spTree>
    <p:extLst>
      <p:ext uri="{BB962C8B-B14F-4D97-AF65-F5344CB8AC3E}">
        <p14:creationId xmlns:p14="http://schemas.microsoft.com/office/powerpoint/2010/main" val="16514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324602"/>
            <a:ext cx="10364451" cy="1596177"/>
          </a:xfrm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14500"/>
            <a:ext cx="10363826" cy="47026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600" dirty="0"/>
              <a:t>Civic engagement</a:t>
            </a:r>
          </a:p>
          <a:p>
            <a:r>
              <a:rPr lang="en-US" sz="3600" dirty="0"/>
              <a:t>Privacy, autonomy and control</a:t>
            </a:r>
          </a:p>
          <a:p>
            <a:r>
              <a:rPr lang="en-US" sz="3600" dirty="0"/>
              <a:t>technology &lt;&gt; just tools</a:t>
            </a:r>
          </a:p>
          <a:p>
            <a:r>
              <a:rPr lang="en-US" sz="3600" dirty="0"/>
              <a:t>technology = active </a:t>
            </a:r>
            <a:r>
              <a:rPr lang="en-US" sz="3600" dirty="0" smtClean="0"/>
              <a:t>agent</a:t>
            </a:r>
            <a:endParaRPr lang="en-US" sz="3600" dirty="0"/>
          </a:p>
          <a:p>
            <a:r>
              <a:rPr lang="en-US" sz="3600" dirty="0" err="1"/>
              <a:t>IoT</a:t>
            </a:r>
            <a:r>
              <a:rPr lang="en-US" sz="3600" dirty="0"/>
              <a:t> = Human augmentation  (Tim O Reilly)</a:t>
            </a:r>
          </a:p>
          <a:p>
            <a:r>
              <a:rPr lang="en-US" sz="3600" dirty="0"/>
              <a:t>data-driven decision making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22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Security</a:t>
            </a:r>
          </a:p>
          <a:p>
            <a:pPr marL="400050" lvl="1" indent="0">
              <a:buNone/>
            </a:pPr>
            <a:r>
              <a:rPr lang="en-US" sz="3600" dirty="0"/>
              <a:t>  cyber attack in Physical world</a:t>
            </a:r>
          </a:p>
          <a:p>
            <a:pPr marL="400050" lvl="1" indent="0">
              <a:buNone/>
            </a:pPr>
            <a:r>
              <a:rPr lang="en-US" sz="3600" dirty="0"/>
              <a:t>  spy on people in their own </a:t>
            </a:r>
            <a:r>
              <a:rPr lang="en-US" sz="3600" dirty="0" smtClean="0"/>
              <a:t>homes</a:t>
            </a:r>
            <a:endParaRPr lang="en-US" sz="3600" dirty="0"/>
          </a:p>
          <a:p>
            <a:r>
              <a:rPr lang="en-US" sz="3600" dirty="0"/>
              <a:t>Increase in electronics waste  10x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600" dirty="0"/>
              <a:t>50-100 Trillion objects, </a:t>
            </a:r>
          </a:p>
          <a:p>
            <a:r>
              <a:rPr lang="en-US" sz="3600" dirty="0"/>
              <a:t>each person carries 1000-5000 trackable objects</a:t>
            </a:r>
          </a:p>
          <a:p>
            <a:r>
              <a:rPr lang="en-US" sz="3600" dirty="0"/>
              <a:t>computer manage and inventory objects and people </a:t>
            </a:r>
          </a:p>
          <a:p>
            <a:r>
              <a:rPr lang="en-US" sz="3600" dirty="0"/>
              <a:t>transform daily life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87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05000" y="762000"/>
            <a:ext cx="8382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85688" y="618517"/>
            <a:ext cx="7917639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85667" y="424544"/>
            <a:ext cx="798297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50369" y="457201"/>
            <a:ext cx="8691261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33" y="3432081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Internet of Things  = </a:t>
            </a:r>
            <a:r>
              <a:rPr lang="en-US" sz="3600" dirty="0" err="1"/>
              <a:t>IoT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Machines to Machines</a:t>
            </a:r>
          </a:p>
          <a:p>
            <a:endParaRPr lang="en-US" sz="3600" dirty="0"/>
          </a:p>
          <a:p>
            <a:r>
              <a:rPr lang="en-US" sz="3600" dirty="0"/>
              <a:t>Next information revolution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37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0728" y="1133294"/>
            <a:ext cx="10891157" cy="4351338"/>
          </a:xfrm>
        </p:spPr>
        <p:txBody>
          <a:bodyPr>
            <a:noAutofit/>
          </a:bodyPr>
          <a:lstStyle/>
          <a:p>
            <a:r>
              <a:rPr lang="en-US" sz="3600" dirty="0"/>
              <a:t>1% of physical world is connected to Internet</a:t>
            </a:r>
          </a:p>
          <a:p>
            <a:r>
              <a:rPr lang="en-US" sz="3600" dirty="0"/>
              <a:t>Huge potential </a:t>
            </a:r>
          </a:p>
          <a:p>
            <a:pPr marL="0" indent="0">
              <a:buNone/>
            </a:pPr>
            <a:r>
              <a:rPr lang="en-US" sz="3600" b="1" dirty="0"/>
              <a:t>Potentials</a:t>
            </a:r>
            <a:endParaRPr lang="en-US" sz="3600" dirty="0"/>
          </a:p>
          <a:p>
            <a:r>
              <a:rPr lang="en-US" sz="3600" dirty="0"/>
              <a:t>I</a:t>
            </a:r>
            <a:r>
              <a:rPr lang="en-US" sz="3600" dirty="0"/>
              <a:t>nnovative business process</a:t>
            </a:r>
          </a:p>
          <a:p>
            <a:r>
              <a:rPr lang="en-US" sz="3600" dirty="0"/>
              <a:t>O</a:t>
            </a:r>
            <a:r>
              <a:rPr lang="en-US" sz="3600" dirty="0"/>
              <a:t>perational efficiency</a:t>
            </a:r>
          </a:p>
          <a:p>
            <a:r>
              <a:rPr lang="en-US" sz="3600" dirty="0"/>
              <a:t>N</a:t>
            </a:r>
            <a:r>
              <a:rPr lang="en-US" sz="3600" dirty="0"/>
              <a:t>ew customer services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35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06" y="422574"/>
            <a:ext cx="10364451" cy="1596177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75031" y="2018751"/>
            <a:ext cx="10363826" cy="3424107"/>
          </a:xfrm>
        </p:spPr>
        <p:txBody>
          <a:bodyPr>
            <a:noAutofit/>
          </a:bodyPr>
          <a:lstStyle/>
          <a:p>
            <a:r>
              <a:rPr lang="en-US" sz="3600" dirty="0"/>
              <a:t>Network of Physical Objects</a:t>
            </a:r>
          </a:p>
          <a:p>
            <a:r>
              <a:rPr lang="en-US" sz="3600" dirty="0"/>
              <a:t>E</a:t>
            </a:r>
            <a:r>
              <a:rPr lang="en-US" sz="3600" dirty="0"/>
              <a:t>mbedded systems with electronics, software, sensors</a:t>
            </a:r>
          </a:p>
          <a:p>
            <a:r>
              <a:rPr lang="en-US" sz="3600" dirty="0"/>
              <a:t>E</a:t>
            </a:r>
            <a:r>
              <a:rPr lang="en-US" sz="3600" dirty="0"/>
              <a:t>nable objects to exchange data with manufacturer, operator, other devices through network infrastructure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94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A</a:t>
            </a:r>
            <a:r>
              <a:rPr lang="en-US" sz="3600" dirty="0"/>
              <a:t>llow remote control</a:t>
            </a:r>
          </a:p>
          <a:p>
            <a:r>
              <a:rPr lang="en-US" sz="3600" dirty="0"/>
              <a:t>D</a:t>
            </a:r>
            <a:r>
              <a:rPr lang="en-US" sz="3600" dirty="0"/>
              <a:t>irect integration = computer + physical world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Result:  Automation in all fields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88" y="1416605"/>
            <a:ext cx="8961867" cy="4044043"/>
          </a:xfrm>
        </p:spPr>
      </p:pic>
    </p:spTree>
    <p:extLst>
      <p:ext uri="{BB962C8B-B14F-4D97-AF65-F5344CB8AC3E}">
        <p14:creationId xmlns:p14="http://schemas.microsoft.com/office/powerpoint/2010/main" val="2348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17465" y="563540"/>
            <a:ext cx="8157069" cy="54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08659" y="979716"/>
            <a:ext cx="824365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33</TotalTime>
  <Words>329</Words>
  <Application>Microsoft Office PowerPoint</Application>
  <PresentationFormat>Widescreen</PresentationFormat>
  <Paragraphs>75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Tw Cen MT</vt:lpstr>
      <vt:lpstr>Droplet</vt:lpstr>
      <vt:lpstr>Internet of Things and Smart Cities</vt:lpstr>
      <vt:lpstr>Download this slides</vt:lpstr>
      <vt:lpstr>PowerPoint Presentation</vt:lpstr>
      <vt:lpstr>PowerPoint Presentation</vt:lpstr>
      <vt:lpstr>What is IoT</vt:lpstr>
      <vt:lpstr>PowerPoint Presentation</vt:lpstr>
      <vt:lpstr>PowerPoint Presentation</vt:lpstr>
      <vt:lpstr>PowerPoint Presentation</vt:lpstr>
      <vt:lpstr>PowerPoint Presentation</vt:lpstr>
      <vt:lpstr>A bit of history</vt:lpstr>
      <vt:lpstr>PowerPoint Presentation</vt:lpstr>
      <vt:lpstr>Applications</vt:lpstr>
      <vt:lpstr>Smart Cities</vt:lpstr>
      <vt:lpstr>PowerPoint Presentation</vt:lpstr>
      <vt:lpstr>PowerPoint Presentation</vt:lpstr>
      <vt:lpstr>PowerPoint Presentation</vt:lpstr>
      <vt:lpstr>Large Scale examples: Smart City</vt:lpstr>
      <vt:lpstr>IoT security</vt:lpstr>
      <vt:lpstr>PowerPoint Presentation</vt:lpstr>
      <vt:lpstr>PowerPoint Presentation</vt:lpstr>
      <vt:lpstr>Impact</vt:lpstr>
      <vt:lpstr>Impact (cont.)</vt:lpstr>
      <vt:lpstr>Technology roadmap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Everything</dc:title>
  <dc:creator>Prabhas Chongstitvatana</dc:creator>
  <cp:lastModifiedBy>Prabhas Chongstitvatana</cp:lastModifiedBy>
  <cp:revision>8</cp:revision>
  <dcterms:created xsi:type="dcterms:W3CDTF">2017-08-23T13:24:07Z</dcterms:created>
  <dcterms:modified xsi:type="dcterms:W3CDTF">2017-08-23T14:00:26Z</dcterms:modified>
</cp:coreProperties>
</file>