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34.jpg" ContentType="image/png"/>
  <Override PartName="/ppt/media/image4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33" r:id="rId2"/>
    <p:sldId id="350" r:id="rId3"/>
    <p:sldId id="345" r:id="rId4"/>
    <p:sldId id="351" r:id="rId5"/>
    <p:sldId id="260" r:id="rId6"/>
    <p:sldId id="261" r:id="rId7"/>
    <p:sldId id="258" r:id="rId8"/>
    <p:sldId id="262" r:id="rId9"/>
    <p:sldId id="267" r:id="rId10"/>
    <p:sldId id="352" r:id="rId11"/>
    <p:sldId id="353" r:id="rId12"/>
    <p:sldId id="360" r:id="rId13"/>
    <p:sldId id="268" r:id="rId14"/>
    <p:sldId id="280" r:id="rId15"/>
    <p:sldId id="354" r:id="rId16"/>
    <p:sldId id="355" r:id="rId17"/>
    <p:sldId id="356" r:id="rId18"/>
    <p:sldId id="281" r:id="rId19"/>
    <p:sldId id="282" r:id="rId20"/>
    <p:sldId id="291" r:id="rId21"/>
    <p:sldId id="269" r:id="rId22"/>
    <p:sldId id="270" r:id="rId23"/>
    <p:sldId id="278" r:id="rId24"/>
    <p:sldId id="279" r:id="rId25"/>
    <p:sldId id="271" r:id="rId26"/>
    <p:sldId id="259" r:id="rId27"/>
    <p:sldId id="276" r:id="rId28"/>
    <p:sldId id="277" r:id="rId29"/>
    <p:sldId id="334" r:id="rId30"/>
    <p:sldId id="295" r:id="rId31"/>
    <p:sldId id="301" r:id="rId32"/>
    <p:sldId id="335" r:id="rId33"/>
    <p:sldId id="305" r:id="rId34"/>
    <p:sldId id="307" r:id="rId35"/>
    <p:sldId id="336" r:id="rId36"/>
    <p:sldId id="337" r:id="rId37"/>
    <p:sldId id="313" r:id="rId38"/>
    <p:sldId id="315" r:id="rId39"/>
    <p:sldId id="317" r:id="rId40"/>
    <p:sldId id="319" r:id="rId41"/>
    <p:sldId id="321" r:id="rId42"/>
    <p:sldId id="325" r:id="rId43"/>
    <p:sldId id="329" r:id="rId44"/>
    <p:sldId id="331" r:id="rId45"/>
    <p:sldId id="272" r:id="rId46"/>
    <p:sldId id="287" r:id="rId47"/>
    <p:sldId id="342" r:id="rId48"/>
    <p:sldId id="343" r:id="rId49"/>
    <p:sldId id="344" r:id="rId50"/>
    <p:sldId id="257" r:id="rId51"/>
    <p:sldId id="273" r:id="rId52"/>
    <p:sldId id="288" r:id="rId53"/>
    <p:sldId id="283" r:id="rId54"/>
    <p:sldId id="289" r:id="rId55"/>
    <p:sldId id="290" r:id="rId56"/>
    <p:sldId id="284" r:id="rId57"/>
    <p:sldId id="285" r:id="rId58"/>
    <p:sldId id="358" r:id="rId59"/>
    <p:sldId id="348" r:id="rId60"/>
    <p:sldId id="339" r:id="rId61"/>
    <p:sldId id="340" r:id="rId62"/>
    <p:sldId id="341" r:id="rId63"/>
    <p:sldId id="274" r:id="rId64"/>
    <p:sldId id="275" r:id="rId65"/>
    <p:sldId id="28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0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0037-E9E4-4EBD-8295-303FD5C0C86C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358A-DF0B-49E9-8A14-A456A6C3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D7249-89EE-4D62-8641-7C5B5079E29C}" type="slidenum">
              <a:rPr lang="en-US"/>
              <a:pPr/>
              <a:t>37</a:t>
            </a:fld>
            <a:endParaRPr lang="th-TH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78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398A8-1EA7-4652-B3C7-879FC8AC17D5}" type="slidenum">
              <a:rPr lang="en-US"/>
              <a:pPr/>
              <a:t>38</a:t>
            </a:fld>
            <a:endParaRPr lang="th-TH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99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algorithm</a:t>
            </a:r>
            <a:r>
              <a:rPr lang="en-US" baseline="0" dirty="0" smtClean="0"/>
              <a:t> use the Markov chain matrix of order 1 in order to construct a generator</a:t>
            </a:r>
          </a:p>
          <a:p>
            <a:r>
              <a:rPr lang="en-US" baseline="0" dirty="0" smtClean="0"/>
              <a:t>This generator represent the joint probability of all the possible search space.</a:t>
            </a:r>
          </a:p>
          <a:p>
            <a:r>
              <a:rPr lang="en-US" baseline="0" dirty="0" smtClean="0"/>
              <a:t>For example the probabilities of the incidence in which x1 can be followed by x2 x3 x4 and x5</a:t>
            </a:r>
          </a:p>
          <a:p>
            <a:r>
              <a:rPr lang="en-US" baseline="0" dirty="0" smtClean="0"/>
              <a:t>Since x1 can not be followed by it self due to the encoding represent the permutation of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A75CE-40CB-4CF3-A37D-99EEF06C7F4C}" type="slidenum">
              <a:rPr lang="en-US"/>
              <a:pPr/>
              <a:t>40</a:t>
            </a:fld>
            <a:endParaRPr lang="th-TH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616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63B31-B87E-43FB-A267-18CA3FC792A8}" type="slidenum">
              <a:rPr lang="en-US"/>
              <a:pPr/>
              <a:t>41</a:t>
            </a:fld>
            <a:endParaRPr lang="th-TH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589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ACE1C-664C-479F-BDB1-EC0C0D383F5E}" type="slidenum">
              <a:rPr lang="en-US"/>
              <a:pPr/>
              <a:t>42</a:t>
            </a:fld>
            <a:endParaRPr lang="th-TH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426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C0469-3CA1-4CB8-91F6-05F7B039BDB7}" type="slidenum">
              <a:rPr lang="en-US"/>
              <a:pPr/>
              <a:t>44</a:t>
            </a:fld>
            <a:endParaRPr lang="th-TH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36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3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6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7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6F23-4E36-4F5E-99C6-6295528B30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.eng.chula.ac.th/~piak/project/coin/index-coin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dirty="0" smtClean="0"/>
              <a:t>Quantum Computing and Artificial Intelligence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Prabhas Chongstitvatana</a:t>
            </a:r>
          </a:p>
        </p:txBody>
      </p:sp>
      <p:pic>
        <p:nvPicPr>
          <p:cNvPr id="4" name="Picture 3" descr="logo-th@2x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101976" cy="103135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49530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With collaboration from </a:t>
            </a:r>
            <a:r>
              <a:rPr lang="en-US" dirty="0" err="1" smtClean="0">
                <a:solidFill>
                  <a:schemeClr val="tx1"/>
                </a:solidFill>
              </a:rPr>
              <a:t>Chatchawit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Aporntewan</a:t>
            </a:r>
            <a:r>
              <a:rPr lang="en-US" dirty="0" smtClean="0">
                <a:solidFill>
                  <a:schemeClr val="tx1"/>
                </a:solidFill>
              </a:rPr>
              <a:t>, Department of Mathematics and Computer Science, </a:t>
            </a:r>
            <a:r>
              <a:rPr lang="en-US" dirty="0" err="1" smtClean="0">
                <a:solidFill>
                  <a:schemeClr val="tx1"/>
                </a:solidFill>
              </a:rPr>
              <a:t>Chulalongkorn</a:t>
            </a:r>
            <a:r>
              <a:rPr lang="en-US" dirty="0" smtClean="0">
                <a:solidFill>
                  <a:schemeClr val="tx1"/>
                </a:solidFill>
              </a:rPr>
              <a:t> University and </a:t>
            </a:r>
            <a:r>
              <a:rPr lang="en-US" dirty="0" err="1" smtClean="0">
                <a:solidFill>
                  <a:schemeClr val="tx1"/>
                </a:solidFill>
              </a:rPr>
              <a:t>Suwit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Kiravittaya</a:t>
            </a:r>
            <a:r>
              <a:rPr lang="en-US" dirty="0" smtClean="0">
                <a:solidFill>
                  <a:schemeClr val="tx1"/>
                </a:solidFill>
              </a:rPr>
              <a:t>, Department of Electrical Engineering, </a:t>
            </a:r>
            <a:r>
              <a:rPr lang="en-US" dirty="0" err="1" smtClean="0">
                <a:solidFill>
                  <a:schemeClr val="tx1"/>
                </a:solidFill>
              </a:rPr>
              <a:t>Naresuan</a:t>
            </a:r>
            <a:r>
              <a:rPr lang="en-US" dirty="0" smtClean="0">
                <a:solidFill>
                  <a:schemeClr val="tx1"/>
                </a:solidFill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8775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54025"/>
            <a:ext cx="7135813" cy="8636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Quantum Computing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922713" y="6535738"/>
            <a:ext cx="5132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h-TH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Castelvecchi, “Quantum computers ready to leap out of the lab”, Nature 541 (2017) 9.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577975"/>
            <a:ext cx="559435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7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5734050" y="6545263"/>
            <a:ext cx="3409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h-TH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G. Popkin, “Quest for qubits”, Science 354 (2016) 1091.</a:t>
            </a:r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1116012" y="371821"/>
            <a:ext cx="69119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for Quantum Bit (qubit)*</a:t>
            </a:r>
          </a:p>
        </p:txBody>
      </p:sp>
      <p:pic>
        <p:nvPicPr>
          <p:cNvPr id="11269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3"/>
          <a:stretch>
            <a:fillRect/>
          </a:stretch>
        </p:blipFill>
        <p:spPr bwMode="auto">
          <a:xfrm>
            <a:off x="444500" y="3309938"/>
            <a:ext cx="82550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444500" y="4835525"/>
            <a:ext cx="64754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TH SarabunPSK" pitchFamily="34" charset="-34"/>
              </a:rPr>
              <a:t>+ some more systems from other university research labs</a:t>
            </a:r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81"/>
          <a:stretch>
            <a:fillRect/>
          </a:stretch>
        </p:blipFill>
        <p:spPr bwMode="auto">
          <a:xfrm>
            <a:off x="444500" y="1471613"/>
            <a:ext cx="8255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335088" y="5730875"/>
            <a:ext cx="6473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TH SarabunPSK" pitchFamily="34" charset="-34"/>
              </a:rPr>
              <a:t>D-Wave is exceptional &amp; Scalability is the key issue.</a:t>
            </a:r>
          </a:p>
        </p:txBody>
      </p:sp>
    </p:spTree>
    <p:extLst>
      <p:ext uri="{BB962C8B-B14F-4D97-AF65-F5344CB8AC3E}">
        <p14:creationId xmlns:p14="http://schemas.microsoft.com/office/powerpoint/2010/main" val="169603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801" y="986262"/>
            <a:ext cx="886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Quantum computers: physical realization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62" y="1590580"/>
            <a:ext cx="6478179" cy="40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</a:t>
            </a:r>
            <a:r>
              <a:rPr lang="en-US" sz="4000" dirty="0" smtClean="0"/>
              <a:t>uantum circuit</a:t>
            </a:r>
          </a:p>
          <a:p>
            <a:r>
              <a:rPr lang="en-US" sz="4000" dirty="0" smtClean="0"/>
              <a:t>Quantum gates</a:t>
            </a:r>
          </a:p>
          <a:p>
            <a:endParaRPr lang="en-US" sz="4000" dirty="0"/>
          </a:p>
          <a:p>
            <a:r>
              <a:rPr lang="en-US" sz="4000" dirty="0" smtClean="0"/>
              <a:t>components of quantum computers that manipulate state of quantum bits.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53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Quantum Gates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38" y="2258332"/>
            <a:ext cx="3220925" cy="3220925"/>
          </a:xfrm>
        </p:spPr>
      </p:pic>
    </p:spTree>
    <p:extLst>
      <p:ext uri="{BB962C8B-B14F-4D97-AF65-F5344CB8AC3E}">
        <p14:creationId xmlns:p14="http://schemas.microsoft.com/office/powerpoint/2010/main" val="18240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317" y="781154"/>
            <a:ext cx="886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Single Qubit Gates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89" y="1646519"/>
            <a:ext cx="1978056" cy="643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11" y="1658382"/>
            <a:ext cx="2089083" cy="631883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978827" y="1761715"/>
            <a:ext cx="736979" cy="460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NOT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657" y="2713515"/>
            <a:ext cx="2222251" cy="929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57" y="3956291"/>
            <a:ext cx="2583200" cy="9653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3856" y="4966778"/>
            <a:ext cx="1627513" cy="4450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0782" y="5758192"/>
            <a:ext cx="6027206" cy="2425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03816" y="4483011"/>
            <a:ext cx="204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Unitary matrix</a:t>
            </a:r>
          </a:p>
        </p:txBody>
      </p:sp>
    </p:spTree>
    <p:extLst>
      <p:ext uri="{BB962C8B-B14F-4D97-AF65-F5344CB8AC3E}">
        <p14:creationId xmlns:p14="http://schemas.microsoft.com/office/powerpoint/2010/main" val="485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8688" y="382872"/>
            <a:ext cx="332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Single Qubit Gates</a:t>
            </a:r>
            <a:endParaRPr lang="en-US" sz="135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1" y="2042064"/>
            <a:ext cx="2008635" cy="803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2" y="3301606"/>
            <a:ext cx="2387405" cy="769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801" y="1615374"/>
            <a:ext cx="170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Z gate: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800" y="2825141"/>
            <a:ext cx="324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 gate (</a:t>
            </a:r>
            <a:r>
              <a:rPr lang="en-US" sz="2400" b="1" dirty="0" err="1"/>
              <a:t>Hadamard</a:t>
            </a:r>
            <a:r>
              <a:rPr lang="en-US" sz="2400" b="1" dirty="0"/>
              <a:t>):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06" y="4245817"/>
            <a:ext cx="1943100" cy="278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07" y="4604410"/>
            <a:ext cx="764381" cy="257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8137" y="1288658"/>
            <a:ext cx="5798744" cy="2209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6191" y="3540345"/>
            <a:ext cx="5752905" cy="2446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8902" y="918554"/>
            <a:ext cx="4197979" cy="3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01" y="694223"/>
            <a:ext cx="886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Multiple Qubit Gates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42" y="1584259"/>
            <a:ext cx="7047189" cy="420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763" y="4628870"/>
            <a:ext cx="3760118" cy="2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8" y="1600200"/>
            <a:ext cx="5669264" cy="4525963"/>
          </a:xfrm>
        </p:spPr>
      </p:pic>
    </p:spTree>
    <p:extLst>
      <p:ext uri="{BB962C8B-B14F-4D97-AF65-F5344CB8AC3E}">
        <p14:creationId xmlns:p14="http://schemas.microsoft.com/office/powerpoint/2010/main" val="17983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1" y="1600200"/>
            <a:ext cx="7642557" cy="4525963"/>
          </a:xfrm>
        </p:spPr>
      </p:pic>
    </p:spTree>
    <p:extLst>
      <p:ext uri="{BB962C8B-B14F-4D97-AF65-F5344CB8AC3E}">
        <p14:creationId xmlns:p14="http://schemas.microsoft.com/office/powerpoint/2010/main" val="14056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Go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783881" cy="4525963"/>
          </a:xfrm>
        </p:spPr>
      </p:pic>
    </p:spTree>
    <p:extLst>
      <p:ext uri="{BB962C8B-B14F-4D97-AF65-F5344CB8AC3E}">
        <p14:creationId xmlns:p14="http://schemas.microsoft.com/office/powerpoint/2010/main" val="31478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hor's integer factorization</a:t>
            </a:r>
          </a:p>
          <a:p>
            <a:endParaRPr lang="en-US" sz="4000" dirty="0"/>
          </a:p>
          <a:p>
            <a:r>
              <a:rPr lang="en-US" sz="4000" dirty="0" smtClean="0"/>
              <a:t>Given an integer N, find its prime factors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05000"/>
            <a:ext cx="5334000" cy="4202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1994"/>
            </a:pPr>
            <a:r>
              <a:rPr lang="en-US" sz="4000" dirty="0" smtClean="0"/>
              <a:t>   Peter Shor </a:t>
            </a:r>
          </a:p>
          <a:p>
            <a:pPr marL="0" indent="0">
              <a:buNone/>
            </a:pPr>
            <a:r>
              <a:rPr lang="en-US" sz="4000" dirty="0" smtClean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The factorization also needs huge amount of </a:t>
            </a:r>
            <a:r>
              <a:rPr lang="en-US" sz="4000" dirty="0" smtClean="0">
                <a:hlinkClick r:id="rId2" tooltip="Quantum gate"/>
              </a:rPr>
              <a:t>quantum gates</a:t>
            </a:r>
            <a:r>
              <a:rPr lang="en-US" sz="4000" dirty="0" smtClean="0"/>
              <a:t>. It increases with </a:t>
            </a:r>
            <a:r>
              <a:rPr lang="en-US" sz="4000" i="1" dirty="0" smtClean="0"/>
              <a:t>N</a:t>
            </a:r>
            <a:r>
              <a:rPr lang="en-US" sz="4000" dirty="0" smtClean="0"/>
              <a:t> as (log </a:t>
            </a:r>
            <a:r>
              <a:rPr lang="en-US" sz="4000" i="1" dirty="0" smtClean="0"/>
              <a:t>N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.</a:t>
            </a:r>
            <a:r>
              <a:rPr lang="en-US" sz="4000" baseline="30000" dirty="0" smtClean="0"/>
              <a:t> </a:t>
            </a:r>
            <a:r>
              <a:rPr lang="en-US" sz="4000" dirty="0" smtClean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ibm</a:t>
            </a:r>
            <a:r>
              <a:rPr lang="en-US" sz="4000" dirty="0" smtClean="0"/>
              <a:t> 5 qubits</a:t>
            </a:r>
          </a:p>
          <a:p>
            <a:r>
              <a:rPr lang="en-US" sz="4000" dirty="0" smtClean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2005806"/>
            <a:ext cx="3778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498" y="2226469"/>
            <a:ext cx="464700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Quantum bit in D-wave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6343011" cy="3568606"/>
          </a:xfrm>
        </p:spPr>
      </p:pic>
    </p:spTree>
    <p:extLst>
      <p:ext uri="{BB962C8B-B14F-4D97-AF65-F5344CB8AC3E}">
        <p14:creationId xmlns:p14="http://schemas.microsoft.com/office/powerpoint/2010/main" val="29319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Introduction to Quantum computing</a:t>
            </a:r>
          </a:p>
          <a:p>
            <a:pPr marL="0" indent="0">
              <a:buNone/>
            </a:pPr>
            <a:r>
              <a:rPr lang="en-US" sz="4000" dirty="0" smtClean="0"/>
              <a:t>Quantum Computers</a:t>
            </a:r>
          </a:p>
          <a:p>
            <a:pPr marL="0" indent="0">
              <a:buNone/>
            </a:pPr>
            <a:r>
              <a:rPr lang="en-US" sz="4000" dirty="0" smtClean="0"/>
              <a:t>Optimization </a:t>
            </a:r>
          </a:p>
          <a:p>
            <a:pPr marL="0" indent="0">
              <a:buNone/>
            </a:pPr>
            <a:r>
              <a:rPr lang="en-US" sz="4000" dirty="0" smtClean="0"/>
              <a:t>Artificial Intelligence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h-TH" sz="4000" dirty="0" smtClean="0"/>
              <a:t>Survival of the fittest.</a:t>
            </a:r>
          </a:p>
          <a:p>
            <a:pPr eaLnBrk="1" hangingPunct="1"/>
            <a:r>
              <a:rPr lang="en-US" altLang="th-TH" sz="4000" dirty="0" smtClean="0"/>
              <a:t>The objective function depends on the problem.</a:t>
            </a:r>
          </a:p>
          <a:p>
            <a:pPr eaLnBrk="1" hangingPunct="1"/>
            <a:r>
              <a:rPr lang="en-US" altLang="th-TH" sz="4000" dirty="0" smtClean="0"/>
              <a:t>EC is not a random search.</a:t>
            </a:r>
            <a:endParaRPr lang="th-TH" altLang="th-TH" sz="4000" dirty="0" smtClean="0"/>
          </a:p>
          <a:p>
            <a:pPr eaLnBrk="1" hangingPunct="1">
              <a:buFontTx/>
              <a:buNone/>
            </a:pPr>
            <a:endParaRPr lang="th-TH" altLang="th-TH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h-TH" b="1" dirty="0" smtClean="0"/>
              <a:t>Evolutionary Computation</a:t>
            </a:r>
            <a:endParaRPr lang="th-TH" altLang="th-TH" b="1" dirty="0" smtClean="0"/>
          </a:p>
        </p:txBody>
      </p:sp>
    </p:spTree>
    <p:extLst>
      <p:ext uri="{BB962C8B-B14F-4D97-AF65-F5344CB8AC3E}">
        <p14:creationId xmlns:p14="http://schemas.microsoft.com/office/powerpoint/2010/main" val="17753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Simple Genetic Algorithm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Represent a solution by a binary string {0,1}* </a:t>
            </a:r>
          </a:p>
          <a:p>
            <a:pPr eaLnBrk="1" hangingPunct="1"/>
            <a:r>
              <a:rPr lang="en-US" altLang="th-TH" smtClean="0"/>
              <a:t>Selection:  chance to be selected is proportional to its fitness </a:t>
            </a:r>
          </a:p>
          <a:p>
            <a:pPr eaLnBrk="1" hangingPunct="1"/>
            <a:r>
              <a:rPr lang="en-US" altLang="th-TH" smtClean="0"/>
              <a:t>Recombination:  single point crossover</a:t>
            </a:r>
          </a:p>
          <a:p>
            <a:pPr eaLnBrk="1" hangingPunct="1"/>
            <a:r>
              <a:rPr lang="en-US" altLang="th-TH" smtClean="0"/>
              <a:t>Mutation: single bit flip</a:t>
            </a:r>
          </a:p>
        </p:txBody>
      </p:sp>
    </p:spTree>
    <p:extLst>
      <p:ext uri="{BB962C8B-B14F-4D97-AF65-F5344CB8AC3E}">
        <p14:creationId xmlns:p14="http://schemas.microsoft.com/office/powerpoint/2010/main" val="12300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Recombination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Select a cut point,  cut two parents, exchange parts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		AAAAAA   111111</a:t>
            </a:r>
          </a:p>
          <a:p>
            <a:pPr eaLnBrk="1" hangingPunct="1">
              <a:defRPr/>
            </a:pPr>
            <a:r>
              <a:rPr lang="en-US" dirty="0" smtClean="0"/>
              <a:t>cut at bit 2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AA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AAAA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11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1111</a:t>
            </a:r>
          </a:p>
          <a:p>
            <a:pPr eaLnBrk="1" hangingPunct="1">
              <a:defRPr/>
            </a:pPr>
            <a:r>
              <a:rPr lang="en-US" dirty="0" smtClean="0"/>
              <a:t>exchange parts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AA</a:t>
            </a:r>
            <a:r>
              <a:rPr lang="en-US" dirty="0" smtClean="0">
                <a:solidFill>
                  <a:srgbClr val="0070C0"/>
                </a:solidFill>
              </a:rPr>
              <a:t>1111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4653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single bit flip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 		 111111  --&gt;  111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   </a:t>
            </a:r>
          </a:p>
          <a:p>
            <a:pPr eaLnBrk="1" hangingPunct="1">
              <a:defRPr/>
            </a:pPr>
            <a:r>
              <a:rPr lang="en-US" dirty="0" smtClean="0"/>
              <a:t>flip at bit 4</a:t>
            </a:r>
          </a:p>
        </p:txBody>
      </p:sp>
    </p:spTree>
    <p:extLst>
      <p:ext uri="{BB962C8B-B14F-4D97-AF65-F5344CB8AC3E}">
        <p14:creationId xmlns:p14="http://schemas.microsoft.com/office/powerpoint/2010/main" val="3668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25621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h-TH" altLang="th-TH" b="1" dirty="0" smtClean="0"/>
              <a:t>Estimation of </a:t>
            </a:r>
            <a:r>
              <a:rPr lang="en-US" altLang="th-TH" b="1" dirty="0" smtClean="0"/>
              <a:t>D</a:t>
            </a:r>
            <a:r>
              <a:rPr lang="th-TH" altLang="th-TH" b="1" dirty="0" smtClean="0"/>
              <a:t>istribution </a:t>
            </a:r>
            <a:r>
              <a:rPr lang="en-US" altLang="th-TH" b="1" dirty="0"/>
              <a:t>A</a:t>
            </a:r>
            <a:r>
              <a:rPr lang="th-TH" altLang="th-TH" b="1" dirty="0" smtClean="0"/>
              <a:t>lgorithms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			GA + Machine learning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current population </a:t>
            </a:r>
            <a:r>
              <a:rPr lang="th-TH" altLang="th-TH" dirty="0" smtClean="0">
                <a:latin typeface="Courier New" pitchFamily="49" charset="0"/>
              </a:rPr>
              <a:t>-&gt;</a:t>
            </a:r>
            <a:r>
              <a:rPr lang="th-TH" altLang="th-TH" dirty="0" smtClean="0"/>
              <a:t> selection -&gt; </a:t>
            </a:r>
            <a:endParaRPr lang="en-US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h-TH" dirty="0"/>
              <a:t>	</a:t>
            </a:r>
            <a:r>
              <a:rPr lang="th-TH" altLang="th-TH" dirty="0" smtClean="0"/>
              <a:t>model-building -&gt; next generation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replace crossover + mutation with learning and sampling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probabilistic model</a:t>
            </a:r>
          </a:p>
        </p:txBody>
      </p:sp>
    </p:spTree>
    <p:extLst>
      <p:ext uri="{BB962C8B-B14F-4D97-AF65-F5344CB8AC3E}">
        <p14:creationId xmlns:p14="http://schemas.microsoft.com/office/powerpoint/2010/main" val="39987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676400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1800" b="1" i="1"/>
              <a:t>	</a:t>
            </a:r>
            <a:r>
              <a:rPr lang="en-US" sz="2400" b="1"/>
              <a:t>x = 11100	f(x) = 28</a:t>
            </a:r>
            <a:br>
              <a:rPr lang="en-US" sz="2400" b="1"/>
            </a:br>
            <a:r>
              <a:rPr lang="en-US" sz="2400" b="1"/>
              <a:t>x = 11011	f(x) = 27</a:t>
            </a:r>
            <a:br>
              <a:rPr lang="en-US" sz="2400" b="1"/>
            </a:br>
            <a:r>
              <a:rPr lang="en-US" sz="2400" b="1"/>
              <a:t>x = 10111	f(x) = 23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10100	f(x) = 20</a:t>
            </a:r>
            <a:br>
              <a:rPr lang="en-US" sz="2400" b="1"/>
            </a:br>
            <a:r>
              <a:rPr lang="en-US" sz="2400" b="1"/>
              <a:t>---------------------------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01011	f(x) = 11</a:t>
            </a:r>
            <a:br>
              <a:rPr lang="en-US" sz="2400" b="1"/>
            </a:br>
            <a:r>
              <a:rPr lang="en-US" sz="2400" b="1"/>
              <a:t>x = 01010	f(x) = 10</a:t>
            </a:r>
            <a:br>
              <a:rPr lang="en-US" sz="2400" b="1"/>
            </a:br>
            <a:r>
              <a:rPr lang="en-US" sz="2400" b="1"/>
              <a:t>x = 00111	f(x) = 7</a:t>
            </a:r>
            <a:br>
              <a:rPr lang="en-US" sz="2400" b="1"/>
            </a:br>
            <a:r>
              <a:rPr lang="en-US" sz="2400" b="1"/>
              <a:t>x = 00000	f(x) = 0</a:t>
            </a:r>
            <a:endParaRPr lang="th-TH" sz="2400" b="1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4419600" y="3048000"/>
            <a:ext cx="1905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343400" y="25288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Induction</a:t>
            </a:r>
            <a:endParaRPr lang="th-TH" b="1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248400" y="25908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096000" y="30337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6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038600" y="1676400"/>
            <a:ext cx="472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1800" i="1"/>
              <a:t>	</a:t>
            </a:r>
            <a:r>
              <a:rPr lang="en-US" sz="2400" b="1"/>
              <a:t>x = 11111	f(x) = 31</a:t>
            </a:r>
            <a:br>
              <a:rPr lang="en-US" sz="2400" b="1"/>
            </a:br>
            <a:r>
              <a:rPr lang="en-US" sz="2400" b="1"/>
              <a:t>x = 11110	f(x) = 30</a:t>
            </a:r>
            <a:br>
              <a:rPr lang="en-US" sz="2400" b="1"/>
            </a:br>
            <a:r>
              <a:rPr lang="en-US" sz="2400" b="1"/>
              <a:t>x = 11101	f(x) = 29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10110	f(x) = 22</a:t>
            </a:r>
            <a:br>
              <a:rPr lang="en-US" sz="2400" b="1"/>
            </a:br>
            <a:r>
              <a:rPr lang="en-US" sz="2400" b="1"/>
              <a:t>---------------------------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10101	f(x) = 21</a:t>
            </a:r>
            <a:br>
              <a:rPr lang="en-US" sz="2400" b="1"/>
            </a:br>
            <a:r>
              <a:rPr lang="en-US" sz="2400" b="1"/>
              <a:t>x = 10100	f(x) = 20</a:t>
            </a:r>
            <a:br>
              <a:rPr lang="en-US" sz="2400" b="1"/>
            </a:br>
            <a:r>
              <a:rPr lang="en-US" sz="2400" b="1"/>
              <a:t>x = 10010	f(x) = 18</a:t>
            </a:r>
            <a:br>
              <a:rPr lang="en-US" sz="2400" b="1"/>
            </a:br>
            <a:r>
              <a:rPr lang="en-US" sz="2400" b="1"/>
              <a:t>x = 01101	f(x) = 13</a:t>
            </a:r>
            <a:endParaRPr lang="th-TH" sz="2400" b="1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04800" y="41005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133600" y="3962400"/>
            <a:ext cx="2667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81200" y="3429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Reproduction</a:t>
            </a:r>
            <a:endParaRPr lang="th-TH" b="1"/>
          </a:p>
        </p:txBody>
      </p:sp>
    </p:spTree>
    <p:extLst>
      <p:ext uri="{BB962C8B-B14F-4D97-AF65-F5344CB8AC3E}">
        <p14:creationId xmlns:p14="http://schemas.microsoft.com/office/powerpoint/2010/main" val="2422229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Combinatorial optimisation</a:t>
            </a:r>
            <a:endParaRPr lang="th-TH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domains of feasible solutions are discrete.  </a:t>
            </a:r>
          </a:p>
          <a:p>
            <a:r>
              <a:rPr lang="en-US" dirty="0"/>
              <a:t>Examples </a:t>
            </a:r>
          </a:p>
          <a:p>
            <a:pPr lvl="1"/>
            <a:r>
              <a:rPr lang="en-US" sz="3200" dirty="0"/>
              <a:t>Traveling salesman </a:t>
            </a:r>
            <a:r>
              <a:rPr lang="en-US" sz="3200" dirty="0" smtClean="0"/>
              <a:t>problem </a:t>
            </a:r>
            <a:endParaRPr lang="en-US" sz="3200" dirty="0"/>
          </a:p>
          <a:p>
            <a:pPr lvl="1"/>
            <a:r>
              <a:rPr lang="en-US" sz="3200" dirty="0"/>
              <a:t>Minimum spanning tree </a:t>
            </a:r>
            <a:r>
              <a:rPr lang="en-US" sz="3200" dirty="0" smtClean="0"/>
              <a:t>problem</a:t>
            </a:r>
            <a:endParaRPr lang="en-US" sz="3200" dirty="0"/>
          </a:p>
          <a:p>
            <a:pPr lvl="1"/>
            <a:r>
              <a:rPr lang="en-US" sz="3200" dirty="0"/>
              <a:t>Set-covering </a:t>
            </a:r>
            <a:r>
              <a:rPr lang="en-US" sz="3200" dirty="0" smtClean="0"/>
              <a:t>problem </a:t>
            </a:r>
            <a:endParaRPr lang="en-US" sz="3200" dirty="0"/>
          </a:p>
          <a:p>
            <a:pPr lvl="1"/>
            <a:r>
              <a:rPr lang="en-US" sz="3200" dirty="0"/>
              <a:t>Knapsack </a:t>
            </a:r>
            <a:r>
              <a:rPr lang="en-US" sz="3200" dirty="0" smtClean="0"/>
              <a:t>problem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7093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Model in COIN</a:t>
            </a:r>
            <a:endParaRPr lang="th-TH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joint probability matrix, </a:t>
            </a:r>
            <a:r>
              <a:rPr lang="en-US" i="1"/>
              <a:t>H</a:t>
            </a:r>
            <a:r>
              <a:rPr lang="en-US"/>
              <a:t>. </a:t>
            </a:r>
          </a:p>
          <a:p>
            <a:r>
              <a:rPr lang="en-US"/>
              <a:t>Markov Chain. </a:t>
            </a:r>
          </a:p>
          <a:p>
            <a:r>
              <a:rPr lang="en-US"/>
              <a:t>An entry in </a:t>
            </a:r>
            <a:r>
              <a:rPr lang="en-US" i="1"/>
              <a:t>H</a:t>
            </a:r>
            <a:r>
              <a:rPr lang="en-US" i="1" baseline="-25000"/>
              <a:t>xy</a:t>
            </a:r>
            <a:r>
              <a:rPr lang="en-US"/>
              <a:t> is a probability of transition from a state </a:t>
            </a:r>
            <a:r>
              <a:rPr lang="en-US" i="1"/>
              <a:t>x</a:t>
            </a:r>
            <a:r>
              <a:rPr lang="en-US"/>
              <a:t> to a state </a:t>
            </a:r>
            <a:r>
              <a:rPr lang="en-US" i="1"/>
              <a:t>y</a:t>
            </a:r>
            <a:r>
              <a:rPr lang="en-US"/>
              <a:t>. </a:t>
            </a:r>
          </a:p>
          <a:p>
            <a:r>
              <a:rPr lang="en-US" i="1"/>
              <a:t>xy</a:t>
            </a:r>
            <a:r>
              <a:rPr lang="en-US"/>
              <a:t> a coincidence of the event </a:t>
            </a:r>
            <a:r>
              <a:rPr lang="en-US" i="1"/>
              <a:t>x</a:t>
            </a:r>
            <a:r>
              <a:rPr lang="en-US"/>
              <a:t> and event </a:t>
            </a:r>
            <a:r>
              <a:rPr lang="en-US" i="1"/>
              <a:t>y</a:t>
            </a:r>
            <a:r>
              <a:rPr lang="en-US"/>
              <a:t>. 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6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Coincidence Algorithm steps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676400" y="2361406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676400" y="3352006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676400" y="4342606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676400" y="5333206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3"/>
            <a:endCxn id="7" idx="3"/>
          </p:cNvCxnSpPr>
          <p:nvPr/>
        </p:nvCxnSpPr>
        <p:spPr>
          <a:xfrm flipV="1">
            <a:off x="3429000" y="2933700"/>
            <a:ext cx="1588" cy="2971800"/>
          </a:xfrm>
          <a:prstGeom prst="bentConnector3">
            <a:avLst>
              <a:gd name="adj1" fmla="val 28182628"/>
            </a:avLst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6764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Initialize the Generator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Generate the Population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Evaluate the Population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648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Selection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6388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Update the Generator</a:t>
            </a:r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/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5000" y="426720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The Generator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098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advancement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Electricity</a:t>
            </a:r>
          </a:p>
          <a:p>
            <a:r>
              <a:rPr lang="en-US" sz="4000" dirty="0" smtClean="0"/>
              <a:t>Electronics</a:t>
            </a:r>
          </a:p>
          <a:p>
            <a:r>
              <a:rPr lang="en-US" sz="4000" dirty="0" smtClean="0"/>
              <a:t>Microelectronics</a:t>
            </a:r>
          </a:p>
          <a:p>
            <a:r>
              <a:rPr lang="en-US" sz="4000" dirty="0" smtClean="0"/>
              <a:t>Nanotechnology</a:t>
            </a:r>
          </a:p>
          <a:p>
            <a:r>
              <a:rPr lang="en-US" sz="4000" dirty="0" smtClean="0"/>
              <a:t>…  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Steps of the algorithm</a:t>
            </a:r>
            <a:endParaRPr lang="th-TH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Initialise H to a uniform distribution.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Sample a population from H.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Evaluate the population.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Select two groups of candidates: better, and worse.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Use these two groups to update H.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Repeate the steps 2-3-4-5 until satisfactory solutions are found.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4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/>
              <a:t>Updating of </a:t>
            </a:r>
            <a:r>
              <a:rPr lang="en-US" b="1" i="1" dirty="0"/>
              <a:t>H</a:t>
            </a:r>
            <a:r>
              <a:rPr lang="en-US" dirty="0"/>
              <a:t> </a:t>
            </a:r>
            <a:endParaRPr lang="th-TH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505200"/>
            <a:ext cx="8229600" cy="3086100"/>
          </a:xfrm>
        </p:spPr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 denotes the step size, </a:t>
            </a:r>
            <a:r>
              <a:rPr lang="en-US" i="1" dirty="0"/>
              <a:t>n</a:t>
            </a:r>
            <a:r>
              <a:rPr lang="en-US" dirty="0"/>
              <a:t> the length of a candidate, </a:t>
            </a:r>
            <a:r>
              <a:rPr lang="en-US" i="1" dirty="0" err="1"/>
              <a:t>r</a:t>
            </a:r>
            <a:r>
              <a:rPr lang="en-US" i="1" baseline="-25000" dirty="0" err="1"/>
              <a:t>xy</a:t>
            </a:r>
            <a:r>
              <a:rPr lang="en-US" dirty="0"/>
              <a:t> the number of occurrence of </a:t>
            </a:r>
            <a:r>
              <a:rPr lang="en-US" i="1" dirty="0" err="1"/>
              <a:t>xy</a:t>
            </a:r>
            <a:r>
              <a:rPr lang="en-US" dirty="0"/>
              <a:t> in the better-group candidates, </a:t>
            </a:r>
            <a:r>
              <a:rPr lang="en-US" i="1" dirty="0" err="1"/>
              <a:t>p</a:t>
            </a:r>
            <a:r>
              <a:rPr lang="en-US" i="1" baseline="-25000" dirty="0" err="1"/>
              <a:t>xy</a:t>
            </a:r>
            <a:r>
              <a:rPr lang="en-US" dirty="0"/>
              <a:t> the number of occurrence of </a:t>
            </a:r>
            <a:r>
              <a:rPr lang="en-US" i="1" dirty="0" err="1"/>
              <a:t>xy</a:t>
            </a:r>
            <a:r>
              <a:rPr lang="en-US" dirty="0"/>
              <a:t> in the worse-group candidates.  </a:t>
            </a:r>
            <a:r>
              <a:rPr lang="en-US" i="1" dirty="0" err="1"/>
              <a:t>H</a:t>
            </a:r>
            <a:r>
              <a:rPr lang="en-US" i="1" baseline="-25000" dirty="0" err="1"/>
              <a:t>xx</a:t>
            </a:r>
            <a:r>
              <a:rPr lang="en-US" dirty="0"/>
              <a:t> are always zero.</a:t>
            </a:r>
            <a:endParaRPr lang="th-TH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1188" y="1989138"/>
          <a:ext cx="82438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" imgW="4064000" imgH="482600" progId="Equation.3">
                  <p:embed/>
                </p:oleObj>
              </mc:Choice>
              <mc:Fallback>
                <p:oleObj name="Equation" r:id="rId4" imgW="406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8243887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6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Multi-objective TSP</a:t>
            </a:r>
            <a:endParaRPr lang="th-TH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341438"/>
            <a:ext cx="5959475" cy="4525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76375" y="6021388"/>
            <a:ext cx="691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The population clouds in a random 100-city 2-obj TSP</a:t>
            </a:r>
            <a:r>
              <a:rPr lang="en-US" sz="2000"/>
              <a:t> </a:t>
            </a:r>
            <a:endParaRPr lang="th-TH" sz="2000"/>
          </a:p>
        </p:txBody>
      </p:sp>
    </p:spTree>
    <p:extLst>
      <p:ext uri="{BB962C8B-B14F-4D97-AF65-F5344CB8AC3E}">
        <p14:creationId xmlns:p14="http://schemas.microsoft.com/office/powerpoint/2010/main" val="34938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กลุ่ม 71"/>
          <p:cNvGrpSpPr/>
          <p:nvPr/>
        </p:nvGrpSpPr>
        <p:grpSpPr>
          <a:xfrm>
            <a:off x="562567" y="1617926"/>
            <a:ext cx="8064896" cy="4032448"/>
            <a:chOff x="0" y="-1"/>
            <a:chExt cx="2935456" cy="14314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58"/>
              <a:ext cx="1423686" cy="142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7912" y="-1"/>
              <a:ext cx="1427544" cy="1427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183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  <a:endParaRPr lang="th-T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010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COIN homepage</a:t>
            </a:r>
          </a:p>
          <a:p>
            <a:r>
              <a:rPr lang="en-US" dirty="0">
                <a:hlinkClick r:id="rId3"/>
              </a:rPr>
              <a:t>https://www.cp.eng.chula.ac.th/~</a:t>
            </a:r>
            <a:r>
              <a:rPr lang="en-US" dirty="0" smtClean="0">
                <a:hlinkClick r:id="rId3"/>
              </a:rPr>
              <a:t>piak/project/coin/index-coin.htm</a:t>
            </a:r>
            <a:endParaRPr lang="en-US" dirty="0" smtClean="0"/>
          </a:p>
          <a:p>
            <a:endParaRPr lang="en-US" dirty="0"/>
          </a:p>
          <a:p>
            <a:endParaRPr 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17" y="3352800"/>
            <a:ext cx="3400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ecent work in quantum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17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google quantum lab's paper</a:t>
            </a:r>
          </a:p>
          <a:p>
            <a:endParaRPr lang="en-US" sz="3600" dirty="0" smtClean="0"/>
          </a:p>
          <a:p>
            <a:r>
              <a:rPr lang="en-US" sz="3600" dirty="0" smtClean="0"/>
              <a:t>claim of 100,000,000x speed up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6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84266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7630"/>
            <a:ext cx="4352925" cy="5779307"/>
          </a:xfrm>
        </p:spPr>
      </p:pic>
    </p:spTree>
    <p:extLst>
      <p:ext uri="{BB962C8B-B14F-4D97-AF65-F5344CB8AC3E}">
        <p14:creationId xmlns:p14="http://schemas.microsoft.com/office/powerpoint/2010/main" val="17197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74" y="2209800"/>
            <a:ext cx="4850052" cy="3223419"/>
          </a:xfrm>
        </p:spPr>
      </p:pic>
    </p:spTree>
    <p:extLst>
      <p:ext uri="{BB962C8B-B14F-4D97-AF65-F5344CB8AC3E}">
        <p14:creationId xmlns:p14="http://schemas.microsoft.com/office/powerpoint/2010/main" val="11410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7" y="1143000"/>
            <a:ext cx="7578725" cy="4716732"/>
          </a:xfrm>
        </p:spPr>
      </p:pic>
    </p:spTree>
    <p:extLst>
      <p:ext uri="{BB962C8B-B14F-4D97-AF65-F5344CB8AC3E}">
        <p14:creationId xmlns:p14="http://schemas.microsoft.com/office/powerpoint/2010/main" val="13335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computer that relies on special memory, "quantum bit", to perform massively parallel computing.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156325" cy="5446290"/>
          </a:xfrm>
        </p:spPr>
      </p:pic>
    </p:spTree>
    <p:extLst>
      <p:ext uri="{BB962C8B-B14F-4D97-AF65-F5344CB8AC3E}">
        <p14:creationId xmlns:p14="http://schemas.microsoft.com/office/powerpoint/2010/main" val="1375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368768"/>
            <a:ext cx="8229600" cy="1688632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362200"/>
            <a:ext cx="8229600" cy="3276600"/>
          </a:xfrm>
        </p:spPr>
        <p:txBody>
          <a:bodyPr/>
          <a:lstStyle/>
          <a:p>
            <a:r>
              <a:rPr lang="en-US" sz="3600" dirty="0" smtClean="0"/>
              <a:t>compact genetic algorithm by quantum computers</a:t>
            </a:r>
          </a:p>
          <a:p>
            <a:r>
              <a:rPr lang="en-US" sz="3600" dirty="0" smtClean="0"/>
              <a:t>exponential speedup compared to conventional computers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8" y="1417638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Example of Quantum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Yingchareonthawornchai</a:t>
            </a:r>
            <a:r>
              <a:rPr lang="en-US" sz="2400" dirty="0"/>
              <a:t>, S., </a:t>
            </a:r>
            <a:r>
              <a:rPr lang="en-US" sz="2400" dirty="0" err="1"/>
              <a:t>Aporntewan</a:t>
            </a:r>
            <a:r>
              <a:rPr lang="en-US" sz="2400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http://www.cp.eng.chula.ac.th/~piak/paper/2012/jcsse-quantum-cga.pdf</a:t>
            </a:r>
            <a:br>
              <a:rPr lang="en-US" sz="2400" dirty="0">
                <a:hlinkClick r:id="rId2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81375"/>
            <a:ext cx="3095625" cy="30956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1) </a:t>
            </a:r>
            <a:r>
              <a:rPr lang="en-US" sz="3600" dirty="0" err="1" smtClean="0"/>
              <a:t>initialze</a:t>
            </a:r>
            <a:r>
              <a:rPr lang="en-US" sz="3600" dirty="0" smtClean="0"/>
              <a:t> </a:t>
            </a:r>
            <a:r>
              <a:rPr lang="en-US" sz="3600" dirty="0" err="1" smtClean="0"/>
              <a:t>qureg</a:t>
            </a:r>
            <a:r>
              <a:rPr lang="en-US" sz="3600" dirty="0" smtClean="0"/>
              <a:t> x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2) generate two individuals from </a:t>
            </a:r>
            <a:r>
              <a:rPr lang="en-US" sz="3600" dirty="0" err="1" smtClean="0">
                <a:solidFill>
                  <a:srgbClr val="00B050"/>
                </a:solidFill>
              </a:rPr>
              <a:t>qureg</a:t>
            </a:r>
            <a:endParaRPr lang="en-US" sz="3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4) update </a:t>
            </a:r>
            <a:r>
              <a:rPr lang="en-US" sz="3600" dirty="0" err="1" smtClean="0">
                <a:solidFill>
                  <a:srgbClr val="00B050"/>
                </a:solidFill>
              </a:rPr>
              <a:t>qureg</a:t>
            </a:r>
            <a:r>
              <a:rPr lang="en-US" sz="3600" dirty="0" smtClean="0">
                <a:solidFill>
                  <a:srgbClr val="00B05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 smtClean="0"/>
              <a:t>5) repeat step 2..4 for k times</a:t>
            </a:r>
          </a:p>
          <a:p>
            <a:pPr marL="0" indent="0">
              <a:buNone/>
            </a:pPr>
            <a:r>
              <a:rPr lang="en-US" sz="3600" dirty="0" smtClean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dirty="0" err="1" smtClean="0"/>
              <a:t>initialze</a:t>
            </a:r>
            <a:r>
              <a:rPr lang="en-US" dirty="0" smtClean="0"/>
              <a:t> </a:t>
            </a:r>
            <a:r>
              <a:rPr lang="en-US" dirty="0" err="1" smtClean="0"/>
              <a:t>qureg</a:t>
            </a:r>
            <a:r>
              <a:rPr lang="en-US" dirty="0" smtClean="0"/>
              <a:t> x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2) generate the first individual from </a:t>
            </a:r>
            <a:r>
              <a:rPr lang="en-US" dirty="0" err="1" smtClean="0">
                <a:solidFill>
                  <a:srgbClr val="00B050"/>
                </a:solidFill>
              </a:rPr>
              <a:t>qureg</a:t>
            </a:r>
            <a:r>
              <a:rPr lang="en-US" dirty="0" smtClean="0">
                <a:solidFill>
                  <a:srgbClr val="00B050"/>
                </a:solidFill>
              </a:rPr>
              <a:t> x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5) update </a:t>
            </a:r>
            <a:r>
              <a:rPr lang="en-US" dirty="0" err="1" smtClean="0">
                <a:solidFill>
                  <a:srgbClr val="00B050"/>
                </a:solidFill>
              </a:rPr>
              <a:t>qureg</a:t>
            </a:r>
            <a:r>
              <a:rPr lang="en-US" dirty="0" smtClean="0">
                <a:solidFill>
                  <a:srgbClr val="00B05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dirty="0" smtClean="0"/>
              <a:t>6) repeat step 2..5 for k times</a:t>
            </a:r>
          </a:p>
          <a:p>
            <a:pPr marL="0" indent="0">
              <a:buNone/>
            </a:pPr>
            <a:r>
              <a:rPr lang="en-US" dirty="0" smtClean="0"/>
              <a:t>7) generate the final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297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05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81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01" y="986262"/>
            <a:ext cx="886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sz="2400" dirty="0"/>
              <a:t>The Power of Quantum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41" y="1783556"/>
            <a:ext cx="3771900" cy="3671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5850" y="1656963"/>
            <a:ext cx="3800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solved in polynomial time</a:t>
            </a:r>
          </a:p>
          <a:p>
            <a:r>
              <a:rPr lang="en-US" dirty="0"/>
              <a:t>NP = verified in polynomial time</a:t>
            </a:r>
          </a:p>
          <a:p>
            <a:r>
              <a:rPr lang="en-US" dirty="0"/>
              <a:t>PSPACE = solved in polynomial space</a:t>
            </a:r>
          </a:p>
          <a:p>
            <a:endParaRPr lang="en-US" dirty="0"/>
          </a:p>
          <a:p>
            <a:r>
              <a:rPr lang="en-US" dirty="0"/>
              <a:t>We do not know whether</a:t>
            </a:r>
          </a:p>
          <a:p>
            <a:r>
              <a:rPr lang="en-US" dirty="0"/>
              <a:t>	P != NP</a:t>
            </a:r>
          </a:p>
          <a:p>
            <a:r>
              <a:rPr lang="en-US" dirty="0"/>
              <a:t>	PSPACE is bigger than NP</a:t>
            </a:r>
          </a:p>
          <a:p>
            <a:endParaRPr lang="en-US" dirty="0"/>
          </a:p>
          <a:p>
            <a:r>
              <a:rPr lang="en-US" dirty="0"/>
              <a:t>NP-complete</a:t>
            </a:r>
          </a:p>
          <a:p>
            <a:r>
              <a:rPr lang="en-US" dirty="0"/>
              <a:t>Graph isomorphism</a:t>
            </a:r>
            <a:br>
              <a:rPr lang="en-US" dirty="0"/>
            </a:br>
            <a:r>
              <a:rPr lang="en-US" dirty="0"/>
              <a:t>Integer Factorization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3925" y="5000490"/>
            <a:ext cx="4124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dirty="0"/>
              <a:t>BQP (bounded error quantum polynomial time) is the class of decision problems solvable by a quantum computer in polynomial time, with an error probability of at most 1/3 for all instances.</a:t>
            </a:r>
          </a:p>
        </p:txBody>
      </p:sp>
    </p:spTree>
    <p:extLst>
      <p:ext uri="{BB962C8B-B14F-4D97-AF65-F5344CB8AC3E}">
        <p14:creationId xmlns:p14="http://schemas.microsoft.com/office/powerpoint/2010/main" val="3300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advance in hardware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" y="1295400"/>
            <a:ext cx="7102566" cy="5059363"/>
          </a:xfrm>
        </p:spPr>
      </p:pic>
    </p:spTree>
    <p:extLst>
      <p:ext uri="{BB962C8B-B14F-4D97-AF65-F5344CB8AC3E}">
        <p14:creationId xmlns:p14="http://schemas.microsoft.com/office/powerpoint/2010/main" val="42631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basic unit of memory that uses superposition of "quantum" effect (entanglement) to store information.</a:t>
            </a:r>
          </a:p>
          <a:p>
            <a:endParaRPr lang="en-US" sz="4000" dirty="0"/>
          </a:p>
          <a:p>
            <a:r>
              <a:rPr lang="en-US" sz="4000" dirty="0" smtClean="0"/>
              <a:t>a "qubit" stores the probability of information.  It represents both "1" and "0" at the same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16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5" y="1840706"/>
            <a:ext cx="4921250" cy="4044950"/>
          </a:xfrm>
        </p:spPr>
      </p:pic>
    </p:spTree>
    <p:extLst>
      <p:ext uri="{BB962C8B-B14F-4D97-AF65-F5344CB8AC3E}">
        <p14:creationId xmlns:p14="http://schemas.microsoft.com/office/powerpoint/2010/main" val="42853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247630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680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846138"/>
            <a:ext cx="6083300" cy="5072687"/>
          </a:xfrm>
        </p:spPr>
      </p:pic>
    </p:spTree>
    <p:extLst>
      <p:ext uri="{BB962C8B-B14F-4D97-AF65-F5344CB8AC3E}">
        <p14:creationId xmlns:p14="http://schemas.microsoft.com/office/powerpoint/2010/main" val="42311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qubits</a:t>
            </a:r>
          </a:p>
          <a:p>
            <a:r>
              <a:rPr lang="en-US" sz="4000" dirty="0" smtClean="0"/>
              <a:t>quantum annealing computers</a:t>
            </a:r>
          </a:p>
          <a:p>
            <a:r>
              <a:rPr lang="en-US" sz="4000" dirty="0" smtClean="0"/>
              <a:t>scaling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19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uncertain of success</a:t>
            </a:r>
          </a:p>
          <a:p>
            <a:r>
              <a:rPr lang="en-US" sz="4000" dirty="0" smtClean="0"/>
              <a:t>special purpose quantum computers </a:t>
            </a:r>
          </a:p>
          <a:p>
            <a:r>
              <a:rPr lang="en-US" sz="4000" dirty="0" smtClean="0"/>
              <a:t>quantum style will motivate a new class of computation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15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Go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708426" cy="36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is very </a:t>
            </a:r>
            <a:r>
              <a:rPr lang="en-US" sz="4000" dirty="0" err="1" smtClean="0"/>
              <a:t>very</a:t>
            </a:r>
            <a:r>
              <a:rPr lang="en-US" sz="4000" dirty="0" smtClean="0"/>
              <a:t> fast compared to conventional computers.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to make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"quantum effect"</a:t>
            </a:r>
          </a:p>
          <a:p>
            <a:r>
              <a:rPr lang="en-US" sz="4000" dirty="0" smtClean="0"/>
              <a:t>photon entanglement</a:t>
            </a:r>
          </a:p>
          <a:p>
            <a:r>
              <a:rPr lang="en-US" sz="4000" dirty="0" smtClean="0"/>
              <a:t>cold atom</a:t>
            </a:r>
          </a:p>
          <a:p>
            <a:r>
              <a:rPr lang="en-US" sz="4000" dirty="0" smtClean="0"/>
              <a:t>electron spin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48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1052</Words>
  <Application>Microsoft Office PowerPoint</Application>
  <PresentationFormat>On-screen Show (4:3)</PresentationFormat>
  <Paragraphs>237</Paragraphs>
  <Slides>65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TH SarabunPSK</vt:lpstr>
      <vt:lpstr>Angsana New</vt:lpstr>
      <vt:lpstr>Arial</vt:lpstr>
      <vt:lpstr>Calibri</vt:lpstr>
      <vt:lpstr>Cordia New</vt:lpstr>
      <vt:lpstr>Courier New</vt:lpstr>
      <vt:lpstr>Office Theme</vt:lpstr>
      <vt:lpstr>Equation</vt:lpstr>
      <vt:lpstr>Quantum Computing and Artificial Intelligence</vt:lpstr>
      <vt:lpstr>To get this presentation</vt:lpstr>
      <vt:lpstr>PowerPoint Presentation</vt:lpstr>
      <vt:lpstr>Technology advancement</vt:lpstr>
      <vt:lpstr>What is a quantum computer?</vt:lpstr>
      <vt:lpstr>What is a quantum bit?</vt:lpstr>
      <vt:lpstr>PowerPoint Presentation</vt:lpstr>
      <vt:lpstr>What is the advantage?</vt:lpstr>
      <vt:lpstr>How to make a quantum bit?</vt:lpstr>
      <vt:lpstr>Quantum Computing</vt:lpstr>
      <vt:lpstr>PowerPoint Presentation</vt:lpstr>
      <vt:lpstr>PowerPoint Presentation</vt:lpstr>
      <vt:lpstr>Components</vt:lpstr>
      <vt:lpstr>Quantum Gates</vt:lpstr>
      <vt:lpstr>PowerPoint Presentation</vt:lpstr>
      <vt:lpstr>PowerPoint Presentation</vt:lpstr>
      <vt:lpstr>PowerPoint Presentation</vt:lpstr>
      <vt:lpstr>Quantum circuits</vt:lpstr>
      <vt:lpstr>Quantum circuits</vt:lpstr>
      <vt:lpstr>PowerPoint Presentation</vt:lpstr>
      <vt:lpstr>Quantum algorithms</vt:lpstr>
      <vt:lpstr>Famous algorithms</vt:lpstr>
      <vt:lpstr>Quantum Algorithms</vt:lpstr>
      <vt:lpstr>Shor’s algorithm</vt:lpstr>
      <vt:lpstr>Example of quantum computers</vt:lpstr>
      <vt:lpstr>IBM  5 qubits processor</vt:lpstr>
      <vt:lpstr>Google Nasa,  D-Wave 2x machine</vt:lpstr>
      <vt:lpstr>Quantum bit in D-wave machine</vt:lpstr>
      <vt:lpstr>Optimization</vt:lpstr>
      <vt:lpstr>Evolutionary Computation</vt:lpstr>
      <vt:lpstr>Simple Genetic Algorithm</vt:lpstr>
      <vt:lpstr>Recombination</vt:lpstr>
      <vt:lpstr>Mutation</vt:lpstr>
      <vt:lpstr>PowerPoint Presentation</vt:lpstr>
      <vt:lpstr>PowerPoint Presentation</vt:lpstr>
      <vt:lpstr>PowerPoint Presentation</vt:lpstr>
      <vt:lpstr>Combinatorial optimisation</vt:lpstr>
      <vt:lpstr>Model in COIN</vt:lpstr>
      <vt:lpstr>Coincidence Algorithm steps</vt:lpstr>
      <vt:lpstr>Steps of the algorithm</vt:lpstr>
      <vt:lpstr>Updating of H </vt:lpstr>
      <vt:lpstr>Multi-objective TSP</vt:lpstr>
      <vt:lpstr>PowerPoint Presentation</vt:lpstr>
      <vt:lpstr>More Information</vt:lpstr>
      <vt:lpstr>Recent work in quantum 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own example of quantum computation</vt:lpstr>
      <vt:lpstr>Example of Quantum Algorithm</vt:lpstr>
      <vt:lpstr>PowerPoint Presentation</vt:lpstr>
      <vt:lpstr>Normal</vt:lpstr>
      <vt:lpstr>quantum speedup</vt:lpstr>
      <vt:lpstr>output</vt:lpstr>
      <vt:lpstr>output</vt:lpstr>
      <vt:lpstr>PowerPoint Presentation</vt:lpstr>
      <vt:lpstr>Recent advance in hardware</vt:lpstr>
      <vt:lpstr>PowerPoint Presentation</vt:lpstr>
      <vt:lpstr>PowerPoint Presentation</vt:lpstr>
      <vt:lpstr>PowerPoint Presentation</vt:lpstr>
      <vt:lpstr>Future</vt:lpstr>
      <vt:lpstr>Predicting future</vt:lpstr>
      <vt:lpstr>More Information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Prabhas Chongstitvatana</cp:lastModifiedBy>
  <cp:revision>35</cp:revision>
  <dcterms:created xsi:type="dcterms:W3CDTF">2016-07-13T15:36:01Z</dcterms:created>
  <dcterms:modified xsi:type="dcterms:W3CDTF">2017-08-28T16:08:02Z</dcterms:modified>
</cp:coreProperties>
</file>