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33" r:id="rId2"/>
    <p:sldId id="346" r:id="rId3"/>
    <p:sldId id="260" r:id="rId4"/>
    <p:sldId id="261" r:id="rId5"/>
    <p:sldId id="258" r:id="rId6"/>
    <p:sldId id="262" r:id="rId7"/>
    <p:sldId id="267" r:id="rId8"/>
    <p:sldId id="268" r:id="rId9"/>
    <p:sldId id="280" r:id="rId10"/>
    <p:sldId id="281" r:id="rId11"/>
    <p:sldId id="282" r:id="rId12"/>
    <p:sldId id="291" r:id="rId13"/>
    <p:sldId id="269" r:id="rId14"/>
    <p:sldId id="270" r:id="rId15"/>
    <p:sldId id="278" r:id="rId16"/>
    <p:sldId id="279" r:id="rId17"/>
    <p:sldId id="271" r:id="rId18"/>
    <p:sldId id="259" r:id="rId19"/>
    <p:sldId id="276" r:id="rId20"/>
    <p:sldId id="277" r:id="rId21"/>
    <p:sldId id="345" r:id="rId22"/>
    <p:sldId id="329" r:id="rId23"/>
    <p:sldId id="331" r:id="rId24"/>
    <p:sldId id="272" r:id="rId25"/>
    <p:sldId id="287" r:id="rId26"/>
    <p:sldId id="342" r:id="rId27"/>
    <p:sldId id="343" r:id="rId28"/>
    <p:sldId id="344" r:id="rId29"/>
    <p:sldId id="257" r:id="rId30"/>
    <p:sldId id="273" r:id="rId31"/>
    <p:sldId id="283" r:id="rId32"/>
    <p:sldId id="288" r:id="rId33"/>
    <p:sldId id="289" r:id="rId34"/>
    <p:sldId id="290" r:id="rId35"/>
    <p:sldId id="284" r:id="rId36"/>
    <p:sldId id="285" r:id="rId37"/>
    <p:sldId id="338" r:id="rId38"/>
    <p:sldId id="339" r:id="rId39"/>
    <p:sldId id="340" r:id="rId40"/>
    <p:sldId id="341" r:id="rId41"/>
    <p:sldId id="274" r:id="rId42"/>
    <p:sldId id="275" r:id="rId43"/>
    <p:sldId id="28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58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E0037-E9E4-4EBD-8295-303FD5C0C86C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A358A-DF0B-49E9-8A14-A456A6C31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C0469-3CA1-4CB8-91F6-05F7B039BDB7}" type="slidenum">
              <a:rPr lang="en-US"/>
              <a:pPr/>
              <a:t>23</a:t>
            </a:fld>
            <a:endParaRPr lang="th-TH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36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3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7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6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7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56F23-4E36-4F5E-99C6-6295528B309D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2DA8-84B8-46A9-89E4-C1C0FA44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Quantum_gat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.eng.chula.ac.th/faculty/pjw/project/coin/index-coin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.eng.chula.ac.th/~piak/paper/2012/jcsse-quantum-cga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Computers: </a:t>
            </a:r>
            <a:br>
              <a:rPr lang="en-US" dirty="0" smtClean="0"/>
            </a:br>
            <a:r>
              <a:rPr lang="en-US" dirty="0" smtClean="0"/>
              <a:t>an introduction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th-TH" dirty="0"/>
          </a:p>
        </p:txBody>
      </p:sp>
      <p:pic>
        <p:nvPicPr>
          <p:cNvPr id="4" name="Picture 3" descr="logo-th@2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101976" cy="103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8" y="1600200"/>
            <a:ext cx="5669264" cy="4525963"/>
          </a:xfrm>
        </p:spPr>
      </p:pic>
    </p:spTree>
    <p:extLst>
      <p:ext uri="{BB962C8B-B14F-4D97-AF65-F5344CB8AC3E}">
        <p14:creationId xmlns:p14="http://schemas.microsoft.com/office/powerpoint/2010/main" val="17983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1" y="1600200"/>
            <a:ext cx="7642557" cy="4525963"/>
          </a:xfrm>
        </p:spPr>
      </p:pic>
    </p:spTree>
    <p:extLst>
      <p:ext uri="{BB962C8B-B14F-4D97-AF65-F5344CB8AC3E}">
        <p14:creationId xmlns:p14="http://schemas.microsoft.com/office/powerpoint/2010/main" val="14056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783881" cy="4525963"/>
          </a:xfrm>
        </p:spPr>
      </p:pic>
    </p:spTree>
    <p:extLst>
      <p:ext uri="{BB962C8B-B14F-4D97-AF65-F5344CB8AC3E}">
        <p14:creationId xmlns:p14="http://schemas.microsoft.com/office/powerpoint/2010/main" val="31478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uantum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computer programs that work on quantum computers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494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amous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hor's integer factorization</a:t>
            </a:r>
          </a:p>
          <a:p>
            <a:endParaRPr lang="en-US" sz="4000" dirty="0"/>
          </a:p>
          <a:p>
            <a:r>
              <a:rPr lang="en-US" sz="4000" dirty="0" smtClean="0"/>
              <a:t>Given an integer N, find its prime factors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Algorithms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971800"/>
            <a:ext cx="21336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905000"/>
            <a:ext cx="5334000" cy="4202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lain" startAt="1994"/>
            </a:pPr>
            <a:r>
              <a:rPr lang="en-US" sz="4000" dirty="0" smtClean="0"/>
              <a:t>   Peter Shor </a:t>
            </a:r>
          </a:p>
          <a:p>
            <a:pPr marL="0" indent="0">
              <a:buNone/>
            </a:pPr>
            <a:r>
              <a:rPr lang="en-US" sz="4000" dirty="0" smtClean="0"/>
              <a:t>a quantum algorithm  for integer factorization formulated . </a:t>
            </a:r>
          </a:p>
        </p:txBody>
      </p:sp>
    </p:spTree>
    <p:extLst>
      <p:ext uri="{BB962C8B-B14F-4D97-AF65-F5344CB8AC3E}">
        <p14:creationId xmlns:p14="http://schemas.microsoft.com/office/powerpoint/2010/main" val="2090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The factorization also needs huge amount of </a:t>
            </a:r>
            <a:r>
              <a:rPr lang="en-US" sz="4000" dirty="0" smtClean="0">
                <a:hlinkClick r:id="rId2" tooltip="Quantum gate"/>
              </a:rPr>
              <a:t>quantum gates</a:t>
            </a:r>
            <a:r>
              <a:rPr lang="en-US" sz="4000" dirty="0" smtClean="0"/>
              <a:t>. It increases with </a:t>
            </a:r>
            <a:r>
              <a:rPr lang="en-US" sz="4000" i="1" dirty="0" smtClean="0"/>
              <a:t>N</a:t>
            </a:r>
            <a:r>
              <a:rPr lang="en-US" sz="4000" dirty="0" smtClean="0"/>
              <a:t> as (log </a:t>
            </a:r>
            <a:r>
              <a:rPr lang="en-US" sz="4000" i="1" dirty="0" smtClean="0"/>
              <a:t>N</a:t>
            </a:r>
            <a:r>
              <a:rPr lang="en-US" sz="4000" dirty="0" smtClean="0"/>
              <a:t>)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.</a:t>
            </a:r>
            <a:r>
              <a:rPr lang="en-US" sz="4000" baseline="30000" dirty="0" smtClean="0"/>
              <a:t> </a:t>
            </a:r>
            <a:r>
              <a:rPr lang="en-US" sz="4000" dirty="0" smtClean="0"/>
              <a:t>Thus factoring of a 4096-bit number requires 4,947,802,324,992 quantum gates.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 of 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 smtClean="0"/>
              <a:t>ibm</a:t>
            </a:r>
            <a:r>
              <a:rPr lang="en-US" sz="4000" dirty="0" smtClean="0"/>
              <a:t> 5 qubits</a:t>
            </a:r>
          </a:p>
          <a:p>
            <a:r>
              <a:rPr lang="en-US" sz="4000" dirty="0" smtClean="0"/>
              <a:t>D-wave two, quantum annealing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 5 qubits processor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2005806"/>
            <a:ext cx="3778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Nasa,  D-Wave 2x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498" y="2226469"/>
            <a:ext cx="464700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Quantum bit in D-wave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6343011" cy="3568606"/>
          </a:xfrm>
        </p:spPr>
      </p:pic>
    </p:spTree>
    <p:extLst>
      <p:ext uri="{BB962C8B-B14F-4D97-AF65-F5344CB8AC3E}">
        <p14:creationId xmlns:p14="http://schemas.microsoft.com/office/powerpoint/2010/main" val="29319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17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กลุ่ม 71"/>
          <p:cNvGrpSpPr/>
          <p:nvPr/>
        </p:nvGrpSpPr>
        <p:grpSpPr>
          <a:xfrm>
            <a:off x="562567" y="1617926"/>
            <a:ext cx="8064896" cy="4032448"/>
            <a:chOff x="0" y="-1"/>
            <a:chExt cx="2935456" cy="14314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58"/>
              <a:ext cx="1423686" cy="1427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7912" y="-1"/>
              <a:ext cx="1427544" cy="1427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183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Information</a:t>
            </a:r>
            <a:endParaRPr lang="th-T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COIN homepage</a:t>
            </a:r>
          </a:p>
          <a:p>
            <a:r>
              <a:rPr lang="en-US">
                <a:hlinkClick r:id="rId3"/>
              </a:rPr>
              <a:t>http</a:t>
            </a:r>
            <a:r>
              <a:rPr lang="th-TH">
                <a:hlinkClick r:id="rId3"/>
              </a:rPr>
              <a:t>://</a:t>
            </a:r>
            <a:r>
              <a:rPr lang="en-US">
                <a:hlinkClick r:id="rId3"/>
              </a:rPr>
              <a:t>www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cp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eng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chula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ac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th</a:t>
            </a:r>
            <a:r>
              <a:rPr lang="th-TH">
                <a:hlinkClick r:id="rId3"/>
              </a:rPr>
              <a:t>/</a:t>
            </a:r>
            <a:r>
              <a:rPr lang="en-US" altLang="ja-JP">
                <a:ea typeface="MS PGothic" pitchFamily="34" charset="-128"/>
                <a:hlinkClick r:id="rId3"/>
              </a:rPr>
              <a:t>faculty/pjw/</a:t>
            </a:r>
            <a:r>
              <a:rPr lang="en-US">
                <a:hlinkClick r:id="rId3"/>
              </a:rPr>
              <a:t>project</a:t>
            </a:r>
            <a:r>
              <a:rPr lang="th-TH">
                <a:hlinkClick r:id="rId3"/>
              </a:rPr>
              <a:t>/</a:t>
            </a:r>
            <a:r>
              <a:rPr lang="en-US">
                <a:hlinkClick r:id="rId3"/>
              </a:rPr>
              <a:t>coin</a:t>
            </a:r>
            <a:r>
              <a:rPr lang="th-TH">
                <a:hlinkClick r:id="rId3"/>
              </a:rPr>
              <a:t>/</a:t>
            </a:r>
            <a:r>
              <a:rPr lang="en-US">
                <a:hlinkClick r:id="rId3"/>
              </a:rPr>
              <a:t>index</a:t>
            </a:r>
            <a:r>
              <a:rPr lang="th-TH">
                <a:hlinkClick r:id="rId3"/>
              </a:rPr>
              <a:t>-</a:t>
            </a:r>
            <a:r>
              <a:rPr lang="en-US">
                <a:hlinkClick r:id="rId3"/>
              </a:rPr>
              <a:t>coin</a:t>
            </a:r>
            <a:r>
              <a:rPr lang="th-TH">
                <a:hlinkClick r:id="rId3"/>
              </a:rPr>
              <a:t>.</a:t>
            </a:r>
            <a:r>
              <a:rPr lang="en-US">
                <a:hlinkClick r:id="rId3"/>
              </a:rPr>
              <a:t>htm</a:t>
            </a:r>
            <a:r>
              <a:rPr lang="th-TH"/>
              <a:t> </a:t>
            </a:r>
          </a:p>
          <a:p>
            <a:pPr>
              <a:buFontTx/>
              <a:buNone/>
            </a:pPr>
            <a:r>
              <a:rPr lang="en-US" altLang="ja-JP">
                <a:ea typeface="MS PGothic" pitchFamily="34" charset="-128"/>
              </a:rPr>
              <a:t>My homepage</a:t>
            </a:r>
          </a:p>
          <a:p>
            <a:r>
              <a:rPr lang="en-US"/>
              <a:t>http</a:t>
            </a:r>
            <a:r>
              <a:rPr lang="th-TH"/>
              <a:t>://</a:t>
            </a:r>
            <a:r>
              <a:rPr lang="en-US"/>
              <a:t>www</a:t>
            </a:r>
            <a:r>
              <a:rPr lang="th-TH"/>
              <a:t>.</a:t>
            </a:r>
            <a:r>
              <a:rPr lang="en-US"/>
              <a:t>cp</a:t>
            </a:r>
            <a:r>
              <a:rPr lang="th-TH"/>
              <a:t>.</a:t>
            </a:r>
            <a:r>
              <a:rPr lang="en-US"/>
              <a:t>eng</a:t>
            </a:r>
            <a:r>
              <a:rPr lang="th-TH"/>
              <a:t>.</a:t>
            </a:r>
            <a:r>
              <a:rPr lang="en-US"/>
              <a:t>chula</a:t>
            </a:r>
            <a:r>
              <a:rPr lang="th-TH"/>
              <a:t>.</a:t>
            </a:r>
            <a:r>
              <a:rPr lang="en-US"/>
              <a:t>ac</a:t>
            </a:r>
            <a:r>
              <a:rPr lang="th-TH"/>
              <a:t>.</a:t>
            </a:r>
            <a:r>
              <a:rPr lang="en-US"/>
              <a:t>th</a:t>
            </a:r>
            <a:r>
              <a:rPr lang="th-TH"/>
              <a:t>/</a:t>
            </a:r>
            <a:r>
              <a:rPr lang="en-US" altLang="ja-JP">
                <a:ea typeface="MS PGothic" pitchFamily="34" charset="-128"/>
              </a:rPr>
              <a:t>faculty/pjw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56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google quantum lab's paper</a:t>
            </a:r>
          </a:p>
          <a:p>
            <a:endParaRPr lang="en-US" sz="4000" dirty="0" smtClean="0"/>
          </a:p>
          <a:p>
            <a:r>
              <a:rPr lang="en-US" sz="4000" dirty="0" smtClean="0"/>
              <a:t>claim of 100,000,000x speed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69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84266" cy="562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7630"/>
            <a:ext cx="4352925" cy="5779307"/>
          </a:xfrm>
        </p:spPr>
      </p:pic>
    </p:spTree>
    <p:extLst>
      <p:ext uri="{BB962C8B-B14F-4D97-AF65-F5344CB8AC3E}">
        <p14:creationId xmlns:p14="http://schemas.microsoft.com/office/powerpoint/2010/main" val="1719734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74" y="2209800"/>
            <a:ext cx="4850052" cy="3223419"/>
          </a:xfrm>
        </p:spPr>
      </p:pic>
    </p:spTree>
    <p:extLst>
      <p:ext uri="{BB962C8B-B14F-4D97-AF65-F5344CB8AC3E}">
        <p14:creationId xmlns:p14="http://schemas.microsoft.com/office/powerpoint/2010/main" val="1141002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7" y="1143000"/>
            <a:ext cx="7578725" cy="4716732"/>
          </a:xfrm>
        </p:spPr>
      </p:pic>
    </p:spTree>
    <p:extLst>
      <p:ext uri="{BB962C8B-B14F-4D97-AF65-F5344CB8AC3E}">
        <p14:creationId xmlns:p14="http://schemas.microsoft.com/office/powerpoint/2010/main" val="1333577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156325" cy="5446290"/>
          </a:xfrm>
        </p:spPr>
      </p:pic>
    </p:spTree>
    <p:extLst>
      <p:ext uri="{BB962C8B-B14F-4D97-AF65-F5344CB8AC3E}">
        <p14:creationId xmlns:p14="http://schemas.microsoft.com/office/powerpoint/2010/main" val="1375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computer that relies on special memory, "quantum bit", to perform massively parallel computing.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851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</a:t>
            </a:r>
            <a:r>
              <a:rPr lang="en-US" dirty="0" smtClean="0"/>
              <a:t>y own example of quantum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compact genetic algorithm by quantum computers</a:t>
            </a:r>
          </a:p>
          <a:p>
            <a:r>
              <a:rPr lang="en-US" sz="4000" dirty="0" smtClean="0"/>
              <a:t>exponential speedup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0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Quantum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err="1" smtClean="0"/>
              <a:t>Yingchareonthawornchai</a:t>
            </a:r>
            <a:r>
              <a:rPr lang="en-US" sz="3500" dirty="0"/>
              <a:t>, S., </a:t>
            </a:r>
            <a:r>
              <a:rPr lang="en-US" sz="3500" dirty="0" err="1"/>
              <a:t>Aporntewan</a:t>
            </a:r>
            <a:r>
              <a:rPr lang="en-US" sz="3500" dirty="0"/>
              <a:t>, C., and Chongstitvatana, P., "An Implementation of Compact Genetic Algorithm on a Quantum Computer," Int. Joint Conf. on Computer Science and Software Engineering (JCSSE), 30 May - 1 June 2012, pp.131-135.   </a:t>
            </a:r>
            <a:br>
              <a:rPr lang="en-US" sz="3500" dirty="0"/>
            </a:br>
            <a:r>
              <a:rPr lang="en-US" sz="3500" dirty="0">
                <a:hlinkClick r:id="rId2"/>
              </a:rPr>
              <a:t>http://www.cp.eng.chula.ac.th/~piak/paper/2012/jcsse-quantum-cga.pdf</a:t>
            </a:r>
            <a:br>
              <a:rPr lang="en-US" sz="3500" dirty="0">
                <a:hlinkClick r:id="rId2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07963" cy="450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2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1) </a:t>
            </a:r>
            <a:r>
              <a:rPr lang="en-US" sz="3600" dirty="0" err="1" smtClean="0"/>
              <a:t>initialze</a:t>
            </a:r>
            <a:r>
              <a:rPr lang="en-US" sz="3600" dirty="0" smtClean="0"/>
              <a:t> </a:t>
            </a:r>
            <a:r>
              <a:rPr lang="en-US" sz="3600" dirty="0" err="1" smtClean="0"/>
              <a:t>qureg</a:t>
            </a:r>
            <a:r>
              <a:rPr lang="en-US" sz="3600" dirty="0" smtClean="0"/>
              <a:t> x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2) generate two individuals from </a:t>
            </a:r>
            <a:r>
              <a:rPr lang="en-US" sz="3600" dirty="0" err="1" smtClean="0">
                <a:solidFill>
                  <a:srgbClr val="00B050"/>
                </a:solidFill>
              </a:rPr>
              <a:t>qureg</a:t>
            </a:r>
            <a:endParaRPr lang="en-US" sz="3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3) let them compete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4) update </a:t>
            </a:r>
            <a:r>
              <a:rPr lang="en-US" sz="3600" dirty="0" err="1" smtClean="0">
                <a:solidFill>
                  <a:srgbClr val="00B050"/>
                </a:solidFill>
              </a:rPr>
              <a:t>qureg</a:t>
            </a:r>
            <a:r>
              <a:rPr lang="en-US" sz="3600" dirty="0" smtClean="0">
                <a:solidFill>
                  <a:srgbClr val="00B05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sz="3600" dirty="0" smtClean="0"/>
              <a:t>5) repeat step 2..4 for k times</a:t>
            </a:r>
          </a:p>
          <a:p>
            <a:pPr marL="0" indent="0">
              <a:buNone/>
            </a:pPr>
            <a:r>
              <a:rPr lang="en-US" sz="3600" dirty="0" smtClean="0"/>
              <a:t>6) generate the final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dirty="0" err="1" smtClean="0"/>
              <a:t>initialze</a:t>
            </a:r>
            <a:r>
              <a:rPr lang="en-US" dirty="0" smtClean="0"/>
              <a:t> </a:t>
            </a:r>
            <a:r>
              <a:rPr lang="en-US" dirty="0" err="1" smtClean="0"/>
              <a:t>qureg</a:t>
            </a:r>
            <a:r>
              <a:rPr lang="en-US" dirty="0" smtClean="0"/>
              <a:t> x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2) generate the first individual from </a:t>
            </a:r>
            <a:r>
              <a:rPr lang="en-US" dirty="0" err="1" smtClean="0">
                <a:solidFill>
                  <a:srgbClr val="00B050"/>
                </a:solidFill>
              </a:rPr>
              <a:t>qureg</a:t>
            </a:r>
            <a:r>
              <a:rPr lang="en-US" dirty="0" smtClean="0">
                <a:solidFill>
                  <a:srgbClr val="00B050"/>
                </a:solidFill>
              </a:rPr>
              <a:t> x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3) generate the second individual with condition that fitness is greater than the first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4) let them compete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5) update </a:t>
            </a:r>
            <a:r>
              <a:rPr lang="en-US" dirty="0" err="1" smtClean="0">
                <a:solidFill>
                  <a:srgbClr val="00B050"/>
                </a:solidFill>
              </a:rPr>
              <a:t>qureg</a:t>
            </a:r>
            <a:r>
              <a:rPr lang="en-US" dirty="0" smtClean="0">
                <a:solidFill>
                  <a:srgbClr val="00B050"/>
                </a:solidFill>
              </a:rPr>
              <a:t> x with the winner</a:t>
            </a:r>
          </a:p>
          <a:p>
            <a:pPr marL="0" indent="0">
              <a:buNone/>
            </a:pPr>
            <a:r>
              <a:rPr lang="en-US" dirty="0" smtClean="0"/>
              <a:t>6) repeat step 2..5 for k times</a:t>
            </a:r>
          </a:p>
          <a:p>
            <a:pPr marL="0" indent="0">
              <a:buNone/>
            </a:pPr>
            <a:r>
              <a:rPr lang="en-US" dirty="0" smtClean="0"/>
              <a:t>7) generate the final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297" y="2257177"/>
            <a:ext cx="3286607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640" y="2257177"/>
            <a:ext cx="3509144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05" y="2226469"/>
            <a:ext cx="3448995" cy="326350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581" y="2226469"/>
            <a:ext cx="2945769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advance in hardware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48" y="1295400"/>
            <a:ext cx="8449550" cy="4190778"/>
          </a:xfrm>
        </p:spPr>
      </p:pic>
    </p:spTree>
    <p:extLst>
      <p:ext uri="{BB962C8B-B14F-4D97-AF65-F5344CB8AC3E}">
        <p14:creationId xmlns:p14="http://schemas.microsoft.com/office/powerpoint/2010/main" val="2983831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75" y="1840706"/>
            <a:ext cx="4921250" cy="4044950"/>
          </a:xfrm>
        </p:spPr>
      </p:pic>
    </p:spTree>
    <p:extLst>
      <p:ext uri="{BB962C8B-B14F-4D97-AF65-F5344CB8AC3E}">
        <p14:creationId xmlns:p14="http://schemas.microsoft.com/office/powerpoint/2010/main" val="4285333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247630"/>
            <a:ext cx="4508500" cy="6125679"/>
          </a:xfrm>
        </p:spPr>
      </p:pic>
    </p:spTree>
    <p:extLst>
      <p:ext uri="{BB962C8B-B14F-4D97-AF65-F5344CB8AC3E}">
        <p14:creationId xmlns:p14="http://schemas.microsoft.com/office/powerpoint/2010/main" val="36808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is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basic unit of memory that uses superposition of "quantum" effect (entanglement) to store information.</a:t>
            </a:r>
          </a:p>
          <a:p>
            <a:endParaRPr lang="en-US" sz="4000" dirty="0"/>
          </a:p>
          <a:p>
            <a:r>
              <a:rPr lang="en-US" sz="4000" dirty="0" smtClean="0"/>
              <a:t>a "qubit" stores the probability of information.  It represents both "1" and "0" at the same time.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16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846138"/>
            <a:ext cx="6083300" cy="5072687"/>
          </a:xfrm>
        </p:spPr>
      </p:pic>
    </p:spTree>
    <p:extLst>
      <p:ext uri="{BB962C8B-B14F-4D97-AF65-F5344CB8AC3E}">
        <p14:creationId xmlns:p14="http://schemas.microsoft.com/office/powerpoint/2010/main" val="4231123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qubits</a:t>
            </a:r>
          </a:p>
          <a:p>
            <a:r>
              <a:rPr lang="en-US" sz="4000" dirty="0" smtClean="0"/>
              <a:t>quantum annealing computers</a:t>
            </a:r>
          </a:p>
          <a:p>
            <a:r>
              <a:rPr lang="en-US" sz="4000" dirty="0" smtClean="0"/>
              <a:t>scaling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19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uncertain of success</a:t>
            </a:r>
          </a:p>
          <a:p>
            <a:r>
              <a:rPr lang="en-US" sz="4000" dirty="0" smtClean="0"/>
              <a:t>special purpose quantum computers </a:t>
            </a:r>
          </a:p>
          <a:p>
            <a:r>
              <a:rPr lang="en-US" sz="4000" dirty="0" smtClean="0"/>
              <a:t>quantum style will motivate a new class of computation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15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Search  “Prabhas Chongstitvatana”</a:t>
            </a:r>
          </a:p>
          <a:p>
            <a:r>
              <a:rPr lang="en-US" sz="3600" dirty="0" smtClean="0"/>
              <a:t>Get to me homepage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004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708426" cy="361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is the advantage?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is very </a:t>
            </a:r>
            <a:r>
              <a:rPr lang="en-US" sz="4000" dirty="0" err="1" smtClean="0"/>
              <a:t>very</a:t>
            </a:r>
            <a:r>
              <a:rPr lang="en-US" sz="4000" dirty="0" smtClean="0"/>
              <a:t> fast compared to conventional computers.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73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to make a quantum bit?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"quantum effect"</a:t>
            </a:r>
          </a:p>
          <a:p>
            <a:r>
              <a:rPr lang="en-US" sz="4000" dirty="0" smtClean="0"/>
              <a:t>photon entanglement</a:t>
            </a:r>
          </a:p>
          <a:p>
            <a:r>
              <a:rPr lang="en-US" sz="4000" dirty="0" smtClean="0"/>
              <a:t>cold atom</a:t>
            </a:r>
          </a:p>
          <a:p>
            <a:r>
              <a:rPr lang="en-US" sz="4000" dirty="0" smtClean="0"/>
              <a:t>electron spin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48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</a:t>
            </a:r>
            <a:r>
              <a:rPr lang="en-US" sz="4000" dirty="0" smtClean="0"/>
              <a:t>uantum circuit</a:t>
            </a:r>
          </a:p>
          <a:p>
            <a:r>
              <a:rPr lang="en-US" sz="4000" dirty="0" smtClean="0"/>
              <a:t>Quantum gates</a:t>
            </a:r>
          </a:p>
          <a:p>
            <a:endParaRPr lang="en-US" sz="4000" dirty="0"/>
          </a:p>
          <a:p>
            <a:r>
              <a:rPr lang="en-US" sz="4000" dirty="0" smtClean="0"/>
              <a:t>components of quantum computers that manipulate state of quantum bits.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53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Quantum Gates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38" y="2258332"/>
            <a:ext cx="3220925" cy="3220925"/>
          </a:xfrm>
        </p:spPr>
      </p:pic>
    </p:spTree>
    <p:extLst>
      <p:ext uri="{BB962C8B-B14F-4D97-AF65-F5344CB8AC3E}">
        <p14:creationId xmlns:p14="http://schemas.microsoft.com/office/powerpoint/2010/main" val="182400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486</Words>
  <Application>Microsoft Office PowerPoint</Application>
  <PresentationFormat>On-screen Show (4:3)</PresentationFormat>
  <Paragraphs>91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MS PGothic</vt:lpstr>
      <vt:lpstr>Angsana New</vt:lpstr>
      <vt:lpstr>Arial</vt:lpstr>
      <vt:lpstr>Calibri</vt:lpstr>
      <vt:lpstr>Cordia New</vt:lpstr>
      <vt:lpstr>Office Theme</vt:lpstr>
      <vt:lpstr>Quantum Computers:  an introduction</vt:lpstr>
      <vt:lpstr>More Information</vt:lpstr>
      <vt:lpstr>What is a quantum computer?</vt:lpstr>
      <vt:lpstr>What is a quantum bit?</vt:lpstr>
      <vt:lpstr>PowerPoint Presentation</vt:lpstr>
      <vt:lpstr>What is the advantage?</vt:lpstr>
      <vt:lpstr>How to make a quantum bit?</vt:lpstr>
      <vt:lpstr>Components</vt:lpstr>
      <vt:lpstr>Quantum Gates</vt:lpstr>
      <vt:lpstr>Quantum circuits</vt:lpstr>
      <vt:lpstr>Quantum circuits</vt:lpstr>
      <vt:lpstr>PowerPoint Presentation</vt:lpstr>
      <vt:lpstr>Quantum algorithms</vt:lpstr>
      <vt:lpstr>Famous algorithms</vt:lpstr>
      <vt:lpstr>Quantum Algorithms</vt:lpstr>
      <vt:lpstr>Shor’s algorithm</vt:lpstr>
      <vt:lpstr>Example of quantum computers</vt:lpstr>
      <vt:lpstr>IBM  5 qubits processor</vt:lpstr>
      <vt:lpstr>Google Nasa,  D-Wave 2x machine</vt:lpstr>
      <vt:lpstr>Quantum bit in D-wave machine</vt:lpstr>
      <vt:lpstr>Optimization</vt:lpstr>
      <vt:lpstr>PowerPoint Presentation</vt:lpstr>
      <vt:lpstr>More Information</vt:lpstr>
      <vt:lpstr>Recent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own example of quantum computation</vt:lpstr>
      <vt:lpstr>Example of Quantum Algorithm</vt:lpstr>
      <vt:lpstr>PowerPoint Presentation</vt:lpstr>
      <vt:lpstr>Normal</vt:lpstr>
      <vt:lpstr>quantum speedup</vt:lpstr>
      <vt:lpstr>output</vt:lpstr>
      <vt:lpstr>output</vt:lpstr>
      <vt:lpstr>Recent advance in hardware</vt:lpstr>
      <vt:lpstr>PowerPoint Presentation</vt:lpstr>
      <vt:lpstr>PowerPoint Presentation</vt:lpstr>
      <vt:lpstr>PowerPoint Presentation</vt:lpstr>
      <vt:lpstr>Future</vt:lpstr>
      <vt:lpstr>Predicting future</vt:lpstr>
      <vt:lpstr>More Information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C</dc:creator>
  <cp:lastModifiedBy>Prabhas Chongstitvatana</cp:lastModifiedBy>
  <cp:revision>20</cp:revision>
  <dcterms:created xsi:type="dcterms:W3CDTF">2016-07-13T15:36:01Z</dcterms:created>
  <dcterms:modified xsi:type="dcterms:W3CDTF">2017-08-21T01:40:06Z</dcterms:modified>
</cp:coreProperties>
</file>