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6"/>
  </p:notesMasterIdLst>
  <p:sldIdLst>
    <p:sldId id="333" r:id="rId2"/>
    <p:sldId id="380" r:id="rId3"/>
    <p:sldId id="260" r:id="rId4"/>
    <p:sldId id="385" r:id="rId5"/>
    <p:sldId id="262" r:id="rId6"/>
    <p:sldId id="376" r:id="rId7"/>
    <p:sldId id="366" r:id="rId8"/>
    <p:sldId id="390" r:id="rId9"/>
    <p:sldId id="281" r:id="rId10"/>
    <p:sldId id="282" r:id="rId11"/>
    <p:sldId id="340" r:id="rId12"/>
    <p:sldId id="389" r:id="rId13"/>
    <p:sldId id="269" r:id="rId14"/>
    <p:sldId id="270" r:id="rId15"/>
    <p:sldId id="278" r:id="rId16"/>
    <p:sldId id="279" r:id="rId17"/>
    <p:sldId id="384" r:id="rId18"/>
    <p:sldId id="271" r:id="rId19"/>
    <p:sldId id="259" r:id="rId20"/>
    <p:sldId id="276" r:id="rId21"/>
    <p:sldId id="272" r:id="rId22"/>
    <p:sldId id="287" r:id="rId23"/>
    <p:sldId id="342" r:id="rId24"/>
    <p:sldId id="343" r:id="rId25"/>
    <p:sldId id="344" r:id="rId26"/>
    <p:sldId id="273" r:id="rId27"/>
    <p:sldId id="288" r:id="rId28"/>
    <p:sldId id="289" r:id="rId29"/>
    <p:sldId id="290" r:id="rId30"/>
    <p:sldId id="383" r:id="rId31"/>
    <p:sldId id="368" r:id="rId32"/>
    <p:sldId id="369" r:id="rId33"/>
    <p:sldId id="370" r:id="rId34"/>
    <p:sldId id="371" r:id="rId35"/>
    <p:sldId id="372" r:id="rId36"/>
    <p:sldId id="373" r:id="rId37"/>
    <p:sldId id="381" r:id="rId38"/>
    <p:sldId id="388" r:id="rId39"/>
    <p:sldId id="378" r:id="rId40"/>
    <p:sldId id="379" r:id="rId41"/>
    <p:sldId id="374" r:id="rId42"/>
    <p:sldId id="367" r:id="rId43"/>
    <p:sldId id="375" r:id="rId44"/>
    <p:sldId id="286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5E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30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15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BE0037-E9E4-4EBD-8295-303FD5C0C86C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4A358A-DF0B-49E9-8A14-A456A6C31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763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TitleS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86366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8631" y="1964267"/>
            <a:ext cx="7618971" cy="2421464"/>
          </a:xfrm>
        </p:spPr>
        <p:txBody>
          <a:bodyPr anchor="b">
            <a:normAutofit/>
          </a:bodyPr>
          <a:lstStyle>
            <a:lvl1pPr algn="r">
              <a:defRPr sz="4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631" y="4385734"/>
            <a:ext cx="7618971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003082" y="5870577"/>
            <a:ext cx="1616231" cy="377825"/>
          </a:xfrm>
        </p:spPr>
        <p:txBody>
          <a:bodyPr/>
          <a:lstStyle/>
          <a:p>
            <a:fld id="{A0256F23-4E36-4F5E-99C6-6295528B309D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8632" y="5870577"/>
            <a:ext cx="5242849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0913" y="5870577"/>
            <a:ext cx="556688" cy="377825"/>
          </a:xfrm>
        </p:spPr>
        <p:txBody>
          <a:bodyPr/>
          <a:lstStyle/>
          <a:p>
            <a:fld id="{36872DA8-84B8-46A9-89E4-C1C0FA441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58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8" y="0"/>
            <a:ext cx="1215813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4732865"/>
            <a:ext cx="10363200" cy="566738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19201" y="932112"/>
            <a:ext cx="914400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/>
            </a:lvl1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5299603"/>
            <a:ext cx="103632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6F23-4E36-4F5E-99C6-6295528B309D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2DA8-84B8-46A9-89E4-C1C0FA441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610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8" y="0"/>
            <a:ext cx="1215813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609603"/>
            <a:ext cx="10363199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3" y="4343400"/>
            <a:ext cx="10363199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6F23-4E36-4F5E-99C6-6295528B309D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2DA8-84B8-46A9-89E4-C1C0FA441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173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elestia-R1---OverlayContentS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8" y="0"/>
            <a:ext cx="12158133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62395" y="718114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314401" y="2751671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154" y="609603"/>
            <a:ext cx="9455063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18229" y="3352800"/>
            <a:ext cx="9168177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6355" y="4343400"/>
            <a:ext cx="103632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6F23-4E36-4F5E-99C6-6295528B309D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2DA8-84B8-46A9-89E4-C1C0FA441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2843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8" y="0"/>
            <a:ext cx="1215813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3291648"/>
            <a:ext cx="10363201" cy="1468800"/>
          </a:xfrm>
        </p:spPr>
        <p:txBody>
          <a:bodyPr anchor="b">
            <a:normAutofit/>
          </a:bodyPr>
          <a:lstStyle>
            <a:lvl1pPr algn="l">
              <a:defRPr sz="2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760448"/>
            <a:ext cx="10363203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6F23-4E36-4F5E-99C6-6295528B309D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2DA8-84B8-46A9-89E4-C1C0FA441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1204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8" y="0"/>
            <a:ext cx="12158133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62395" y="718114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314401" y="2751671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154" y="609603"/>
            <a:ext cx="9455063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601" y="3886200"/>
            <a:ext cx="10363201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4775200"/>
            <a:ext cx="103632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6F23-4E36-4F5E-99C6-6295528B309D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2DA8-84B8-46A9-89E4-C1C0FA441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9910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8" y="0"/>
            <a:ext cx="1215813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254" y="609603"/>
            <a:ext cx="10363201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19254" y="3505200"/>
            <a:ext cx="1036320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253" y="4343400"/>
            <a:ext cx="1036320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6F23-4E36-4F5E-99C6-6295528B309D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2DA8-84B8-46A9-89E4-C1C0FA441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9884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8" y="0"/>
            <a:ext cx="12158133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609602"/>
            <a:ext cx="10363200" cy="145626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6F23-4E36-4F5E-99C6-6295528B309D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2DA8-84B8-46A9-89E4-C1C0FA441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3460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8" y="0"/>
            <a:ext cx="12158133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305" y="609601"/>
            <a:ext cx="2235495" cy="5181601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986912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6F23-4E36-4F5E-99C6-6295528B309D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2DA8-84B8-46A9-89E4-C1C0FA441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753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8" y="0"/>
            <a:ext cx="1215813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6F23-4E36-4F5E-99C6-6295528B309D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2DA8-84B8-46A9-89E4-C1C0FA441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108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8" y="0"/>
            <a:ext cx="1215813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3308581"/>
            <a:ext cx="103632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4777381"/>
            <a:ext cx="1036320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6F23-4E36-4F5E-99C6-6295528B309D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2DA8-84B8-46A9-89E4-C1C0FA441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140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8" y="0"/>
            <a:ext cx="1215813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2142068"/>
            <a:ext cx="508406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88737" y="2142069"/>
            <a:ext cx="5084064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6F23-4E36-4F5E-99C6-6295528B309D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2DA8-84B8-46A9-89E4-C1C0FA441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330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8" y="0"/>
            <a:ext cx="1215813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1307" y="2218267"/>
            <a:ext cx="472080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870201"/>
            <a:ext cx="508406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81493" y="2218267"/>
            <a:ext cx="469130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88736" y="2870201"/>
            <a:ext cx="508406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6F23-4E36-4F5E-99C6-6295528B309D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2DA8-84B8-46A9-89E4-C1C0FA441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650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S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8" y="0"/>
            <a:ext cx="1215813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609602"/>
            <a:ext cx="10363200" cy="145626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6F23-4E36-4F5E-99C6-6295528B309D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2DA8-84B8-46A9-89E4-C1C0FA441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021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S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8" y="0"/>
            <a:ext cx="12158133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6F23-4E36-4F5E-99C6-6295528B309D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2DA8-84B8-46A9-89E4-C1C0FA441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499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elestia-R1---OverlayContentS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8" y="0"/>
            <a:ext cx="1215813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624" y="1557868"/>
            <a:ext cx="3817213" cy="1439332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8193" y="609601"/>
            <a:ext cx="6170633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5624" y="2997201"/>
            <a:ext cx="3817213" cy="184573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6F23-4E36-4F5E-99C6-6295528B309D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2DA8-84B8-46A9-89E4-C1C0FA441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178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S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8" y="0"/>
            <a:ext cx="1215813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171" y="1735672"/>
            <a:ext cx="5462939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05600" y="914400"/>
            <a:ext cx="4267200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 dirty="0"/>
            </a:lvl1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6171" y="3107272"/>
            <a:ext cx="5462939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6F23-4E36-4F5E-99C6-6295528B309D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2DA8-84B8-46A9-89E4-C1C0FA441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675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609602"/>
            <a:ext cx="10363200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142069"/>
            <a:ext cx="10363200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98283" y="5870577"/>
            <a:ext cx="1616231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0256F23-4E36-4F5E-99C6-6295528B309D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1" y="5870577"/>
            <a:ext cx="7987081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16113" y="5870577"/>
            <a:ext cx="556688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6872DA8-84B8-46A9-89E4-C1C0FA441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6723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Quantum_gate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607.03044" TargetMode="External"/><Relationship Id="rId2" Type="http://schemas.openxmlformats.org/officeDocument/2006/relationships/hyperlink" Target="http://www.cp.eng.chula.ac.th/~piak/paper/2012/jcsse-quantum-cga.pdf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1" y="2209801"/>
            <a:ext cx="7772401" cy="1185331"/>
          </a:xfrm>
        </p:spPr>
        <p:txBody>
          <a:bodyPr>
            <a:normAutofit/>
          </a:bodyPr>
          <a:lstStyle/>
          <a:p>
            <a:pPr algn="ctr"/>
            <a:r>
              <a:rPr lang="en-US" sz="4000" smtClean="0"/>
              <a:t>Quantum </a:t>
            </a:r>
            <a:r>
              <a:rPr lang="en-US" sz="4000" smtClean="0"/>
              <a:t>Computers</a:t>
            </a:r>
            <a:endParaRPr lang="th-TH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4115" y="4419600"/>
            <a:ext cx="6400285" cy="1405467"/>
          </a:xfrm>
        </p:spPr>
        <p:txBody>
          <a:bodyPr/>
          <a:lstStyle/>
          <a:p>
            <a:r>
              <a:rPr lang="en-US" dirty="0" err="1" smtClean="0"/>
              <a:t>Prabhas</a:t>
            </a:r>
            <a:r>
              <a:rPr lang="en-US" dirty="0" smtClean="0"/>
              <a:t> </a:t>
            </a:r>
            <a:r>
              <a:rPr lang="en-US" dirty="0" err="1" smtClean="0"/>
              <a:t>Chongstitvatana</a:t>
            </a:r>
            <a:endParaRPr lang="en-US" dirty="0" smtClean="0"/>
          </a:p>
          <a:p>
            <a:r>
              <a:rPr lang="en-US" dirty="0" err="1" smtClean="0"/>
              <a:t>Chulalongkorn</a:t>
            </a:r>
            <a:r>
              <a:rPr lang="en-US" dirty="0" smtClean="0"/>
              <a:t> University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7759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Quantum circuits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984" y="2141538"/>
            <a:ext cx="6162832" cy="3649662"/>
          </a:xfrm>
        </p:spPr>
      </p:pic>
    </p:spTree>
    <p:extLst>
      <p:ext uri="{BB962C8B-B14F-4D97-AF65-F5344CB8AC3E}">
        <p14:creationId xmlns:p14="http://schemas.microsoft.com/office/powerpoint/2010/main" val="140562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750" y="247631"/>
            <a:ext cx="4508500" cy="6125679"/>
          </a:xfrm>
        </p:spPr>
      </p:pic>
    </p:spTree>
    <p:extLst>
      <p:ext uri="{BB962C8B-B14F-4D97-AF65-F5344CB8AC3E}">
        <p14:creationId xmlns:p14="http://schemas.microsoft.com/office/powerpoint/2010/main" val="36808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300"/>
                    </a14:imgEffect>
                    <a14:imgEffect>
                      <a14:saturation sat="115000"/>
                    </a14:imgEffect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950" y="990600"/>
            <a:ext cx="7242499" cy="5094378"/>
          </a:xfrm>
        </p:spPr>
      </p:pic>
    </p:spTree>
    <p:extLst>
      <p:ext uri="{BB962C8B-B14F-4D97-AF65-F5344CB8AC3E}">
        <p14:creationId xmlns:p14="http://schemas.microsoft.com/office/powerpoint/2010/main" val="29267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</a:t>
            </a:r>
            <a:r>
              <a:rPr lang="en-US" dirty="0" smtClean="0"/>
              <a:t>uantum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computer programs that work on quantum computers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3494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</a:t>
            </a:r>
            <a:r>
              <a:rPr lang="en-US" dirty="0" smtClean="0"/>
              <a:t>amous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/>
              <a:t>Shor's integer factorization</a:t>
            </a:r>
          </a:p>
          <a:p>
            <a:endParaRPr lang="en-US" sz="4000" dirty="0"/>
          </a:p>
          <a:p>
            <a:r>
              <a:rPr lang="en-US" sz="4000" dirty="0"/>
              <a:t>Given an integer N, find its prime factors</a:t>
            </a:r>
          </a:p>
          <a:p>
            <a:endParaRPr lang="en-US" sz="4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93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Quantum Algorithms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2971800"/>
            <a:ext cx="2133600" cy="320040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371600" y="2209800"/>
            <a:ext cx="5334000" cy="42027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>
              <a:buAutoNum type="arabicPlain" startAt="1994"/>
            </a:pPr>
            <a:r>
              <a:rPr lang="en-US" sz="4000" dirty="0"/>
              <a:t>   Peter Shor </a:t>
            </a:r>
          </a:p>
          <a:p>
            <a:pPr marL="0" indent="0">
              <a:buNone/>
            </a:pPr>
            <a:r>
              <a:rPr lang="en-US" sz="4000" dirty="0"/>
              <a:t>a quantum algorithm  for integer factorization formulated . </a:t>
            </a:r>
          </a:p>
        </p:txBody>
      </p:sp>
    </p:spTree>
    <p:extLst>
      <p:ext uri="{BB962C8B-B14F-4D97-AF65-F5344CB8AC3E}">
        <p14:creationId xmlns:p14="http://schemas.microsoft.com/office/powerpoint/2010/main" val="209057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Shor’s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142069"/>
            <a:ext cx="9601200" cy="36491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The factorization also needs huge amount of </a:t>
            </a:r>
            <a:r>
              <a:rPr lang="en-US" sz="4000" dirty="0">
                <a:hlinkClick r:id="rId2" tooltip="Quantum gate"/>
              </a:rPr>
              <a:t>quantum gates</a:t>
            </a:r>
            <a:r>
              <a:rPr lang="en-US" sz="4000" dirty="0"/>
              <a:t>. It increases with </a:t>
            </a:r>
            <a:r>
              <a:rPr lang="en-US" sz="4000" i="1" dirty="0"/>
              <a:t>N</a:t>
            </a:r>
            <a:r>
              <a:rPr lang="en-US" sz="4000" dirty="0"/>
              <a:t> as (log </a:t>
            </a:r>
            <a:r>
              <a:rPr lang="en-US" sz="4000" i="1" dirty="0"/>
              <a:t>N</a:t>
            </a:r>
            <a:r>
              <a:rPr lang="en-US" sz="4000" dirty="0"/>
              <a:t>)</a:t>
            </a:r>
            <a:r>
              <a:rPr lang="en-US" sz="4000" baseline="30000" dirty="0"/>
              <a:t>3</a:t>
            </a:r>
            <a:r>
              <a:rPr lang="en-US" sz="4000" dirty="0"/>
              <a:t>.</a:t>
            </a:r>
            <a:r>
              <a:rPr lang="en-US" sz="4000" baseline="30000" dirty="0"/>
              <a:t> </a:t>
            </a:r>
            <a:r>
              <a:rPr lang="en-US" sz="4000" dirty="0"/>
              <a:t>Thus factoring of a 4096-bit number requires 4,947,802,324,992 quantum gates.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76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838200"/>
            <a:ext cx="9753600" cy="5334000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/>
              <a:t>In 2001, Shor's algorithm was demonstrated by a group at IBM, who factored 15 into 3 × 5, using an NMR implementation of a quantum computer with 7 qubits</a:t>
            </a:r>
            <a:r>
              <a:rPr lang="en-US" sz="3600" dirty="0" smtClean="0"/>
              <a:t>.</a:t>
            </a:r>
          </a:p>
          <a:p>
            <a:r>
              <a:rPr lang="en-US" sz="3600" dirty="0"/>
              <a:t>In April 2012, the factorization of 143 was achieved, although this used adiabatic quantum computation rather than Shor's algorithm. </a:t>
            </a:r>
          </a:p>
          <a:p>
            <a:r>
              <a:rPr lang="en-US" sz="3600" dirty="0"/>
              <a:t>In November 2014, it was discovered that this 2012 adiabatic quantum computation had also factored larger numbers, the largest being 56153.</a:t>
            </a:r>
          </a:p>
        </p:txBody>
      </p:sp>
    </p:spTree>
    <p:extLst>
      <p:ext uri="{BB962C8B-B14F-4D97-AF65-F5344CB8AC3E}">
        <p14:creationId xmlns:p14="http://schemas.microsoft.com/office/powerpoint/2010/main" val="177896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n-US" dirty="0" smtClean="0"/>
              <a:t>xample of quantum computers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IBM </a:t>
            </a:r>
            <a:r>
              <a:rPr lang="en-US" sz="4000" dirty="0"/>
              <a:t>5 qubits</a:t>
            </a:r>
          </a:p>
          <a:p>
            <a:r>
              <a:rPr lang="en-US" sz="4000" dirty="0"/>
              <a:t>D-wave two, quantum annealing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18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IBM  5 qubits processor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11376" y="2141538"/>
            <a:ext cx="3712049" cy="364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587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can get this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Search  “Prabhas Chongstitvatana”</a:t>
            </a:r>
          </a:p>
          <a:p>
            <a:r>
              <a:rPr lang="en-US" sz="3600"/>
              <a:t>Go </a:t>
            </a:r>
            <a:r>
              <a:rPr lang="en-US" sz="3600" dirty="0"/>
              <a:t>to me homepage</a:t>
            </a:r>
          </a:p>
          <a:p>
            <a:endParaRPr lang="en-US" sz="36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216" y="3505200"/>
            <a:ext cx="2528108" cy="26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96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Google Nasa,  D-Wave 2x machine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72499" y="2226469"/>
            <a:ext cx="4647005" cy="326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08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</a:t>
            </a:r>
            <a:r>
              <a:rPr lang="en-US" dirty="0" smtClean="0"/>
              <a:t>ecent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142069"/>
            <a:ext cx="8991600" cy="36491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G</a:t>
            </a:r>
            <a:r>
              <a:rPr lang="en-US" sz="4000" dirty="0" smtClean="0"/>
              <a:t>oogle </a:t>
            </a:r>
            <a:r>
              <a:rPr lang="en-US" sz="4000" dirty="0"/>
              <a:t>quantum lab's paper</a:t>
            </a:r>
          </a:p>
          <a:p>
            <a:endParaRPr lang="en-US" sz="4000" dirty="0"/>
          </a:p>
          <a:p>
            <a:pPr marL="0" indent="0">
              <a:buNone/>
            </a:pPr>
            <a:r>
              <a:rPr lang="en-US" sz="4000" dirty="0"/>
              <a:t>claim of 100,000,000x speed up</a:t>
            </a:r>
          </a:p>
        </p:txBody>
      </p:sp>
    </p:spTree>
    <p:extLst>
      <p:ext uri="{BB962C8B-B14F-4D97-AF65-F5344CB8AC3E}">
        <p14:creationId xmlns:p14="http://schemas.microsoft.com/office/powerpoint/2010/main" val="50698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33401"/>
            <a:ext cx="8584266" cy="5628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32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1" y="609602"/>
            <a:ext cx="4352925" cy="5779307"/>
          </a:xfrm>
        </p:spPr>
      </p:pic>
    </p:spTree>
    <p:extLst>
      <p:ext uri="{BB962C8B-B14F-4D97-AF65-F5344CB8AC3E}">
        <p14:creationId xmlns:p14="http://schemas.microsoft.com/office/powerpoint/2010/main" val="171973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447800"/>
            <a:ext cx="5996581" cy="3985420"/>
          </a:xfrm>
        </p:spPr>
      </p:pic>
    </p:spTree>
    <p:extLst>
      <p:ext uri="{BB962C8B-B14F-4D97-AF65-F5344CB8AC3E}">
        <p14:creationId xmlns:p14="http://schemas.microsoft.com/office/powerpoint/2010/main" val="114100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638" y="1143000"/>
            <a:ext cx="7578725" cy="4716732"/>
          </a:xfrm>
        </p:spPr>
      </p:pic>
    </p:spTree>
    <p:extLst>
      <p:ext uri="{BB962C8B-B14F-4D97-AF65-F5344CB8AC3E}">
        <p14:creationId xmlns:p14="http://schemas.microsoft.com/office/powerpoint/2010/main" val="133357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</a:t>
            </a:r>
            <a:r>
              <a:rPr lang="en-US" dirty="0" smtClean="0"/>
              <a:t>y own example of quantum computation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/>
              <a:t>C</a:t>
            </a:r>
            <a:r>
              <a:rPr lang="en-US" sz="4000" dirty="0" smtClean="0"/>
              <a:t>ompact </a:t>
            </a:r>
            <a:r>
              <a:rPr lang="en-US" sz="4000" dirty="0"/>
              <a:t>G</a:t>
            </a:r>
            <a:r>
              <a:rPr lang="en-US" sz="4000" dirty="0" smtClean="0"/>
              <a:t>enetic </a:t>
            </a:r>
            <a:r>
              <a:rPr lang="en-US" sz="4000" dirty="0"/>
              <a:t>A</a:t>
            </a:r>
            <a:r>
              <a:rPr lang="en-US" sz="4000" dirty="0" smtClean="0"/>
              <a:t>lgorithm </a:t>
            </a:r>
            <a:r>
              <a:rPr lang="en-US" sz="4000" dirty="0"/>
              <a:t>by quantum computers</a:t>
            </a:r>
          </a:p>
          <a:p>
            <a:r>
              <a:rPr lang="en-US" sz="4000" dirty="0"/>
              <a:t>exponential speedup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9403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1219201"/>
            <a:ext cx="8507963" cy="4504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020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2142069"/>
            <a:ext cx="8839200" cy="364913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00" dirty="0"/>
              <a:t>1) </a:t>
            </a:r>
            <a:r>
              <a:rPr lang="en-US" sz="3600" dirty="0" err="1"/>
              <a:t>initialze</a:t>
            </a:r>
            <a:r>
              <a:rPr lang="en-US" sz="3600" dirty="0"/>
              <a:t> </a:t>
            </a:r>
            <a:r>
              <a:rPr lang="en-US" sz="3600" dirty="0" err="1"/>
              <a:t>qureg</a:t>
            </a:r>
            <a:r>
              <a:rPr lang="en-US" sz="3600" dirty="0"/>
              <a:t> x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FFFF00"/>
                </a:solidFill>
              </a:rPr>
              <a:t>2) generate two individuals from </a:t>
            </a:r>
            <a:r>
              <a:rPr lang="en-US" sz="3600" dirty="0" err="1">
                <a:solidFill>
                  <a:srgbClr val="FFFF00"/>
                </a:solidFill>
              </a:rPr>
              <a:t>qureg</a:t>
            </a:r>
            <a:endParaRPr lang="en-US" sz="3600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sz="3600" dirty="0">
                <a:solidFill>
                  <a:srgbClr val="FFFF00"/>
                </a:solidFill>
              </a:rPr>
              <a:t>3) let them compete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FFFF00"/>
                </a:solidFill>
              </a:rPr>
              <a:t>4) update </a:t>
            </a:r>
            <a:r>
              <a:rPr lang="en-US" sz="3600" dirty="0" err="1">
                <a:solidFill>
                  <a:srgbClr val="FFFF00"/>
                </a:solidFill>
              </a:rPr>
              <a:t>qureg</a:t>
            </a:r>
            <a:r>
              <a:rPr lang="en-US" sz="3600" dirty="0">
                <a:solidFill>
                  <a:srgbClr val="FFFF00"/>
                </a:solidFill>
              </a:rPr>
              <a:t> x with the winner</a:t>
            </a:r>
          </a:p>
          <a:p>
            <a:pPr marL="0" indent="0">
              <a:buNone/>
            </a:pPr>
            <a:r>
              <a:rPr lang="en-US" sz="3600" dirty="0"/>
              <a:t>5) repeat step 2..4 for k times</a:t>
            </a:r>
          </a:p>
          <a:p>
            <a:pPr marL="0" indent="0">
              <a:buNone/>
            </a:pPr>
            <a:r>
              <a:rPr lang="en-US" sz="3600" dirty="0"/>
              <a:t>6) generate the final result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74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1"/>
            <a:ext cx="7772400" cy="1456267"/>
          </a:xfrm>
        </p:spPr>
        <p:txBody>
          <a:bodyPr>
            <a:normAutofit/>
          </a:bodyPr>
          <a:lstStyle/>
          <a:p>
            <a:r>
              <a:rPr lang="en-US" dirty="0" smtClean="0"/>
              <a:t>quantum speedup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752601"/>
            <a:ext cx="83058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/>
              <a:t>1) </a:t>
            </a:r>
            <a:r>
              <a:rPr lang="en-US" sz="3200" dirty="0" err="1"/>
              <a:t>initialze</a:t>
            </a:r>
            <a:r>
              <a:rPr lang="en-US" sz="3200" dirty="0"/>
              <a:t> </a:t>
            </a:r>
            <a:r>
              <a:rPr lang="en-US" sz="3200" dirty="0" err="1"/>
              <a:t>qureg</a:t>
            </a:r>
            <a:r>
              <a:rPr lang="en-US" sz="3200" dirty="0"/>
              <a:t> x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FFFF00"/>
                </a:solidFill>
              </a:rPr>
              <a:t>2) generate the first individual from </a:t>
            </a:r>
            <a:r>
              <a:rPr lang="en-US" sz="3200" dirty="0" err="1">
                <a:solidFill>
                  <a:srgbClr val="FFFF00"/>
                </a:solidFill>
              </a:rPr>
              <a:t>qureg</a:t>
            </a:r>
            <a:r>
              <a:rPr lang="en-US" sz="3200" dirty="0">
                <a:solidFill>
                  <a:srgbClr val="FFFF00"/>
                </a:solidFill>
              </a:rPr>
              <a:t> x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FF0000"/>
                </a:solidFill>
              </a:rPr>
              <a:t>3) generate the second individual with condition that fitness is greater than the first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FFFF00"/>
                </a:solidFill>
              </a:rPr>
              <a:t>4) let them compete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FFFF00"/>
                </a:solidFill>
              </a:rPr>
              <a:t>5) update </a:t>
            </a:r>
            <a:r>
              <a:rPr lang="en-US" sz="3200" dirty="0" err="1">
                <a:solidFill>
                  <a:srgbClr val="FFFF00"/>
                </a:solidFill>
              </a:rPr>
              <a:t>qureg</a:t>
            </a:r>
            <a:r>
              <a:rPr lang="en-US" sz="3200" dirty="0">
                <a:solidFill>
                  <a:srgbClr val="FFFF00"/>
                </a:solidFill>
              </a:rPr>
              <a:t> x with the winner</a:t>
            </a:r>
          </a:p>
          <a:p>
            <a:pPr marL="0" indent="0">
              <a:buNone/>
            </a:pPr>
            <a:r>
              <a:rPr lang="en-US" sz="3200" dirty="0"/>
              <a:t>6) repeat step 2..5 for k times</a:t>
            </a:r>
          </a:p>
          <a:p>
            <a:pPr marL="0" indent="0">
              <a:buNone/>
            </a:pPr>
            <a:r>
              <a:rPr lang="en-US" sz="3200" dirty="0"/>
              <a:t>7) generate the final result</a:t>
            </a:r>
          </a:p>
        </p:txBody>
      </p:sp>
    </p:spTree>
    <p:extLst>
      <p:ext uri="{BB962C8B-B14F-4D97-AF65-F5344CB8AC3E}">
        <p14:creationId xmlns:p14="http://schemas.microsoft.com/office/powerpoint/2010/main" val="355113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</a:t>
            </a:r>
            <a:r>
              <a:rPr lang="en-US" dirty="0" smtClean="0"/>
              <a:t>hat is a quantum computer?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 computer that relies on special memory, "quantum bit", to perform massively parallel computing.</a:t>
            </a:r>
          </a:p>
        </p:txBody>
      </p:sp>
    </p:spTree>
    <p:extLst>
      <p:ext uri="{BB962C8B-B14F-4D97-AF65-F5344CB8AC3E}">
        <p14:creationId xmlns:p14="http://schemas.microsoft.com/office/powerpoint/2010/main" val="247851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641232"/>
            <a:ext cx="7401866" cy="5515677"/>
          </a:xfrm>
        </p:spPr>
      </p:pic>
    </p:spTree>
    <p:extLst>
      <p:ext uri="{BB962C8B-B14F-4D97-AF65-F5344CB8AC3E}">
        <p14:creationId xmlns:p14="http://schemas.microsoft.com/office/powerpoint/2010/main" val="132607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Approach to build quantum computers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589" y="2141538"/>
            <a:ext cx="4263623" cy="3649662"/>
          </a:xfrm>
        </p:spPr>
      </p:pic>
    </p:spTree>
    <p:extLst>
      <p:ext uri="{BB962C8B-B14F-4D97-AF65-F5344CB8AC3E}">
        <p14:creationId xmlns:p14="http://schemas.microsoft.com/office/powerpoint/2010/main" val="426981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838200"/>
            <a:ext cx="5895190" cy="4977226"/>
          </a:xfrm>
        </p:spPr>
      </p:pic>
    </p:spTree>
    <p:extLst>
      <p:ext uri="{BB962C8B-B14F-4D97-AF65-F5344CB8AC3E}">
        <p14:creationId xmlns:p14="http://schemas.microsoft.com/office/powerpoint/2010/main" val="144555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1" y="1066801"/>
            <a:ext cx="6493101" cy="4545171"/>
          </a:xfrm>
        </p:spPr>
      </p:pic>
    </p:spTree>
    <p:extLst>
      <p:ext uri="{BB962C8B-B14F-4D97-AF65-F5344CB8AC3E}">
        <p14:creationId xmlns:p14="http://schemas.microsoft.com/office/powerpoint/2010/main" val="78293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 array of ion-trap system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676400"/>
            <a:ext cx="4724400" cy="4870396"/>
          </a:xfrm>
        </p:spPr>
      </p:pic>
    </p:spTree>
    <p:extLst>
      <p:ext uri="{BB962C8B-B14F-4D97-AF65-F5344CB8AC3E}">
        <p14:creationId xmlns:p14="http://schemas.microsoft.com/office/powerpoint/2010/main" val="235163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219200"/>
            <a:ext cx="7682574" cy="4343400"/>
          </a:xfrm>
        </p:spPr>
      </p:pic>
    </p:spTree>
    <p:extLst>
      <p:ext uri="{BB962C8B-B14F-4D97-AF65-F5344CB8AC3E}">
        <p14:creationId xmlns:p14="http://schemas.microsoft.com/office/powerpoint/2010/main" val="24945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616791"/>
            <a:ext cx="7162800" cy="5372100"/>
          </a:xfrm>
        </p:spPr>
      </p:pic>
    </p:spTree>
    <p:extLst>
      <p:ext uri="{BB962C8B-B14F-4D97-AF65-F5344CB8AC3E}">
        <p14:creationId xmlns:p14="http://schemas.microsoft.com/office/powerpoint/2010/main" val="71321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609602"/>
            <a:ext cx="6048227" cy="5708514"/>
          </a:xfrm>
        </p:spPr>
      </p:pic>
    </p:spTree>
    <p:extLst>
      <p:ext uri="{BB962C8B-B14F-4D97-AF65-F5344CB8AC3E}">
        <p14:creationId xmlns:p14="http://schemas.microsoft.com/office/powerpoint/2010/main" val="421845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1" y="609604"/>
            <a:ext cx="6992111" cy="5707181"/>
          </a:xfrm>
        </p:spPr>
      </p:pic>
    </p:spTree>
    <p:extLst>
      <p:ext uri="{BB962C8B-B14F-4D97-AF65-F5344CB8AC3E}">
        <p14:creationId xmlns:p14="http://schemas.microsoft.com/office/powerpoint/2010/main" val="326045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IBM  50 qubits quantum computer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065869"/>
            <a:ext cx="8097545" cy="4038600"/>
          </a:xfrm>
        </p:spPr>
      </p:pic>
    </p:spTree>
    <p:extLst>
      <p:ext uri="{BB962C8B-B14F-4D97-AF65-F5344CB8AC3E}">
        <p14:creationId xmlns:p14="http://schemas.microsoft.com/office/powerpoint/2010/main" val="282294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52403"/>
            <a:ext cx="7772400" cy="1456267"/>
          </a:xfrm>
        </p:spPr>
        <p:txBody>
          <a:bodyPr/>
          <a:lstStyle/>
          <a:p>
            <a:r>
              <a:rPr lang="en-US" dirty="0"/>
              <a:t>W</a:t>
            </a:r>
            <a:r>
              <a:rPr lang="en-US" dirty="0" smtClean="0"/>
              <a:t>hat is a quantum bit?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1"/>
            <a:ext cx="6096000" cy="41910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/>
              <a:t>a "qubit" stores the probability of information.  It represents both "1" and "0" at the same time.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794341"/>
            <a:ext cx="3276600" cy="3193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013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609602"/>
            <a:ext cx="4263796" cy="5686839"/>
          </a:xfrm>
        </p:spPr>
      </p:pic>
    </p:spTree>
    <p:extLst>
      <p:ext uri="{BB962C8B-B14F-4D97-AF65-F5344CB8AC3E}">
        <p14:creationId xmlns:p14="http://schemas.microsoft.com/office/powerpoint/2010/main" val="156276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066800"/>
            <a:ext cx="9377865" cy="4767994"/>
          </a:xfrm>
        </p:spPr>
      </p:pic>
    </p:spTree>
    <p:extLst>
      <p:ext uri="{BB962C8B-B14F-4D97-AF65-F5344CB8AC3E}">
        <p14:creationId xmlns:p14="http://schemas.microsoft.com/office/powerpoint/2010/main" val="290767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Looking into the 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8800"/>
            <a:ext cx="10363200" cy="4563531"/>
          </a:xfrm>
        </p:spPr>
        <p:txBody>
          <a:bodyPr>
            <a:noAutofit/>
          </a:bodyPr>
          <a:lstStyle/>
          <a:p>
            <a:r>
              <a:rPr lang="en-US" sz="3200" dirty="0"/>
              <a:t>Studying quantum computer give rise to new ideas</a:t>
            </a:r>
          </a:p>
          <a:p>
            <a:r>
              <a:rPr lang="en-US" sz="3200" dirty="0"/>
              <a:t>Quantum “thinking” promises a new kind of method to solve really difficult problems</a:t>
            </a:r>
          </a:p>
          <a:p>
            <a:r>
              <a:rPr lang="en-US" sz="3200" dirty="0"/>
              <a:t>We don’t know whether the effort in building quantum computer will bear any practical results</a:t>
            </a:r>
          </a:p>
          <a:p>
            <a:r>
              <a:rPr lang="en-US" sz="3200" dirty="0"/>
              <a:t>But we do know that it will change the face of computing forever</a:t>
            </a:r>
          </a:p>
        </p:txBody>
      </p:sp>
    </p:spTree>
    <p:extLst>
      <p:ext uri="{BB962C8B-B14F-4D97-AF65-F5344CB8AC3E}">
        <p14:creationId xmlns:p14="http://schemas.microsoft.com/office/powerpoint/2010/main" val="153974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2142069"/>
            <a:ext cx="9296400" cy="3649133"/>
          </a:xfrm>
        </p:spPr>
        <p:txBody>
          <a:bodyPr>
            <a:normAutofit/>
          </a:bodyPr>
          <a:lstStyle/>
          <a:p>
            <a:r>
              <a:rPr lang="en-US" dirty="0" err="1"/>
              <a:t>Yingchareonthawornchai</a:t>
            </a:r>
            <a:r>
              <a:rPr lang="en-US" dirty="0"/>
              <a:t>, S., </a:t>
            </a:r>
            <a:r>
              <a:rPr lang="en-US" dirty="0" err="1"/>
              <a:t>Aporntewan</a:t>
            </a:r>
            <a:r>
              <a:rPr lang="en-US" dirty="0"/>
              <a:t>, C., and Chongstitvatana, P., "An Implementation of Compact Genetic Algorithm on a Quantum Computer," Int. Joint Conf. on Computer Science and Software Engineering (JCSSE), 30 May - 1 June 2012, pp.131-135.   </a:t>
            </a:r>
            <a:endParaRPr lang="en-US" dirty="0" smtClean="0"/>
          </a:p>
          <a:p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://www.cp.eng.chula.ac.th/~</a:t>
            </a:r>
            <a:r>
              <a:rPr lang="en-US" dirty="0" smtClean="0">
                <a:hlinkClick r:id="rId2"/>
              </a:rPr>
              <a:t>piak/paper/2012/jcsse-quantum-cga.pdf</a:t>
            </a:r>
            <a:endParaRPr lang="en-US" dirty="0" smtClean="0"/>
          </a:p>
          <a:p>
            <a:r>
              <a:rPr lang="en-US" dirty="0" smtClean="0"/>
              <a:t>Cold matter, assemble atom by </a:t>
            </a:r>
            <a:r>
              <a:rPr lang="en-US" dirty="0"/>
              <a:t>atom </a:t>
            </a:r>
            <a:r>
              <a:rPr lang="en-US" u="sng" dirty="0">
                <a:solidFill>
                  <a:srgbClr val="9E5ECE"/>
                </a:solidFill>
                <a:hlinkClick r:id="rId3"/>
              </a:rPr>
              <a:t>https://</a:t>
            </a:r>
            <a:r>
              <a:rPr lang="en-US" u="sng" dirty="0" smtClean="0">
                <a:solidFill>
                  <a:srgbClr val="9E5ECE"/>
                </a:solidFill>
                <a:hlinkClick r:id="rId3"/>
              </a:rPr>
              <a:t>arxiv.org/abs/1607.03044</a:t>
            </a:r>
            <a:endParaRPr lang="en-US" u="sng" dirty="0">
              <a:solidFill>
                <a:srgbClr val="9E5ECE"/>
              </a:solidFill>
            </a:endParaRPr>
          </a:p>
          <a:p>
            <a:r>
              <a:rPr lang="en-US" dirty="0"/>
              <a:t>Optical Atomic Clock</a:t>
            </a:r>
          </a:p>
          <a:p>
            <a:r>
              <a:rPr lang="en-US" u="sng" dirty="0" smtClean="0">
                <a:solidFill>
                  <a:srgbClr val="9E5ECE"/>
                </a:solidFill>
              </a:rPr>
              <a:t>http</a:t>
            </a:r>
            <a:r>
              <a:rPr lang="en-US" u="sng" dirty="0">
                <a:solidFill>
                  <a:srgbClr val="9E5ECE"/>
                </a:solidFill>
              </a:rPr>
              <a:t>://www.npl.co.uk/science-technology/time-frequency/research/optical-frequency-standards/</a:t>
            </a:r>
          </a:p>
        </p:txBody>
      </p:sp>
    </p:spTree>
    <p:extLst>
      <p:ext uri="{BB962C8B-B14F-4D97-AF65-F5344CB8AC3E}">
        <p14:creationId xmlns:p14="http://schemas.microsoft.com/office/powerpoint/2010/main" val="426728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Search  “Prabhas Chongstitvatana”</a:t>
            </a:r>
          </a:p>
          <a:p>
            <a:r>
              <a:rPr lang="en-US" sz="3600"/>
              <a:t>Go </a:t>
            </a:r>
            <a:r>
              <a:rPr lang="en-US" sz="3600" dirty="0"/>
              <a:t>to me homepage</a:t>
            </a:r>
          </a:p>
          <a:p>
            <a:endParaRPr lang="en-US" sz="36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216" y="3505200"/>
            <a:ext cx="2528108" cy="26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65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</a:t>
            </a:r>
            <a:r>
              <a:rPr lang="en-US" dirty="0" smtClean="0"/>
              <a:t>hat is the advantage?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It is very </a:t>
            </a:r>
            <a:r>
              <a:rPr lang="en-US" sz="4000" dirty="0" err="1"/>
              <a:t>very</a:t>
            </a:r>
            <a:r>
              <a:rPr lang="en-US" sz="4000" dirty="0"/>
              <a:t> fast compared to conventional computers</a:t>
            </a:r>
          </a:p>
          <a:p>
            <a:r>
              <a:rPr lang="en-US" sz="4000" dirty="0"/>
              <a:t>It has very large memory, example 10-qubit is ….</a:t>
            </a:r>
          </a:p>
        </p:txBody>
      </p:sp>
    </p:spTree>
    <p:extLst>
      <p:ext uri="{BB962C8B-B14F-4D97-AF65-F5344CB8AC3E}">
        <p14:creationId xmlns:p14="http://schemas.microsoft.com/office/powerpoint/2010/main" val="234730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 Qubits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&gt;&gt;&gt; print(2**(2**10))</a:t>
            </a:r>
          </a:p>
          <a:p>
            <a:r>
              <a:rPr lang="en-US" sz="2400" dirty="0"/>
              <a:t>179769313486231590772930519078902473361797697894230657273430081157732675805500963132708477322407536021120113879871393357658789768814416622492847430639474124377767893424865485276302219601246094119453082952085005768838150682342462881473913110540827237163350510684586298239947245938479716304835356329624224137216</a:t>
            </a:r>
          </a:p>
          <a:p>
            <a:r>
              <a:rPr lang="en-US" sz="2400" dirty="0"/>
              <a:t>&gt;&gt;&gt;</a:t>
            </a:r>
          </a:p>
        </p:txBody>
      </p:sp>
    </p:spTree>
    <p:extLst>
      <p:ext uri="{BB962C8B-B14F-4D97-AF65-F5344CB8AC3E}">
        <p14:creationId xmlns:p14="http://schemas.microsoft.com/office/powerpoint/2010/main" val="275585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 to implement Quantum bits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5600" y="1905000"/>
            <a:ext cx="6645390" cy="4183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86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640978"/>
            <a:ext cx="7535473" cy="5714998"/>
          </a:xfrm>
        </p:spPr>
      </p:pic>
    </p:spTree>
    <p:extLst>
      <p:ext uri="{BB962C8B-B14F-4D97-AF65-F5344CB8AC3E}">
        <p14:creationId xmlns:p14="http://schemas.microsoft.com/office/powerpoint/2010/main" val="329852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Quantum circuits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600" y="2141538"/>
            <a:ext cx="4571601" cy="3649662"/>
          </a:xfrm>
        </p:spPr>
      </p:pic>
    </p:spTree>
    <p:extLst>
      <p:ext uri="{BB962C8B-B14F-4D97-AF65-F5344CB8AC3E}">
        <p14:creationId xmlns:p14="http://schemas.microsoft.com/office/powerpoint/2010/main" val="179835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1705</TotalTime>
  <Words>523</Words>
  <Application>Microsoft Office PowerPoint</Application>
  <PresentationFormat>Widescreen</PresentationFormat>
  <Paragraphs>80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0" baseType="lpstr">
      <vt:lpstr>Angsana New</vt:lpstr>
      <vt:lpstr>Arial</vt:lpstr>
      <vt:lpstr>Calibri</vt:lpstr>
      <vt:lpstr>Calibri Light</vt:lpstr>
      <vt:lpstr>Cordia New</vt:lpstr>
      <vt:lpstr>Celestial</vt:lpstr>
      <vt:lpstr>Quantum Computers</vt:lpstr>
      <vt:lpstr>You can get this presentation</vt:lpstr>
      <vt:lpstr>What is a quantum computer?</vt:lpstr>
      <vt:lpstr>What is a quantum bit?</vt:lpstr>
      <vt:lpstr>What is the advantage?</vt:lpstr>
      <vt:lpstr>10 Qubits </vt:lpstr>
      <vt:lpstr>Technology to implement Quantum bits</vt:lpstr>
      <vt:lpstr>PowerPoint Presentation</vt:lpstr>
      <vt:lpstr>Quantum circuits</vt:lpstr>
      <vt:lpstr>Quantum circuits</vt:lpstr>
      <vt:lpstr>PowerPoint Presentation</vt:lpstr>
      <vt:lpstr>PowerPoint Presentation</vt:lpstr>
      <vt:lpstr>Quantum algorithms</vt:lpstr>
      <vt:lpstr>Famous algorithms</vt:lpstr>
      <vt:lpstr>Quantum Algorithms</vt:lpstr>
      <vt:lpstr>Shor’s algorithm</vt:lpstr>
      <vt:lpstr>PowerPoint Presentation</vt:lpstr>
      <vt:lpstr>Example of quantum computers</vt:lpstr>
      <vt:lpstr>IBM  5 qubits processor</vt:lpstr>
      <vt:lpstr>Google Nasa,  D-Wave 2x machine</vt:lpstr>
      <vt:lpstr>Recent work</vt:lpstr>
      <vt:lpstr>PowerPoint Presentation</vt:lpstr>
      <vt:lpstr>PowerPoint Presentation</vt:lpstr>
      <vt:lpstr>PowerPoint Presentation</vt:lpstr>
      <vt:lpstr>PowerPoint Presentation</vt:lpstr>
      <vt:lpstr>My own example of quantum computation</vt:lpstr>
      <vt:lpstr>PowerPoint Presentation</vt:lpstr>
      <vt:lpstr>Normal</vt:lpstr>
      <vt:lpstr>quantum speedup</vt:lpstr>
      <vt:lpstr>PowerPoint Presentation</vt:lpstr>
      <vt:lpstr>AN Approach to build quantum computers</vt:lpstr>
      <vt:lpstr>PowerPoint Presentation</vt:lpstr>
      <vt:lpstr>PowerPoint Presentation</vt:lpstr>
      <vt:lpstr>Large array of ion-trap system</vt:lpstr>
      <vt:lpstr>PowerPoint Presentation</vt:lpstr>
      <vt:lpstr>PowerPoint Presentation</vt:lpstr>
      <vt:lpstr>PowerPoint Presentation</vt:lpstr>
      <vt:lpstr>PowerPoint Presentation</vt:lpstr>
      <vt:lpstr>IBM  50 qubits quantum computer</vt:lpstr>
      <vt:lpstr>PowerPoint Presentation</vt:lpstr>
      <vt:lpstr>PowerPoint Presentation</vt:lpstr>
      <vt:lpstr>Looking into the future</vt:lpstr>
      <vt:lpstr>References</vt:lpstr>
      <vt:lpstr>More Information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 C</dc:creator>
  <cp:lastModifiedBy>Prabhas Chongstitvatana</cp:lastModifiedBy>
  <cp:revision>44</cp:revision>
  <dcterms:created xsi:type="dcterms:W3CDTF">2016-07-13T15:36:01Z</dcterms:created>
  <dcterms:modified xsi:type="dcterms:W3CDTF">2017-11-16T13:40:58Z</dcterms:modified>
</cp:coreProperties>
</file>