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33" r:id="rId2"/>
    <p:sldId id="260" r:id="rId3"/>
    <p:sldId id="261" r:id="rId4"/>
    <p:sldId id="258" r:id="rId5"/>
    <p:sldId id="262" r:id="rId6"/>
    <p:sldId id="267" r:id="rId7"/>
    <p:sldId id="268" r:id="rId8"/>
    <p:sldId id="280" r:id="rId9"/>
    <p:sldId id="281" r:id="rId10"/>
    <p:sldId id="282" r:id="rId11"/>
    <p:sldId id="291" r:id="rId12"/>
    <p:sldId id="269" r:id="rId13"/>
    <p:sldId id="270" r:id="rId14"/>
    <p:sldId id="278" r:id="rId15"/>
    <p:sldId id="279" r:id="rId16"/>
    <p:sldId id="271" r:id="rId17"/>
    <p:sldId id="259" r:id="rId18"/>
    <p:sldId id="276" r:id="rId19"/>
    <p:sldId id="277" r:id="rId20"/>
    <p:sldId id="334" r:id="rId21"/>
    <p:sldId id="295" r:id="rId22"/>
    <p:sldId id="297" r:id="rId23"/>
    <p:sldId id="301" r:id="rId24"/>
    <p:sldId id="335" r:id="rId25"/>
    <p:sldId id="305" r:id="rId26"/>
    <p:sldId id="307" r:id="rId27"/>
    <p:sldId id="336" r:id="rId28"/>
    <p:sldId id="337" r:id="rId29"/>
    <p:sldId id="313" r:id="rId30"/>
    <p:sldId id="315" r:id="rId31"/>
    <p:sldId id="317" r:id="rId32"/>
    <p:sldId id="319" r:id="rId33"/>
    <p:sldId id="321" r:id="rId34"/>
    <p:sldId id="323" r:id="rId35"/>
    <p:sldId id="325" r:id="rId36"/>
    <p:sldId id="329" r:id="rId37"/>
    <p:sldId id="331" r:id="rId38"/>
    <p:sldId id="272" r:id="rId39"/>
    <p:sldId id="287" r:id="rId40"/>
    <p:sldId id="342" r:id="rId41"/>
    <p:sldId id="343" r:id="rId42"/>
    <p:sldId id="344" r:id="rId43"/>
    <p:sldId id="257" r:id="rId44"/>
    <p:sldId id="273" r:id="rId45"/>
    <p:sldId id="283" r:id="rId46"/>
    <p:sldId id="288" r:id="rId47"/>
    <p:sldId id="289" r:id="rId48"/>
    <p:sldId id="290" r:id="rId49"/>
    <p:sldId id="284" r:id="rId50"/>
    <p:sldId id="285" r:id="rId51"/>
    <p:sldId id="338" r:id="rId52"/>
    <p:sldId id="339" r:id="rId53"/>
    <p:sldId id="340" r:id="rId54"/>
    <p:sldId id="341" r:id="rId55"/>
    <p:sldId id="274" r:id="rId56"/>
    <p:sldId id="275" r:id="rId57"/>
    <p:sldId id="286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78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E0037-E9E4-4EBD-8295-303FD5C0C86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358A-DF0B-49E9-8A14-A456A6C3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D7249-89EE-4D62-8641-7C5B5079E29C}" type="slidenum">
              <a:rPr lang="en-US"/>
              <a:pPr/>
              <a:t>29</a:t>
            </a:fld>
            <a:endParaRPr lang="th-TH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678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398A8-1EA7-4652-B3C7-879FC8AC17D5}" type="slidenum">
              <a:rPr lang="en-US"/>
              <a:pPr/>
              <a:t>30</a:t>
            </a:fld>
            <a:endParaRPr lang="th-TH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199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algorithm</a:t>
            </a:r>
            <a:r>
              <a:rPr lang="en-US" baseline="0" dirty="0" smtClean="0"/>
              <a:t> use the Markov chain matrix of order 1 in order to construct a generator</a:t>
            </a:r>
          </a:p>
          <a:p>
            <a:r>
              <a:rPr lang="en-US" baseline="0" dirty="0" smtClean="0"/>
              <a:t>This generator represent the joint probability of all the possible search space.</a:t>
            </a:r>
          </a:p>
          <a:p>
            <a:r>
              <a:rPr lang="en-US" baseline="0" dirty="0" smtClean="0"/>
              <a:t>For example the probabilities of the incidence in which x1 can be followed by x2 x3 x4 and x5</a:t>
            </a:r>
          </a:p>
          <a:p>
            <a:r>
              <a:rPr lang="en-US" baseline="0" dirty="0" smtClean="0"/>
              <a:t>Since x1 can not be followed by it self due to the encoding represent the permutation of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EA33-6CC2-4491-BFA6-8258955B07A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A75CE-40CB-4CF3-A37D-99EEF06C7F4C}" type="slidenum">
              <a:rPr lang="en-US"/>
              <a:pPr/>
              <a:t>32</a:t>
            </a:fld>
            <a:endParaRPr lang="th-TH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616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63B31-B87E-43FB-A267-18CA3FC792A8}" type="slidenum">
              <a:rPr lang="en-US"/>
              <a:pPr/>
              <a:t>33</a:t>
            </a:fld>
            <a:endParaRPr lang="th-TH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5892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EE20C-DD79-4A41-B1C2-6FAF1CFF375D}" type="slidenum">
              <a:rPr lang="en-US"/>
              <a:pPr/>
              <a:t>34</a:t>
            </a:fld>
            <a:endParaRPr lang="th-TH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6988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ACE1C-664C-479F-BDB1-EC0C0D383F5E}" type="slidenum">
              <a:rPr lang="en-US"/>
              <a:pPr/>
              <a:t>35</a:t>
            </a:fld>
            <a:endParaRPr lang="th-TH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4260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C0469-3CA1-4CB8-91F6-05F7B039BDB7}" type="slidenum">
              <a:rPr lang="en-US"/>
              <a:pPr/>
              <a:t>37</a:t>
            </a:fld>
            <a:endParaRPr lang="th-TH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036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6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0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4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3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7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9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4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6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7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5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56F23-4E36-4F5E-99C6-6295528B309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Quantum_gat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.eng.chula.ac.th/faculty/pjw/project/coin/index-coin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.eng.chula.ac.th/~piak/paper/2012/jcsse-quantum-cga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Optimization by Quantum Computers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th-TH" dirty="0"/>
          </a:p>
        </p:txBody>
      </p:sp>
      <p:pic>
        <p:nvPicPr>
          <p:cNvPr id="4" name="Picture 3" descr="logo-th@2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101976" cy="103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1" y="1600200"/>
            <a:ext cx="7642557" cy="4525963"/>
          </a:xfrm>
        </p:spPr>
      </p:pic>
    </p:spTree>
    <p:extLst>
      <p:ext uri="{BB962C8B-B14F-4D97-AF65-F5344CB8AC3E}">
        <p14:creationId xmlns:p14="http://schemas.microsoft.com/office/powerpoint/2010/main" val="14056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783881" cy="4525963"/>
          </a:xfrm>
        </p:spPr>
      </p:pic>
    </p:spTree>
    <p:extLst>
      <p:ext uri="{BB962C8B-B14F-4D97-AF65-F5344CB8AC3E}">
        <p14:creationId xmlns:p14="http://schemas.microsoft.com/office/powerpoint/2010/main" val="31478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uantum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49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amous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hor's integer factorization</a:t>
            </a:r>
          </a:p>
          <a:p>
            <a:endParaRPr lang="en-US" sz="4000" dirty="0"/>
          </a:p>
          <a:p>
            <a:r>
              <a:rPr lang="en-US" sz="4000" dirty="0" smtClean="0"/>
              <a:t>Given an integer N, find its prime factors</a:t>
            </a:r>
          </a:p>
          <a:p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71800"/>
            <a:ext cx="21336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05000"/>
            <a:ext cx="5334000" cy="4202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lain" startAt="1994"/>
            </a:pPr>
            <a:r>
              <a:rPr lang="en-US" sz="4000" dirty="0" smtClean="0"/>
              <a:t>   Peter Shor </a:t>
            </a:r>
          </a:p>
          <a:p>
            <a:pPr marL="0" indent="0">
              <a:buNone/>
            </a:pPr>
            <a:r>
              <a:rPr lang="en-US" sz="4000" dirty="0" smtClean="0"/>
              <a:t>a quantum algorithm  for integer factorization formulated . </a:t>
            </a:r>
          </a:p>
        </p:txBody>
      </p:sp>
    </p:spTree>
    <p:extLst>
      <p:ext uri="{BB962C8B-B14F-4D97-AF65-F5344CB8AC3E}">
        <p14:creationId xmlns:p14="http://schemas.microsoft.com/office/powerpoint/2010/main" val="20905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The factorization also needs huge amount of </a:t>
            </a:r>
            <a:r>
              <a:rPr lang="en-US" sz="4000" dirty="0" smtClean="0">
                <a:hlinkClick r:id="rId2" tooltip="Quantum gate"/>
              </a:rPr>
              <a:t>quantum gates</a:t>
            </a:r>
            <a:r>
              <a:rPr lang="en-US" sz="4000" dirty="0" smtClean="0"/>
              <a:t>. It increases with </a:t>
            </a:r>
            <a:r>
              <a:rPr lang="en-US" sz="4000" i="1" dirty="0" smtClean="0"/>
              <a:t>N</a:t>
            </a:r>
            <a:r>
              <a:rPr lang="en-US" sz="4000" dirty="0" smtClean="0"/>
              <a:t> as (log </a:t>
            </a:r>
            <a:r>
              <a:rPr lang="en-US" sz="4000" i="1" dirty="0" smtClean="0"/>
              <a:t>N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.</a:t>
            </a:r>
            <a:r>
              <a:rPr lang="en-US" sz="4000" baseline="30000" dirty="0" smtClean="0"/>
              <a:t> </a:t>
            </a:r>
            <a:r>
              <a:rPr lang="en-US" sz="4000" dirty="0" smtClean="0"/>
              <a:t>Thus factoring of a 4096-bit number requires 4,947,802,324,992 quantum gates.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of quantum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 smtClean="0"/>
              <a:t>ibm</a:t>
            </a:r>
            <a:r>
              <a:rPr lang="en-US" sz="4000" dirty="0" smtClean="0"/>
              <a:t> 5 qubits</a:t>
            </a:r>
          </a:p>
          <a:p>
            <a:r>
              <a:rPr lang="en-US" sz="4000" dirty="0" smtClean="0"/>
              <a:t>D-wave two, quantum annealing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 5 qubits processor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2005806"/>
            <a:ext cx="37782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Nasa,  D-Wave 2x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498" y="2226469"/>
            <a:ext cx="4647005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Quantum bit in D-wave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6343011" cy="3568606"/>
          </a:xfrm>
        </p:spPr>
      </p:pic>
    </p:spTree>
    <p:extLst>
      <p:ext uri="{BB962C8B-B14F-4D97-AF65-F5344CB8AC3E}">
        <p14:creationId xmlns:p14="http://schemas.microsoft.com/office/powerpoint/2010/main" val="29319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computer that relies on special memory, "quantum bit", to perform massively parallel computing.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85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22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h-TH" sz="4000" dirty="0" smtClean="0"/>
              <a:t>Survival of the fittest</a:t>
            </a:r>
            <a:r>
              <a:rPr lang="en-US" altLang="th-TH" sz="4000" dirty="0" smtClean="0"/>
              <a:t>.</a:t>
            </a:r>
            <a:endParaRPr lang="en-US" altLang="th-TH" sz="4000" dirty="0" smtClean="0"/>
          </a:p>
          <a:p>
            <a:pPr eaLnBrk="1" hangingPunct="1"/>
            <a:r>
              <a:rPr lang="en-US" altLang="th-TH" sz="4000" dirty="0" smtClean="0"/>
              <a:t>The objective function depends on the problem</a:t>
            </a:r>
            <a:r>
              <a:rPr lang="en-US" altLang="th-TH" sz="4000" dirty="0" smtClean="0"/>
              <a:t>.</a:t>
            </a:r>
            <a:endParaRPr lang="en-US" altLang="th-TH" sz="4000" dirty="0" smtClean="0"/>
          </a:p>
          <a:p>
            <a:pPr eaLnBrk="1" hangingPunct="1"/>
            <a:r>
              <a:rPr lang="en-US" altLang="th-TH" sz="4000" dirty="0" smtClean="0"/>
              <a:t>EC is not a random search.</a:t>
            </a:r>
            <a:endParaRPr lang="th-TH" altLang="th-TH" sz="4000" dirty="0" smtClean="0"/>
          </a:p>
          <a:p>
            <a:pPr eaLnBrk="1" hangingPunct="1">
              <a:buFontTx/>
              <a:buNone/>
            </a:pPr>
            <a:endParaRPr lang="th-TH" altLang="th-TH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th-TH" b="1" dirty="0" smtClean="0"/>
              <a:t>Evolutionary Computation</a:t>
            </a:r>
            <a:endParaRPr lang="th-TH" altLang="th-TH" b="1" dirty="0" smtClean="0"/>
          </a:p>
        </p:txBody>
      </p:sp>
    </p:spTree>
    <p:extLst>
      <p:ext uri="{BB962C8B-B14F-4D97-AF65-F5344CB8AC3E}">
        <p14:creationId xmlns:p14="http://schemas.microsoft.com/office/powerpoint/2010/main" val="17753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Genetic Algorithm Pseudo Code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th-TH" sz="2400" b="1" dirty="0" err="1">
                <a:solidFill>
                  <a:srgbClr val="008000"/>
                </a:solidFill>
                <a:latin typeface="Courier New"/>
                <a:cs typeface="Courier New"/>
              </a:rPr>
              <a:t>i</a:t>
            </a:r>
            <a:r>
              <a:rPr lang="en-US" altLang="th-TH" sz="24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nitialise</a:t>
            </a:r>
            <a:r>
              <a:rPr lang="en-US" altLang="th-TH" sz="2400" b="1" dirty="0" smtClean="0">
                <a:solidFill>
                  <a:srgbClr val="008000"/>
                </a:solidFill>
                <a:latin typeface="Courier New"/>
                <a:cs typeface="Courier New"/>
              </a:rPr>
              <a:t> population P </a:t>
            </a:r>
          </a:p>
          <a:p>
            <a:pPr marL="0" indent="0" eaLnBrk="1" hangingPunct="1">
              <a:buNone/>
            </a:pPr>
            <a:r>
              <a:rPr lang="en-US" altLang="th-TH" sz="2400" b="1" dirty="0">
                <a:solidFill>
                  <a:srgbClr val="008000"/>
                </a:solidFill>
                <a:latin typeface="Courier New"/>
                <a:cs typeface="Courier New"/>
              </a:rPr>
              <a:t>w</a:t>
            </a:r>
            <a:r>
              <a:rPr lang="en-US" altLang="th-TH" sz="2400" b="1" dirty="0" smtClean="0">
                <a:solidFill>
                  <a:srgbClr val="008000"/>
                </a:solidFill>
                <a:latin typeface="Courier New"/>
                <a:cs typeface="Courier New"/>
              </a:rPr>
              <a:t>hile not terminate 	</a:t>
            </a:r>
          </a:p>
          <a:p>
            <a:pPr marL="457200" lvl="1" indent="0" eaLnBrk="1" hangingPunct="1">
              <a:buNone/>
            </a:pPr>
            <a:r>
              <a:rPr lang="en-US" altLang="th-TH" sz="2400" b="1" dirty="0" smtClean="0">
                <a:solidFill>
                  <a:srgbClr val="008000"/>
                </a:solidFill>
                <a:latin typeface="Courier New"/>
                <a:cs typeface="Courier New"/>
              </a:rPr>
              <a:t> evaluate P by fitness function</a:t>
            </a:r>
          </a:p>
          <a:p>
            <a:pPr marL="457200" lvl="1" indent="0" eaLnBrk="1" hangingPunct="1">
              <a:buNone/>
            </a:pPr>
            <a:r>
              <a:rPr lang="en-US" altLang="th-TH" sz="2400" b="1" dirty="0" smtClean="0">
                <a:solidFill>
                  <a:srgbClr val="008000"/>
                </a:solidFill>
                <a:latin typeface="Courier New"/>
                <a:cs typeface="Courier New"/>
              </a:rPr>
              <a:t> P’ = </a:t>
            </a:r>
            <a:r>
              <a:rPr lang="en-US" altLang="th-TH" sz="24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selection.recombination.mutation</a:t>
            </a:r>
            <a:r>
              <a:rPr lang="en-US" altLang="th-TH" sz="2400" b="1" dirty="0" smtClean="0">
                <a:solidFill>
                  <a:srgbClr val="008000"/>
                </a:solidFill>
                <a:latin typeface="Courier New"/>
                <a:cs typeface="Courier New"/>
              </a:rPr>
              <a:t> of P </a:t>
            </a:r>
          </a:p>
          <a:p>
            <a:pPr marL="457200" lvl="1" indent="0" eaLnBrk="1" hangingPunct="1">
              <a:buNone/>
            </a:pPr>
            <a:r>
              <a:rPr lang="en-US" altLang="th-TH" sz="2400" b="1" dirty="0" smtClean="0">
                <a:solidFill>
                  <a:srgbClr val="008000"/>
                </a:solidFill>
                <a:latin typeface="Courier New"/>
                <a:cs typeface="Courier New"/>
              </a:rPr>
              <a:t> P = P’</a:t>
            </a:r>
          </a:p>
          <a:p>
            <a:pPr eaLnBrk="1" hangingPunct="1"/>
            <a:endParaRPr lang="en-US" altLang="th-TH" sz="2800" dirty="0" smtClean="0"/>
          </a:p>
          <a:p>
            <a:pPr eaLnBrk="1" hangingPunct="1"/>
            <a:r>
              <a:rPr lang="en-US" altLang="th-TH" sz="2800" dirty="0" smtClean="0"/>
              <a:t>terminating conditions: </a:t>
            </a:r>
          </a:p>
          <a:p>
            <a:pPr lvl="1"/>
            <a:r>
              <a:rPr lang="en-US" altLang="th-TH" dirty="0" smtClean="0"/>
              <a:t>found satisfactory solutions </a:t>
            </a:r>
          </a:p>
          <a:p>
            <a:pPr lvl="1"/>
            <a:r>
              <a:rPr lang="en-US" altLang="th-TH" dirty="0" smtClean="0"/>
              <a:t>waiting too long</a:t>
            </a:r>
          </a:p>
          <a:p>
            <a:pPr eaLnBrk="1" hangingPunct="1"/>
            <a:endParaRPr lang="en-US" altLang="th-TH" dirty="0" smtClean="0"/>
          </a:p>
        </p:txBody>
      </p:sp>
    </p:spTree>
    <p:extLst>
      <p:ext uri="{BB962C8B-B14F-4D97-AF65-F5344CB8AC3E}">
        <p14:creationId xmlns:p14="http://schemas.microsoft.com/office/powerpoint/2010/main" val="12770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Simple Genetic Algorithm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Represent a solution by a binary string {0,1}* </a:t>
            </a:r>
          </a:p>
          <a:p>
            <a:pPr eaLnBrk="1" hangingPunct="1"/>
            <a:r>
              <a:rPr lang="en-US" altLang="th-TH" smtClean="0"/>
              <a:t>Selection:  chance to be selected is proportional to its fitness </a:t>
            </a:r>
          </a:p>
          <a:p>
            <a:pPr eaLnBrk="1" hangingPunct="1"/>
            <a:r>
              <a:rPr lang="en-US" altLang="th-TH" smtClean="0"/>
              <a:t>Recombination:  single point crossover</a:t>
            </a:r>
          </a:p>
          <a:p>
            <a:pPr eaLnBrk="1" hangingPunct="1"/>
            <a:r>
              <a:rPr lang="en-US" altLang="th-TH" smtClean="0"/>
              <a:t>Mutation: single bit flip</a:t>
            </a:r>
          </a:p>
        </p:txBody>
      </p:sp>
    </p:spTree>
    <p:extLst>
      <p:ext uri="{BB962C8B-B14F-4D97-AF65-F5344CB8AC3E}">
        <p14:creationId xmlns:p14="http://schemas.microsoft.com/office/powerpoint/2010/main" val="12300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Recombination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Select a cut point,  cut two parents, exchange parts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		AAAAAA   111111</a:t>
            </a:r>
          </a:p>
          <a:p>
            <a:pPr eaLnBrk="1" hangingPunct="1">
              <a:defRPr/>
            </a:pPr>
            <a:r>
              <a:rPr lang="en-US" dirty="0" smtClean="0"/>
              <a:t>cut at bit 2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		AA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AAAA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70C0"/>
                </a:solidFill>
              </a:rPr>
              <a:t>11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1111</a:t>
            </a:r>
          </a:p>
          <a:p>
            <a:pPr eaLnBrk="1" hangingPunct="1">
              <a:defRPr/>
            </a:pPr>
            <a:r>
              <a:rPr lang="en-US" dirty="0" smtClean="0"/>
              <a:t>exchange parts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		AA</a:t>
            </a:r>
            <a:r>
              <a:rPr lang="en-US" dirty="0" smtClean="0">
                <a:solidFill>
                  <a:srgbClr val="0070C0"/>
                </a:solidFill>
              </a:rPr>
              <a:t>1111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0070C0"/>
                </a:solidFill>
              </a:rPr>
              <a:t>11</a:t>
            </a:r>
            <a:r>
              <a:rPr lang="en-US" dirty="0" smtClean="0">
                <a:solidFill>
                  <a:srgbClr val="FF0000"/>
                </a:solidFill>
              </a:rPr>
              <a:t>AAAA</a:t>
            </a:r>
          </a:p>
        </p:txBody>
      </p:sp>
    </p:spTree>
    <p:extLst>
      <p:ext uri="{BB962C8B-B14F-4D97-AF65-F5344CB8AC3E}">
        <p14:creationId xmlns:p14="http://schemas.microsoft.com/office/powerpoint/2010/main" val="4653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single bit flip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 		 111111  --&gt;  111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11   </a:t>
            </a:r>
          </a:p>
          <a:p>
            <a:pPr eaLnBrk="1" hangingPunct="1">
              <a:defRPr/>
            </a:pPr>
            <a:r>
              <a:rPr lang="en-US" dirty="0" smtClean="0"/>
              <a:t>flip at bit 4</a:t>
            </a:r>
          </a:p>
        </p:txBody>
      </p:sp>
    </p:spTree>
    <p:extLst>
      <p:ext uri="{BB962C8B-B14F-4D97-AF65-F5344CB8AC3E}">
        <p14:creationId xmlns:p14="http://schemas.microsoft.com/office/powerpoint/2010/main" val="3668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25621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h-TH" altLang="th-TH" b="1" dirty="0" smtClean="0"/>
              <a:t>Estimation of </a:t>
            </a:r>
            <a:r>
              <a:rPr lang="en-US" altLang="th-TH" b="1" dirty="0" smtClean="0"/>
              <a:t>D</a:t>
            </a:r>
            <a:r>
              <a:rPr lang="th-TH" altLang="th-TH" b="1" dirty="0" smtClean="0"/>
              <a:t>istribution </a:t>
            </a:r>
            <a:r>
              <a:rPr lang="en-US" altLang="th-TH" b="1" dirty="0"/>
              <a:t>A</a:t>
            </a:r>
            <a:r>
              <a:rPr lang="th-TH" altLang="th-TH" b="1" dirty="0" smtClean="0"/>
              <a:t>lgorithms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			GA + Machine learning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current population </a:t>
            </a:r>
            <a:r>
              <a:rPr lang="th-TH" altLang="th-TH" dirty="0" smtClean="0">
                <a:latin typeface="Courier New" pitchFamily="49" charset="0"/>
              </a:rPr>
              <a:t>-&gt;</a:t>
            </a:r>
            <a:r>
              <a:rPr lang="th-TH" altLang="th-TH" dirty="0" smtClean="0"/>
              <a:t> selection -&gt; </a:t>
            </a:r>
            <a:endParaRPr lang="en-US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th-TH" dirty="0"/>
              <a:t>	</a:t>
            </a:r>
            <a:r>
              <a:rPr lang="th-TH" altLang="th-TH" dirty="0" smtClean="0"/>
              <a:t>model-building -&gt; next generation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replace crossover + mutation with learning and sampling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probabilistic model</a:t>
            </a:r>
          </a:p>
        </p:txBody>
      </p:sp>
    </p:spTree>
    <p:extLst>
      <p:ext uri="{BB962C8B-B14F-4D97-AF65-F5344CB8AC3E}">
        <p14:creationId xmlns:p14="http://schemas.microsoft.com/office/powerpoint/2010/main" val="39987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1676400"/>
            <a:ext cx="434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/>
            <a:r>
              <a:rPr lang="en-US" sz="1800" b="1" i="1"/>
              <a:t>	</a:t>
            </a:r>
            <a:r>
              <a:rPr lang="en-US" sz="2400" b="1"/>
              <a:t>x = 11100	f(x) = 28</a:t>
            </a:r>
            <a:br>
              <a:rPr lang="en-US" sz="2400" b="1"/>
            </a:br>
            <a:r>
              <a:rPr lang="en-US" sz="2400" b="1"/>
              <a:t>x = 11011	f(x) = 27</a:t>
            </a:r>
            <a:br>
              <a:rPr lang="en-US" sz="2400" b="1"/>
            </a:br>
            <a:r>
              <a:rPr lang="en-US" sz="2400" b="1"/>
              <a:t>x = 10111	f(x) = 23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10100	f(x) = 20</a:t>
            </a:r>
            <a:br>
              <a:rPr lang="en-US" sz="2400" b="1"/>
            </a:br>
            <a:r>
              <a:rPr lang="en-US" sz="2400" b="1"/>
              <a:t>---------------------------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01011	f(x) = 11</a:t>
            </a:r>
            <a:br>
              <a:rPr lang="en-US" sz="2400" b="1"/>
            </a:br>
            <a:r>
              <a:rPr lang="en-US" sz="2400" b="1"/>
              <a:t>x = 01010	f(x) = 10</a:t>
            </a:r>
            <a:br>
              <a:rPr lang="en-US" sz="2400" b="1"/>
            </a:br>
            <a:r>
              <a:rPr lang="en-US" sz="2400" b="1"/>
              <a:t>x = 00111	f(x) = 7</a:t>
            </a:r>
            <a:br>
              <a:rPr lang="en-US" sz="2400" b="1"/>
            </a:br>
            <a:r>
              <a:rPr lang="en-US" sz="2400" b="1"/>
              <a:t>x = 00000	f(x) = 0</a:t>
            </a:r>
            <a:endParaRPr lang="th-TH" sz="2400" b="1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4419600" y="3048000"/>
            <a:ext cx="19050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343400" y="25288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Induction</a:t>
            </a:r>
            <a:endParaRPr lang="th-TH" b="1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248400" y="25908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1 * * * *</a:t>
            </a:r>
            <a:endParaRPr lang="th-TH" b="1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096000" y="3033713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(Building Block)</a:t>
            </a:r>
            <a:endParaRPr lang="th-TH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68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038600" y="1676400"/>
            <a:ext cx="472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/>
            <a:r>
              <a:rPr lang="en-US" sz="1800" i="1"/>
              <a:t>	</a:t>
            </a:r>
            <a:r>
              <a:rPr lang="en-US" sz="2400" b="1"/>
              <a:t>x = 11111	f(x) = 31</a:t>
            </a:r>
            <a:br>
              <a:rPr lang="en-US" sz="2400" b="1"/>
            </a:br>
            <a:r>
              <a:rPr lang="en-US" sz="2400" b="1"/>
              <a:t>x = 11110	f(x) = 30</a:t>
            </a:r>
            <a:br>
              <a:rPr lang="en-US" sz="2400" b="1"/>
            </a:br>
            <a:r>
              <a:rPr lang="en-US" sz="2400" b="1"/>
              <a:t>x = 11101	f(x) = 29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10110	f(x) = 22</a:t>
            </a:r>
            <a:br>
              <a:rPr lang="en-US" sz="2400" b="1"/>
            </a:br>
            <a:r>
              <a:rPr lang="en-US" sz="2400" b="1"/>
              <a:t>---------------------------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10101	f(x) = 21</a:t>
            </a:r>
            <a:br>
              <a:rPr lang="en-US" sz="2400" b="1"/>
            </a:br>
            <a:r>
              <a:rPr lang="en-US" sz="2400" b="1"/>
              <a:t>x = 10100	f(x) = 20</a:t>
            </a:r>
            <a:br>
              <a:rPr lang="en-US" sz="2400" b="1"/>
            </a:br>
            <a:r>
              <a:rPr lang="en-US" sz="2400" b="1"/>
              <a:t>x = 10010	f(x) = 18</a:t>
            </a:r>
            <a:br>
              <a:rPr lang="en-US" sz="2400" b="1"/>
            </a:br>
            <a:r>
              <a:rPr lang="en-US" sz="2400" b="1"/>
              <a:t>x = 01101	f(x) = 13</a:t>
            </a:r>
            <a:endParaRPr lang="th-TH" sz="2400" b="1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57200" y="36576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1 * * * *</a:t>
            </a:r>
            <a:endParaRPr lang="th-TH" b="1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04800" y="4100513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(Building Block)</a:t>
            </a:r>
            <a:endParaRPr lang="th-TH" b="1">
              <a:solidFill>
                <a:srgbClr val="0000FF"/>
              </a:solidFill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2133600" y="3962400"/>
            <a:ext cx="26670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981200" y="34290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Reproduction</a:t>
            </a:r>
            <a:endParaRPr lang="th-TH" b="1"/>
          </a:p>
        </p:txBody>
      </p:sp>
    </p:spTree>
    <p:extLst>
      <p:ext uri="{BB962C8B-B14F-4D97-AF65-F5344CB8AC3E}">
        <p14:creationId xmlns:p14="http://schemas.microsoft.com/office/powerpoint/2010/main" val="2422229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Combinatorial optimisation</a:t>
            </a:r>
            <a:endParaRPr lang="th-TH" b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domains of feasible solutions are discrete.  </a:t>
            </a:r>
          </a:p>
          <a:p>
            <a:r>
              <a:rPr lang="en-US" dirty="0"/>
              <a:t>Examples </a:t>
            </a:r>
          </a:p>
          <a:p>
            <a:pPr lvl="1"/>
            <a:r>
              <a:rPr lang="en-US" sz="3200" dirty="0"/>
              <a:t>Traveling salesman </a:t>
            </a:r>
            <a:r>
              <a:rPr lang="en-US" sz="3200" dirty="0" smtClean="0"/>
              <a:t>problem </a:t>
            </a:r>
            <a:endParaRPr lang="en-US" sz="3200" dirty="0"/>
          </a:p>
          <a:p>
            <a:pPr lvl="1"/>
            <a:r>
              <a:rPr lang="en-US" sz="3200" dirty="0"/>
              <a:t>Minimum spanning tree </a:t>
            </a:r>
            <a:r>
              <a:rPr lang="en-US" sz="3200" dirty="0" smtClean="0"/>
              <a:t>problem</a:t>
            </a:r>
            <a:endParaRPr lang="en-US" sz="3200" dirty="0"/>
          </a:p>
          <a:p>
            <a:pPr lvl="1"/>
            <a:r>
              <a:rPr lang="en-US" sz="3200" dirty="0"/>
              <a:t>Set-covering </a:t>
            </a:r>
            <a:r>
              <a:rPr lang="en-US" sz="3200" dirty="0" smtClean="0"/>
              <a:t>problem </a:t>
            </a:r>
            <a:endParaRPr lang="en-US" sz="3200" dirty="0"/>
          </a:p>
          <a:p>
            <a:pPr lvl="1"/>
            <a:r>
              <a:rPr lang="en-US" sz="3200" dirty="0"/>
              <a:t>Knapsack </a:t>
            </a:r>
            <a:r>
              <a:rPr lang="en-US" sz="3200" dirty="0" smtClean="0"/>
              <a:t>problem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7093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 basic unit of memory that uses superposition of "quantum" effect (entanglement) to store information.</a:t>
            </a:r>
          </a:p>
          <a:p>
            <a:endParaRPr lang="en-US" sz="4000" dirty="0"/>
          </a:p>
          <a:p>
            <a:r>
              <a:rPr lang="en-US" sz="4000" dirty="0" smtClean="0"/>
              <a:t>a "qubit" stores the probability of information.  It represents both "1" and "0" at the same time.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16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Model in COIN</a:t>
            </a:r>
            <a:endParaRPr lang="th-TH" b="1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joint probability matrix, </a:t>
            </a:r>
            <a:r>
              <a:rPr lang="en-US" i="1"/>
              <a:t>H</a:t>
            </a:r>
            <a:r>
              <a:rPr lang="en-US"/>
              <a:t>. </a:t>
            </a:r>
          </a:p>
          <a:p>
            <a:r>
              <a:rPr lang="en-US"/>
              <a:t>Markov Chain. </a:t>
            </a:r>
          </a:p>
          <a:p>
            <a:r>
              <a:rPr lang="en-US"/>
              <a:t>An entry in </a:t>
            </a:r>
            <a:r>
              <a:rPr lang="en-US" i="1"/>
              <a:t>H</a:t>
            </a:r>
            <a:r>
              <a:rPr lang="en-US" i="1" baseline="-25000"/>
              <a:t>xy</a:t>
            </a:r>
            <a:r>
              <a:rPr lang="en-US"/>
              <a:t> is a probability of transition from a state </a:t>
            </a:r>
            <a:r>
              <a:rPr lang="en-US" i="1"/>
              <a:t>x</a:t>
            </a:r>
            <a:r>
              <a:rPr lang="en-US"/>
              <a:t> to a state </a:t>
            </a:r>
            <a:r>
              <a:rPr lang="en-US" i="1"/>
              <a:t>y</a:t>
            </a:r>
            <a:r>
              <a:rPr lang="en-US"/>
              <a:t>. </a:t>
            </a:r>
          </a:p>
          <a:p>
            <a:r>
              <a:rPr lang="en-US" i="1"/>
              <a:t>xy</a:t>
            </a:r>
            <a:r>
              <a:rPr lang="en-US"/>
              <a:t> a coincidence of the event </a:t>
            </a:r>
            <a:r>
              <a:rPr lang="en-US" i="1"/>
              <a:t>x</a:t>
            </a:r>
            <a:r>
              <a:rPr lang="en-US"/>
              <a:t> and event </a:t>
            </a:r>
            <a:r>
              <a:rPr lang="en-US" i="1"/>
              <a:t>y</a:t>
            </a:r>
            <a:r>
              <a:rPr lang="en-US"/>
              <a:t>. 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6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Coincidence Algorithm steps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676400" y="2361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676400" y="3352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676400" y="4342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676400" y="5333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1" idx="3"/>
            <a:endCxn id="7" idx="3"/>
          </p:cNvCxnSpPr>
          <p:nvPr/>
        </p:nvCxnSpPr>
        <p:spPr>
          <a:xfrm flipV="1">
            <a:off x="3429000" y="2933700"/>
            <a:ext cx="1588" cy="2971800"/>
          </a:xfrm>
          <a:prstGeom prst="bentConnector3">
            <a:avLst>
              <a:gd name="adj1" fmla="val 2818262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16764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Initialize the Generator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6670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Generate the Population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6576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Evaluate the Population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648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Selection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6388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Update the Generator</a:t>
            </a:r>
            <a:endParaRPr 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25" name="Content Placeholder 4"/>
          <p:cNvGraphicFramePr>
            <a:graphicFrameLocks/>
          </p:cNvGraphicFramePr>
          <p:nvPr>
            <p:extLst/>
          </p:nvPr>
        </p:nvGraphicFramePr>
        <p:xfrm>
          <a:off x="4648200" y="1600200"/>
          <a:ext cx="3505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41910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852" marR="80852" marT="40426" marB="4042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15000" y="4267200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The Generator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098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Steps of the algorithm</a:t>
            </a:r>
            <a:endParaRPr lang="th-TH" b="1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Initialise H to a uniform distribution.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Sample a population from H.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Evaluate the population.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Select two groups of candidates: better, and worse.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Use these two groups to update H.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Repeate the steps 2-3-4-5 until satisfactory solutions are found.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14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Updating of </a:t>
            </a:r>
            <a:r>
              <a:rPr lang="en-US" b="1" i="1"/>
              <a:t>H</a:t>
            </a:r>
            <a:r>
              <a:rPr lang="en-US"/>
              <a:t> </a:t>
            </a:r>
            <a:endParaRPr lang="th-TH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8229600" cy="3086100"/>
          </a:xfrm>
        </p:spPr>
        <p:txBody>
          <a:bodyPr/>
          <a:lstStyle/>
          <a:p>
            <a:r>
              <a:rPr lang="en-US" i="1"/>
              <a:t>k</a:t>
            </a:r>
            <a:r>
              <a:rPr lang="en-US"/>
              <a:t> denotes the step size, </a:t>
            </a:r>
            <a:r>
              <a:rPr lang="en-US" i="1"/>
              <a:t>n</a:t>
            </a:r>
            <a:r>
              <a:rPr lang="en-US"/>
              <a:t> the length of a candidate, </a:t>
            </a:r>
            <a:r>
              <a:rPr lang="en-US" i="1"/>
              <a:t>r</a:t>
            </a:r>
            <a:r>
              <a:rPr lang="en-US" i="1" baseline="-25000"/>
              <a:t>xy</a:t>
            </a:r>
            <a:r>
              <a:rPr lang="en-US"/>
              <a:t> the number of occurrence of </a:t>
            </a:r>
            <a:r>
              <a:rPr lang="en-US" i="1"/>
              <a:t>xy</a:t>
            </a:r>
            <a:r>
              <a:rPr lang="en-US"/>
              <a:t> in the better-group candidates, </a:t>
            </a:r>
            <a:r>
              <a:rPr lang="en-US" i="1"/>
              <a:t>p</a:t>
            </a:r>
            <a:r>
              <a:rPr lang="en-US" i="1" baseline="-25000"/>
              <a:t>xy</a:t>
            </a:r>
            <a:r>
              <a:rPr lang="en-US"/>
              <a:t> the number of occurrence of </a:t>
            </a:r>
            <a:r>
              <a:rPr lang="en-US" i="1"/>
              <a:t>xy</a:t>
            </a:r>
            <a:r>
              <a:rPr lang="en-US"/>
              <a:t> in the worse-group candidates.  </a:t>
            </a:r>
            <a:r>
              <a:rPr lang="en-US" i="1"/>
              <a:t>H</a:t>
            </a:r>
            <a:r>
              <a:rPr lang="en-US" i="1" baseline="-25000"/>
              <a:t>xx</a:t>
            </a:r>
            <a:r>
              <a:rPr lang="en-US"/>
              <a:t> are always zero.</a:t>
            </a:r>
            <a:endParaRPr lang="th-TH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1188" y="1989138"/>
          <a:ext cx="82438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4064000" imgH="482600" progId="Equation.3">
                  <p:embed/>
                </p:oleObj>
              </mc:Choice>
              <mc:Fallback>
                <p:oleObj name="Equation" r:id="rId4" imgW="4064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89138"/>
                        <a:ext cx="8243887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6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Computational Cost and Space</a:t>
            </a:r>
            <a:r>
              <a:rPr lang="en-US" sz="4000"/>
              <a:t> </a:t>
            </a:r>
            <a:endParaRPr lang="th-TH" sz="4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/>
              <a:t>Generating the population requires time O(</a:t>
            </a:r>
            <a:r>
              <a:rPr lang="en-US" i="1" dirty="0"/>
              <a:t>mn</a:t>
            </a:r>
            <a:r>
              <a:rPr lang="en-US" baseline="30000" dirty="0"/>
              <a:t>2</a:t>
            </a:r>
            <a:r>
              <a:rPr lang="en-US" dirty="0"/>
              <a:t>) and space O(</a:t>
            </a:r>
            <a:r>
              <a:rPr lang="en-US" i="1" dirty="0" err="1"/>
              <a:t>mn</a:t>
            </a:r>
            <a:r>
              <a:rPr lang="en-US" dirty="0"/>
              <a:t>) 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Sorting the population requires time O(</a:t>
            </a:r>
            <a:r>
              <a:rPr lang="en-US" i="1" dirty="0"/>
              <a:t>m</a:t>
            </a:r>
            <a:r>
              <a:rPr lang="en-US" dirty="0"/>
              <a:t> log </a:t>
            </a:r>
            <a:r>
              <a:rPr lang="en-US" i="1" dirty="0"/>
              <a:t>m</a:t>
            </a:r>
            <a:r>
              <a:rPr lang="en-US" dirty="0"/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The generator require space O(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</a:t>
            </a:r>
            <a:endParaRPr lang="th-TH" dirty="0"/>
          </a:p>
          <a:p>
            <a:pPr marL="609600" indent="-609600">
              <a:buFontTx/>
              <a:buAutoNum type="arabicPeriod"/>
            </a:pPr>
            <a:r>
              <a:rPr lang="en-US" dirty="0"/>
              <a:t>Updating the joint probability matrix requires time O(</a:t>
            </a:r>
            <a:r>
              <a:rPr lang="en-US" i="1" dirty="0"/>
              <a:t>mn</a:t>
            </a:r>
            <a:r>
              <a:rPr lang="en-US" baseline="30000" dirty="0"/>
              <a:t>2</a:t>
            </a:r>
            <a:r>
              <a:rPr lang="en-US" dirty="0"/>
              <a:t>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272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Multi-objective TSP</a:t>
            </a:r>
            <a:endParaRPr lang="th-TH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341438"/>
            <a:ext cx="5959475" cy="45259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76375" y="6021388"/>
            <a:ext cx="691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The population clouds in a random 100-city 2-obj TSP</a:t>
            </a:r>
            <a:r>
              <a:rPr lang="en-US" sz="2000"/>
              <a:t> </a:t>
            </a:r>
            <a:endParaRPr lang="th-TH" sz="2000"/>
          </a:p>
        </p:txBody>
      </p:sp>
    </p:spTree>
    <p:extLst>
      <p:ext uri="{BB962C8B-B14F-4D97-AF65-F5344CB8AC3E}">
        <p14:creationId xmlns:p14="http://schemas.microsoft.com/office/powerpoint/2010/main" val="34938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กลุ่ม 71"/>
          <p:cNvGrpSpPr/>
          <p:nvPr/>
        </p:nvGrpSpPr>
        <p:grpSpPr>
          <a:xfrm>
            <a:off x="562567" y="1617926"/>
            <a:ext cx="8064896" cy="4032448"/>
            <a:chOff x="0" y="-1"/>
            <a:chExt cx="2935456" cy="14314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858"/>
              <a:ext cx="1423686" cy="142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7912" y="-1"/>
              <a:ext cx="1427544" cy="1427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183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  <a:endParaRPr lang="th-TH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COIN homepage</a:t>
            </a:r>
          </a:p>
          <a:p>
            <a:r>
              <a:rPr lang="en-US">
                <a:hlinkClick r:id="rId3"/>
              </a:rPr>
              <a:t>http</a:t>
            </a:r>
            <a:r>
              <a:rPr lang="th-TH">
                <a:hlinkClick r:id="rId3"/>
              </a:rPr>
              <a:t>://</a:t>
            </a:r>
            <a:r>
              <a:rPr lang="en-US">
                <a:hlinkClick r:id="rId3"/>
              </a:rPr>
              <a:t>www</a:t>
            </a:r>
            <a:r>
              <a:rPr lang="th-TH">
                <a:hlinkClick r:id="rId3"/>
              </a:rPr>
              <a:t>.</a:t>
            </a:r>
            <a:r>
              <a:rPr lang="en-US">
                <a:hlinkClick r:id="rId3"/>
              </a:rPr>
              <a:t>cp</a:t>
            </a:r>
            <a:r>
              <a:rPr lang="th-TH">
                <a:hlinkClick r:id="rId3"/>
              </a:rPr>
              <a:t>.</a:t>
            </a:r>
            <a:r>
              <a:rPr lang="en-US">
                <a:hlinkClick r:id="rId3"/>
              </a:rPr>
              <a:t>eng</a:t>
            </a:r>
            <a:r>
              <a:rPr lang="th-TH">
                <a:hlinkClick r:id="rId3"/>
              </a:rPr>
              <a:t>.</a:t>
            </a:r>
            <a:r>
              <a:rPr lang="en-US">
                <a:hlinkClick r:id="rId3"/>
              </a:rPr>
              <a:t>chula</a:t>
            </a:r>
            <a:r>
              <a:rPr lang="th-TH">
                <a:hlinkClick r:id="rId3"/>
              </a:rPr>
              <a:t>.</a:t>
            </a:r>
            <a:r>
              <a:rPr lang="en-US">
                <a:hlinkClick r:id="rId3"/>
              </a:rPr>
              <a:t>ac</a:t>
            </a:r>
            <a:r>
              <a:rPr lang="th-TH">
                <a:hlinkClick r:id="rId3"/>
              </a:rPr>
              <a:t>.</a:t>
            </a:r>
            <a:r>
              <a:rPr lang="en-US">
                <a:hlinkClick r:id="rId3"/>
              </a:rPr>
              <a:t>th</a:t>
            </a:r>
            <a:r>
              <a:rPr lang="th-TH">
                <a:hlinkClick r:id="rId3"/>
              </a:rPr>
              <a:t>/</a:t>
            </a:r>
            <a:r>
              <a:rPr lang="en-US" altLang="ja-JP">
                <a:ea typeface="MS PGothic" pitchFamily="34" charset="-128"/>
                <a:hlinkClick r:id="rId3"/>
              </a:rPr>
              <a:t>faculty/pjw/</a:t>
            </a:r>
            <a:r>
              <a:rPr lang="en-US">
                <a:hlinkClick r:id="rId3"/>
              </a:rPr>
              <a:t>project</a:t>
            </a:r>
            <a:r>
              <a:rPr lang="th-TH">
                <a:hlinkClick r:id="rId3"/>
              </a:rPr>
              <a:t>/</a:t>
            </a:r>
            <a:r>
              <a:rPr lang="en-US">
                <a:hlinkClick r:id="rId3"/>
              </a:rPr>
              <a:t>coin</a:t>
            </a:r>
            <a:r>
              <a:rPr lang="th-TH">
                <a:hlinkClick r:id="rId3"/>
              </a:rPr>
              <a:t>/</a:t>
            </a:r>
            <a:r>
              <a:rPr lang="en-US">
                <a:hlinkClick r:id="rId3"/>
              </a:rPr>
              <a:t>index</a:t>
            </a:r>
            <a:r>
              <a:rPr lang="th-TH">
                <a:hlinkClick r:id="rId3"/>
              </a:rPr>
              <a:t>-</a:t>
            </a:r>
            <a:r>
              <a:rPr lang="en-US">
                <a:hlinkClick r:id="rId3"/>
              </a:rPr>
              <a:t>coin</a:t>
            </a:r>
            <a:r>
              <a:rPr lang="th-TH">
                <a:hlinkClick r:id="rId3"/>
              </a:rPr>
              <a:t>.</a:t>
            </a:r>
            <a:r>
              <a:rPr lang="en-US">
                <a:hlinkClick r:id="rId3"/>
              </a:rPr>
              <a:t>htm</a:t>
            </a:r>
            <a:r>
              <a:rPr lang="th-TH"/>
              <a:t> </a:t>
            </a:r>
          </a:p>
          <a:p>
            <a:pPr>
              <a:buFontTx/>
              <a:buNone/>
            </a:pPr>
            <a:r>
              <a:rPr lang="en-US" altLang="ja-JP">
                <a:ea typeface="MS PGothic" pitchFamily="34" charset="-128"/>
              </a:rPr>
              <a:t>My homepage</a:t>
            </a:r>
          </a:p>
          <a:p>
            <a:r>
              <a:rPr lang="en-US"/>
              <a:t>http</a:t>
            </a:r>
            <a:r>
              <a:rPr lang="th-TH"/>
              <a:t>://</a:t>
            </a:r>
            <a:r>
              <a:rPr lang="en-US"/>
              <a:t>www</a:t>
            </a:r>
            <a:r>
              <a:rPr lang="th-TH"/>
              <a:t>.</a:t>
            </a:r>
            <a:r>
              <a:rPr lang="en-US"/>
              <a:t>cp</a:t>
            </a:r>
            <a:r>
              <a:rPr lang="th-TH"/>
              <a:t>.</a:t>
            </a:r>
            <a:r>
              <a:rPr lang="en-US"/>
              <a:t>eng</a:t>
            </a:r>
            <a:r>
              <a:rPr lang="th-TH"/>
              <a:t>.</a:t>
            </a:r>
            <a:r>
              <a:rPr lang="en-US"/>
              <a:t>chula</a:t>
            </a:r>
            <a:r>
              <a:rPr lang="th-TH"/>
              <a:t>.</a:t>
            </a:r>
            <a:r>
              <a:rPr lang="en-US"/>
              <a:t>ac</a:t>
            </a:r>
            <a:r>
              <a:rPr lang="th-TH"/>
              <a:t>.</a:t>
            </a:r>
            <a:r>
              <a:rPr lang="en-US"/>
              <a:t>th</a:t>
            </a:r>
            <a:r>
              <a:rPr lang="th-TH"/>
              <a:t>/</a:t>
            </a:r>
            <a:r>
              <a:rPr lang="en-US" altLang="ja-JP">
                <a:ea typeface="MS PGothic" pitchFamily="34" charset="-128"/>
              </a:rPr>
              <a:t>faculty/pjw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56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google quantum lab's paper</a:t>
            </a:r>
          </a:p>
          <a:p>
            <a:endParaRPr lang="en-US" sz="4000" dirty="0" smtClean="0"/>
          </a:p>
          <a:p>
            <a:r>
              <a:rPr lang="en-US" sz="4000" dirty="0" smtClean="0"/>
              <a:t>claim of 100,000,000x speed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69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84266" cy="56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708426" cy="361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7630"/>
            <a:ext cx="4352925" cy="5779307"/>
          </a:xfrm>
        </p:spPr>
      </p:pic>
    </p:spTree>
    <p:extLst>
      <p:ext uri="{BB962C8B-B14F-4D97-AF65-F5344CB8AC3E}">
        <p14:creationId xmlns:p14="http://schemas.microsoft.com/office/powerpoint/2010/main" val="1719734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74" y="2209800"/>
            <a:ext cx="4850052" cy="3223419"/>
          </a:xfrm>
        </p:spPr>
      </p:pic>
    </p:spTree>
    <p:extLst>
      <p:ext uri="{BB962C8B-B14F-4D97-AF65-F5344CB8AC3E}">
        <p14:creationId xmlns:p14="http://schemas.microsoft.com/office/powerpoint/2010/main" val="1141002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7" y="1143000"/>
            <a:ext cx="7578725" cy="4716732"/>
          </a:xfrm>
        </p:spPr>
      </p:pic>
    </p:spTree>
    <p:extLst>
      <p:ext uri="{BB962C8B-B14F-4D97-AF65-F5344CB8AC3E}">
        <p14:creationId xmlns:p14="http://schemas.microsoft.com/office/powerpoint/2010/main" val="1333577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6156325" cy="5446290"/>
          </a:xfrm>
        </p:spPr>
      </p:pic>
    </p:spTree>
    <p:extLst>
      <p:ext uri="{BB962C8B-B14F-4D97-AF65-F5344CB8AC3E}">
        <p14:creationId xmlns:p14="http://schemas.microsoft.com/office/powerpoint/2010/main" val="1375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</a:t>
            </a:r>
            <a:r>
              <a:rPr lang="en-US" dirty="0" smtClean="0"/>
              <a:t>y own example of quantum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compact genetic algorithm by quantum computers</a:t>
            </a:r>
          </a:p>
          <a:p>
            <a:r>
              <a:rPr lang="en-US" sz="4000" dirty="0" smtClean="0"/>
              <a:t>exponential speedup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40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of Quantum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 err="1" smtClean="0"/>
              <a:t>Yingchareonthawornchai</a:t>
            </a:r>
            <a:r>
              <a:rPr lang="en-US" sz="3500" dirty="0"/>
              <a:t>, S., </a:t>
            </a:r>
            <a:r>
              <a:rPr lang="en-US" sz="3500" dirty="0" err="1"/>
              <a:t>Aporntewan</a:t>
            </a:r>
            <a:r>
              <a:rPr lang="en-US" sz="3500" dirty="0"/>
              <a:t>, C., and Chongstitvatana, P., "An Implementation of Compact Genetic Algorithm on a Quantum Computer," Int. Joint Conf. on Computer Science and Software Engineering (JCSSE), 30 May - 1 June 2012, pp.131-135.   </a:t>
            </a:r>
            <a:br>
              <a:rPr lang="en-US" sz="3500" dirty="0"/>
            </a:br>
            <a:r>
              <a:rPr lang="en-US" sz="3500" dirty="0">
                <a:hlinkClick r:id="rId2"/>
              </a:rPr>
              <a:t>http://www.cp.eng.chula.ac.th/~piak/paper/2012/jcsse-quantum-cga.pdf</a:t>
            </a:r>
            <a:br>
              <a:rPr lang="en-US" sz="3500" dirty="0">
                <a:hlinkClick r:id="rId2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07963" cy="45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2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1) </a:t>
            </a:r>
            <a:r>
              <a:rPr lang="en-US" sz="3600" dirty="0" err="1" smtClean="0"/>
              <a:t>initialze</a:t>
            </a:r>
            <a:r>
              <a:rPr lang="en-US" sz="3600" dirty="0" smtClean="0"/>
              <a:t> </a:t>
            </a:r>
            <a:r>
              <a:rPr lang="en-US" sz="3600" dirty="0" err="1" smtClean="0"/>
              <a:t>qureg</a:t>
            </a:r>
            <a:r>
              <a:rPr lang="en-US" sz="3600" dirty="0" smtClean="0"/>
              <a:t> x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2) generate two individuals from </a:t>
            </a:r>
            <a:r>
              <a:rPr lang="en-US" sz="3600" dirty="0" err="1" smtClean="0">
                <a:solidFill>
                  <a:srgbClr val="00B050"/>
                </a:solidFill>
              </a:rPr>
              <a:t>qureg</a:t>
            </a:r>
            <a:endParaRPr lang="en-US" sz="3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3) let them compete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4) update </a:t>
            </a:r>
            <a:r>
              <a:rPr lang="en-US" sz="3600" dirty="0" err="1" smtClean="0">
                <a:solidFill>
                  <a:srgbClr val="00B050"/>
                </a:solidFill>
              </a:rPr>
              <a:t>qureg</a:t>
            </a:r>
            <a:r>
              <a:rPr lang="en-US" sz="3600" dirty="0" smtClean="0">
                <a:solidFill>
                  <a:srgbClr val="00B05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600" dirty="0" smtClean="0"/>
              <a:t>5) repeat step 2..4 for k times</a:t>
            </a:r>
          </a:p>
          <a:p>
            <a:pPr marL="0" indent="0">
              <a:buNone/>
            </a:pPr>
            <a:r>
              <a:rPr lang="en-US" sz="3600" dirty="0" smtClean="0"/>
              <a:t>6) generate the final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1) </a:t>
            </a:r>
            <a:r>
              <a:rPr lang="en-US" dirty="0" err="1" smtClean="0"/>
              <a:t>initialze</a:t>
            </a:r>
            <a:r>
              <a:rPr lang="en-US" dirty="0" smtClean="0"/>
              <a:t> </a:t>
            </a:r>
            <a:r>
              <a:rPr lang="en-US" dirty="0" err="1" smtClean="0"/>
              <a:t>qureg</a:t>
            </a:r>
            <a:r>
              <a:rPr lang="en-US" dirty="0" smtClean="0"/>
              <a:t> x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2) generate the first individual from </a:t>
            </a:r>
            <a:r>
              <a:rPr lang="en-US" dirty="0" err="1" smtClean="0">
                <a:solidFill>
                  <a:srgbClr val="00B050"/>
                </a:solidFill>
              </a:rPr>
              <a:t>qureg</a:t>
            </a:r>
            <a:r>
              <a:rPr lang="en-US" dirty="0" smtClean="0">
                <a:solidFill>
                  <a:srgbClr val="00B050"/>
                </a:solidFill>
              </a:rPr>
              <a:t> x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3) generate the second individual with condition that fitness is greater than the first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4) let them compete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5) update </a:t>
            </a:r>
            <a:r>
              <a:rPr lang="en-US" dirty="0" err="1" smtClean="0">
                <a:solidFill>
                  <a:srgbClr val="00B050"/>
                </a:solidFill>
              </a:rPr>
              <a:t>qureg</a:t>
            </a:r>
            <a:r>
              <a:rPr lang="en-US" dirty="0" smtClean="0">
                <a:solidFill>
                  <a:srgbClr val="00B05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dirty="0" smtClean="0"/>
              <a:t>6) repeat step 2..5 for k times</a:t>
            </a:r>
          </a:p>
          <a:p>
            <a:pPr marL="0" indent="0">
              <a:buNone/>
            </a:pPr>
            <a:r>
              <a:rPr lang="en-US" dirty="0" smtClean="0"/>
              <a:t>7) generate the final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297" y="2257177"/>
            <a:ext cx="3286607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640" y="2257177"/>
            <a:ext cx="350914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is the advantage?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it is very </a:t>
            </a:r>
            <a:r>
              <a:rPr lang="en-US" sz="4000" dirty="0" err="1" smtClean="0"/>
              <a:t>very</a:t>
            </a:r>
            <a:r>
              <a:rPr lang="en-US" sz="4000" dirty="0" smtClean="0"/>
              <a:t> fast compared to conventional computers.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73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005" y="2226469"/>
            <a:ext cx="3448995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81" y="2226469"/>
            <a:ext cx="2945769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advance in hardware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48" y="1295400"/>
            <a:ext cx="8449550" cy="4190778"/>
          </a:xfrm>
        </p:spPr>
      </p:pic>
    </p:spTree>
    <p:extLst>
      <p:ext uri="{BB962C8B-B14F-4D97-AF65-F5344CB8AC3E}">
        <p14:creationId xmlns:p14="http://schemas.microsoft.com/office/powerpoint/2010/main" val="29838314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75" y="1840706"/>
            <a:ext cx="4921250" cy="4044950"/>
          </a:xfrm>
        </p:spPr>
      </p:pic>
    </p:spTree>
    <p:extLst>
      <p:ext uri="{BB962C8B-B14F-4D97-AF65-F5344CB8AC3E}">
        <p14:creationId xmlns:p14="http://schemas.microsoft.com/office/powerpoint/2010/main" val="42853337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247630"/>
            <a:ext cx="4508500" cy="6125679"/>
          </a:xfrm>
        </p:spPr>
      </p:pic>
    </p:spTree>
    <p:extLst>
      <p:ext uri="{BB962C8B-B14F-4D97-AF65-F5344CB8AC3E}">
        <p14:creationId xmlns:p14="http://schemas.microsoft.com/office/powerpoint/2010/main" val="3680834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846138"/>
            <a:ext cx="6083300" cy="5072687"/>
          </a:xfrm>
        </p:spPr>
      </p:pic>
    </p:spTree>
    <p:extLst>
      <p:ext uri="{BB962C8B-B14F-4D97-AF65-F5344CB8AC3E}">
        <p14:creationId xmlns:p14="http://schemas.microsoft.com/office/powerpoint/2010/main" val="42311238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qubits</a:t>
            </a:r>
          </a:p>
          <a:p>
            <a:r>
              <a:rPr lang="en-US" sz="4000" dirty="0" smtClean="0"/>
              <a:t>quantum annealing computers</a:t>
            </a:r>
          </a:p>
          <a:p>
            <a:r>
              <a:rPr lang="en-US" sz="4000" dirty="0" smtClean="0"/>
              <a:t>scaling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19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uncertain of success</a:t>
            </a:r>
          </a:p>
          <a:p>
            <a:r>
              <a:rPr lang="en-US" sz="4000" dirty="0" smtClean="0"/>
              <a:t>special purpose quantum computers </a:t>
            </a:r>
          </a:p>
          <a:p>
            <a:r>
              <a:rPr lang="en-US" sz="4000" dirty="0" smtClean="0"/>
              <a:t>quantum style will motivate a new class of computation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15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dirty="0" smtClean="0"/>
              <a:t>Get to me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to make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"quantum effect"</a:t>
            </a:r>
          </a:p>
          <a:p>
            <a:r>
              <a:rPr lang="en-US" sz="4000" dirty="0" smtClean="0"/>
              <a:t>photon entanglement</a:t>
            </a:r>
          </a:p>
          <a:p>
            <a:r>
              <a:rPr lang="en-US" sz="4000" dirty="0" smtClean="0"/>
              <a:t>cold atom</a:t>
            </a:r>
          </a:p>
          <a:p>
            <a:r>
              <a:rPr lang="en-US" sz="4000" dirty="0" smtClean="0"/>
              <a:t>electron spin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48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</a:t>
            </a:r>
            <a:r>
              <a:rPr lang="en-US" sz="4000" dirty="0" smtClean="0"/>
              <a:t>uantum circuit</a:t>
            </a:r>
          </a:p>
          <a:p>
            <a:r>
              <a:rPr lang="en-US" sz="4000" dirty="0" smtClean="0"/>
              <a:t>Quantum gates</a:t>
            </a:r>
          </a:p>
          <a:p>
            <a:endParaRPr lang="en-US" sz="4000" dirty="0"/>
          </a:p>
          <a:p>
            <a:r>
              <a:rPr lang="en-US" sz="4000" dirty="0" smtClean="0"/>
              <a:t>components of quantum computers that manipulate state of quantum bits.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53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Quantum Gates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38" y="2258332"/>
            <a:ext cx="3220925" cy="3220925"/>
          </a:xfrm>
        </p:spPr>
      </p:pic>
    </p:spTree>
    <p:extLst>
      <p:ext uri="{BB962C8B-B14F-4D97-AF65-F5344CB8AC3E}">
        <p14:creationId xmlns:p14="http://schemas.microsoft.com/office/powerpoint/2010/main" val="18240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8" y="1600200"/>
            <a:ext cx="5669264" cy="4525963"/>
          </a:xfrm>
        </p:spPr>
      </p:pic>
    </p:spTree>
    <p:extLst>
      <p:ext uri="{BB962C8B-B14F-4D97-AF65-F5344CB8AC3E}">
        <p14:creationId xmlns:p14="http://schemas.microsoft.com/office/powerpoint/2010/main" val="17983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920</Words>
  <Application>Microsoft Office PowerPoint</Application>
  <PresentationFormat>On-screen Show (4:3)</PresentationFormat>
  <Paragraphs>215</Paragraphs>
  <Slides>57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MS PGothic</vt:lpstr>
      <vt:lpstr>Angsana New</vt:lpstr>
      <vt:lpstr>Arial</vt:lpstr>
      <vt:lpstr>Calibri</vt:lpstr>
      <vt:lpstr>Cordia New</vt:lpstr>
      <vt:lpstr>Courier New</vt:lpstr>
      <vt:lpstr>Office Theme</vt:lpstr>
      <vt:lpstr>Equation</vt:lpstr>
      <vt:lpstr>Optimization by Quantum Computers</vt:lpstr>
      <vt:lpstr>What is a quantum computer?</vt:lpstr>
      <vt:lpstr>What is a quantum bit?</vt:lpstr>
      <vt:lpstr>PowerPoint Presentation</vt:lpstr>
      <vt:lpstr>What is the advantage?</vt:lpstr>
      <vt:lpstr>How to make a quantum bit?</vt:lpstr>
      <vt:lpstr>Components</vt:lpstr>
      <vt:lpstr>Quantum Gates</vt:lpstr>
      <vt:lpstr>Quantum circuits</vt:lpstr>
      <vt:lpstr>Quantum circuits</vt:lpstr>
      <vt:lpstr>PowerPoint Presentation</vt:lpstr>
      <vt:lpstr>Quantum algorithms</vt:lpstr>
      <vt:lpstr>Famous algorithms</vt:lpstr>
      <vt:lpstr>Quantum Algorithms</vt:lpstr>
      <vt:lpstr>Shor’s algorithm</vt:lpstr>
      <vt:lpstr>Example of quantum computers</vt:lpstr>
      <vt:lpstr>IBM  5 qubits processor</vt:lpstr>
      <vt:lpstr>Google Nasa,  D-Wave 2x machine</vt:lpstr>
      <vt:lpstr>Quantum bit in D-wave machine</vt:lpstr>
      <vt:lpstr>Optimization</vt:lpstr>
      <vt:lpstr>Evolutionary Computation</vt:lpstr>
      <vt:lpstr>Genetic Algorithm Pseudo Code</vt:lpstr>
      <vt:lpstr>Simple Genetic Algorithm</vt:lpstr>
      <vt:lpstr>Recombination</vt:lpstr>
      <vt:lpstr>Mutation</vt:lpstr>
      <vt:lpstr>PowerPoint Presentation</vt:lpstr>
      <vt:lpstr>PowerPoint Presentation</vt:lpstr>
      <vt:lpstr>PowerPoint Presentation</vt:lpstr>
      <vt:lpstr>Combinatorial optimisation</vt:lpstr>
      <vt:lpstr>Model in COIN</vt:lpstr>
      <vt:lpstr>Coincidence Algorithm steps</vt:lpstr>
      <vt:lpstr>Steps of the algorithm</vt:lpstr>
      <vt:lpstr>Updating of H </vt:lpstr>
      <vt:lpstr>Computational Cost and Space </vt:lpstr>
      <vt:lpstr>Multi-objective TSP</vt:lpstr>
      <vt:lpstr>PowerPoint Presentation</vt:lpstr>
      <vt:lpstr>More Information</vt:lpstr>
      <vt:lpstr>Recent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own example of quantum computation</vt:lpstr>
      <vt:lpstr>Example of Quantum Algorithm</vt:lpstr>
      <vt:lpstr>PowerPoint Presentation</vt:lpstr>
      <vt:lpstr>Normal</vt:lpstr>
      <vt:lpstr>quantum speedup</vt:lpstr>
      <vt:lpstr>output</vt:lpstr>
      <vt:lpstr>output</vt:lpstr>
      <vt:lpstr>Recent advance in hardware</vt:lpstr>
      <vt:lpstr>PowerPoint Presentation</vt:lpstr>
      <vt:lpstr>PowerPoint Presentation</vt:lpstr>
      <vt:lpstr>PowerPoint Presentation</vt:lpstr>
      <vt:lpstr>Future</vt:lpstr>
      <vt:lpstr>Predicting future</vt:lpstr>
      <vt:lpstr>More Information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C</dc:creator>
  <cp:lastModifiedBy>Prabhas Chongstitvatana</cp:lastModifiedBy>
  <cp:revision>19</cp:revision>
  <dcterms:created xsi:type="dcterms:W3CDTF">2016-07-13T15:36:01Z</dcterms:created>
  <dcterms:modified xsi:type="dcterms:W3CDTF">2017-03-01T15:43:11Z</dcterms:modified>
</cp:coreProperties>
</file>