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4" r:id="rId8"/>
    <p:sldId id="261" r:id="rId9"/>
    <p:sldId id="266" r:id="rId10"/>
    <p:sldId id="262" r:id="rId11"/>
    <p:sldId id="263" r:id="rId12"/>
    <p:sldId id="267" r:id="rId13"/>
    <p:sldId id="268" r:id="rId14"/>
    <p:sldId id="271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1" d="100"/>
          <a:sy n="61" d="100"/>
        </p:scale>
        <p:origin x="53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F8BF-A533-467A-944C-833C17202B01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AF380-95CA-4E94-B31C-049AC444D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712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F8BF-A533-467A-944C-833C17202B01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AF380-95CA-4E94-B31C-049AC444D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528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F8BF-A533-467A-944C-833C17202B01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AF380-95CA-4E94-B31C-049AC444D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83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F8BF-A533-467A-944C-833C17202B01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AF380-95CA-4E94-B31C-049AC444D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25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F8BF-A533-467A-944C-833C17202B01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AF380-95CA-4E94-B31C-049AC444D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401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F8BF-A533-467A-944C-833C17202B01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AF380-95CA-4E94-B31C-049AC444D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57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F8BF-A533-467A-944C-833C17202B01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AF380-95CA-4E94-B31C-049AC444D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580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F8BF-A533-467A-944C-833C17202B01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AF380-95CA-4E94-B31C-049AC444D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24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F8BF-A533-467A-944C-833C17202B01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AF380-95CA-4E94-B31C-049AC444D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869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F8BF-A533-467A-944C-833C17202B01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AF380-95CA-4E94-B31C-049AC444D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999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F8BF-A533-467A-944C-833C17202B01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AF380-95CA-4E94-B31C-049AC444D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601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4F8BF-A533-467A-944C-833C17202B01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AF380-95CA-4E94-B31C-049AC444D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791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Benchmarking Quantum Computer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65501"/>
            <a:ext cx="9144000" cy="1655762"/>
          </a:xfrm>
        </p:spPr>
        <p:txBody>
          <a:bodyPr/>
          <a:lstStyle/>
          <a:p>
            <a:r>
              <a:rPr lang="en-US" dirty="0" smtClean="0"/>
              <a:t>Prabhas Chongstitvatana</a:t>
            </a:r>
          </a:p>
          <a:p>
            <a:r>
              <a:rPr lang="en-US" dirty="0" smtClean="0"/>
              <a:t>Faculty of Engineering</a:t>
            </a:r>
          </a:p>
          <a:p>
            <a:r>
              <a:rPr lang="en-US" dirty="0" err="1" smtClean="0"/>
              <a:t>Chulalongkorn</a:t>
            </a:r>
            <a:r>
              <a:rPr lang="en-US" dirty="0" smtClean="0"/>
              <a:t>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86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qFlex</a:t>
            </a:r>
            <a:r>
              <a:rPr lang="en-US" dirty="0" smtClean="0"/>
              <a:t> makes use of efficient single-precision matrix-matrix multiplications and an optimized tensor transpose kernel on NVIDIA GPUs</a:t>
            </a:r>
          </a:p>
          <a:p>
            <a:endParaRPr lang="en-US" dirty="0" smtClean="0"/>
          </a:p>
          <a:p>
            <a:r>
              <a:rPr lang="en-US" dirty="0" smtClean="0"/>
              <a:t>GPU implementation of </a:t>
            </a:r>
            <a:r>
              <a:rPr lang="en-US" dirty="0" err="1" smtClean="0"/>
              <a:t>qFlex</a:t>
            </a:r>
            <a:r>
              <a:rPr lang="en-US" dirty="0" smtClean="0"/>
              <a:t> reaches a peak performance of 92% and delivers a sustained absolute performance of 68% in simulations spanning the entire Summit supercomputer (281 </a:t>
            </a:r>
            <a:r>
              <a:rPr lang="en-US" dirty="0" err="1" smtClean="0"/>
              <a:t>Pflop</a:t>
            </a:r>
            <a:r>
              <a:rPr lang="en-US" dirty="0" smtClean="0"/>
              <a:t>/s single precision without mixed-precision acceleration).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832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Benchmark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5386" y="1211849"/>
            <a:ext cx="5008022" cy="4828690"/>
          </a:xfrm>
        </p:spPr>
      </p:pic>
    </p:spTree>
    <p:extLst>
      <p:ext uri="{BB962C8B-B14F-4D97-AF65-F5344CB8AC3E}">
        <p14:creationId xmlns:p14="http://schemas.microsoft.com/office/powerpoint/2010/main" val="10238241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" y="2199164"/>
            <a:ext cx="10485120" cy="3604260"/>
          </a:xfrm>
        </p:spPr>
      </p:pic>
    </p:spTree>
    <p:extLst>
      <p:ext uri="{BB962C8B-B14F-4D97-AF65-F5344CB8AC3E}">
        <p14:creationId xmlns:p14="http://schemas.microsoft.com/office/powerpoint/2010/main" val="666541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550" y="625260"/>
            <a:ext cx="4266900" cy="5702015"/>
          </a:xfrm>
        </p:spPr>
      </p:pic>
    </p:spTree>
    <p:extLst>
      <p:ext uri="{BB962C8B-B14F-4D97-AF65-F5344CB8AC3E}">
        <p14:creationId xmlns:p14="http://schemas.microsoft.com/office/powerpoint/2010/main" val="41990485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Bhumipol</a:t>
            </a:r>
            <a:r>
              <a:rPr lang="en-US" dirty="0" smtClean="0"/>
              <a:t> Dam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5801784" cy="4351338"/>
          </a:xfrm>
        </p:spPr>
      </p:pic>
      <p:sp>
        <p:nvSpPr>
          <p:cNvPr id="5" name="TextBox 4"/>
          <p:cNvSpPr txBox="1"/>
          <p:nvPr/>
        </p:nvSpPr>
        <p:spPr>
          <a:xfrm>
            <a:off x="7603299" y="1690688"/>
            <a:ext cx="3958224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/>
              <a:t>ชื่อทางการ	เขื่อนภูมิพล</a:t>
            </a:r>
          </a:p>
          <a:p>
            <a:r>
              <a:rPr lang="th-TH" sz="2000" dirty="0"/>
              <a:t>ที่ตั้ง	เขาแก้ว อำเภอสามเงา จังหวัดตาก</a:t>
            </a:r>
          </a:p>
          <a:p>
            <a:r>
              <a:rPr lang="th-TH" sz="2000" dirty="0"/>
              <a:t>พิกัด</a:t>
            </a:r>
            <a:r>
              <a:rPr lang="th-TH" sz="2000" dirty="0" smtClean="0"/>
              <a:t>ภูมิศาสตร์</a:t>
            </a:r>
            <a:r>
              <a:rPr lang="en-US" sz="2000" dirty="0" smtClean="0"/>
              <a:t> </a:t>
            </a:r>
            <a:r>
              <a:rPr lang="th-TH" sz="2000" dirty="0" smtClean="0"/>
              <a:t>17.265°</a:t>
            </a:r>
            <a:r>
              <a:rPr lang="en-US" sz="2000" dirty="0"/>
              <a:t>N </a:t>
            </a:r>
            <a:r>
              <a:rPr lang="en-US" sz="2000" dirty="0" smtClean="0"/>
              <a:t>98.9°E</a:t>
            </a:r>
            <a:endParaRPr lang="en-US" sz="2000" dirty="0"/>
          </a:p>
          <a:p>
            <a:r>
              <a:rPr lang="th-TH" sz="2000" dirty="0"/>
              <a:t>เริ่มต้นการก่อสร้าง	พ.ศ. 2500</a:t>
            </a:r>
          </a:p>
          <a:p>
            <a:r>
              <a:rPr lang="th-TH" sz="2000" dirty="0"/>
              <a:t>วันที่เปิด	17 พฤษภาคม พ.ศ. 2507</a:t>
            </a:r>
          </a:p>
          <a:p>
            <a:r>
              <a:rPr lang="en-US" sz="2000" dirty="0"/>
              <a:t>Dam and spillways</a:t>
            </a:r>
          </a:p>
          <a:p>
            <a:r>
              <a:rPr lang="th-TH" sz="2000" dirty="0"/>
              <a:t>ความสูง	154 เมตร</a:t>
            </a:r>
          </a:p>
          <a:p>
            <a:r>
              <a:rPr lang="th-TH" sz="2000" dirty="0"/>
              <a:t>ความยาว	486 เมตร</a:t>
            </a:r>
          </a:p>
          <a:p>
            <a:r>
              <a:rPr lang="th-TH" sz="2000" dirty="0"/>
              <a:t>ความกว้าง (ที่ฐาน</a:t>
            </a:r>
            <a:r>
              <a:rPr lang="th-TH" sz="2000" dirty="0" smtClean="0"/>
              <a:t>)</a:t>
            </a:r>
            <a:r>
              <a:rPr lang="en-US" sz="2000" dirty="0" smtClean="0"/>
              <a:t> </a:t>
            </a:r>
            <a:r>
              <a:rPr lang="th-TH" sz="2000" dirty="0" smtClean="0"/>
              <a:t>56 </a:t>
            </a:r>
            <a:r>
              <a:rPr lang="th-TH" sz="2000" dirty="0"/>
              <a:t>เมตร</a:t>
            </a:r>
          </a:p>
          <a:p>
            <a:r>
              <a:rPr lang="th-TH" sz="2000" dirty="0"/>
              <a:t>กั้น	แม่น้ำปิง</a:t>
            </a:r>
          </a:p>
          <a:p>
            <a:endParaRPr lang="th-TH" sz="2000" dirty="0"/>
          </a:p>
          <a:p>
            <a:r>
              <a:rPr lang="th-TH" sz="2000" dirty="0"/>
              <a:t> เขื่อนภูมิพลมีกำลังการผลิตติดตั้งทั้งสิ้น ๗๗๙.๒ เมกกะวัตต์ เมื่อวันที่ ๑๗ พฤษภาคม ๒๕๔๕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4130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Search  “Prabhas Chongstitvatana”</a:t>
            </a:r>
          </a:p>
          <a:p>
            <a:r>
              <a:rPr lang="en-US" sz="3600"/>
              <a:t>Go </a:t>
            </a:r>
            <a:r>
              <a:rPr lang="en-US" sz="3600" dirty="0"/>
              <a:t>to me homepage</a:t>
            </a:r>
          </a:p>
          <a:p>
            <a:endParaRPr lang="en-US" sz="3600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216" y="3505200"/>
            <a:ext cx="2528108" cy="26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94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Hello World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quantum random circuit sampling (RCS) , that is, to approximately sample </a:t>
            </a:r>
            <a:r>
              <a:rPr lang="en-US" dirty="0" err="1" smtClean="0"/>
              <a:t>bitstrings</a:t>
            </a:r>
            <a:r>
              <a:rPr lang="en-US" dirty="0" smtClean="0"/>
              <a:t> from the output distribution generated by a random quantum circuit.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934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of Quantum Computation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simulation of the quantum computation, and the computational cost increases exponentially in the number of qubits for quantum circuits of sufficient depth. </a:t>
            </a:r>
          </a:p>
          <a:p>
            <a:r>
              <a:rPr lang="en-US" dirty="0" smtClean="0"/>
              <a:t>Storing the wave function from the output of a random quantum circuit with 40 qubits requires 8.8 TB at single precision (240 × 8 bytes), and 50qubits require 9 PB.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271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RCS benchmark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1) Generate random circuits fitted to a given NISQ architecture,</a:t>
            </a:r>
          </a:p>
          <a:p>
            <a:r>
              <a:rPr lang="en-US" dirty="0" smtClean="0"/>
              <a:t>2) Execute random circuits, collecting </a:t>
            </a:r>
            <a:r>
              <a:rPr lang="en-US" dirty="0" err="1" smtClean="0"/>
              <a:t>bitstrings</a:t>
            </a:r>
            <a:r>
              <a:rPr lang="en-US" dirty="0" smtClean="0"/>
              <a:t>, time to solution, and energy consumption of the quantum computer,</a:t>
            </a:r>
          </a:p>
          <a:p>
            <a:r>
              <a:rPr lang="en-US" dirty="0" smtClean="0"/>
              <a:t>3) Calculate probabilities of collected </a:t>
            </a:r>
            <a:r>
              <a:rPr lang="en-US" dirty="0" err="1" smtClean="0"/>
              <a:t>bitstrings</a:t>
            </a:r>
            <a:r>
              <a:rPr lang="en-US" dirty="0" smtClean="0"/>
              <a:t> using a classical simulation (</a:t>
            </a:r>
            <a:r>
              <a:rPr lang="en-US" dirty="0" err="1" smtClean="0"/>
              <a:t>qFlex</a:t>
            </a:r>
            <a:r>
              <a:rPr lang="en-US" dirty="0" smtClean="0"/>
              <a:t>) to measure the NISQ performance or fidelity,</a:t>
            </a:r>
          </a:p>
          <a:p>
            <a:r>
              <a:rPr lang="en-US" dirty="0" smtClean="0"/>
              <a:t>4) Perform a classical noisy simulation (</a:t>
            </a:r>
            <a:r>
              <a:rPr lang="en-US" dirty="0" err="1" smtClean="0"/>
              <a:t>qFlex</a:t>
            </a:r>
            <a:r>
              <a:rPr lang="en-US" dirty="0" smtClean="0"/>
              <a:t>) based on calculated fidelity to collect equivalent classical computational metrics of relevance – total floating point operations/time-to-solution/power consumption.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173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Quantum Computer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Examples of NISQ devices are</a:t>
            </a:r>
          </a:p>
          <a:p>
            <a:r>
              <a:rPr lang="en-US" dirty="0"/>
              <a:t>the 50-qubit IBM QPU [32],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72-qubit Google </a:t>
            </a:r>
            <a:r>
              <a:rPr lang="en-US" dirty="0" smtClean="0"/>
              <a:t>Bristlecone QPU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381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Quantum Computer Energy Requirement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main sources of energy consumption are:</a:t>
            </a:r>
          </a:p>
          <a:p>
            <a:r>
              <a:rPr lang="en-US" dirty="0" smtClean="0"/>
              <a:t>- Dilution Refrigerator - because quantum computers operate at around the 15 </a:t>
            </a:r>
            <a:r>
              <a:rPr lang="en-US" dirty="0" err="1" smtClean="0"/>
              <a:t>mK</a:t>
            </a:r>
            <a:r>
              <a:rPr lang="en-US" dirty="0" smtClean="0"/>
              <a:t> range, a large dilution refrigerator that typically consumes ∼10 kW is necessary.</a:t>
            </a:r>
          </a:p>
          <a:p>
            <a:r>
              <a:rPr lang="en-US" dirty="0" smtClean="0"/>
              <a:t>- Electronic racks - these typically consume around 5 kW of power. They consist of oscilloscopes, microwave electronics, Analog-Digital converters, and clocks.</a:t>
            </a:r>
          </a:p>
          <a:p>
            <a:endParaRPr lang="en-US" dirty="0" smtClean="0"/>
          </a:p>
          <a:p>
            <a:r>
              <a:rPr lang="en-US" dirty="0" smtClean="0"/>
              <a:t>Therefore a typical quantum computer will consume approximately ∼15 kW of energy for a single QPU of 72 qubits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973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Speed of Quantum Computer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rate at which quantum computers can execute a circuit. In the case of superconducting qubits, the circuit execution rate is approximately 10 kHz to 100 kHz.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579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Big Iron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7175" y="1387213"/>
            <a:ext cx="8240573" cy="5376841"/>
          </a:xfrm>
        </p:spPr>
      </p:pic>
    </p:spTree>
    <p:extLst>
      <p:ext uri="{BB962C8B-B14F-4D97-AF65-F5344CB8AC3E}">
        <p14:creationId xmlns:p14="http://schemas.microsoft.com/office/powerpoint/2010/main" val="1536306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node consumes around 2.4 kW of energy </a:t>
            </a:r>
          </a:p>
          <a:p>
            <a:r>
              <a:rPr lang="en-US" dirty="0" smtClean="0"/>
              <a:t>and consists of 2 IBM Power9 CPUs and 6 NVIDIA V100 GPUs, </a:t>
            </a:r>
          </a:p>
          <a:p>
            <a:r>
              <a:rPr lang="en-US" dirty="0" smtClean="0"/>
              <a:t>with a total of 4608 nodes </a:t>
            </a:r>
          </a:p>
          <a:p>
            <a:r>
              <a:rPr lang="en-US" dirty="0" smtClean="0"/>
              <a:t>(1.8 kW per node is consumed by 6 NVIDIA Volta GPUs)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276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445</Words>
  <Application>Microsoft Office PowerPoint</Application>
  <PresentationFormat>Widescreen</PresentationFormat>
  <Paragraphs>56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Cordia New</vt:lpstr>
      <vt:lpstr>Office Theme</vt:lpstr>
      <vt:lpstr>Benchmarking Quantum Computer</vt:lpstr>
      <vt:lpstr>Hello World Program</vt:lpstr>
      <vt:lpstr>Simulation of Quantum Computation</vt:lpstr>
      <vt:lpstr>RCS benchmark </vt:lpstr>
      <vt:lpstr>Examples of Quantum Computer</vt:lpstr>
      <vt:lpstr>Quantum Computer Energy Requirement</vt:lpstr>
      <vt:lpstr>Speed of Quantum Computer</vt:lpstr>
      <vt:lpstr>The Big Iron</vt:lpstr>
      <vt:lpstr>Summit</vt:lpstr>
      <vt:lpstr>Performance</vt:lpstr>
      <vt:lpstr>Benchmark</vt:lpstr>
      <vt:lpstr>Result</vt:lpstr>
      <vt:lpstr>Energy</vt:lpstr>
      <vt:lpstr>Bhumipol Dam</vt:lpstr>
      <vt:lpstr>More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Benchmarking Quantum Computer</dc:title>
  <dc:creator>Prabhas Chongstitvatana</dc:creator>
  <cp:lastModifiedBy>Prabhas Chongstitvatana</cp:lastModifiedBy>
  <cp:revision>5</cp:revision>
  <dcterms:created xsi:type="dcterms:W3CDTF">2019-05-11T02:47:11Z</dcterms:created>
  <dcterms:modified xsi:type="dcterms:W3CDTF">2019-05-11T03:09:06Z</dcterms:modified>
</cp:coreProperties>
</file>