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9" r:id="rId3"/>
    <p:sldId id="296" r:id="rId4"/>
    <p:sldId id="297" r:id="rId5"/>
    <p:sldId id="260" r:id="rId6"/>
    <p:sldId id="262" r:id="rId7"/>
    <p:sldId id="263" r:id="rId8"/>
    <p:sldId id="298" r:id="rId9"/>
    <p:sldId id="306" r:id="rId10"/>
    <p:sldId id="265" r:id="rId11"/>
    <p:sldId id="266" r:id="rId12"/>
    <p:sldId id="267" r:id="rId13"/>
    <p:sldId id="268" r:id="rId14"/>
    <p:sldId id="270" r:id="rId15"/>
    <p:sldId id="271" r:id="rId16"/>
    <p:sldId id="309" r:id="rId17"/>
    <p:sldId id="273" r:id="rId18"/>
    <p:sldId id="274" r:id="rId19"/>
    <p:sldId id="276" r:id="rId20"/>
    <p:sldId id="277" r:id="rId21"/>
    <p:sldId id="278" r:id="rId22"/>
    <p:sldId id="281" r:id="rId23"/>
    <p:sldId id="282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abhas Chongstitvatana" initials="PC" lastIdx="1" clrIdx="0">
    <p:extLst>
      <p:ext uri="{19B8F6BF-5375-455C-9EA6-DF929625EA0E}">
        <p15:presenceInfo xmlns:p15="http://schemas.microsoft.com/office/powerpoint/2012/main" userId="8788fa8d04ec38b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185" autoAdjust="0"/>
  </p:normalViewPr>
  <p:slideViewPr>
    <p:cSldViewPr snapToGrid="0">
      <p:cViewPr varScale="1">
        <p:scale>
          <a:sx n="74" d="100"/>
          <a:sy n="74" d="100"/>
        </p:scale>
        <p:origin x="9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5T21:37:49.007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EDAF1-8D85-4F98-AC7A-279F84D4D42B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EB32B-E858-4F33-8535-CDE42E6A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9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Research conducted at the Stanford Medical School found MYCIN received an acceptability rating of 65% on treatment plan from a panel of eight independent specialists, which was comparable to the 42.5% to 62.5% rating of five faculty members.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EB32B-E858-4F33-8535-CDE42E6A24F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16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Research conducted at the Stanford Medical School found MYCIN received an acceptability rating of 65% on treatment plan from a panel of eight independent specialists, which was comparable to the 42.5% to 62.5% rating of five faculty members.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EB32B-E858-4F33-8535-CDE42E6A24F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97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Watson wins jeopardy against humans in Jan 2011</a:t>
            </a:r>
          </a:p>
          <a:p>
            <a:r>
              <a:rPr lang="en-US" dirty="0" smtClean="0"/>
              <a:t>Watson gave unsafe treatment plan.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EB32B-E858-4F33-8535-CDE42E6A24F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84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DeepMind </a:t>
            </a:r>
            <a:r>
              <a:rPr lang="en-US" dirty="0" err="1" smtClean="0"/>
              <a:t>analyse</a:t>
            </a:r>
            <a:r>
              <a:rPr lang="en-US" dirty="0" smtClean="0"/>
              <a:t> 3D retinal scans for signs of major eye diseases, such as glaucoma or diabetic retinopathy</a:t>
            </a:r>
          </a:p>
          <a:p>
            <a:endParaRPr lang="en-US" dirty="0" smtClean="0"/>
          </a:p>
          <a:p>
            <a:r>
              <a:rPr lang="en-US" dirty="0" smtClean="0"/>
              <a:t>algorithm was better than eight retinal specialists when tested on 997 patient scans.</a:t>
            </a:r>
          </a:p>
          <a:p>
            <a:endParaRPr lang="en-US" dirty="0" smtClean="0"/>
          </a:p>
          <a:p>
            <a:r>
              <a:rPr lang="en-US" dirty="0" smtClean="0"/>
              <a:t>DeepMind’s algorithm had an error rate of 5.5 per cent compared with between 6.7 per cent and 24.1 per cent for the eight doctors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EB32B-E858-4F33-8535-CDE42E6A24F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360A-5DDE-4162-88B5-A74B09CEBF3E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559-C444-4B7D-A3B9-B4E04794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7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360A-5DDE-4162-88B5-A74B09CEBF3E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559-C444-4B7D-A3B9-B4E04794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3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360A-5DDE-4162-88B5-A74B09CEBF3E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559-C444-4B7D-A3B9-B4E04794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0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360A-5DDE-4162-88B5-A74B09CEBF3E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559-C444-4B7D-A3B9-B4E04794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7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360A-5DDE-4162-88B5-A74B09CEBF3E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559-C444-4B7D-A3B9-B4E04794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7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360A-5DDE-4162-88B5-A74B09CEBF3E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559-C444-4B7D-A3B9-B4E04794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9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360A-5DDE-4162-88B5-A74B09CEBF3E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559-C444-4B7D-A3B9-B4E04794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8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360A-5DDE-4162-88B5-A74B09CEBF3E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559-C444-4B7D-A3B9-B4E04794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5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360A-5DDE-4162-88B5-A74B09CEBF3E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559-C444-4B7D-A3B9-B4E04794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9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360A-5DDE-4162-88B5-A74B09CEBF3E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559-C444-4B7D-A3B9-B4E04794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3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360A-5DDE-4162-88B5-A74B09CEBF3E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A559-C444-4B7D-A3B9-B4E04794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4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E360A-5DDE-4162-88B5-A74B09CEBF3E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EA559-C444-4B7D-A3B9-B4E047942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6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stanford.edu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loomberg.com/opinion/articles/2018-08-24/ibm-s-watson-failed-against-cancer-but-a-i-still-has-promis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hyperlink" Target="https://www.ft.com/content/3de44984-9ef0-11e8-85da-eeb7a9ce36e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Artificial Intelligence in Medicine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64037"/>
            <a:ext cx="9144000" cy="2407465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Prabhas Chongstitvatana</a:t>
            </a:r>
          </a:p>
          <a:p>
            <a:r>
              <a:rPr lang="en-US" sz="3600" dirty="0" err="1"/>
              <a:t>Chulalongkorn</a:t>
            </a:r>
            <a:r>
              <a:rPr lang="en-US" sz="3600" dirty="0"/>
              <a:t> </a:t>
            </a:r>
            <a:r>
              <a:rPr lang="en-US" sz="3600" dirty="0" smtClean="0"/>
              <a:t>University</a:t>
            </a:r>
          </a:p>
          <a:p>
            <a:endParaRPr lang="en-US" sz="3600" dirty="0" smtClean="0"/>
          </a:p>
          <a:p>
            <a:r>
              <a:rPr lang="en-US" sz="3600" dirty="0" smtClean="0"/>
              <a:t>March 2019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07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65" y="881081"/>
            <a:ext cx="8600598" cy="4816335"/>
          </a:xfrm>
        </p:spPr>
      </p:pic>
    </p:spTree>
    <p:extLst>
      <p:ext uri="{BB962C8B-B14F-4D97-AF65-F5344CB8AC3E}">
        <p14:creationId xmlns:p14="http://schemas.microsoft.com/office/powerpoint/2010/main" val="196191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a computer program be intelligent?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5711"/>
            <a:ext cx="10515600" cy="3117078"/>
          </a:xfrm>
        </p:spPr>
        <p:txBody>
          <a:bodyPr>
            <a:normAutofit/>
          </a:bodyPr>
          <a:lstStyle/>
          <a:p>
            <a:r>
              <a:rPr lang="en-US" sz="3600" dirty="0"/>
              <a:t>There are two approaches in the development of AI. </a:t>
            </a:r>
          </a:p>
          <a:p>
            <a:endParaRPr lang="en-US" sz="3600" dirty="0"/>
          </a:p>
          <a:p>
            <a:pPr lvl="1"/>
            <a:r>
              <a:rPr lang="en-US" sz="4000" dirty="0"/>
              <a:t>Logic</a:t>
            </a:r>
          </a:p>
          <a:p>
            <a:pPr lvl="1"/>
            <a:r>
              <a:rPr lang="en-US" sz="4000" dirty="0"/>
              <a:t>Memory an learning</a:t>
            </a:r>
          </a:p>
        </p:txBody>
      </p:sp>
    </p:spTree>
    <p:extLst>
      <p:ext uri="{BB962C8B-B14F-4D97-AF65-F5344CB8AC3E}">
        <p14:creationId xmlns:p14="http://schemas.microsoft.com/office/powerpoint/2010/main" val="1224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First, using logical reasoning.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9300" y="1690689"/>
            <a:ext cx="8445500" cy="4351338"/>
          </a:xfrm>
        </p:spPr>
        <p:txBody>
          <a:bodyPr>
            <a:noAutofit/>
          </a:bodyPr>
          <a:lstStyle/>
          <a:p>
            <a:r>
              <a:rPr lang="en-US" sz="3200" dirty="0"/>
              <a:t>Computer program can perform deductive reasoning such as</a:t>
            </a:r>
          </a:p>
          <a:p>
            <a:endParaRPr lang="en-US" sz="900" dirty="0"/>
          </a:p>
          <a:p>
            <a:pPr marL="457200" lvl="1" indent="0">
              <a:buNone/>
            </a:pPr>
            <a:r>
              <a:rPr lang="en-US" sz="3200" i="1" dirty="0" err="1"/>
              <a:t>socrates</a:t>
            </a:r>
            <a:r>
              <a:rPr lang="en-US" sz="3200" i="1" dirty="0"/>
              <a:t> is a human</a:t>
            </a:r>
          </a:p>
          <a:p>
            <a:pPr marL="457200" lvl="1" indent="0">
              <a:buNone/>
            </a:pPr>
            <a:r>
              <a:rPr lang="en-US" sz="3200" i="1" dirty="0"/>
              <a:t>human are </a:t>
            </a:r>
            <a:r>
              <a:rPr lang="en-US" sz="3200" i="1" dirty="0" err="1"/>
              <a:t>motal</a:t>
            </a:r>
            <a:endParaRPr lang="en-US" sz="3200" i="1" dirty="0"/>
          </a:p>
          <a:p>
            <a:pPr marL="457200" lvl="1" indent="0">
              <a:buNone/>
            </a:pPr>
            <a:r>
              <a:rPr lang="en-US" sz="3200" i="1" dirty="0"/>
              <a:t>therefore </a:t>
            </a:r>
            <a:r>
              <a:rPr lang="en-US" sz="3200" i="1" dirty="0" err="1"/>
              <a:t>socrates</a:t>
            </a:r>
            <a:r>
              <a:rPr lang="en-US" sz="3200" i="1" dirty="0"/>
              <a:t> is mortal</a:t>
            </a:r>
          </a:p>
          <a:p>
            <a:endParaRPr lang="en-US" sz="1000" dirty="0"/>
          </a:p>
          <a:p>
            <a:r>
              <a:rPr lang="en-US" sz="3200" dirty="0"/>
              <a:t>We can use logic to encode situation in the real world </a:t>
            </a:r>
          </a:p>
          <a:p>
            <a:endParaRPr lang="en-US" sz="800" dirty="0"/>
          </a:p>
          <a:p>
            <a:pPr marL="457200" lvl="1" indent="0">
              <a:buNone/>
            </a:pPr>
            <a:r>
              <a:rPr lang="en-US" sz="3200" i="1" dirty="0"/>
              <a:t>when it rains, you cannot play tennis outdoor.</a:t>
            </a:r>
          </a:p>
        </p:txBody>
      </p:sp>
    </p:spTree>
    <p:extLst>
      <p:ext uri="{BB962C8B-B14F-4D97-AF65-F5344CB8AC3E}">
        <p14:creationId xmlns:p14="http://schemas.microsoft.com/office/powerpoint/2010/main" val="215996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21" y="1441208"/>
            <a:ext cx="7129354" cy="3992438"/>
          </a:xfrm>
        </p:spPr>
      </p:pic>
    </p:spTree>
    <p:extLst>
      <p:ext uri="{BB962C8B-B14F-4D97-AF65-F5344CB8AC3E}">
        <p14:creationId xmlns:p14="http://schemas.microsoft.com/office/powerpoint/2010/main" val="10161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Using large amount of rules and facts, computer programs can deduce a lot of things.  </a:t>
            </a:r>
          </a:p>
          <a:p>
            <a:r>
              <a:rPr lang="en-US" sz="4400" dirty="0"/>
              <a:t>Hence, it behaves </a:t>
            </a:r>
            <a:r>
              <a:rPr lang="en-US" sz="4400" i="1" dirty="0"/>
              <a:t>intelligently</a:t>
            </a:r>
            <a:r>
              <a:rPr lang="en-US" sz="4400" dirty="0"/>
              <a:t>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1768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Second, use memory and learning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 can imitate human brain by encoding information and memory into a large connected network.  </a:t>
            </a:r>
          </a:p>
          <a:p>
            <a:r>
              <a:rPr lang="en-US" sz="3600" dirty="0"/>
              <a:t>This network responses to input with a correct output.   The relationship of this input/output can be </a:t>
            </a:r>
            <a:r>
              <a:rPr lang="en-US" sz="3600" i="1" dirty="0"/>
              <a:t>learn </a:t>
            </a:r>
            <a:r>
              <a:rPr lang="en-US" sz="3600" dirty="0"/>
              <a:t>from large amount of data without human intervention. </a:t>
            </a:r>
          </a:p>
          <a:p>
            <a:r>
              <a:rPr lang="en-US" sz="3600" dirty="0"/>
              <a:t>This type of </a:t>
            </a:r>
            <a:r>
              <a:rPr lang="en-US" sz="3600" dirty="0" err="1"/>
              <a:t>approch</a:t>
            </a:r>
            <a:r>
              <a:rPr lang="en-US" sz="3600" dirty="0"/>
              <a:t> is called </a:t>
            </a:r>
            <a:r>
              <a:rPr lang="en-US" sz="3600" i="1" dirty="0"/>
              <a:t>Artificial Neural Networks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92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860" y="838582"/>
            <a:ext cx="5881816" cy="4407161"/>
          </a:xfrm>
        </p:spPr>
      </p:pic>
      <p:sp>
        <p:nvSpPr>
          <p:cNvPr id="5" name="TextBox 4"/>
          <p:cNvSpPr txBox="1"/>
          <p:nvPr/>
        </p:nvSpPr>
        <p:spPr>
          <a:xfrm>
            <a:off x="1573426" y="5502876"/>
            <a:ext cx="9780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/>
              <a:t>A hippocampal neuron seen in culture. Dendrites are green, dendritic spines are red and DNA is blue.</a:t>
            </a:r>
          </a:p>
          <a:p>
            <a:r>
              <a:rPr lang="en-US" i="1" dirty="0"/>
              <a:t>Science Source/Getty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70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Neural Network 3-layer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43" y="1752600"/>
            <a:ext cx="7014519" cy="3962400"/>
          </a:xfrm>
        </p:spPr>
      </p:pic>
    </p:spTree>
    <p:extLst>
      <p:ext uri="{BB962C8B-B14F-4D97-AF65-F5344CB8AC3E}">
        <p14:creationId xmlns:p14="http://schemas.microsoft.com/office/powerpoint/2010/main" val="136090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3" y="871541"/>
            <a:ext cx="6334125" cy="4902377"/>
          </a:xfrm>
        </p:spPr>
      </p:pic>
    </p:spTree>
    <p:extLst>
      <p:ext uri="{BB962C8B-B14F-4D97-AF65-F5344CB8AC3E}">
        <p14:creationId xmlns:p14="http://schemas.microsoft.com/office/powerpoint/2010/main" val="36453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dirty="0"/>
              <a:t>, </a:t>
            </a:r>
            <a:r>
              <a:rPr lang="en-US" dirty="0" err="1"/>
              <a:t>recognise</a:t>
            </a:r>
            <a:r>
              <a:rPr lang="en-US" dirty="0"/>
              <a:t> the picture of my wife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1800" dirty="0"/>
          </a:p>
          <a:p>
            <a:r>
              <a:rPr lang="en-US" sz="3600" dirty="0"/>
              <a:t>I can show a lot of pictures of my wife from many angles.  Then I can train a kind of network to </a:t>
            </a:r>
            <a:r>
              <a:rPr lang="en-US" sz="3600" i="1" dirty="0"/>
              <a:t>remember</a:t>
            </a:r>
            <a:r>
              <a:rPr lang="en-US" sz="3600" dirty="0"/>
              <a:t> this face.  I also train a lot of pictures of not-my-wife face.  So, now the network can distinguish between my-wife and not-my-wife faces.</a:t>
            </a:r>
          </a:p>
        </p:txBody>
      </p:sp>
    </p:spTree>
    <p:extLst>
      <p:ext uri="{BB962C8B-B14F-4D97-AF65-F5344CB8AC3E}">
        <p14:creationId xmlns:p14="http://schemas.microsoft.com/office/powerpoint/2010/main" val="18859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r>
              <a:rPr lang="en-US" sz="3600" dirty="0"/>
              <a:t>Go to me 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00" y="341376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9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This is the most popular method today.</a:t>
            </a:r>
          </a:p>
          <a:p>
            <a:r>
              <a:rPr lang="en-US" sz="4400" dirty="0"/>
              <a:t>Multiple layers (update few hundreds) of this Network can be constructed</a:t>
            </a:r>
          </a:p>
          <a:p>
            <a:r>
              <a:rPr lang="en-US" sz="4400" dirty="0"/>
              <a:t>It is called </a:t>
            </a:r>
            <a:r>
              <a:rPr lang="en-US" sz="4400" i="1" dirty="0"/>
              <a:t>Deep learning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4535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NN 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5" y="1932781"/>
            <a:ext cx="8032750" cy="3860800"/>
          </a:xfrm>
        </p:spPr>
      </p:pic>
      <p:sp>
        <p:nvSpPr>
          <p:cNvPr id="3" name="TextBox 2"/>
          <p:cNvSpPr txBox="1"/>
          <p:nvPr/>
        </p:nvSpPr>
        <p:spPr>
          <a:xfrm>
            <a:off x="2191265" y="6035674"/>
            <a:ext cx="484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 Webpage of </a:t>
            </a:r>
            <a:r>
              <a:rPr lang="en-US" dirty="0">
                <a:hlinkClick r:id="rId3"/>
              </a:rPr>
              <a:t>http://cs231n.stanford.edu/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3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7250" y="758825"/>
            <a:ext cx="7886700" cy="4351338"/>
          </a:xfrm>
        </p:spPr>
        <p:txBody>
          <a:bodyPr>
            <a:noAutofit/>
          </a:bodyPr>
          <a:lstStyle/>
          <a:p>
            <a:r>
              <a:rPr lang="en-US" sz="3600" dirty="0"/>
              <a:t>Another way to create AI program is by using "search".  </a:t>
            </a:r>
          </a:p>
          <a:p>
            <a:r>
              <a:rPr lang="en-US" sz="3600" dirty="0"/>
              <a:t>The problem is encoded as many alternative way to solve it, and AI program looks at these alternatives (which can be enormously large in number) and choose a path carefully until a good solution is found. </a:t>
            </a:r>
          </a:p>
          <a:p>
            <a:r>
              <a:rPr lang="en-US" sz="3600" dirty="0"/>
              <a:t>For example, the sequence of chess moves can be "search" to </a:t>
            </a:r>
            <a:r>
              <a:rPr lang="en-US" sz="3600" dirty="0" err="1"/>
              <a:t>maximise</a:t>
            </a:r>
            <a:r>
              <a:rPr lang="en-US" sz="3600" dirty="0"/>
              <a:t> the possibility to win the game.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04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152" y="839611"/>
            <a:ext cx="5335832" cy="4946522"/>
          </a:xfrm>
        </p:spPr>
      </p:pic>
    </p:spTree>
    <p:extLst>
      <p:ext uri="{BB962C8B-B14F-4D97-AF65-F5344CB8AC3E}">
        <p14:creationId xmlns:p14="http://schemas.microsoft.com/office/powerpoint/2010/main" val="269160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in Medicine  (Rule-based)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343768" cy="4351338"/>
          </a:xfrm>
        </p:spPr>
        <p:txBody>
          <a:bodyPr/>
          <a:lstStyle/>
          <a:p>
            <a:r>
              <a:rPr lang="en-US" dirty="0" smtClean="0"/>
              <a:t>So called  Expert System</a:t>
            </a:r>
          </a:p>
          <a:p>
            <a:r>
              <a:rPr lang="en-US" dirty="0" smtClean="0"/>
              <a:t>Famous example:  E-MYCIN</a:t>
            </a:r>
          </a:p>
          <a:p>
            <a:r>
              <a:rPr lang="en-US" dirty="0"/>
              <a:t>E-</a:t>
            </a:r>
            <a:r>
              <a:rPr lang="en-US" dirty="0" err="1"/>
              <a:t>Mycin</a:t>
            </a:r>
            <a:r>
              <a:rPr lang="en-US" dirty="0"/>
              <a:t> in Artificial Intelligence Program is used for Respiratory tract infections, Bacterial infections, Pertussis, </a:t>
            </a:r>
            <a:r>
              <a:rPr lang="en-US" dirty="0" err="1"/>
              <a:t>Listeriosis</a:t>
            </a:r>
            <a:r>
              <a:rPr lang="en-US" dirty="0"/>
              <a:t>, Skin and skin structure infections, Diphtheria and other conditions.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32" y="365125"/>
            <a:ext cx="7241536" cy="5341425"/>
          </a:xfrm>
        </p:spPr>
      </p:pic>
      <p:sp>
        <p:nvSpPr>
          <p:cNvPr id="5" name="TextBox 4"/>
          <p:cNvSpPr txBox="1"/>
          <p:nvPr/>
        </p:nvSpPr>
        <p:spPr>
          <a:xfrm>
            <a:off x="2073877" y="6063049"/>
            <a:ext cx="8215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  <a:r>
              <a:rPr lang="en-US" dirty="0" smtClean="0"/>
              <a:t>:  </a:t>
            </a:r>
            <a:r>
              <a:rPr lang="en-US" dirty="0"/>
              <a:t>Rule Based Expert Systems and the MYCIN </a:t>
            </a:r>
            <a:r>
              <a:rPr lang="en-US" dirty="0" smtClean="0"/>
              <a:t>Project</a:t>
            </a:r>
            <a:endParaRPr lang="en-US" dirty="0"/>
          </a:p>
          <a:p>
            <a:r>
              <a:rPr lang="en-US" dirty="0"/>
              <a:t>https://www.youtube.com/watch?v=fcp-XeOQSFA</a:t>
            </a:r>
          </a:p>
        </p:txBody>
      </p:sp>
    </p:spTree>
    <p:extLst>
      <p:ext uri="{BB962C8B-B14F-4D97-AF65-F5344CB8AC3E}">
        <p14:creationId xmlns:p14="http://schemas.microsoft.com/office/powerpoint/2010/main" val="80933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45" y="365125"/>
            <a:ext cx="7322847" cy="5484985"/>
          </a:xfrm>
        </p:spPr>
      </p:pic>
      <p:sp>
        <p:nvSpPr>
          <p:cNvPr id="5" name="TextBox 4"/>
          <p:cNvSpPr txBox="1"/>
          <p:nvPr/>
        </p:nvSpPr>
        <p:spPr>
          <a:xfrm>
            <a:off x="2520045" y="6030097"/>
            <a:ext cx="8215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</a:t>
            </a:r>
            <a:r>
              <a:rPr lang="en-US" dirty="0" smtClean="0"/>
              <a:t>:  </a:t>
            </a:r>
            <a:r>
              <a:rPr lang="en-US" dirty="0"/>
              <a:t>Rule Based Expert Systems and the MYCIN </a:t>
            </a:r>
            <a:r>
              <a:rPr lang="en-US" dirty="0" smtClean="0"/>
              <a:t>Project</a:t>
            </a:r>
            <a:endParaRPr lang="en-US" dirty="0"/>
          </a:p>
          <a:p>
            <a:r>
              <a:rPr lang="en-US" dirty="0"/>
              <a:t>https://www.youtube.com/watch?v=fcp-XeOQSFA</a:t>
            </a:r>
          </a:p>
        </p:txBody>
      </p:sp>
    </p:spTree>
    <p:extLst>
      <p:ext uri="{BB962C8B-B14F-4D97-AF65-F5344CB8AC3E}">
        <p14:creationId xmlns:p14="http://schemas.microsoft.com/office/powerpoint/2010/main" val="330565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evidences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455" y="2767913"/>
            <a:ext cx="6557268" cy="1990953"/>
          </a:xfrm>
        </p:spPr>
      </p:pic>
    </p:spTree>
    <p:extLst>
      <p:ext uri="{BB962C8B-B14F-4D97-AF65-F5344CB8AC3E}">
        <p14:creationId xmlns:p14="http://schemas.microsoft.com/office/powerpoint/2010/main" val="42005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481" y="261317"/>
            <a:ext cx="5874498" cy="5619085"/>
          </a:xfrm>
        </p:spPr>
      </p:pic>
      <p:sp>
        <p:nvSpPr>
          <p:cNvPr id="5" name="TextBox 4"/>
          <p:cNvSpPr txBox="1"/>
          <p:nvPr/>
        </p:nvSpPr>
        <p:spPr>
          <a:xfrm>
            <a:off x="1515762" y="6021859"/>
            <a:ext cx="993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Source: </a:t>
            </a:r>
            <a:r>
              <a:rPr lang="en-US">
                <a:hlinkClick r:id="rId4"/>
              </a:rPr>
              <a:t>https://www.bloomberg.com/opinion/articles/2018-08-24/ibm-s-watson-failed-against-cancer-but-a-i-still-has-promise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8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87" y="365125"/>
            <a:ext cx="5792226" cy="5559125"/>
          </a:xfrm>
        </p:spPr>
      </p:pic>
      <p:sp>
        <p:nvSpPr>
          <p:cNvPr id="5" name="TextBox 4"/>
          <p:cNvSpPr txBox="1"/>
          <p:nvPr/>
        </p:nvSpPr>
        <p:spPr>
          <a:xfrm>
            <a:off x="2998573" y="6219568"/>
            <a:ext cx="869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>
                <a:hlinkClick r:id="rId4"/>
              </a:rPr>
              <a:t>https://www.ft.com/content/3de44984-9ef0-11e8-85da-eeb7a9ce36e4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1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5762" y="1825625"/>
            <a:ext cx="9838037" cy="4351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AI fundamentals</a:t>
            </a:r>
          </a:p>
          <a:p>
            <a:r>
              <a:rPr lang="en-US" sz="4000" dirty="0" smtClean="0"/>
              <a:t>Machine learning</a:t>
            </a:r>
          </a:p>
          <a:p>
            <a:r>
              <a:rPr lang="en-US" sz="4000" dirty="0" smtClean="0"/>
              <a:t>AI in Medicine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9646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Artificial Intelligence  is an attempt to mimic the way human think.</a:t>
            </a:r>
          </a:p>
          <a:p>
            <a:r>
              <a:rPr lang="en-US" dirty="0" smtClean="0"/>
              <a:t>It has been widely successful in many applications.</a:t>
            </a:r>
          </a:p>
          <a:p>
            <a:r>
              <a:rPr lang="en-US" dirty="0" smtClean="0"/>
              <a:t>One of the most successful technique is “Machine Learning.”</a:t>
            </a:r>
          </a:p>
          <a:p>
            <a:r>
              <a:rPr lang="en-US" dirty="0" smtClean="0"/>
              <a:t>ML exhibits some performance that surpass human.</a:t>
            </a:r>
          </a:p>
          <a:p>
            <a:r>
              <a:rPr lang="en-US" dirty="0" smtClean="0"/>
              <a:t>But we have to be cautious in developing and deploying these systems.</a:t>
            </a:r>
          </a:p>
          <a:p>
            <a:r>
              <a:rPr lang="en-US" dirty="0" smtClean="0"/>
              <a:t>AI needs to avoid “Bias” and needs to be “Transparent.”</a:t>
            </a:r>
          </a:p>
        </p:txBody>
      </p:sp>
    </p:spTree>
    <p:extLst>
      <p:ext uri="{BB962C8B-B14F-4D97-AF65-F5344CB8AC3E}">
        <p14:creationId xmlns:p14="http://schemas.microsoft.com/office/powerpoint/2010/main" val="201615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r>
              <a:rPr lang="en-US" sz="3600" dirty="0"/>
              <a:t>Go to me 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00" y="341376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0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118" y="2202162"/>
            <a:ext cx="10515600" cy="1325563"/>
          </a:xfrm>
        </p:spPr>
        <p:txBody>
          <a:bodyPr/>
          <a:lstStyle/>
          <a:p>
            <a:r>
              <a:rPr lang="en-US" dirty="0" smtClean="0"/>
              <a:t>AI Fundamentals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What is AI?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an intelligent agent that acts like human.</a:t>
            </a:r>
          </a:p>
          <a:p>
            <a:r>
              <a:rPr lang="en-US" sz="4400" dirty="0"/>
              <a:t>this includes software services (aka Apps) and automated machines (think smart robot vacuum, automated factory etc.).</a:t>
            </a:r>
          </a:p>
        </p:txBody>
      </p:sp>
    </p:spTree>
    <p:extLst>
      <p:ext uri="{BB962C8B-B14F-4D97-AF65-F5344CB8AC3E}">
        <p14:creationId xmlns:p14="http://schemas.microsoft.com/office/powerpoint/2010/main" val="228254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50" y="1027908"/>
            <a:ext cx="8938100" cy="5033767"/>
          </a:xfrm>
        </p:spPr>
      </p:pic>
    </p:spTree>
    <p:extLst>
      <p:ext uri="{BB962C8B-B14F-4D97-AF65-F5344CB8AC3E}">
        <p14:creationId xmlns:p14="http://schemas.microsoft.com/office/powerpoint/2010/main" val="245661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AI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960" y="1825625"/>
            <a:ext cx="8625840" cy="4351338"/>
          </a:xfrm>
        </p:spPr>
        <p:txBody>
          <a:bodyPr>
            <a:noAutofit/>
          </a:bodyPr>
          <a:lstStyle/>
          <a:p>
            <a:r>
              <a:rPr lang="en-US" sz="4000" dirty="0"/>
              <a:t>understand human speech</a:t>
            </a:r>
          </a:p>
          <a:p>
            <a:r>
              <a:rPr lang="en-US" sz="4000" dirty="0"/>
              <a:t>identify objects from pictures</a:t>
            </a:r>
          </a:p>
          <a:p>
            <a:r>
              <a:rPr lang="en-US" sz="4000" dirty="0"/>
              <a:t>play games</a:t>
            </a:r>
          </a:p>
          <a:p>
            <a:r>
              <a:rPr lang="en-US" sz="4000" dirty="0" err="1"/>
              <a:t>analyse</a:t>
            </a:r>
            <a:r>
              <a:rPr lang="en-US" sz="4000" dirty="0"/>
              <a:t> big financial data</a:t>
            </a:r>
          </a:p>
          <a:p>
            <a:r>
              <a:rPr lang="en-US" sz="4000" dirty="0"/>
              <a:t>drive cars</a:t>
            </a:r>
          </a:p>
          <a:p>
            <a:r>
              <a:rPr lang="en-US" sz="4000" dirty="0"/>
              <a:t>control robots</a:t>
            </a:r>
          </a:p>
          <a:p>
            <a:r>
              <a:rPr lang="en-US" sz="4000" dirty="0"/>
              <a:t>automate many jobs</a:t>
            </a:r>
          </a:p>
        </p:txBody>
      </p:sp>
    </p:spTree>
    <p:extLst>
      <p:ext uri="{BB962C8B-B14F-4D97-AF65-F5344CB8AC3E}">
        <p14:creationId xmlns:p14="http://schemas.microsoft.com/office/powerpoint/2010/main" val="8260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2884" y="1827881"/>
            <a:ext cx="7846232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4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059" y="5307828"/>
            <a:ext cx="4999206" cy="13255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Source: Wikipedia “</a:t>
            </a:r>
            <a:r>
              <a:rPr lang="en-US" sz="1800" dirty="0" err="1"/>
              <a:t>AlphaGo</a:t>
            </a:r>
            <a:r>
              <a:rPr lang="en-US" sz="1800" dirty="0"/>
              <a:t> versus Lee </a:t>
            </a:r>
            <a:r>
              <a:rPr lang="en-US" sz="1800" dirty="0" err="1" smtClean="0"/>
              <a:t>Sedol</a:t>
            </a:r>
            <a:r>
              <a:rPr lang="en-US" sz="1800" dirty="0" smtClean="0"/>
              <a:t>”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723" y="790831"/>
            <a:ext cx="8631991" cy="4356401"/>
          </a:xfrm>
        </p:spPr>
      </p:pic>
    </p:spTree>
    <p:extLst>
      <p:ext uri="{BB962C8B-B14F-4D97-AF65-F5344CB8AC3E}">
        <p14:creationId xmlns:p14="http://schemas.microsoft.com/office/powerpoint/2010/main" val="191011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766</Words>
  <Application>Microsoft Office PowerPoint</Application>
  <PresentationFormat>Widescreen</PresentationFormat>
  <Paragraphs>96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Artificial Intelligence in Medicine</vt:lpstr>
      <vt:lpstr>More Information</vt:lpstr>
      <vt:lpstr>Outline</vt:lpstr>
      <vt:lpstr>AI Fundamentals</vt:lpstr>
      <vt:lpstr>What is AI?</vt:lpstr>
      <vt:lpstr>PowerPoint Presentation</vt:lpstr>
      <vt:lpstr>What can AI do?</vt:lpstr>
      <vt:lpstr>PowerPoint Presentation</vt:lpstr>
      <vt:lpstr>Source: Wikipedia “AlphaGo versus Lee Sedol”</vt:lpstr>
      <vt:lpstr>PowerPoint Presentation</vt:lpstr>
      <vt:lpstr>How a computer program be intelligent?</vt:lpstr>
      <vt:lpstr>First, using logical reasoning.</vt:lpstr>
      <vt:lpstr>PowerPoint Presentation</vt:lpstr>
      <vt:lpstr>PowerPoint Presentation</vt:lpstr>
      <vt:lpstr>Second, use memory and learning </vt:lpstr>
      <vt:lpstr>PowerPoint Presentation</vt:lpstr>
      <vt:lpstr>Artificial Neural Network 3-layer</vt:lpstr>
      <vt:lpstr>PowerPoint Presentation</vt:lpstr>
      <vt:lpstr>Example, recognise the picture of my wife</vt:lpstr>
      <vt:lpstr>PowerPoint Presentation</vt:lpstr>
      <vt:lpstr>Example of NN layer</vt:lpstr>
      <vt:lpstr>PowerPoint Presentation</vt:lpstr>
      <vt:lpstr>PowerPoint Presentation</vt:lpstr>
      <vt:lpstr>AI in Medicine  (Rule-based)</vt:lpstr>
      <vt:lpstr>PowerPoint Presentation</vt:lpstr>
      <vt:lpstr>PowerPoint Presentation</vt:lpstr>
      <vt:lpstr>Combining evidences</vt:lpstr>
      <vt:lpstr>PowerPoint Presentation</vt:lpstr>
      <vt:lpstr>PowerPoint Presentation</vt:lpstr>
      <vt:lpstr>Summary</vt:lpstr>
      <vt:lpstr>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Prabhas Chongstitvatana</dc:creator>
  <cp:lastModifiedBy>Prabhas Chongstitvatana</cp:lastModifiedBy>
  <cp:revision>12</cp:revision>
  <dcterms:created xsi:type="dcterms:W3CDTF">2019-03-02T00:17:06Z</dcterms:created>
  <dcterms:modified xsi:type="dcterms:W3CDTF">2019-03-15T14:40:42Z</dcterms:modified>
</cp:coreProperties>
</file>