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35" r:id="rId3"/>
    <p:sldId id="299" r:id="rId4"/>
    <p:sldId id="256" r:id="rId5"/>
    <p:sldId id="257" r:id="rId6"/>
    <p:sldId id="281" r:id="rId7"/>
    <p:sldId id="262" r:id="rId8"/>
    <p:sldId id="263" r:id="rId9"/>
    <p:sldId id="264" r:id="rId10"/>
    <p:sldId id="302" r:id="rId11"/>
    <p:sldId id="291" r:id="rId12"/>
    <p:sldId id="259" r:id="rId13"/>
    <p:sldId id="260" r:id="rId14"/>
    <p:sldId id="258" r:id="rId15"/>
    <p:sldId id="261" r:id="rId16"/>
    <p:sldId id="300" r:id="rId17"/>
    <p:sldId id="270" r:id="rId18"/>
    <p:sldId id="273" r:id="rId19"/>
    <p:sldId id="275" r:id="rId20"/>
    <p:sldId id="277" r:id="rId21"/>
    <p:sldId id="278" r:id="rId22"/>
    <p:sldId id="279" r:id="rId23"/>
    <p:sldId id="280" r:id="rId24"/>
    <p:sldId id="296" r:id="rId25"/>
    <p:sldId id="297" r:id="rId26"/>
    <p:sldId id="294" r:id="rId27"/>
    <p:sldId id="292" r:id="rId28"/>
    <p:sldId id="301" r:id="rId29"/>
    <p:sldId id="336" r:id="rId30"/>
    <p:sldId id="295" r:id="rId31"/>
    <p:sldId id="286" r:id="rId32"/>
    <p:sldId id="293" r:id="rId33"/>
    <p:sldId id="265" r:id="rId34"/>
    <p:sldId id="266" r:id="rId35"/>
    <p:sldId id="337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7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55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72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8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3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4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2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5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59E5C-03B7-484B-93FF-A4A6017083F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ECD01-128F-420A-99B2-E4170EDE0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4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prabhas\bag\talk\2010\som-gavotte-violin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aning.ca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Publish Your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Prabhas Chongstitvatana</a:t>
            </a:r>
          </a:p>
          <a:p>
            <a:pPr marL="0" indent="0">
              <a:buNone/>
            </a:pPr>
            <a:r>
              <a:rPr lang="en-US" dirty="0"/>
              <a:t>Faculty of Engineering</a:t>
            </a:r>
          </a:p>
          <a:p>
            <a:pPr marL="0" indent="0">
              <a:buNone/>
            </a:pPr>
            <a:r>
              <a:rPr lang="en-US" dirty="0" err="1"/>
              <a:t>Chulalongkorn</a:t>
            </a:r>
            <a:r>
              <a:rPr lang="en-US" dirty="0"/>
              <a:t> University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19 September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5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1D8A030-E5A6-440D-B173-DFCB236201D4}"/>
              </a:ext>
            </a:extLst>
          </p:cNvPr>
          <p:cNvSpPr>
            <a:spLocks noChangeArrowheads="1"/>
          </p:cNvSpPr>
          <p:nvPr>
            <p:ph type="title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endParaRPr lang="en-US" altLang="en-US">
              <a:cs typeface="DilleniaUPC" panose="02020603050405020304" pitchFamily="18" charset="-34"/>
            </a:endParaRP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1B9EE1BC-5E4F-4B19-911E-3E9451FB0DB3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>
              <a:cs typeface="DilleniaUPC" panose="02020603050405020304" pitchFamily="18" charset="-34"/>
            </a:endParaRPr>
          </a:p>
        </p:txBody>
      </p:sp>
      <p:pic>
        <p:nvPicPr>
          <p:cNvPr id="65541" name="Picture 5">
            <a:extLst>
              <a:ext uri="{FF2B5EF4-FFF2-40B4-BE49-F238E27FC236}">
                <a16:creationId xmlns:a16="http://schemas.microsoft.com/office/drawing/2014/main" id="{FC0B424D-76F0-495C-B52B-35D13D723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588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542" name="som-gavotte-violin.mp3">
            <a:hlinkClick r:id="" action="ppaction://media"/>
            <a:extLst>
              <a:ext uri="{FF2B5EF4-FFF2-40B4-BE49-F238E27FC236}">
                <a16:creationId xmlns:a16="http://schemas.microsoft.com/office/drawing/2014/main" id="{8A8074A3-BC18-4C69-9747-99BD45EDA5A2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1989" y="6092826"/>
            <a:ext cx="244475" cy="24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493" fill="hold"/>
                                        <p:tgtEl>
                                          <p:spTgt spid="655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554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as a career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h-TH" dirty="0"/>
              <a:t>หน้าที่ของอาจารย์</a:t>
            </a:r>
          </a:p>
          <a:p>
            <a:r>
              <a:rPr lang="th-TH" dirty="0"/>
              <a:t>สอน</a:t>
            </a:r>
          </a:p>
          <a:p>
            <a:r>
              <a:rPr lang="th-TH" dirty="0"/>
              <a:t>วิจัย</a:t>
            </a:r>
          </a:p>
          <a:p>
            <a:r>
              <a:rPr lang="th-TH" dirty="0"/>
              <a:t>บริการสังคม</a:t>
            </a:r>
          </a:p>
          <a:p>
            <a:r>
              <a:rPr lang="th-TH" dirty="0"/>
              <a:t>บำรุงศิลปะและวัฒนธรรม</a:t>
            </a:r>
            <a:endParaRPr lang="en-US" dirty="0"/>
          </a:p>
          <a:p>
            <a:endParaRPr lang="th-TH" dirty="0"/>
          </a:p>
          <a:p>
            <a:pPr marL="0" indent="0">
              <a:buNone/>
            </a:pPr>
            <a:r>
              <a:rPr lang="th-TH" dirty="0"/>
              <a:t>หน้าที่ของอาจารย์</a:t>
            </a:r>
          </a:p>
          <a:p>
            <a:r>
              <a:rPr lang="th-TH" dirty="0"/>
              <a:t>สอน สร้างคน</a:t>
            </a:r>
          </a:p>
          <a:p>
            <a:r>
              <a:rPr lang="th-TH" dirty="0"/>
              <a:t>วิจัย สร้างความรู้</a:t>
            </a:r>
          </a:p>
          <a:p>
            <a:r>
              <a:rPr lang="th-TH" dirty="0"/>
              <a:t>บริการสังคม พัฒนาสังคม</a:t>
            </a:r>
          </a:p>
          <a:p>
            <a:r>
              <a:rPr lang="th-TH" dirty="0"/>
              <a:t>บำรุงศิลปและวัฒนธรรม เพิ่มทุนสังคม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78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 dirty="0"/>
              <a:t>Research topic</a:t>
            </a:r>
            <a:endParaRPr lang="th-TH" altLang="th-TH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16113"/>
            <a:ext cx="8229600" cy="4210050"/>
          </a:xfrm>
        </p:spPr>
        <p:txBody>
          <a:bodyPr/>
          <a:lstStyle/>
          <a:p>
            <a:r>
              <a:rPr lang="en-US" altLang="th-TH" dirty="0"/>
              <a:t>What should be the topic of research?</a:t>
            </a:r>
          </a:p>
          <a:p>
            <a:r>
              <a:rPr lang="en-US" altLang="th-TH" dirty="0"/>
              <a:t>How can we "create" a suitable topic?</a:t>
            </a:r>
          </a:p>
          <a:p>
            <a:pPr marL="0" indent="0">
              <a:buNone/>
            </a:pPr>
            <a:endParaRPr lang="en-US" altLang="th-TH" dirty="0"/>
          </a:p>
          <a:p>
            <a:pPr marL="0" indent="0">
              <a:buNone/>
            </a:pPr>
            <a:r>
              <a:rPr lang="en-US" altLang="th-TH" dirty="0"/>
              <a:t>The important things are</a:t>
            </a:r>
          </a:p>
          <a:p>
            <a:endParaRPr lang="en-US" altLang="th-TH" dirty="0"/>
          </a:p>
          <a:p>
            <a:pPr lvl="1">
              <a:buFontTx/>
              <a:buNone/>
            </a:pPr>
            <a:r>
              <a:rPr lang="en-US" altLang="th-TH" dirty="0"/>
              <a:t>the "newness" of the subject.  </a:t>
            </a:r>
          </a:p>
          <a:p>
            <a:pPr lvl="1">
              <a:buFontTx/>
              <a:buNone/>
            </a:pPr>
            <a:r>
              <a:rPr lang="en-US" altLang="th-TH" dirty="0"/>
              <a:t>the "value" of the subject. </a:t>
            </a:r>
            <a:endParaRPr lang="th-TH" altLang="th-TH" dirty="0"/>
          </a:p>
        </p:txBody>
      </p:sp>
    </p:spTree>
    <p:extLst>
      <p:ext uri="{BB962C8B-B14F-4D97-AF65-F5344CB8AC3E}">
        <p14:creationId xmlns:p14="http://schemas.microsoft.com/office/powerpoint/2010/main" val="690237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To create a topic</a:t>
            </a:r>
            <a:endParaRPr lang="th-TH" altLang="th-TH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th-TH"/>
              <a:t>1  from the real-world problems</a:t>
            </a:r>
          </a:p>
          <a:p>
            <a:pPr>
              <a:buFontTx/>
              <a:buNone/>
            </a:pPr>
            <a:r>
              <a:rPr lang="en-US" altLang="th-TH"/>
              <a:t>2  from the boundary of current knowledge</a:t>
            </a:r>
          </a:p>
          <a:p>
            <a:pPr>
              <a:buFontTx/>
              <a:buNone/>
            </a:pPr>
            <a:r>
              <a:rPr lang="en-US" altLang="th-TH"/>
              <a:t>3  from imagination</a:t>
            </a:r>
          </a:p>
          <a:p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541520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Value</a:t>
            </a:r>
            <a:endParaRPr lang="th-TH" altLang="th-TH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The value of short term research is the immediate application of knowledge to real-world problems.  </a:t>
            </a:r>
          </a:p>
          <a:p>
            <a:endParaRPr lang="en-US" altLang="th-TH"/>
          </a:p>
          <a:p>
            <a:r>
              <a:rPr lang="en-US" altLang="th-TH"/>
              <a:t>The value of medium term research is the development and improvement of new methods.</a:t>
            </a:r>
          </a:p>
          <a:p>
            <a:endParaRPr lang="en-US" altLang="th-TH"/>
          </a:p>
          <a:p>
            <a:r>
              <a:rPr lang="en-US" altLang="th-TH"/>
              <a:t>The value of long term research is the discovery of new knowledge.</a:t>
            </a:r>
          </a:p>
          <a:p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505774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Evaluation</a:t>
            </a:r>
            <a:endParaRPr lang="th-TH" alt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/>
              <a:t>In research, we control the quality by "peer review".  That is, we believe that the best person to "valuate" our work is the person who is knowledgable in the field, our "peer".  </a:t>
            </a:r>
          </a:p>
          <a:p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50002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F0FB-A6D7-4F15-A6D9-422DDF165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 paper: a view from a reviewer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2976B-FC24-41EC-949B-C6BCB080B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715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Research paper</a:t>
            </a:r>
            <a:endParaRPr lang="th-TH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 paper should have sufficient information to convince your readers that you have an important research idea, that you have a good grasp of the relevant literature and the major issues, and that your methodology is sound. </a:t>
            </a:r>
          </a:p>
          <a:p>
            <a:pPr>
              <a:buFontTx/>
              <a:buNone/>
            </a:pP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532741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Major criteria to evaluate a paper</a:t>
            </a:r>
            <a:endParaRPr lang="th-TH" altLang="en-U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Does the paper address a well-formulated problem?</a:t>
            </a:r>
          </a:p>
          <a:p>
            <a:r>
              <a:rPr lang="en-US" altLang="en-US" dirty="0"/>
              <a:t>Is it a research problem, or is it just a routine application of known techniques?</a:t>
            </a:r>
          </a:p>
          <a:p>
            <a:r>
              <a:rPr lang="en-US" altLang="en-US" dirty="0"/>
              <a:t>Is it an important problem, whose solution will have useful effects?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1314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Pitfalls</a:t>
            </a:r>
            <a:endParaRPr lang="th-TH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It is not clear what question is being addressed by the paper.</a:t>
            </a:r>
          </a:p>
          <a:p>
            <a:r>
              <a:rPr lang="en-US" altLang="en-US" dirty="0"/>
              <a:t>The question being addressed is ill-formed.</a:t>
            </a:r>
          </a:p>
          <a:p>
            <a:r>
              <a:rPr lang="en-US" altLang="en-US" dirty="0"/>
              <a:t>It is not clear why the question is worth addressing.</a:t>
            </a:r>
          </a:p>
          <a:p>
            <a:r>
              <a:rPr lang="en-US" altLang="en-US" dirty="0"/>
              <a:t>The paper is just a routine application of known techniques.</a:t>
            </a: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343089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Search  “Prabhas Chongstitvatana”</a:t>
            </a:r>
          </a:p>
          <a:p>
            <a:r>
              <a:rPr lang="en-US" sz="3600" dirty="0"/>
              <a:t>Go to me homepage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216" y="3505200"/>
            <a:ext cx="2528108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996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Pitfalls</a:t>
            </a:r>
            <a:endParaRPr lang="th-TH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/>
              <a:t>The authors seem unaware of related research. 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The research has already been done - or appears to have been done. 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The work is badly presented, or incomprehensible to all but an expert in the field. </a:t>
            </a:r>
          </a:p>
        </p:txBody>
      </p:sp>
    </p:spTree>
    <p:extLst>
      <p:ext uri="{BB962C8B-B14F-4D97-AF65-F5344CB8AC3E}">
        <p14:creationId xmlns:p14="http://schemas.microsoft.com/office/powerpoint/2010/main" val="910663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Practical advise to avoid mistakes</a:t>
            </a:r>
            <a:endParaRPr lang="th-TH" altLang="en-US" sz="40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1. Failure to provide the proper context to frame the research question.</a:t>
            </a:r>
          </a:p>
          <a:p>
            <a:pPr>
              <a:buFontTx/>
              <a:buNone/>
            </a:pPr>
            <a:r>
              <a:rPr lang="en-US" altLang="en-US"/>
              <a:t>2. Failure to delimit the boundary conditions for your research.</a:t>
            </a:r>
          </a:p>
          <a:p>
            <a:pPr>
              <a:buFontTx/>
              <a:buNone/>
            </a:pPr>
            <a:r>
              <a:rPr lang="en-US" altLang="en-US"/>
              <a:t>3. Failure to cite landmark studies.</a:t>
            </a:r>
          </a:p>
          <a:p>
            <a:pPr>
              <a:buFontTx/>
              <a:buNone/>
            </a:pPr>
            <a:r>
              <a:rPr lang="en-US" altLang="en-US"/>
              <a:t>4. Failure to accurately present the theoretical and empirical contributions by other researchers.</a:t>
            </a:r>
          </a:p>
          <a:p>
            <a:pPr>
              <a:buFontTx/>
              <a:buNone/>
            </a:pPr>
            <a:r>
              <a:rPr lang="en-US" altLang="en-US"/>
              <a:t>5. Failure to stay focused on the research question.</a:t>
            </a: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1804766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Practical advise to avoid mistakes</a:t>
            </a:r>
            <a:endParaRPr lang="th-TH" altLang="en-US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/>
              <a:t>6. Failure to develop a coherent and persuasive argument for the proposed research.</a:t>
            </a:r>
          </a:p>
          <a:p>
            <a:pPr>
              <a:buFontTx/>
              <a:buNone/>
            </a:pPr>
            <a:r>
              <a:rPr lang="en-US" altLang="en-US" dirty="0"/>
              <a:t>7. Too much detail on minor issues, but not enough detail on major issues.</a:t>
            </a:r>
          </a:p>
          <a:p>
            <a:pPr>
              <a:buFontTx/>
              <a:buNone/>
            </a:pPr>
            <a:r>
              <a:rPr lang="en-US" altLang="en-US" dirty="0"/>
              <a:t>8. Too much rambling -- going "all over the map" without a clear sense of direction. </a:t>
            </a:r>
          </a:p>
          <a:p>
            <a:pPr>
              <a:buFontTx/>
              <a:buNone/>
            </a:pPr>
            <a:r>
              <a:rPr lang="en-US" altLang="en-US" dirty="0"/>
              <a:t>9. Too many citation lapses and incorrect references.</a:t>
            </a:r>
          </a:p>
          <a:p>
            <a:pPr>
              <a:buFontTx/>
              <a:buNone/>
            </a:pPr>
            <a:r>
              <a:rPr lang="en-US" altLang="en-US" dirty="0"/>
              <a:t>10. Too long or too short.</a:t>
            </a:r>
            <a:endParaRPr lang="th-TH" altLang="en-US" dirty="0"/>
          </a:p>
        </p:txBody>
      </p:sp>
    </p:spTree>
    <p:extLst>
      <p:ext uri="{BB962C8B-B14F-4D97-AF65-F5344CB8AC3E}">
        <p14:creationId xmlns:p14="http://schemas.microsoft.com/office/powerpoint/2010/main" val="18349613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  <a:endParaRPr lang="th-TH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/>
              <a:t>Paul T</a:t>
            </a:r>
            <a:r>
              <a:rPr lang="th-TH" altLang="en-US"/>
              <a:t>. </a:t>
            </a:r>
            <a:r>
              <a:rPr lang="en-US" altLang="en-US"/>
              <a:t>P</a:t>
            </a:r>
            <a:r>
              <a:rPr lang="th-TH" altLang="en-US"/>
              <a:t>. </a:t>
            </a:r>
            <a:r>
              <a:rPr lang="en-US" altLang="en-US"/>
              <a:t>Wong, Ph</a:t>
            </a:r>
            <a:r>
              <a:rPr lang="th-TH" altLang="en-US"/>
              <a:t>.</a:t>
            </a:r>
            <a:r>
              <a:rPr lang="en-US" altLang="en-US"/>
              <a:t>D</a:t>
            </a:r>
            <a:r>
              <a:rPr lang="th-TH" altLang="en-US"/>
              <a:t>.</a:t>
            </a:r>
            <a:r>
              <a:rPr lang="en-US" altLang="en-US"/>
              <a:t>, C</a:t>
            </a:r>
            <a:r>
              <a:rPr lang="th-TH" altLang="en-US"/>
              <a:t>.</a:t>
            </a:r>
            <a:r>
              <a:rPr lang="en-US" altLang="en-US"/>
              <a:t>Psych</a:t>
            </a:r>
            <a:r>
              <a:rPr lang="th-TH" altLang="en-US"/>
              <a:t>. </a:t>
            </a:r>
            <a:r>
              <a:rPr lang="en-US" altLang="en-US"/>
              <a:t>Research Director, Graduate Program in Counselling Psychology, Trinity Western University, Langley, BC, Canada</a:t>
            </a:r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hlinkClick r:id="rId2"/>
              </a:rPr>
              <a:t>http</a:t>
            </a:r>
            <a:r>
              <a:rPr lang="th-TH" altLang="en-US" sz="2400">
                <a:hlinkClick r:id="rId2"/>
              </a:rPr>
              <a:t>://</a:t>
            </a:r>
            <a:r>
              <a:rPr lang="en-US" altLang="en-US" sz="2400">
                <a:hlinkClick r:id="rId2"/>
              </a:rPr>
              <a:t>www</a:t>
            </a:r>
            <a:r>
              <a:rPr lang="th-TH" altLang="en-US" sz="2400">
                <a:hlinkClick r:id="rId2"/>
              </a:rPr>
              <a:t>.</a:t>
            </a:r>
            <a:r>
              <a:rPr lang="en-US" altLang="en-US" sz="2400">
                <a:hlinkClick r:id="rId2"/>
              </a:rPr>
              <a:t>meaning</a:t>
            </a:r>
            <a:r>
              <a:rPr lang="th-TH" altLang="en-US" sz="2400">
                <a:hlinkClick r:id="rId2"/>
              </a:rPr>
              <a:t>.</a:t>
            </a:r>
            <a:r>
              <a:rPr lang="en-US" altLang="en-US" sz="2400">
                <a:hlinkClick r:id="rId2"/>
              </a:rPr>
              <a:t>ca</a:t>
            </a:r>
            <a:r>
              <a:rPr lang="th-TH" altLang="en-US" sz="2400">
                <a:hlinkClick r:id="rId2"/>
              </a:rPr>
              <a:t>/</a:t>
            </a:r>
            <a:r>
              <a:rPr lang="en-US" altLang="en-US" sz="2400"/>
              <a:t> archives</a:t>
            </a:r>
            <a:r>
              <a:rPr lang="th-TH" altLang="en-US" sz="2400"/>
              <a:t>/</a:t>
            </a:r>
            <a:r>
              <a:rPr lang="en-US" altLang="en-US" sz="2400"/>
              <a:t> archive</a:t>
            </a:r>
            <a:r>
              <a:rPr lang="th-TH" altLang="en-US" sz="2400"/>
              <a:t>/</a:t>
            </a:r>
            <a:r>
              <a:rPr lang="en-US" altLang="en-US" sz="2400"/>
              <a:t>art_how_to_write_P_Wong</a:t>
            </a:r>
            <a:r>
              <a:rPr lang="th-TH" altLang="en-US" sz="2400"/>
              <a:t>.</a:t>
            </a:r>
            <a:r>
              <a:rPr lang="en-US" altLang="en-US" sz="2400"/>
              <a:t>htm</a:t>
            </a:r>
            <a:endParaRPr lang="th-TH" altLang="en-US" sz="2400"/>
          </a:p>
          <a:p>
            <a:pPr>
              <a:lnSpc>
                <a:spcPct val="80000"/>
              </a:lnSpc>
            </a:pPr>
            <a:endParaRPr lang="th-TH" altLang="en-US" sz="24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/>
              <a:t>S</a:t>
            </a:r>
            <a:r>
              <a:rPr lang="th-TH" altLang="en-US"/>
              <a:t>. </a:t>
            </a:r>
            <a:r>
              <a:rPr lang="en-US" altLang="en-US"/>
              <a:t>Jone, A</a:t>
            </a:r>
            <a:r>
              <a:rPr lang="th-TH" altLang="en-US"/>
              <a:t>. </a:t>
            </a:r>
            <a:r>
              <a:rPr lang="en-US" altLang="en-US"/>
              <a:t>Bundy, Writing a good grant proposal, </a:t>
            </a:r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http</a:t>
            </a:r>
            <a:r>
              <a:rPr lang="th-TH" altLang="en-US" sz="2400"/>
              <a:t>://</a:t>
            </a:r>
            <a:r>
              <a:rPr lang="en-US" altLang="en-US" sz="2400"/>
              <a:t>research</a:t>
            </a:r>
            <a:r>
              <a:rPr lang="th-TH" altLang="en-US" sz="2400"/>
              <a:t>.</a:t>
            </a:r>
            <a:r>
              <a:rPr lang="en-US" altLang="en-US" sz="2400"/>
              <a:t>microsoft</a:t>
            </a:r>
            <a:r>
              <a:rPr lang="th-TH" altLang="en-US" sz="2400"/>
              <a:t>.</a:t>
            </a:r>
            <a:r>
              <a:rPr lang="en-US" altLang="en-US" sz="2400"/>
              <a:t>com</a:t>
            </a:r>
            <a:r>
              <a:rPr lang="th-TH" altLang="en-US" sz="2400"/>
              <a:t>/</a:t>
            </a:r>
            <a:r>
              <a:rPr lang="en-US" altLang="en-US" sz="2400"/>
              <a:t>en</a:t>
            </a:r>
            <a:r>
              <a:rPr lang="th-TH" altLang="en-US" sz="2400"/>
              <a:t>-</a:t>
            </a:r>
            <a:r>
              <a:rPr lang="en-US" altLang="en-US" sz="2400"/>
              <a:t>us</a:t>
            </a:r>
            <a:r>
              <a:rPr lang="th-TH" altLang="en-US" sz="2400"/>
              <a:t> /</a:t>
            </a:r>
            <a:r>
              <a:rPr lang="en-US" altLang="en-US" sz="2400"/>
              <a:t>um</a:t>
            </a:r>
            <a:r>
              <a:rPr lang="th-TH" altLang="en-US" sz="2400"/>
              <a:t>/</a:t>
            </a:r>
            <a:r>
              <a:rPr lang="en-US" altLang="en-US" sz="2400"/>
              <a:t>people</a:t>
            </a:r>
            <a:r>
              <a:rPr lang="th-TH" altLang="en-US" sz="2400"/>
              <a:t>/</a:t>
            </a:r>
            <a:r>
              <a:rPr lang="en-US" altLang="en-US" sz="2400"/>
              <a:t>simonpj</a:t>
            </a:r>
            <a:r>
              <a:rPr lang="th-TH" altLang="en-US" sz="2400"/>
              <a:t>/</a:t>
            </a:r>
            <a:r>
              <a:rPr lang="en-US" altLang="en-US" sz="2400"/>
              <a:t>papers</a:t>
            </a:r>
            <a:r>
              <a:rPr lang="th-TH" altLang="en-US" sz="2400"/>
              <a:t>/</a:t>
            </a:r>
            <a:r>
              <a:rPr lang="en-US" altLang="en-US" sz="2400"/>
              <a:t>Proposal</a:t>
            </a:r>
            <a:r>
              <a:rPr lang="th-TH" altLang="en-US" sz="2400"/>
              <a:t>.</a:t>
            </a:r>
            <a:r>
              <a:rPr lang="en-US" altLang="en-US" sz="2400"/>
              <a:t>html</a:t>
            </a:r>
            <a:endParaRPr lang="th-TH" altLang="en-US" sz="2400"/>
          </a:p>
          <a:p>
            <a:pPr>
              <a:lnSpc>
                <a:spcPct val="80000"/>
              </a:lnSpc>
            </a:pPr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30332893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Quality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คุณภาพ คือ</a:t>
            </a:r>
          </a:p>
          <a:p>
            <a:r>
              <a:rPr lang="th-TH" dirty="0"/>
              <a:t>ลำดับขั้นของความดีเลิศ</a:t>
            </a:r>
          </a:p>
          <a:p>
            <a:r>
              <a:rPr lang="th-TH" dirty="0"/>
              <a:t>ความเหมาะสมกับวัตถุประสงค์</a:t>
            </a:r>
          </a:p>
          <a:p>
            <a:r>
              <a:rPr lang="th-TH" dirty="0"/>
              <a:t>ลักษณะที่เป็นพิเศษ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835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“คุณภาพคนกับคุณภาพงานเป็นอันเดียวกัน มันแยกกันไม่ออก การใช้งาน</a:t>
            </a:r>
          </a:p>
          <a:p>
            <a:r>
              <a:rPr lang="th-TH" dirty="0"/>
              <a:t>เป็นหลักเพื่อให้คุณภาพดีขึ้นประสิทธิภาพดีขึ้น ก็เป็นเครื่องมือที่จะทำให้</a:t>
            </a:r>
          </a:p>
          <a:p>
            <a:r>
              <a:rPr lang="th-TH" dirty="0"/>
              <a:t>คนเก่งขึ้น”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</a:t>
            </a:r>
            <a:r>
              <a:rPr lang="th-TH" dirty="0"/>
              <a:t> วิจารณ์ พานิช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636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own observation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research is very much social activities</a:t>
            </a:r>
          </a:p>
          <a:p>
            <a:r>
              <a:rPr lang="en-US" dirty="0"/>
              <a:t>[</a:t>
            </a:r>
            <a:r>
              <a:rPr lang="en-US" dirty="0">
                <a:highlight>
                  <a:srgbClr val="FFFF00"/>
                </a:highlight>
              </a:rPr>
              <a:t>but a lot of time you need quite time and place to think</a:t>
            </a:r>
          </a:p>
          <a:p>
            <a:r>
              <a:rPr lang="en-US" dirty="0">
                <a:highlight>
                  <a:srgbClr val="FFFF00"/>
                </a:highlight>
              </a:rPr>
              <a:t>hard</a:t>
            </a:r>
            <a:r>
              <a:rPr lang="en-US" dirty="0"/>
              <a:t>.]</a:t>
            </a:r>
          </a:p>
          <a:p>
            <a:r>
              <a:rPr lang="en-US" dirty="0"/>
              <a:t>motivation is very important</a:t>
            </a:r>
          </a:p>
          <a:p>
            <a:r>
              <a:rPr lang="en-US" dirty="0"/>
              <a:t>[</a:t>
            </a:r>
            <a:r>
              <a:rPr lang="en-US" dirty="0">
                <a:highlight>
                  <a:srgbClr val="FFFF00"/>
                </a:highlight>
              </a:rPr>
              <a:t>find the topic that suite your interest</a:t>
            </a:r>
            <a:r>
              <a:rPr lang="en-US" dirty="0"/>
              <a:t>]</a:t>
            </a:r>
          </a:p>
          <a:p>
            <a:r>
              <a:rPr lang="en-US" dirty="0"/>
              <a:t>publication always takes more time than you expect.</a:t>
            </a:r>
          </a:p>
          <a:p>
            <a:r>
              <a:rPr lang="en-US" dirty="0"/>
              <a:t>start writing a paper is difficult.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271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Myth of a teaching professor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สอน วิจัย</a:t>
            </a:r>
          </a:p>
          <a:p>
            <a:r>
              <a:rPr lang="th-TH" dirty="0"/>
              <a:t>ความรู้สากล ความรู้ท้องถิ่น</a:t>
            </a:r>
          </a:p>
          <a:p>
            <a:r>
              <a:rPr lang="th-TH" dirty="0"/>
              <a:t>ชีวิตอาจารย์มีช่วงต่างๆ</a:t>
            </a:r>
          </a:p>
          <a:p>
            <a:r>
              <a:rPr lang="th-TH" dirty="0"/>
              <a:t>สอน วิจัย ดูแลนักเรียนบัณฑิต มั่นใจ หาทางใหม่ๆ วิจัยความรู้</a:t>
            </a:r>
          </a:p>
          <a:p>
            <a:r>
              <a:rPr lang="th-TH" dirty="0"/>
              <a:t>วิจัยอุตสาหกรรม สร้างเครือข่ายชุมชนวิชาการ</a:t>
            </a:r>
          </a:p>
        </p:txBody>
      </p:sp>
    </p:spTree>
    <p:extLst>
      <p:ext uri="{BB962C8B-B14F-4D97-AF65-F5344CB8AC3E}">
        <p14:creationId xmlns:p14="http://schemas.microsoft.com/office/powerpoint/2010/main" val="33474077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AAD49-EF34-4D21-A735-642A6BD5C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งานวิจัยมีหลายมิติ</a:t>
            </a:r>
            <a:br>
              <a:rPr lang="th-TH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8CF18-057E-4B79-915E-8178138E5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ภายใน</a:t>
            </a:r>
          </a:p>
          <a:p>
            <a:pPr lvl="1"/>
            <a:r>
              <a:rPr lang="th-TH" dirty="0"/>
              <a:t>ความ</a:t>
            </a:r>
            <a:r>
              <a:rPr lang="th-TH" dirty="0" err="1"/>
              <a:t>กระตือรือล้น</a:t>
            </a:r>
            <a:r>
              <a:rPr lang="th-TH" dirty="0"/>
              <a:t>ในความรู้</a:t>
            </a:r>
          </a:p>
          <a:p>
            <a:pPr lvl="1"/>
            <a:r>
              <a:rPr lang="th-TH" dirty="0"/>
              <a:t>คุณค่า</a:t>
            </a:r>
          </a:p>
          <a:p>
            <a:pPr lvl="1"/>
            <a:r>
              <a:rPr lang="th-TH" dirty="0"/>
              <a:t>ความงาม</a:t>
            </a:r>
          </a:p>
          <a:p>
            <a:r>
              <a:rPr lang="th-TH" dirty="0"/>
              <a:t>ภายนอก</a:t>
            </a:r>
          </a:p>
          <a:p>
            <a:pPr lvl="1"/>
            <a:r>
              <a:rPr lang="th-TH" dirty="0"/>
              <a:t>ความภูมิใจในตัวศิษย์</a:t>
            </a:r>
          </a:p>
          <a:p>
            <a:pPr lvl="1"/>
            <a:r>
              <a:rPr lang="th-TH" dirty="0"/>
              <a:t>การมีส่วนร่วมในชุมชนวิชาการ</a:t>
            </a:r>
          </a:p>
          <a:p>
            <a:pPr lvl="1"/>
            <a:r>
              <a:rPr lang="th-TH" dirty="0"/>
              <a:t>ในประเทศ ต่างประเทศ</a:t>
            </a:r>
          </a:p>
          <a:p>
            <a:pPr lvl="1"/>
            <a:r>
              <a:rPr lang="th-TH" dirty="0"/>
              <a:t>การพัฒนาสังคม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5106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B957F-D55E-4CA5-8696-B01F8CD92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research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B97B1B50-8787-4E7C-B5E0-CA61EF743A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116" y="1948685"/>
            <a:ext cx="8117612" cy="4133017"/>
          </a:xfrm>
        </p:spPr>
      </p:pic>
    </p:spTree>
    <p:extLst>
      <p:ext uri="{BB962C8B-B14F-4D97-AF65-F5344CB8AC3E}">
        <p14:creationId xmlns:p14="http://schemas.microsoft.com/office/powerpoint/2010/main" val="71887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1262"/>
            <a:ext cx="10515600" cy="1325563"/>
          </a:xfrm>
        </p:spPr>
        <p:txBody>
          <a:bodyPr/>
          <a:lstStyle/>
          <a:p>
            <a:r>
              <a:rPr lang="th-TH" dirty="0"/>
              <a:t>คำแนะนำในการผลิตผลงานวิชาการ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แบ่งผู้ฟังเป็น 3 กลุ่ม อาจารย์ ผู้ช่วยศาสตราจารย์</a:t>
            </a:r>
            <a:r>
              <a:rPr lang="en-US" dirty="0"/>
              <a:t> </a:t>
            </a:r>
            <a:r>
              <a:rPr lang="th-TH" dirty="0"/>
              <a:t>รองศาสตราจารย์ </a:t>
            </a:r>
            <a:endParaRPr lang="en-US" dirty="0"/>
          </a:p>
          <a:p>
            <a:r>
              <a:rPr lang="th-TH" dirty="0"/>
              <a:t>กลุ่มแรก คำแนะนำเกี่ยวกับ ลักษณะการเขียนเปเปอร์ คือ การตั้งหัวเรื่อง ความทันสมัย ลีลาการเขียน และความเรียบร้อย </a:t>
            </a:r>
            <a:endParaRPr lang="en-US" dirty="0"/>
          </a:p>
          <a:p>
            <a:r>
              <a:rPr lang="th-TH" dirty="0"/>
              <a:t>กลุ่มที่ 2 ผู้ช่วยศาสตราจารย์ มุมมองของผู้รีวิว การหาเพื่อนร่วมเขียน</a:t>
            </a:r>
            <a:r>
              <a:rPr lang="en-US" dirty="0"/>
              <a:t> </a:t>
            </a:r>
            <a:r>
              <a:rPr lang="th-TH" dirty="0"/>
              <a:t>การตอบผู้รีวิว </a:t>
            </a:r>
            <a:endParaRPr lang="en-US" dirty="0"/>
          </a:p>
          <a:p>
            <a:r>
              <a:rPr lang="th-TH" dirty="0"/>
              <a:t>กลุ่มที่ 3 รองศาสตราจารย์ การตั้งกลุ่มวิจัย การคัดเลือกวารสาร ตัววัดคุณภาพ </a:t>
            </a:r>
            <a:br>
              <a:rPr lang="th-TH" dirty="0"/>
            </a:br>
            <a:endParaRPr lang="en-US" dirty="0"/>
          </a:p>
          <a:p>
            <a:r>
              <a:rPr lang="th-TH" dirty="0"/>
              <a:t>แนวความคิดในการทำวิจัย แรงจูงใจ</a:t>
            </a:r>
            <a:r>
              <a:rPr lang="en-US" dirty="0"/>
              <a:t> </a:t>
            </a:r>
            <a:r>
              <a:rPr lang="th-TH" dirty="0"/>
              <a:t>เป้าหมาย</a:t>
            </a:r>
            <a:r>
              <a:rPr lang="en-US" dirty="0"/>
              <a:t> </a:t>
            </a:r>
            <a:r>
              <a:rPr lang="th-TH" dirty="0"/>
              <a:t>ตัวชี้วัดความสำเร็จ</a:t>
            </a:r>
            <a:r>
              <a:rPr lang="en-US" dirty="0"/>
              <a:t> </a:t>
            </a:r>
            <a:r>
              <a:rPr lang="th-TH" dirty="0"/>
              <a:t>ปัจจัยที่สำคัญ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5767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time is needed to do research?</a:t>
            </a:r>
          </a:p>
          <a:p>
            <a:r>
              <a:rPr lang="en-US" dirty="0"/>
              <a:t>What you will get out of doing a research?</a:t>
            </a:r>
          </a:p>
        </p:txBody>
      </p:sp>
    </p:spTree>
    <p:extLst>
      <p:ext uri="{BB962C8B-B14F-4D97-AF65-F5344CB8AC3E}">
        <p14:creationId xmlns:p14="http://schemas.microsoft.com/office/powerpoint/2010/main" val="18371248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Imagination is the most important skill for research</a:t>
            </a:r>
          </a:p>
        </p:txBody>
      </p:sp>
    </p:spTree>
    <p:extLst>
      <p:ext uri="{BB962C8B-B14F-4D97-AF65-F5344CB8AC3E}">
        <p14:creationId xmlns:p14="http://schemas.microsoft.com/office/powerpoint/2010/main" val="34677794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Beauty leads Science</a:t>
            </a:r>
          </a:p>
          <a:p>
            <a:pPr marL="0" indent="0">
              <a:buNone/>
            </a:pPr>
            <a:r>
              <a:rPr lang="en-US" sz="4000" dirty="0"/>
              <a:t>Science leads Education</a:t>
            </a:r>
          </a:p>
        </p:txBody>
      </p:sp>
    </p:spTree>
    <p:extLst>
      <p:ext uri="{BB962C8B-B14F-4D97-AF65-F5344CB8AC3E}">
        <p14:creationId xmlns:p14="http://schemas.microsoft.com/office/powerpoint/2010/main" val="21674276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DSCF107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78164" y="1600201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82707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DSCF10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908051"/>
            <a:ext cx="7031038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56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Search  “Prabhas Chongstitvatana”</a:t>
            </a:r>
          </a:p>
          <a:p>
            <a:r>
              <a:rPr lang="en-US" sz="3600" dirty="0"/>
              <a:t>Go to me homepage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216" y="3505200"/>
            <a:ext cx="2528108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131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Doing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11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Motivation</a:t>
            </a:r>
            <a:endParaRPr lang="th-TH" altLang="th-T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h-TH" dirty="0"/>
              <a:t>It is very important to appreciate the value of research.  If you value it you will motivation yourself to do it.</a:t>
            </a:r>
          </a:p>
          <a:p>
            <a:endParaRPr lang="en-US" altLang="th-TH" dirty="0"/>
          </a:p>
        </p:txBody>
      </p:sp>
    </p:spTree>
    <p:extLst>
      <p:ext uri="{BB962C8B-B14F-4D97-AF65-F5344CB8AC3E}">
        <p14:creationId xmlns:p14="http://schemas.microsoft.com/office/powerpoint/2010/main" val="319422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doubt about the correlation between scientific development and wealth of a nation.  </a:t>
            </a:r>
          </a:p>
          <a:p>
            <a:r>
              <a:rPr lang="en-US" dirty="0"/>
              <a:t>Scientific development is mostly driven by research.  </a:t>
            </a:r>
          </a:p>
          <a:p>
            <a:r>
              <a:rPr lang="en-US" dirty="0"/>
              <a:t>Most everyday products are the result of some fundamental discovery in science.  </a:t>
            </a:r>
          </a:p>
          <a:p>
            <a:r>
              <a:rPr lang="en-US" dirty="0"/>
              <a:t>Technology is the fruit of scientific discovery. </a:t>
            </a:r>
          </a:p>
        </p:txBody>
      </p:sp>
    </p:spTree>
    <p:extLst>
      <p:ext uri="{BB962C8B-B14F-4D97-AF65-F5344CB8AC3E}">
        <p14:creationId xmlns:p14="http://schemas.microsoft.com/office/powerpoint/2010/main" val="3195218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h-TH"/>
              <a:t>Research as Creative work</a:t>
            </a:r>
            <a:endParaRPr lang="th-TH" altLang="th-T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th-TH"/>
              <a:t>ศาสตราจารย์นายแพทย์วิจารณ์ พานิช</a:t>
            </a:r>
          </a:p>
          <a:p>
            <a:r>
              <a:rPr lang="th-TH" altLang="th-TH"/>
              <a:t>การใช้คุณภาพเป็นเครื่องมือในการพัฒนางานหรือพัฒนาคน มีเงื่อนไขที่สำคัญอยู่อย่างหนึ่งคือ  จะเกิดความคิดริเริ่มสร้างสรรค์ใหม่ ๆ ในการทำงาน  </a:t>
            </a:r>
          </a:p>
          <a:p>
            <a:r>
              <a:rPr lang="th-TH" altLang="th-TH"/>
              <a:t>หน่วยงานอีกหลายแห่งที่เป็นของราชการและคุ้นอยู่กับการทำงานตามแบบแผนที่หัวหน้าสั่งหรือตามกฎระเบียบของราชการนั้น การที่จะคิดงานเชิง   ริเริ่มหรือสร้างสรรค์อะไร  หรือทำอะไรแปลก ๆ ใหม่ ๆ  นั้นเป็นเรื่องยากที่สุด </a:t>
            </a:r>
          </a:p>
        </p:txBody>
      </p:sp>
    </p:spTree>
    <p:extLst>
      <p:ext uri="{BB962C8B-B14F-4D97-AF65-F5344CB8AC3E}">
        <p14:creationId xmlns:p14="http://schemas.microsoft.com/office/powerpoint/2010/main" val="683527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49913"/>
          </a:xfrm>
        </p:spPr>
        <p:txBody>
          <a:bodyPr/>
          <a:lstStyle/>
          <a:p>
            <a:r>
              <a:rPr lang="th-TH" altLang="th-TH"/>
              <a:t>น่าจะเป็นเพราะตัวกฎระเบียบมันตีกรอบวิธีคิดของคน จนกระทั่งออกนอกกรอบไม่เป็น </a:t>
            </a:r>
          </a:p>
          <a:p>
            <a:r>
              <a:rPr lang="th-TH" altLang="th-TH"/>
              <a:t>ปัญหาใหญ่ที่สุดอันหนึ่งคือ  ได้สร้างความเชื่อภายในตัวเราว่า   เราไม่มีหน้าที่จะต้องคิด เราไม่มีความสามารถที่จะคิด และเราต้องทำตามกรอบที่ว่านั้น </a:t>
            </a:r>
          </a:p>
          <a:p>
            <a:r>
              <a:rPr lang="th-TH" altLang="th-TH"/>
              <a:t>เมื่อใดก็ตามที่เราทำงานคุณภาพ เรื่องของความเชื่อมั่นในความสามารถของตัวเราเองและกลุ่มเพื่อนที่ทำงานอยู่ด้วยกัน และขยายวงออกไปเรื่อยๆเป็นเรื่องที่สำคัญที่สุด เทคนิคความรู้วิธีการทั้งหลายมาทีหลัง  แต่ความเชื่อมั่นอย่างเดียวยังไม่พอ ต้องไปโยงกับความเป็นจริงที่สำคัญที่สุดก็คืองาน </a:t>
            </a:r>
          </a:p>
        </p:txBody>
      </p:sp>
    </p:spTree>
    <p:extLst>
      <p:ext uri="{BB962C8B-B14F-4D97-AF65-F5344CB8AC3E}">
        <p14:creationId xmlns:p14="http://schemas.microsoft.com/office/powerpoint/2010/main" val="1038831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5175"/>
            <a:ext cx="8229600" cy="5360988"/>
          </a:xfrm>
        </p:spPr>
        <p:txBody>
          <a:bodyPr/>
          <a:lstStyle/>
          <a:p>
            <a:r>
              <a:rPr lang="th-TH" altLang="th-TH"/>
              <a:t>งานเป็นเครื่องมือที่จะให้เราได้ทดลองหรือทดสอบความสามารถ  ศักยภาพ  ความคิดริเริ่มสร้างสรรค์ของเรา สิ่งที่เป็นความเชื่อของเรา </a:t>
            </a:r>
          </a:p>
          <a:p>
            <a:r>
              <a:rPr lang="th-TH" altLang="th-TH"/>
              <a:t>เป็นความสงสัยของเราว่าเราอยากจะทำให้ดีขึ้น อยากจะทำอะไรใหม่ๆให้เกิดขึ้น ตกลงแล้วตัวงานกลายเป็นโอกาสในการที่จะทำอะไรให้สนุก</a:t>
            </a:r>
          </a:p>
          <a:p>
            <a:r>
              <a:rPr lang="th-TH" altLang="th-TH"/>
              <a:t>อย่างนี้ใช้วิธีที่จะให้สนุกกับงานโดยใช้ความเปลี่ยนแปลงเป็นเครื่องมือ  แล้วก็ดูไปข้างหน้าว่าจะเกิดอะไรขึ้น </a:t>
            </a:r>
          </a:p>
          <a:p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205631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1293</Words>
  <Application>Microsoft Office PowerPoint</Application>
  <PresentationFormat>Widescreen</PresentationFormat>
  <Paragraphs>148</Paragraphs>
  <Slides>35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 Publish Your Work</vt:lpstr>
      <vt:lpstr>More Information</vt:lpstr>
      <vt:lpstr>คำแนะนำในการผลิตผลงานวิชาการ</vt:lpstr>
      <vt:lpstr>Doing research</vt:lpstr>
      <vt:lpstr>Motivation</vt:lpstr>
      <vt:lpstr>Research motivation</vt:lpstr>
      <vt:lpstr>Research as Creative work</vt:lpstr>
      <vt:lpstr>PowerPoint Presentation</vt:lpstr>
      <vt:lpstr>PowerPoint Presentation</vt:lpstr>
      <vt:lpstr>PowerPoint Presentation</vt:lpstr>
      <vt:lpstr>Research as a career </vt:lpstr>
      <vt:lpstr>Research topic</vt:lpstr>
      <vt:lpstr>To create a topic</vt:lpstr>
      <vt:lpstr>Value</vt:lpstr>
      <vt:lpstr>Evaluation</vt:lpstr>
      <vt:lpstr>Writing a paper: a view from a reviewer</vt:lpstr>
      <vt:lpstr>Research paper</vt:lpstr>
      <vt:lpstr>Major criteria to evaluate a paper</vt:lpstr>
      <vt:lpstr>Common Pitfalls</vt:lpstr>
      <vt:lpstr>Common Pitfalls</vt:lpstr>
      <vt:lpstr>Practical advise to avoid mistakes</vt:lpstr>
      <vt:lpstr>Practical advise to avoid mistakes</vt:lpstr>
      <vt:lpstr>References</vt:lpstr>
      <vt:lpstr>Research Quality </vt:lpstr>
      <vt:lpstr>Research quality</vt:lpstr>
      <vt:lpstr>My own observation </vt:lpstr>
      <vt:lpstr>Myth of a teaching professor </vt:lpstr>
      <vt:lpstr>งานวิจัยมีหลายมิติ </vt:lpstr>
      <vt:lpstr>Long term research</vt:lpstr>
      <vt:lpstr>Exercise </vt:lpstr>
      <vt:lpstr>PowerPoint Presentation</vt:lpstr>
      <vt:lpstr>PowerPoint Presentation</vt:lpstr>
      <vt:lpstr>PowerPoint Presentation</vt:lpstr>
      <vt:lpstr>PowerPoint Presentation</vt:lpstr>
      <vt:lpstr>More Information</vt:lpstr>
    </vt:vector>
  </TitlesOfParts>
  <Company>Chulalongkorn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Prabhas Chongstitvatana</dc:creator>
  <cp:lastModifiedBy>Prabhas Chongstitvatana</cp:lastModifiedBy>
  <cp:revision>12</cp:revision>
  <dcterms:created xsi:type="dcterms:W3CDTF">2020-09-18T00:45:39Z</dcterms:created>
  <dcterms:modified xsi:type="dcterms:W3CDTF">2020-09-18T15:44:58Z</dcterms:modified>
</cp:coreProperties>
</file>