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68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42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914953339165942E-2"/>
          <c:y val="1.9071248906386701E-2"/>
          <c:w val="0.92430923407301357"/>
          <c:h val="0.7906657370953630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Sheet1!$A$4:$A$26</c:f>
              <c:numCache>
                <c:formatCode>General</c:formatCode>
                <c:ptCount val="23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  <c:pt idx="20">
                  <c:v>2019</c:v>
                </c:pt>
                <c:pt idx="21">
                  <c:v>2020</c:v>
                </c:pt>
                <c:pt idx="22">
                  <c:v>2021</c:v>
                </c:pt>
              </c:numCache>
            </c:numRef>
          </c:cat>
          <c:val>
            <c:numRef>
              <c:f>Sheet1!$B$4:$B$26</c:f>
              <c:numCache>
                <c:formatCode>General</c:formatCode>
                <c:ptCount val="23"/>
                <c:pt idx="0">
                  <c:v>10</c:v>
                </c:pt>
                <c:pt idx="1">
                  <c:v>13</c:v>
                </c:pt>
                <c:pt idx="2">
                  <c:v>8</c:v>
                </c:pt>
                <c:pt idx="3">
                  <c:v>13</c:v>
                </c:pt>
                <c:pt idx="4">
                  <c:v>9</c:v>
                </c:pt>
                <c:pt idx="5">
                  <c:v>15</c:v>
                </c:pt>
                <c:pt idx="6">
                  <c:v>16</c:v>
                </c:pt>
                <c:pt idx="7">
                  <c:v>12</c:v>
                </c:pt>
                <c:pt idx="8">
                  <c:v>12</c:v>
                </c:pt>
                <c:pt idx="9">
                  <c:v>10</c:v>
                </c:pt>
                <c:pt idx="10">
                  <c:v>11</c:v>
                </c:pt>
                <c:pt idx="11">
                  <c:v>4</c:v>
                </c:pt>
                <c:pt idx="12">
                  <c:v>5</c:v>
                </c:pt>
                <c:pt idx="13">
                  <c:v>18</c:v>
                </c:pt>
                <c:pt idx="14">
                  <c:v>8</c:v>
                </c:pt>
                <c:pt idx="15">
                  <c:v>12</c:v>
                </c:pt>
                <c:pt idx="16">
                  <c:v>11</c:v>
                </c:pt>
                <c:pt idx="17">
                  <c:v>8</c:v>
                </c:pt>
                <c:pt idx="18">
                  <c:v>4</c:v>
                </c:pt>
                <c:pt idx="19">
                  <c:v>7</c:v>
                </c:pt>
                <c:pt idx="20">
                  <c:v>5</c:v>
                </c:pt>
                <c:pt idx="21">
                  <c:v>5</c:v>
                </c:pt>
                <c:pt idx="2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6A-48A1-8534-3FE736752E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779616"/>
        <c:axId val="14792512"/>
      </c:barChart>
      <c:catAx>
        <c:axId val="14779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792512"/>
        <c:crosses val="autoZero"/>
        <c:auto val="1"/>
        <c:lblAlgn val="ctr"/>
        <c:lblOffset val="100"/>
        <c:noMultiLvlLbl val="0"/>
      </c:catAx>
      <c:valAx>
        <c:axId val="14792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779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DC54-88CA-4EB6-9934-4674C91328B6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A5DE-277C-4C13-9F0A-BF2E6687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232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DC54-88CA-4EB6-9934-4674C91328B6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A5DE-277C-4C13-9F0A-BF2E6687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150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DC54-88CA-4EB6-9934-4674C91328B6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A5DE-277C-4C13-9F0A-BF2E6687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501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DC54-88CA-4EB6-9934-4674C91328B6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A5DE-277C-4C13-9F0A-BF2E6687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932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DC54-88CA-4EB6-9934-4674C91328B6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A5DE-277C-4C13-9F0A-BF2E6687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356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DC54-88CA-4EB6-9934-4674C91328B6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A5DE-277C-4C13-9F0A-BF2E6687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961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DC54-88CA-4EB6-9934-4674C91328B6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A5DE-277C-4C13-9F0A-BF2E6687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02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DC54-88CA-4EB6-9934-4674C91328B6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A5DE-277C-4C13-9F0A-BF2E6687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196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DC54-88CA-4EB6-9934-4674C91328B6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A5DE-277C-4C13-9F0A-BF2E6687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48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DC54-88CA-4EB6-9934-4674C91328B6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A5DE-277C-4C13-9F0A-BF2E6687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623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DC54-88CA-4EB6-9934-4674C91328B6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A5DE-277C-4C13-9F0A-BF2E6687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067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0DC54-88CA-4EB6-9934-4674C91328B6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4A5DE-277C-4C13-9F0A-BF2E6687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624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How to write a</a:t>
            </a:r>
            <a:br>
              <a:rPr lang="en-US" dirty="0">
                <a:solidFill>
                  <a:srgbClr val="00B050"/>
                </a:solidFill>
              </a:rPr>
            </a:br>
            <a:r>
              <a:rPr lang="en-US" dirty="0">
                <a:solidFill>
                  <a:srgbClr val="00B050"/>
                </a:solidFill>
              </a:rPr>
              <a:t>good research paper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Prabhas</a:t>
            </a:r>
            <a:r>
              <a:rPr lang="en-US" dirty="0"/>
              <a:t> </a:t>
            </a:r>
            <a:r>
              <a:rPr lang="en-US" dirty="0" err="1"/>
              <a:t>Chongstitvatana</a:t>
            </a:r>
            <a:endParaRPr lang="en-US" dirty="0"/>
          </a:p>
          <a:p>
            <a:r>
              <a:rPr lang="en-US" dirty="0" err="1"/>
              <a:t>Chulalongkorn</a:t>
            </a:r>
            <a:r>
              <a:rPr lang="en-US" dirty="0"/>
              <a:t> University</a:t>
            </a:r>
          </a:p>
        </p:txBody>
      </p:sp>
      <p:pic>
        <p:nvPicPr>
          <p:cNvPr id="1026" name="Picture 2" descr="D:\prabhas\bag\talk\2013\write-a-paper\chula_logo\eng\logo_en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762000"/>
            <a:ext cx="3149600" cy="90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8490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Conveying the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Here is a problem</a:t>
            </a:r>
          </a:p>
          <a:p>
            <a:r>
              <a:rPr lang="en-US" dirty="0"/>
              <a:t>It’s an interesting problem</a:t>
            </a:r>
          </a:p>
          <a:p>
            <a:r>
              <a:rPr lang="en-US" dirty="0"/>
              <a:t>It’s an unsolved problem</a:t>
            </a:r>
          </a:p>
          <a:p>
            <a:r>
              <a:rPr lang="en-US" b="1" dirty="0">
                <a:solidFill>
                  <a:srgbClr val="0070C0"/>
                </a:solidFill>
              </a:rPr>
              <a:t>Here is my idea</a:t>
            </a:r>
          </a:p>
          <a:p>
            <a:r>
              <a:rPr lang="en-US" dirty="0"/>
              <a:t>My idea works (details, data)</a:t>
            </a:r>
          </a:p>
          <a:p>
            <a:r>
              <a:rPr lang="en-US" dirty="0"/>
              <a:t>Here’s how my idea compares to other people’s approaches</a:t>
            </a:r>
          </a:p>
        </p:txBody>
      </p:sp>
    </p:spTree>
    <p:extLst>
      <p:ext uri="{BB962C8B-B14F-4D97-AF65-F5344CB8AC3E}">
        <p14:creationId xmlns:p14="http://schemas.microsoft.com/office/powerpoint/2010/main" val="1607676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Abstract (short)</a:t>
            </a:r>
          </a:p>
          <a:p>
            <a:r>
              <a:rPr lang="en-US" dirty="0"/>
              <a:t>Introduction (1)</a:t>
            </a:r>
          </a:p>
          <a:p>
            <a:r>
              <a:rPr lang="en-US" dirty="0"/>
              <a:t>The problem (1)</a:t>
            </a:r>
          </a:p>
          <a:p>
            <a:r>
              <a:rPr lang="en-US" dirty="0"/>
              <a:t>My idea (2)</a:t>
            </a:r>
          </a:p>
          <a:p>
            <a:r>
              <a:rPr lang="en-US" dirty="0"/>
              <a:t>The details (4)</a:t>
            </a:r>
          </a:p>
          <a:p>
            <a:r>
              <a:rPr lang="en-US" dirty="0"/>
              <a:t>Related work (2)</a:t>
            </a:r>
          </a:p>
          <a:p>
            <a:r>
              <a:rPr lang="en-US" dirty="0"/>
              <a:t>Conclusions and further work (short)</a:t>
            </a:r>
          </a:p>
        </p:txBody>
      </p:sp>
    </p:spTree>
    <p:extLst>
      <p:ext uri="{BB962C8B-B14F-4D97-AF65-F5344CB8AC3E}">
        <p14:creationId xmlns:p14="http://schemas.microsoft.com/office/powerpoint/2010/main" val="12564069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abstract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 usually write the abstract last</a:t>
            </a:r>
          </a:p>
          <a:p>
            <a:r>
              <a:rPr lang="en-US" dirty="0"/>
              <a:t>Used by program committee to decide which papers to read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Four sentences [Kent Beck]</a:t>
            </a:r>
          </a:p>
          <a:p>
            <a:pPr marL="0" indent="0">
              <a:buNone/>
            </a:pPr>
            <a:r>
              <a:rPr lang="en-US" dirty="0"/>
              <a:t>1. State the problem</a:t>
            </a:r>
          </a:p>
          <a:p>
            <a:pPr marL="0" indent="0">
              <a:buNone/>
            </a:pPr>
            <a:r>
              <a:rPr lang="en-US" dirty="0"/>
              <a:t>2. Say why it’s an interesting problem</a:t>
            </a:r>
          </a:p>
          <a:p>
            <a:pPr marL="0" indent="0">
              <a:buNone/>
            </a:pPr>
            <a:r>
              <a:rPr lang="en-US" dirty="0"/>
              <a:t>3. Say what your solution achieves</a:t>
            </a:r>
          </a:p>
          <a:p>
            <a:pPr marL="0" indent="0">
              <a:buNone/>
            </a:pPr>
            <a:r>
              <a:rPr lang="en-US" dirty="0"/>
              <a:t>4. Say what follows from your solution</a:t>
            </a:r>
          </a:p>
        </p:txBody>
      </p:sp>
    </p:spTree>
    <p:extLst>
      <p:ext uri="{BB962C8B-B14F-4D97-AF65-F5344CB8AC3E}">
        <p14:creationId xmlns:p14="http://schemas.microsoft.com/office/powerpoint/2010/main" val="3296323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introduction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Describe the problem</a:t>
            </a:r>
          </a:p>
          <a:p>
            <a:pPr lvl="1"/>
            <a:r>
              <a:rPr lang="en-US" dirty="0"/>
              <a:t>Use an example to introduce the problem</a:t>
            </a:r>
            <a:endParaRPr lang="en-US" b="1" dirty="0"/>
          </a:p>
          <a:p>
            <a:r>
              <a:rPr lang="en-US" dirty="0"/>
              <a:t>State your contributions</a:t>
            </a:r>
          </a:p>
          <a:p>
            <a:pPr lvl="1"/>
            <a:r>
              <a:rPr lang="en-US" dirty="0"/>
              <a:t>Contributions should be refutable</a:t>
            </a:r>
          </a:p>
          <a:p>
            <a:pPr lvl="1"/>
            <a:r>
              <a:rPr lang="en-US" dirty="0"/>
              <a:t>Do not leave the reader to guess what your contributions are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...and that is all</a:t>
            </a:r>
          </a:p>
        </p:txBody>
      </p:sp>
    </p:spTree>
    <p:extLst>
      <p:ext uri="{BB962C8B-B14F-4D97-AF65-F5344CB8AC3E}">
        <p14:creationId xmlns:p14="http://schemas.microsoft.com/office/powerpoint/2010/main" val="35431338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introduction (including the contributions) should survey the whole paper</a:t>
            </a:r>
          </a:p>
        </p:txBody>
      </p:sp>
    </p:spTree>
    <p:extLst>
      <p:ext uri="{BB962C8B-B14F-4D97-AF65-F5344CB8AC3E}">
        <p14:creationId xmlns:p14="http://schemas.microsoft.com/office/powerpoint/2010/main" val="18162810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of your paper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Concentrate single-mindedly on a narrative that </a:t>
            </a:r>
          </a:p>
          <a:p>
            <a:r>
              <a:rPr lang="en-US" dirty="0"/>
              <a:t>Describe the problem, and why it is interesting</a:t>
            </a:r>
          </a:p>
          <a:p>
            <a:r>
              <a:rPr lang="en-US" dirty="0"/>
              <a:t>Describe your idea</a:t>
            </a:r>
          </a:p>
          <a:p>
            <a:r>
              <a:rPr lang="en-US" dirty="0"/>
              <a:t>Defend your idea, showing how it solves the problem, and filling out the details</a:t>
            </a:r>
          </a:p>
        </p:txBody>
      </p:sp>
    </p:spTree>
    <p:extLst>
      <p:ext uri="{BB962C8B-B14F-4D97-AF65-F5344CB8AC3E}">
        <p14:creationId xmlns:p14="http://schemas.microsoft.com/office/powerpoint/2010/main" val="20922482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of your paper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 paper you </a:t>
            </a:r>
            <a:r>
              <a:rPr lang="en-US" dirty="0">
                <a:solidFill>
                  <a:srgbClr val="FF0000"/>
                </a:solidFill>
              </a:rPr>
              <a:t>MUST</a:t>
            </a:r>
            <a:r>
              <a:rPr lang="en-US" dirty="0"/>
              <a:t> provide the details, but </a:t>
            </a:r>
            <a:r>
              <a:rPr lang="en-US" dirty="0">
                <a:solidFill>
                  <a:srgbClr val="FF0000"/>
                </a:solidFill>
              </a:rPr>
              <a:t>FIRST</a:t>
            </a:r>
            <a:r>
              <a:rPr lang="en-US" dirty="0"/>
              <a:t> convey the idea</a:t>
            </a:r>
          </a:p>
          <a:p>
            <a:r>
              <a:rPr lang="en-US" dirty="0"/>
              <a:t>Don’t make your reader fall asleep! </a:t>
            </a:r>
          </a:p>
        </p:txBody>
      </p:sp>
    </p:spTree>
    <p:extLst>
      <p:ext uri="{BB962C8B-B14F-4D97-AF65-F5344CB8AC3E}">
        <p14:creationId xmlns:p14="http://schemas.microsoft.com/office/powerpoint/2010/main" val="40797860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of your paper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Introduce the problem, and your idea, using</a:t>
            </a:r>
          </a:p>
          <a:p>
            <a:pPr marL="0" indent="0">
              <a:buNone/>
            </a:pPr>
            <a:r>
              <a:rPr lang="en-US" b="1" dirty="0"/>
              <a:t>			</a:t>
            </a:r>
            <a:r>
              <a:rPr lang="en-US" b="1" dirty="0">
                <a:solidFill>
                  <a:srgbClr val="0070C0"/>
                </a:solidFill>
              </a:rPr>
              <a:t>EXAMPLES</a:t>
            </a:r>
          </a:p>
          <a:p>
            <a:r>
              <a:rPr lang="en-US" dirty="0"/>
              <a:t>and only then present the general case</a:t>
            </a:r>
          </a:p>
        </p:txBody>
      </p:sp>
    </p:spTree>
    <p:extLst>
      <p:ext uri="{BB962C8B-B14F-4D97-AF65-F5344CB8AC3E}">
        <p14:creationId xmlns:p14="http://schemas.microsoft.com/office/powerpoint/2010/main" val="16186130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Conveying the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Explain it as if you were speaking to someone using a whiteboard</a:t>
            </a:r>
          </a:p>
          <a:p>
            <a:r>
              <a:rPr lang="en-US" dirty="0"/>
              <a:t>Conveying the intuition is primary, not secondary</a:t>
            </a:r>
          </a:p>
          <a:p>
            <a:r>
              <a:rPr lang="en-US" dirty="0"/>
              <a:t>Once your reader has the intuition, she can follow the details (but not vice versa)</a:t>
            </a:r>
          </a:p>
          <a:p>
            <a:r>
              <a:rPr lang="en-US" dirty="0"/>
              <a:t>Even if she skips the details, she still takes away something valuable</a:t>
            </a:r>
          </a:p>
        </p:txBody>
      </p:sp>
    </p:spTree>
    <p:extLst>
      <p:ext uri="{BB962C8B-B14F-4D97-AF65-F5344CB8AC3E}">
        <p14:creationId xmlns:p14="http://schemas.microsoft.com/office/powerpoint/2010/main" val="8195477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Your introduction makes claims</a:t>
            </a:r>
          </a:p>
          <a:p>
            <a:r>
              <a:rPr lang="en-US" dirty="0"/>
              <a:t>The body of the paper provides </a:t>
            </a:r>
            <a:r>
              <a:rPr lang="en-US" b="1" dirty="0">
                <a:solidFill>
                  <a:srgbClr val="FF0000"/>
                </a:solidFill>
              </a:rPr>
              <a:t>evidence to support each claim</a:t>
            </a:r>
          </a:p>
          <a:p>
            <a:r>
              <a:rPr lang="en-US" dirty="0"/>
              <a:t>Check each claim in the introduction, identify the evidence, and forward-reference it from the claim</a:t>
            </a:r>
          </a:p>
          <a:p>
            <a:r>
              <a:rPr lang="en-US" dirty="0"/>
              <a:t>Evidence can be: analysis and comparison, theorems, measurements, case studies</a:t>
            </a:r>
          </a:p>
        </p:txBody>
      </p:sp>
    </p:spTree>
    <p:extLst>
      <p:ext uri="{BB962C8B-B14F-4D97-AF65-F5344CB8AC3E}">
        <p14:creationId xmlns:p14="http://schemas.microsoft.com/office/powerpoint/2010/main" val="641186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speaker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Department of Computer Engineering</a:t>
            </a:r>
          </a:p>
          <a:p>
            <a:r>
              <a:rPr lang="en-US" dirty="0" err="1"/>
              <a:t>Chulalongkorn</a:t>
            </a:r>
            <a:r>
              <a:rPr lang="en-US" dirty="0"/>
              <a:t> University</a:t>
            </a:r>
          </a:p>
          <a:p>
            <a:endParaRPr lang="en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28CA4A0-CA90-4272-AEA4-D72996913F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4847801"/>
              </p:ext>
            </p:extLst>
          </p:nvPr>
        </p:nvGraphicFramePr>
        <p:xfrm>
          <a:off x="1828800" y="3048000"/>
          <a:ext cx="54864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313161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Fallacy </a:t>
            </a:r>
          </a:p>
          <a:p>
            <a:r>
              <a:rPr lang="en-US" dirty="0"/>
              <a:t>To make my work look good, I have to make other people’s work look bad</a:t>
            </a:r>
          </a:p>
        </p:txBody>
      </p:sp>
    </p:spTree>
    <p:extLst>
      <p:ext uri="{BB962C8B-B14F-4D97-AF65-F5344CB8AC3E}">
        <p14:creationId xmlns:p14="http://schemas.microsoft.com/office/powerpoint/2010/main" val="34310104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truth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Giving credit to others does not diminish the credit you get from your paper</a:t>
            </a:r>
          </a:p>
          <a:p>
            <a:r>
              <a:rPr lang="en-US" dirty="0"/>
              <a:t>Warmly acknowledge people who have helped you</a:t>
            </a:r>
          </a:p>
          <a:p>
            <a:r>
              <a:rPr lang="en-US" dirty="0"/>
              <a:t>Be generous to the competition</a:t>
            </a:r>
          </a:p>
          <a:p>
            <a:r>
              <a:rPr lang="en-US" dirty="0"/>
              <a:t>Acknowledge weaknesses in your approach</a:t>
            </a:r>
          </a:p>
        </p:txBody>
      </p:sp>
    </p:spTree>
    <p:extLst>
      <p:ext uri="{BB962C8B-B14F-4D97-AF65-F5344CB8AC3E}">
        <p14:creationId xmlns:p14="http://schemas.microsoft.com/office/powerpoint/2010/main" val="8754819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Giving credit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Failing to give credit to others can kill your paper</a:t>
            </a:r>
          </a:p>
          <a:p>
            <a:r>
              <a:rPr lang="en-US" dirty="0"/>
              <a:t>If you imply that an idea is yours, and the referee knows it is not, then either</a:t>
            </a:r>
          </a:p>
          <a:p>
            <a:pPr lvl="1"/>
            <a:r>
              <a:rPr lang="en-US" dirty="0"/>
              <a:t>You don’t know that it’s an old idea (bad)</a:t>
            </a:r>
          </a:p>
          <a:p>
            <a:pPr lvl="1"/>
            <a:r>
              <a:rPr lang="en-US" dirty="0"/>
              <a:t>You do know, but are pretending it’s yours (very bad)</a:t>
            </a:r>
          </a:p>
        </p:txBody>
      </p:sp>
    </p:spTree>
    <p:extLst>
      <p:ext uri="{BB962C8B-B14F-4D97-AF65-F5344CB8AC3E}">
        <p14:creationId xmlns:p14="http://schemas.microsoft.com/office/powerpoint/2010/main" val="36504932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Listening to your reviewers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>
                <a:solidFill>
                  <a:srgbClr val="00B050"/>
                </a:solidFill>
              </a:rPr>
              <a:t>Every review is gold dust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B050"/>
                </a:solidFill>
              </a:rPr>
              <a:t>Be (truly) grateful for criticism as well as praise</a:t>
            </a:r>
          </a:p>
          <a:p>
            <a:endParaRPr lang="en-US" dirty="0"/>
          </a:p>
          <a:p>
            <a:r>
              <a:rPr lang="en-US" dirty="0"/>
              <a:t>This is really hard</a:t>
            </a:r>
          </a:p>
          <a:p>
            <a:r>
              <a:rPr lang="en-US" dirty="0"/>
              <a:t>But it’s really, really important</a:t>
            </a:r>
          </a:p>
        </p:txBody>
      </p:sp>
    </p:spTree>
    <p:extLst>
      <p:ext uri="{BB962C8B-B14F-4D97-AF65-F5344CB8AC3E}">
        <p14:creationId xmlns:p14="http://schemas.microsoft.com/office/powerpoint/2010/main" val="33366324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Submit by the deadline</a:t>
            </a:r>
          </a:p>
          <a:p>
            <a:r>
              <a:rPr lang="en-US" dirty="0"/>
              <a:t>Keep to the length restrictions</a:t>
            </a:r>
          </a:p>
          <a:p>
            <a:r>
              <a:rPr lang="en-US" dirty="0"/>
              <a:t>On occasion, supply supporting evidence (e.g. experimental data, or a written-out proof) in an appendix</a:t>
            </a:r>
          </a:p>
          <a:p>
            <a:r>
              <a:rPr lang="en-US" dirty="0"/>
              <a:t>Always use a spell checker</a:t>
            </a:r>
          </a:p>
        </p:txBody>
      </p:sp>
    </p:spTree>
    <p:extLst>
      <p:ext uri="{BB962C8B-B14F-4D97-AF65-F5344CB8AC3E}">
        <p14:creationId xmlns:p14="http://schemas.microsoft.com/office/powerpoint/2010/main" val="42923517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write a great research paper</a:t>
            </a:r>
          </a:p>
          <a:p>
            <a:r>
              <a:rPr lang="en-US" dirty="0"/>
              <a:t>Simon Peyton Jones</a:t>
            </a:r>
          </a:p>
          <a:p>
            <a:r>
              <a:rPr lang="en-US" dirty="0"/>
              <a:t>Microsoft Research, Cambridge</a:t>
            </a:r>
          </a:p>
          <a:p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559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Fallacy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We write papers and give talks mainly to impress others, gain recognition, and get promoted</a:t>
            </a:r>
          </a:p>
        </p:txBody>
      </p:sp>
    </p:spTree>
    <p:extLst>
      <p:ext uri="{BB962C8B-B14F-4D97-AF65-F5344CB8AC3E}">
        <p14:creationId xmlns:p14="http://schemas.microsoft.com/office/powerpoint/2010/main" val="2521376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Papers communicate ideas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Your goal</a:t>
            </a:r>
          </a:p>
          <a:p>
            <a:pPr marL="0" indent="0">
              <a:buNone/>
            </a:pPr>
            <a:r>
              <a:rPr lang="en-US" dirty="0"/>
              <a:t>to infect the mind of your reader with your idea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greatest ideas are (literally) worthless if</a:t>
            </a:r>
          </a:p>
          <a:p>
            <a:pPr marL="0" indent="0">
              <a:buNone/>
            </a:pPr>
            <a:r>
              <a:rPr lang="en-US" dirty="0"/>
              <a:t>you keep them to yourself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653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papers: model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Idea  &gt;&gt;  Do research  &gt;&gt;  Write paper</a:t>
            </a:r>
          </a:p>
        </p:txBody>
      </p:sp>
    </p:spTree>
    <p:extLst>
      <p:ext uri="{BB962C8B-B14F-4D97-AF65-F5344CB8AC3E}">
        <p14:creationId xmlns:p14="http://schemas.microsoft.com/office/powerpoint/2010/main" val="9150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Writing papers: model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Idea &gt;&gt;  Write paper  &gt;&gt;  Do research</a:t>
            </a:r>
          </a:p>
        </p:txBody>
      </p:sp>
    </p:spTree>
    <p:extLst>
      <p:ext uri="{BB962C8B-B14F-4D97-AF65-F5344CB8AC3E}">
        <p14:creationId xmlns:p14="http://schemas.microsoft.com/office/powerpoint/2010/main" val="431049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a paper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Force us to be clear, focused</a:t>
            </a:r>
          </a:p>
          <a:p>
            <a:r>
              <a:rPr lang="en-US" dirty="0" err="1"/>
              <a:t>Crystallise</a:t>
            </a:r>
            <a:r>
              <a:rPr lang="en-US" dirty="0"/>
              <a:t> what we don’t understand</a:t>
            </a:r>
          </a:p>
          <a:p>
            <a:r>
              <a:rPr lang="en-US" dirty="0"/>
              <a:t>Open the way to dialogue with others: reality check, critique, and collaboration</a:t>
            </a:r>
          </a:p>
        </p:txBody>
      </p:sp>
    </p:spTree>
    <p:extLst>
      <p:ext uri="{BB962C8B-B14F-4D97-AF65-F5344CB8AC3E}">
        <p14:creationId xmlns:p14="http://schemas.microsoft.com/office/powerpoint/2010/main" val="1868768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not be intimidated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paper, and give a talk, about any idea, no matter how insignificant it may seem to you</a:t>
            </a:r>
          </a:p>
          <a:p>
            <a:r>
              <a:rPr lang="en-US" dirty="0"/>
              <a:t>Writing the paper is how you develop the idea in the first place</a:t>
            </a:r>
          </a:p>
          <a:p>
            <a:r>
              <a:rPr lang="en-US" dirty="0"/>
              <a:t>It usually turns out to be more interesting and challenging that it seemed at first</a:t>
            </a:r>
          </a:p>
        </p:txBody>
      </p:sp>
    </p:spTree>
    <p:extLst>
      <p:ext uri="{BB962C8B-B14F-4D97-AF65-F5344CB8AC3E}">
        <p14:creationId xmlns:p14="http://schemas.microsoft.com/office/powerpoint/2010/main" val="488571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purpose of your paper is...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dirty="0">
                <a:solidFill>
                  <a:srgbClr val="0070C0"/>
                </a:solidFill>
              </a:rPr>
              <a:t>To convey your idea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...from your head to your reader’s head</a:t>
            </a:r>
          </a:p>
        </p:txBody>
      </p:sp>
    </p:spTree>
    <p:extLst>
      <p:ext uri="{BB962C8B-B14F-4D97-AF65-F5344CB8AC3E}">
        <p14:creationId xmlns:p14="http://schemas.microsoft.com/office/powerpoint/2010/main" val="632343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747</Words>
  <Application>Microsoft Office PowerPoint</Application>
  <PresentationFormat>On-screen Show (4:3)</PresentationFormat>
  <Paragraphs>113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 Theme</vt:lpstr>
      <vt:lpstr>How to write a good research paper</vt:lpstr>
      <vt:lpstr>The speaker</vt:lpstr>
      <vt:lpstr>Fallacy</vt:lpstr>
      <vt:lpstr>Papers communicate ideas</vt:lpstr>
      <vt:lpstr>Writing papers: model 1</vt:lpstr>
      <vt:lpstr>Writing papers: model 2</vt:lpstr>
      <vt:lpstr>Writing a paper</vt:lpstr>
      <vt:lpstr>Do not be intimidated</vt:lpstr>
      <vt:lpstr>The purpose of your paper is...</vt:lpstr>
      <vt:lpstr>Conveying the idea</vt:lpstr>
      <vt:lpstr>Structure</vt:lpstr>
      <vt:lpstr>The abstract</vt:lpstr>
      <vt:lpstr>The introduction (1)</vt:lpstr>
      <vt:lpstr>The introduction</vt:lpstr>
      <vt:lpstr>Content of your paper</vt:lpstr>
      <vt:lpstr>Content of your paper</vt:lpstr>
      <vt:lpstr>Content of your paper</vt:lpstr>
      <vt:lpstr>Conveying the idea</vt:lpstr>
      <vt:lpstr>Evidence</vt:lpstr>
      <vt:lpstr>Related work</vt:lpstr>
      <vt:lpstr>The truth</vt:lpstr>
      <vt:lpstr>Giving credit</vt:lpstr>
      <vt:lpstr>Listening to your reviewers</vt:lpstr>
      <vt:lpstr>Basics</vt:lpstr>
      <vt:lpstr>Acknowledgement</vt:lpstr>
    </vt:vector>
  </TitlesOfParts>
  <Company>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write a great research paper</dc:title>
  <dc:creator>pjw</dc:creator>
  <cp:lastModifiedBy>Prabhas Chongstitvatana</cp:lastModifiedBy>
  <cp:revision>9</cp:revision>
  <dcterms:created xsi:type="dcterms:W3CDTF">2013-04-25T15:10:28Z</dcterms:created>
  <dcterms:modified xsi:type="dcterms:W3CDTF">2021-10-05T01:07:36Z</dcterms:modified>
</cp:coreProperties>
</file>