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6" r:id="rId3"/>
    <p:sldId id="297" r:id="rId4"/>
    <p:sldId id="319" r:id="rId5"/>
    <p:sldId id="320" r:id="rId6"/>
    <p:sldId id="325" r:id="rId7"/>
    <p:sldId id="314" r:id="rId8"/>
    <p:sldId id="315" r:id="rId9"/>
    <p:sldId id="321" r:id="rId10"/>
    <p:sldId id="304" r:id="rId11"/>
    <p:sldId id="302" r:id="rId12"/>
    <p:sldId id="303" r:id="rId13"/>
    <p:sldId id="316" r:id="rId14"/>
    <p:sldId id="307" r:id="rId15"/>
    <p:sldId id="306" r:id="rId16"/>
    <p:sldId id="305" r:id="rId17"/>
    <p:sldId id="317" r:id="rId18"/>
    <p:sldId id="323" r:id="rId19"/>
    <p:sldId id="313" r:id="rId20"/>
    <p:sldId id="326" r:id="rId21"/>
    <p:sldId id="32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98C"/>
    <a:srgbClr val="EC93B3"/>
    <a:srgbClr val="007E39"/>
    <a:srgbClr val="FBEBF1"/>
    <a:srgbClr val="FDF5F8"/>
    <a:srgbClr val="F5D3E0"/>
    <a:srgbClr val="F8E1EA"/>
    <a:srgbClr val="F0B9CE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25" autoAdjust="0"/>
  </p:normalViewPr>
  <p:slideViewPr>
    <p:cSldViewPr snapToGrid="0">
      <p:cViewPr varScale="1">
        <p:scale>
          <a:sx n="67" d="100"/>
          <a:sy n="67" d="100"/>
        </p:scale>
        <p:origin x="76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5435-68CA-401E-A8EB-213F0E3AE63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72A1D-2914-4C63-BFE1-BA643D17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3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0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b="0" i="0" dirty="0"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b="0" i="0" dirty="0">
                    <a:effectLst/>
                    <a:latin typeface="Arial" panose="020B0604020202020204" pitchFamily="34" charset="0"/>
                  </a:rPr>
                  <a:t>We create a list of clauses for checking circuit to provide a single qubit to be “1” of each clause.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/>
                  <a:t>For instance, the oracle to verify a solution of TSP 3-city, we need to check all 4 clauses i.e. (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𝑋_2,2</a:t>
                </a:r>
                <a:r>
                  <a:rPr lang="en-US" sz="1200" dirty="0"/>
                  <a:t>, </a:t>
                </a:r>
                <a:r>
                  <a:rPr lang="en-US" sz="1200" i="0">
                    <a:latin typeface="Cambria Math" panose="02040503050406030204" pitchFamily="18" charset="0"/>
                  </a:rPr>
                  <a:t>𝑋_2,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dirty="0"/>
                  <a:t>), (</a:t>
                </a:r>
                <a:r>
                  <a:rPr lang="en-US" sz="1200" i="0">
                    <a:latin typeface="Cambria Math" panose="02040503050406030204" pitchFamily="18" charset="0"/>
                  </a:rPr>
                  <a:t>𝑋_2,2</a:t>
                </a:r>
                <a:r>
                  <a:rPr lang="en-US" sz="1200" dirty="0"/>
                  <a:t> , </a:t>
                </a:r>
                <a:r>
                  <a:rPr lang="en-US" sz="1200" i="0">
                    <a:latin typeface="Cambria Math" panose="02040503050406030204" pitchFamily="18" charset="0"/>
                  </a:rPr>
                  <a:t>𝑋_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i="0">
                    <a:latin typeface="Cambria Math" panose="02040503050406030204" pitchFamily="18" charset="0"/>
                  </a:rPr>
                  <a:t>,2</a:t>
                </a:r>
                <a:r>
                  <a:rPr lang="en-US" sz="1200" dirty="0"/>
                  <a:t>), (</a:t>
                </a:r>
                <a:r>
                  <a:rPr lang="en-US" sz="1200" i="0">
                    <a:latin typeface="Cambria Math" panose="02040503050406030204" pitchFamily="18" charset="0"/>
                  </a:rPr>
                  <a:t>𝑋_2,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dirty="0"/>
                  <a:t> , </a:t>
                </a:r>
                <a:r>
                  <a:rPr lang="en-US" sz="1200" i="0">
                    <a:latin typeface="Cambria Math" panose="02040503050406030204" pitchFamily="18" charset="0"/>
                  </a:rPr>
                  <a:t>𝑋_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i="0">
                    <a:latin typeface="Cambria Math" panose="02040503050406030204" pitchFamily="18" charset="0"/>
                  </a:rPr>
                  <a:t>,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dirty="0"/>
                  <a:t>), and (</a:t>
                </a:r>
                <a:r>
                  <a:rPr lang="en-US" sz="1200" i="0">
                    <a:latin typeface="Cambria Math" panose="02040503050406030204" pitchFamily="18" charset="0"/>
                  </a:rPr>
                  <a:t>𝑋_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i="0">
                    <a:latin typeface="Cambria Math" panose="02040503050406030204" pitchFamily="18" charset="0"/>
                  </a:rPr>
                  <a:t>,2</a:t>
                </a:r>
                <a:r>
                  <a:rPr lang="en-US" sz="1200" dirty="0"/>
                  <a:t> , </a:t>
                </a:r>
                <a:r>
                  <a:rPr lang="en-US" sz="1200" i="0">
                    <a:latin typeface="Cambria Math" panose="02040503050406030204" pitchFamily="18" charset="0"/>
                  </a:rPr>
                  <a:t>𝑋_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i="0">
                    <a:latin typeface="Cambria Math" panose="02040503050406030204" pitchFamily="18" charset="0"/>
                  </a:rPr>
                  <a:t>,</a:t>
                </a:r>
                <a:r>
                  <a:rPr lang="en-US" sz="1200" b="0" i="0">
                    <a:latin typeface="Cambria Math" panose="02040503050406030204" pitchFamily="18" charset="0"/>
                  </a:rPr>
                  <a:t>3</a:t>
                </a:r>
                <a:r>
                  <a:rPr lang="en-US" sz="1200" dirty="0"/>
                  <a:t>).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b="0" i="0" dirty="0">
                  <a:effectLst/>
                  <a:latin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b="0" i="0" dirty="0">
                    <a:effectLst/>
                    <a:latin typeface="Arial" panose="020B0604020202020204" pitchFamily="34" charset="0"/>
                  </a:rPr>
                  <a:t>and check these clauses using the XOR gate. And then we repeat the XOR gate for each pairing in the list of clauses.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b="0" i="0" dirty="0">
                    <a:effectLst/>
                    <a:latin typeface="Arial" panose="020B0604020202020204" pitchFamily="34" charset="0"/>
                  </a:rPr>
                  <a:t>The output qubit is flipped by multi control gate when all the clauses are satisfied. </a:t>
                </a:r>
                <a:r>
                  <a:rPr lang="en-US" sz="1200" dirty="0"/>
                  <a:t>Finally, all clause qubits are reset by repeating the part of the circuit that computes the clauses.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b="0" i="0" dirty="0"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4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3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1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5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0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72A1D-2914-4C63-BFE1-BA643D175D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4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1352F-A346-4417-839B-77CC70E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0627-A329-424C-8375-E2FBC3BA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3972-7B5F-4503-8DFC-4693FEDC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9D62AB-019E-4F25-AD4C-C73633C252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38500"/>
          </a:xfrm>
          <a:custGeom>
            <a:avLst/>
            <a:gdLst>
              <a:gd name="connsiteX0" fmla="*/ 0 w 11956774"/>
              <a:gd name="connsiteY0" fmla="*/ 0 h 2792898"/>
              <a:gd name="connsiteX1" fmla="*/ 11956774 w 11956774"/>
              <a:gd name="connsiteY1" fmla="*/ 0 h 2792898"/>
              <a:gd name="connsiteX2" fmla="*/ 5978387 w 11956774"/>
              <a:gd name="connsiteY2" fmla="*/ 2792898 h 279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6774" h="2792898">
                <a:moveTo>
                  <a:pt x="0" y="0"/>
                </a:moveTo>
                <a:lnTo>
                  <a:pt x="11956774" y="0"/>
                </a:lnTo>
                <a:lnTo>
                  <a:pt x="5978387" y="2792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A368-5292-468F-941B-5A19B6C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1AF6-733F-4F99-8290-198BFB239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DA7E-0D11-4CDF-B8EA-61A0A6DC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73E1E-7F23-4C31-B6F9-CF86E2A7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F370D-99F6-4FFB-8E4B-FC8CDB6F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7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FDCE-8579-49B5-8D52-4E10D890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F653B-9D44-4FA6-B538-C9934ADFD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EDAB0-58C6-41A2-8023-97AA04FB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EEC5-06FE-4983-B5BA-1928FD02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4F2AE-0B19-4775-95F7-C88F4AAB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0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C9E7-A768-40F6-A7A0-DB3C8620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E40F-4CF8-452D-9BAF-70FBBB842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95B09-8B98-42BB-A141-27DDAB9B8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F5A38-5CA6-4FB3-8B5F-570DAA9D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B3E53-685F-45C8-8D89-07105A2C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62D30-8FFB-4A94-A28B-D2A93273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C5DA-26AB-4E71-9E1A-8249D587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364C4-CFD3-44CF-8945-14FA2DEC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FAD3F-6EC3-4DC7-B3C8-F90B23589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BEA8C-9E87-44E8-8241-1BE666715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1E7C9-7250-41D7-B4F5-C4D1551D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36540-A55E-42CD-92FF-DAEDCAF7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2F72F8-682A-4E8B-B7EA-38847EA8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8B843-7E6A-411C-8A24-7D427A42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7FA16-750F-4C82-AE28-A2304901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C92C5-592C-4E79-8B4B-E7E70C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8BA61-D038-4C69-A22F-C87FC852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99E1-6C9D-49BE-AD6D-E9DC3A18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18B1B-5499-4761-95BE-2224763C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F17BC-E293-4AD4-9D95-65029566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7D932-3739-4BBC-8C75-04BF67CF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542A710-CFD3-407D-B3AC-E4CD2FAFA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29245"/>
            <a:ext cx="12192000" cy="62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686BDD3-9A6A-4256-906F-8F0AB169F5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732B7A4-8010-49FD-9F94-F2FD76BEB4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60CDDD6-A6D7-4394-8F3C-20258C60BF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6CE199-030D-4599-AFCC-EA87B4552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1099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2A62B-1D46-4559-B360-11F7978C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FBE91-9520-4648-B8C5-82BA299D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0161F-AD43-43EE-A8B5-ABBA45B8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CCB8-D0A9-4D7A-996F-3E34143A8F94}"/>
              </a:ext>
            </a:extLst>
          </p:cNvPr>
          <p:cNvGrpSpPr/>
          <p:nvPr userDrawn="1"/>
        </p:nvGrpSpPr>
        <p:grpSpPr>
          <a:xfrm>
            <a:off x="635000" y="276596"/>
            <a:ext cx="11131550" cy="523504"/>
            <a:chOff x="635000" y="174996"/>
            <a:chExt cx="11131550" cy="52350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4C09CD-0884-49DC-BDD0-AE00F1ED86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000" y="698500"/>
              <a:ext cx="1050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70A127-D24F-434B-AC3F-D6A0961EC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412" b="6262"/>
            <a:stretch/>
          </p:blipFill>
          <p:spPr>
            <a:xfrm>
              <a:off x="11347450" y="174996"/>
              <a:ext cx="419100" cy="523504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7CE59-E8B5-4245-8E8F-6765CB13B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954460"/>
            <a:ext cx="10596217" cy="498474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E8C4BF-BD85-4BE7-B8D8-C0D79560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0" y="499826"/>
            <a:ext cx="10596217" cy="498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686BDD3-9A6A-4256-906F-8F0AB169F5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732B7A4-8010-49FD-9F94-F2FD76BEB4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60CDDD6-A6D7-4394-8F3C-20258C60BF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6CE199-030D-4599-AFCC-EA87B4552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08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4C09CD-0884-49DC-BDD0-AE00F1ED866E}"/>
              </a:ext>
            </a:extLst>
          </p:cNvPr>
          <p:cNvCxnSpPr>
            <a:cxnSpLocks/>
          </p:cNvCxnSpPr>
          <p:nvPr/>
        </p:nvCxnSpPr>
        <p:spPr>
          <a:xfrm flipH="1">
            <a:off x="635000" y="800100"/>
            <a:ext cx="1050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7CE59-E8B5-4245-8E8F-6765CB13B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954460"/>
            <a:ext cx="10596217" cy="498474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E8C4BF-BD85-4BE7-B8D8-C0D79560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0" y="499826"/>
            <a:ext cx="10596217" cy="498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686BDD3-9A6A-4256-906F-8F0AB169F5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732B7A4-8010-49FD-9F94-F2FD76BEB4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60CDDD6-A6D7-4394-8F3C-20258C60BF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6CE199-030D-4599-AFCC-EA87B45521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F3C192-230C-49DB-B051-3D864086C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72343" b="-6067"/>
          <a:stretch/>
        </p:blipFill>
        <p:spPr>
          <a:xfrm>
            <a:off x="11366500" y="243463"/>
            <a:ext cx="381000" cy="5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18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34AF9-ED22-4F65-9C99-8BB183CD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DB2CC-AB2E-4672-B795-37BD2D7F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41526-CCDC-42E4-BF52-8F5D0906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B97CD2-C526-436A-BD1F-A0C55B717B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162097"/>
          </a:xfrm>
          <a:custGeom>
            <a:avLst/>
            <a:gdLst>
              <a:gd name="connsiteX0" fmla="*/ 0 w 12192000"/>
              <a:gd name="connsiteY0" fmla="*/ 0 h 4162097"/>
              <a:gd name="connsiteX1" fmla="*/ 12192000 w 12192000"/>
              <a:gd name="connsiteY1" fmla="*/ 0 h 4162097"/>
              <a:gd name="connsiteX2" fmla="*/ 12192000 w 12192000"/>
              <a:gd name="connsiteY2" fmla="*/ 4162097 h 4162097"/>
              <a:gd name="connsiteX3" fmla="*/ 0 w 12192000"/>
              <a:gd name="connsiteY3" fmla="*/ 4162097 h 41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162097">
                <a:moveTo>
                  <a:pt x="0" y="0"/>
                </a:moveTo>
                <a:lnTo>
                  <a:pt x="12192000" y="0"/>
                </a:lnTo>
                <a:lnTo>
                  <a:pt x="12192000" y="4162097"/>
                </a:lnTo>
                <a:lnTo>
                  <a:pt x="0" y="4162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8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2A62B-1D46-4559-B360-11F7978C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FBE91-9520-4648-B8C5-82BA299D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0161F-AD43-43EE-A8B5-ABBA45B8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02342-B9A0-436E-906E-29CE89F65324}"/>
              </a:ext>
            </a:extLst>
          </p:cNvPr>
          <p:cNvCxnSpPr>
            <a:cxnSpLocks/>
          </p:cNvCxnSpPr>
          <p:nvPr/>
        </p:nvCxnSpPr>
        <p:spPr>
          <a:xfrm flipH="1">
            <a:off x="635000" y="800100"/>
            <a:ext cx="10502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97F4B2D-9EE7-46CB-AC63-ACAF67E9C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954460"/>
            <a:ext cx="10596217" cy="49847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807C539-D35A-456A-81E4-355B206272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0" y="499826"/>
            <a:ext cx="10596217" cy="498475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938F1A7-688D-4A21-A1FC-F4C3FF157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72343" b="-6067"/>
          <a:stretch/>
        </p:blipFill>
        <p:spPr>
          <a:xfrm>
            <a:off x="11366500" y="243463"/>
            <a:ext cx="381000" cy="5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9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C157-4A97-4ACE-A869-2F9EA73C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C7CE-03BC-4275-8704-E0D19DBC9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C235F-0109-4D96-8477-28E53A019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C8903-683B-4703-865D-ECFF05BD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0DB1D-58AB-4FE4-A8F7-766A4E4B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05122-3E02-441D-AF3C-532A727E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C2E7-6AF9-4C63-9092-47726A3F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8AEA1-4AB0-4217-BAA3-B1C8F7F7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0E76D-DA83-4646-9FA7-5560BF471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0AEE4-56EA-4EE0-AD54-E5DF99C0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5D87D-8C9E-44C9-B353-E6D66676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07065-2A29-4257-AA71-7204B56E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6132-D648-4578-8536-AEE3D16F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B56F0-4CA4-4ED8-832E-D5A654E30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F4509-FF12-428A-B061-41269764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2D129-63D8-4338-A72A-84F0C1E0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C3DD-1A86-46FB-B782-C734C84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DD44E-05AF-45EB-BEDD-C9A85F861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74F47-182A-49C2-B35B-496A84599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964A-5AC2-4677-A3EC-437C2E09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63822-767E-4DE8-ACDF-F9ACA5C6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49A3-A900-4DAB-9CBF-B32CFB4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A44F4-A8AB-4E2A-A6C2-FB4E4390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227B9-1ABE-4980-82AE-BAA83C79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2F534-FE74-410C-9FC3-8B890A00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1D5169-A181-47B3-A662-B351631E8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95903"/>
            <a:ext cx="12192000" cy="4162097"/>
          </a:xfrm>
          <a:custGeom>
            <a:avLst/>
            <a:gdLst>
              <a:gd name="connsiteX0" fmla="*/ 0 w 12192000"/>
              <a:gd name="connsiteY0" fmla="*/ 0 h 4162097"/>
              <a:gd name="connsiteX1" fmla="*/ 12192000 w 12192000"/>
              <a:gd name="connsiteY1" fmla="*/ 0 h 4162097"/>
              <a:gd name="connsiteX2" fmla="*/ 12192000 w 12192000"/>
              <a:gd name="connsiteY2" fmla="*/ 4162097 h 4162097"/>
              <a:gd name="connsiteX3" fmla="*/ 0 w 12192000"/>
              <a:gd name="connsiteY3" fmla="*/ 4162097 h 416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162097">
                <a:moveTo>
                  <a:pt x="0" y="0"/>
                </a:moveTo>
                <a:lnTo>
                  <a:pt x="12192000" y="0"/>
                </a:lnTo>
                <a:lnTo>
                  <a:pt x="12192000" y="4162097"/>
                </a:lnTo>
                <a:lnTo>
                  <a:pt x="0" y="4162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18C5-D8F5-4B97-9FF4-AE42093C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67E5-65B4-459E-9DE8-C6E52E80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2998C-5ED1-4092-AE59-7C93EF0C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A6383A-CA57-435F-97F2-764D81CF1F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2A62B-1D46-4559-B360-11F7978C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FBE91-9520-4648-B8C5-82BA299D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0161F-AD43-43EE-A8B5-ABBA45B8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D82559-3709-4D45-9061-969E59A2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0"/>
            <a:ext cx="6121400" cy="6858000"/>
          </a:xfrm>
          <a:custGeom>
            <a:avLst/>
            <a:gdLst>
              <a:gd name="connsiteX0" fmla="*/ 1822463 w 6121400"/>
              <a:gd name="connsiteY0" fmla="*/ 0 h 6858000"/>
              <a:gd name="connsiteX1" fmla="*/ 6121400 w 6121400"/>
              <a:gd name="connsiteY1" fmla="*/ 0 h 6858000"/>
              <a:gd name="connsiteX2" fmla="*/ 4298937 w 6121400"/>
              <a:gd name="connsiteY2" fmla="*/ 6858000 h 6858000"/>
              <a:gd name="connsiteX3" fmla="*/ 0 w 612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400" h="6858000">
                <a:moveTo>
                  <a:pt x="1822463" y="0"/>
                </a:moveTo>
                <a:lnTo>
                  <a:pt x="6121400" y="0"/>
                </a:lnTo>
                <a:lnTo>
                  <a:pt x="42989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15477-84A5-4131-A05D-22ACCD42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0D242-F13B-4E1F-A687-719DA9F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D3D41-4440-46A2-A060-7749F976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CFC9CA-5AFE-40F7-B4F2-482527FA48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0"/>
            <a:ext cx="6121400" cy="6858000"/>
          </a:xfrm>
          <a:custGeom>
            <a:avLst/>
            <a:gdLst>
              <a:gd name="connsiteX0" fmla="*/ 1822463 w 6121400"/>
              <a:gd name="connsiteY0" fmla="*/ 0 h 6858000"/>
              <a:gd name="connsiteX1" fmla="*/ 6121400 w 6121400"/>
              <a:gd name="connsiteY1" fmla="*/ 0 h 6858000"/>
              <a:gd name="connsiteX2" fmla="*/ 4298937 w 6121400"/>
              <a:gd name="connsiteY2" fmla="*/ 6858000 h 6858000"/>
              <a:gd name="connsiteX3" fmla="*/ 0 w 612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400" h="6858000">
                <a:moveTo>
                  <a:pt x="1822463" y="0"/>
                </a:moveTo>
                <a:lnTo>
                  <a:pt x="6121400" y="0"/>
                </a:lnTo>
                <a:lnTo>
                  <a:pt x="42989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15477-84A5-4131-A05D-22ACCD42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0D242-F13B-4E1F-A687-719DA9F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D3D41-4440-46A2-A060-7749F976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3594C3-BAB4-4C39-BFCB-76BE3CEF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13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08551 w 6096000"/>
              <a:gd name="connsiteY1" fmla="*/ 0 h 6858000"/>
              <a:gd name="connsiteX2" fmla="*/ 6096000 w 6096000"/>
              <a:gd name="connsiteY2" fmla="*/ 6858000 h 6858000"/>
              <a:gd name="connsiteX3" fmla="*/ 1762049 w 6096000"/>
              <a:gd name="connsiteY3" fmla="*/ 6858000 h 6858000"/>
              <a:gd name="connsiteX4" fmla="*/ 0 w 6096000"/>
              <a:gd name="connsiteY4" fmla="*/ 974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08551" y="0"/>
                </a:lnTo>
                <a:lnTo>
                  <a:pt x="6096000" y="6858000"/>
                </a:lnTo>
                <a:lnTo>
                  <a:pt x="1762049" y="6858000"/>
                </a:lnTo>
                <a:lnTo>
                  <a:pt x="0" y="974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1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14463-F226-4C82-A72C-7395F80D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99D9B-0563-4EB2-A227-6D7806ED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79C4-935C-44FD-9A1C-56FC3A20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96CB3F-28E8-4220-BA08-21A55BF6A99C}"/>
              </a:ext>
            </a:extLst>
          </p:cNvPr>
          <p:cNvCxnSpPr>
            <a:cxnSpLocks/>
          </p:cNvCxnSpPr>
          <p:nvPr/>
        </p:nvCxnSpPr>
        <p:spPr>
          <a:xfrm flipH="1">
            <a:off x="635000" y="800100"/>
            <a:ext cx="1050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48684DB-FA29-466A-A34B-9E8F75906D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999" y="954460"/>
            <a:ext cx="10596217" cy="498474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8D912AC-B1C3-46CB-92AC-61095D94D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499826"/>
            <a:ext cx="10596217" cy="498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A4007B-E14B-4E40-9CAC-B5E9200C7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2900" y="0"/>
            <a:ext cx="54991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176D-5E72-4902-AC8C-829CCB90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8E08A-891C-4C3C-B467-3C54B4B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D9B2B-20E1-4FD9-A6C0-DAC4EF4E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26E4B-A25D-470D-830A-8BB073A0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ECDB45-8B0C-4AAD-B352-B6C597B02D73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000" y="800100"/>
            <a:ext cx="1050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7CBD5AF-2632-4293-8295-B3798F7C2E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999" y="954460"/>
            <a:ext cx="10596217" cy="498474"/>
          </a:xfrm>
        </p:spPr>
        <p:txBody>
          <a:bodyPr>
            <a:noAutofit/>
          </a:bodyPr>
          <a:lstStyle>
            <a:lvl1pPr marL="0" indent="0" algn="r">
              <a:buNone/>
              <a:defRPr lang="en-US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B8BF791-8065-4CD9-B6D3-D178547FFF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499826"/>
            <a:ext cx="10596217" cy="49847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247A8E9-1A1B-4F30-9E88-169D72D35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991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30CC3-B603-4CB7-960E-7EE58AF4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820D-0501-4329-9921-AC77F69B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1F0E-49FE-4C7C-A6D6-5D1F0DA65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CEC4-D552-4206-9624-5669CAA8026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A9DC-5481-406E-90ED-CCD721DAD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7F65-9041-44AD-A99C-954E272D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1" r:id="rId4"/>
    <p:sldLayoutId id="2147483664" r:id="rId5"/>
    <p:sldLayoutId id="2147483670" r:id="rId6"/>
    <p:sldLayoutId id="2147483671" r:id="rId7"/>
    <p:sldLayoutId id="2147483662" r:id="rId8"/>
    <p:sldLayoutId id="2147483663" r:id="rId9"/>
    <p:sldLayoutId id="2147483650" r:id="rId10"/>
    <p:sldLayoutId id="2147483651" r:id="rId11"/>
    <p:sldLayoutId id="2147483652" r:id="rId12"/>
    <p:sldLayoutId id="2147483653" r:id="rId13"/>
    <p:sldLayoutId id="2147483669" r:id="rId14"/>
    <p:sldLayoutId id="2147483672" r:id="rId15"/>
    <p:sldLayoutId id="2147483667" r:id="rId16"/>
    <p:sldLayoutId id="2147483668" r:id="rId17"/>
    <p:sldLayoutId id="2147483654" r:id="rId18"/>
    <p:sldLayoutId id="2147483666" r:id="rId19"/>
    <p:sldLayoutId id="214748366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hyperlink" Target="https://media.springernature.com/lw685/springer-static/image/art%3A10.1038%2Fs42254-021-00348-9/MediaObjects/42254_2021_348_Fig2_HTML.png" TargetMode="External"/><Relationship Id="rId4" Type="http://schemas.openxmlformats.org/officeDocument/2006/relationships/hyperlink" Target="https://media.springernature.com/m685/springer-static/image/art%3A10.1038%2Fs42254-021-00348-9/MediaObjects/42254_2021_348_Fig1_HTML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m685/springer-static/image/art%3A10.1038%2Fncomms5213/MediaObjects/41467_2014_Article_BFncomms5213_Fig1_HTM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qiskit.org/textbook/ch-applications/qaoa.htm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qiskit.org/textbook/ch-applications/qaoa.html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large white building&#10;&#10;Description automatically generated">
            <a:extLst>
              <a:ext uri="{FF2B5EF4-FFF2-40B4-BE49-F238E27FC236}">
                <a16:creationId xmlns:a16="http://schemas.microsoft.com/office/drawing/2014/main" id="{349A5453-C9F3-45FE-9D32-B30B9DD641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51" b="19351"/>
          <a:stretch>
            <a:fillRect/>
          </a:stretch>
        </p:blipFill>
        <p:spPr>
          <a:xfrm>
            <a:off x="-1177047" y="0"/>
            <a:ext cx="14546092" cy="323850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B46577-3048-4574-8C1D-ED28CA869480}"/>
              </a:ext>
            </a:extLst>
          </p:cNvPr>
          <p:cNvSpPr/>
          <p:nvPr/>
        </p:nvSpPr>
        <p:spPr>
          <a:xfrm flipV="1">
            <a:off x="-1177047" y="-1"/>
            <a:ext cx="14546092" cy="3238500"/>
          </a:xfrm>
          <a:prstGeom prst="triangle">
            <a:avLst/>
          </a:prstGeom>
          <a:gradFill>
            <a:gsLst>
              <a:gs pos="100000">
                <a:srgbClr val="EC93B3">
                  <a:alpha val="61000"/>
                </a:srgbClr>
              </a:gs>
              <a:gs pos="0">
                <a:srgbClr val="F0B9CE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580DFD-E51B-4064-BE76-50F188E35CF7}"/>
              </a:ext>
            </a:extLst>
          </p:cNvPr>
          <p:cNvGrpSpPr/>
          <p:nvPr/>
        </p:nvGrpSpPr>
        <p:grpSpPr>
          <a:xfrm>
            <a:off x="-658053" y="719282"/>
            <a:ext cx="13508106" cy="4825692"/>
            <a:chOff x="-1225826" y="-323687"/>
            <a:chExt cx="14643652" cy="5313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16B807-19E6-43D6-9A3D-B24173544E2C}"/>
                </a:ext>
              </a:extLst>
            </p:cNvPr>
            <p:cNvGrpSpPr/>
            <p:nvPr/>
          </p:nvGrpSpPr>
          <p:grpSpPr>
            <a:xfrm>
              <a:off x="-1225826" y="1267240"/>
              <a:ext cx="14643652" cy="1530574"/>
              <a:chOff x="-1299224" y="1565415"/>
              <a:chExt cx="14643652" cy="1530574"/>
            </a:xfrm>
            <a:solidFill>
              <a:srgbClr val="EC93B3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1A4F05-B404-4F83-87C6-71836F8C120C}"/>
                  </a:ext>
                </a:extLst>
              </p:cNvPr>
              <p:cNvSpPr/>
              <p:nvPr/>
            </p:nvSpPr>
            <p:spPr>
              <a:xfrm rot="1446645">
                <a:off x="-1299224" y="1565415"/>
                <a:ext cx="7991061" cy="1530574"/>
              </a:xfrm>
              <a:prstGeom prst="rect">
                <a:avLst/>
              </a:prstGeom>
              <a:solidFill>
                <a:srgbClr val="DD59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C93B3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12A86F-350B-49A4-ABFE-985142643A13}"/>
                  </a:ext>
                </a:extLst>
              </p:cNvPr>
              <p:cNvSpPr/>
              <p:nvPr/>
            </p:nvSpPr>
            <p:spPr>
              <a:xfrm rot="20153355" flipH="1">
                <a:off x="5353367" y="1565415"/>
                <a:ext cx="7991061" cy="1530574"/>
              </a:xfrm>
              <a:prstGeom prst="rect">
                <a:avLst/>
              </a:prstGeom>
              <a:solidFill>
                <a:srgbClr val="DD59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C93B3"/>
                  </a:solidFill>
                </a:endParaRPr>
              </a:p>
            </p:txBody>
          </p:sp>
        </p:grp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01E56A6-465E-40B7-AB75-410223CABFEF}"/>
                </a:ext>
              </a:extLst>
            </p:cNvPr>
            <p:cNvSpPr/>
            <p:nvPr/>
          </p:nvSpPr>
          <p:spPr>
            <a:xfrm rot="16200000">
              <a:off x="6743663" y="-971351"/>
              <a:ext cx="5313130" cy="6608457"/>
            </a:xfrm>
            <a:prstGeom prst="triangle">
              <a:avLst>
                <a:gd name="adj" fmla="val 434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5D322E-9556-427B-8065-D9C5C4C9C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4300" y="2558087"/>
            <a:ext cx="3212932" cy="12239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7FEC9E-13E9-4B0E-B9B4-2418FDFABC6E}"/>
              </a:ext>
            </a:extLst>
          </p:cNvPr>
          <p:cNvSpPr/>
          <p:nvPr/>
        </p:nvSpPr>
        <p:spPr>
          <a:xfrm>
            <a:off x="320702" y="5181600"/>
            <a:ext cx="147929" cy="1143000"/>
          </a:xfrm>
          <a:prstGeom prst="rect">
            <a:avLst/>
          </a:prstGeom>
          <a:solidFill>
            <a:srgbClr val="DD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93DD5E-10E1-4C98-BD10-108714F063F6}"/>
              </a:ext>
            </a:extLst>
          </p:cNvPr>
          <p:cNvSpPr txBox="1"/>
          <p:nvPr/>
        </p:nvSpPr>
        <p:spPr>
          <a:xfrm>
            <a:off x="538384" y="5150300"/>
            <a:ext cx="116108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DD598C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Solving </a:t>
            </a:r>
            <a:r>
              <a:rPr lang="en-US" sz="4300" b="1" dirty="0" smtClean="0">
                <a:solidFill>
                  <a:srgbClr val="DD598C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Hard Optimization </a:t>
            </a:r>
            <a:r>
              <a:rPr lang="en-US" sz="4300" b="1" dirty="0">
                <a:solidFill>
                  <a:srgbClr val="DD598C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Problems </a:t>
            </a:r>
            <a:r>
              <a:rPr lang="en-US" sz="4300" b="1" dirty="0" smtClean="0">
                <a:solidFill>
                  <a:srgbClr val="DD598C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With </a:t>
            </a:r>
            <a:r>
              <a:rPr lang="en-US" sz="4300" b="1" dirty="0">
                <a:solidFill>
                  <a:srgbClr val="DD598C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Quantum Computer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47ACC-250E-46AD-A1A7-B2CC84BD7E25}"/>
              </a:ext>
            </a:extLst>
          </p:cNvPr>
          <p:cNvSpPr txBox="1"/>
          <p:nvPr/>
        </p:nvSpPr>
        <p:spPr>
          <a:xfrm>
            <a:off x="538384" y="5764546"/>
            <a:ext cx="1136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Kamonluk</a:t>
            </a:r>
            <a:r>
              <a:rPr lang="en-US" sz="3200" dirty="0" smtClean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 </a:t>
            </a:r>
            <a:r>
              <a:rPr lang="en-US" sz="3200" dirty="0" err="1" smtClean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Suksen</a:t>
            </a:r>
            <a:r>
              <a:rPr lang="en-US" sz="3200" dirty="0" smtClean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, </a:t>
            </a:r>
            <a:r>
              <a:rPr lang="en-US" sz="3200" dirty="0" err="1" smtClean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Naphan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 </a:t>
            </a:r>
            <a:r>
              <a:rPr lang="en-US" sz="3200" dirty="0" err="1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Benchasattabuse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 and </a:t>
            </a:r>
            <a:r>
              <a:rPr lang="en-US" sz="3200" dirty="0" smtClean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Prabhas 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Chongstitvatana </a:t>
            </a:r>
          </a:p>
        </p:txBody>
      </p:sp>
    </p:spTree>
    <p:extLst>
      <p:ext uri="{BB962C8B-B14F-4D97-AF65-F5344CB8AC3E}">
        <p14:creationId xmlns:p14="http://schemas.microsoft.com/office/powerpoint/2010/main" val="316698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Grover-assisted Compact Genetic Algorithm (</a:t>
            </a:r>
            <a:r>
              <a:rPr lang="en-US" sz="3200" dirty="0" err="1"/>
              <a:t>cGA</a:t>
            </a:r>
            <a:r>
              <a:rPr lang="en-US" sz="3200" dirty="0"/>
              <a:t>*)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50C518-8195-EA0B-35D3-A7600E4C6944}"/>
              </a:ext>
            </a:extLst>
          </p:cNvPr>
          <p:cNvGrpSpPr/>
          <p:nvPr/>
        </p:nvGrpSpPr>
        <p:grpSpPr>
          <a:xfrm>
            <a:off x="2004013" y="1573084"/>
            <a:ext cx="8183973" cy="4772390"/>
            <a:chOff x="480013" y="1308364"/>
            <a:chExt cx="8183973" cy="477239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3715B9-D1D1-635A-0B48-C23F3EC3A518}"/>
                </a:ext>
              </a:extLst>
            </p:cNvPr>
            <p:cNvSpPr/>
            <p:nvPr/>
          </p:nvSpPr>
          <p:spPr>
            <a:xfrm>
              <a:off x="480013" y="1308365"/>
              <a:ext cx="3671612" cy="47723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6A864C-B256-A1AE-1DAC-691A31AD612A}"/>
                </a:ext>
              </a:extLst>
            </p:cNvPr>
            <p:cNvSpPr/>
            <p:nvPr/>
          </p:nvSpPr>
          <p:spPr>
            <a:xfrm>
              <a:off x="1032427" y="1448336"/>
              <a:ext cx="2554357" cy="37240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Initial Probability Vector and current best individual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009ED1-56EF-82DD-9AD4-F90E4B587CB4}"/>
                </a:ext>
              </a:extLst>
            </p:cNvPr>
            <p:cNvSpPr/>
            <p:nvPr/>
          </p:nvSpPr>
          <p:spPr>
            <a:xfrm>
              <a:off x="4992373" y="1308364"/>
              <a:ext cx="3671613" cy="4772390"/>
            </a:xfrm>
            <a:prstGeom prst="round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5ED142-8150-6145-1D00-8BE677644A4E}"/>
                </a:ext>
              </a:extLst>
            </p:cNvPr>
            <p:cNvSpPr/>
            <p:nvPr/>
          </p:nvSpPr>
          <p:spPr>
            <a:xfrm>
              <a:off x="5551002" y="1398641"/>
              <a:ext cx="2554357" cy="4926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Initial quantum register, classical register, and circuit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129559-B03E-C320-24BB-E789468389E2}"/>
                </a:ext>
              </a:extLst>
            </p:cNvPr>
            <p:cNvSpPr/>
            <p:nvPr/>
          </p:nvSpPr>
          <p:spPr>
            <a:xfrm>
              <a:off x="5551004" y="2123901"/>
              <a:ext cx="2554357" cy="4926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Generate the first individual using qubit rotation only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33722E-0228-EBD2-822F-6176804C5E8F}"/>
                </a:ext>
              </a:extLst>
            </p:cNvPr>
            <p:cNvSpPr/>
            <p:nvPr/>
          </p:nvSpPr>
          <p:spPr>
            <a:xfrm>
              <a:off x="5488883" y="2849161"/>
              <a:ext cx="2678597" cy="7142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Generate the second individual using qubit rotation and Grover’s algorithm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FF8A17-F00B-54FF-A157-FE09E6601DE0}"/>
                </a:ext>
              </a:extLst>
            </p:cNvPr>
            <p:cNvSpPr/>
            <p:nvPr/>
          </p:nvSpPr>
          <p:spPr>
            <a:xfrm>
              <a:off x="894524" y="2000194"/>
              <a:ext cx="2830166" cy="9513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complete the second individual’s fitness and the current best individual’s fitness and select the winner to be the second individual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8A7696-CD50-304B-DF7E-0BD38C5C9B1E}"/>
                </a:ext>
              </a:extLst>
            </p:cNvPr>
            <p:cNvSpPr/>
            <p:nvPr/>
          </p:nvSpPr>
          <p:spPr>
            <a:xfrm>
              <a:off x="894524" y="3128173"/>
              <a:ext cx="2830166" cy="4679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complete the first and the second individual to find the winner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7FC39D-99D4-348B-1925-34844060911A}"/>
                </a:ext>
              </a:extLst>
            </p:cNvPr>
            <p:cNvSpPr/>
            <p:nvPr/>
          </p:nvSpPr>
          <p:spPr>
            <a:xfrm>
              <a:off x="894524" y="3762794"/>
              <a:ext cx="2830166" cy="4679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update the probability vector towards the winner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09A9B0-5D24-9F4B-44C1-59303364C8D9}"/>
                </a:ext>
              </a:extLst>
            </p:cNvPr>
            <p:cNvSpPr/>
            <p:nvPr/>
          </p:nvSpPr>
          <p:spPr>
            <a:xfrm>
              <a:off x="894524" y="4404686"/>
              <a:ext cx="2830166" cy="4679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update the current best individual </a:t>
              </a:r>
            </a:p>
          </p:txBody>
        </p:sp>
        <p:sp>
          <p:nvSpPr>
            <p:cNvPr id="29" name="Flowchart: Decision 28">
              <a:extLst>
                <a:ext uri="{FF2B5EF4-FFF2-40B4-BE49-F238E27FC236}">
                  <a16:creationId xmlns:a16="http://schemas.microsoft.com/office/drawing/2014/main" id="{FB6365E3-5C80-4924-5125-57A0A8C6411B}"/>
                </a:ext>
              </a:extLst>
            </p:cNvPr>
            <p:cNvSpPr/>
            <p:nvPr/>
          </p:nvSpPr>
          <p:spPr>
            <a:xfrm>
              <a:off x="1513235" y="5004888"/>
              <a:ext cx="1592744" cy="566531"/>
            </a:xfrm>
            <a:prstGeom prst="flowChartDecisi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Is vector converged?</a:t>
              </a: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E8DC40BF-CA44-8D26-177F-CAF4FC1AA6A7}"/>
                </a:ext>
              </a:extLst>
            </p:cNvPr>
            <p:cNvSpPr/>
            <p:nvPr/>
          </p:nvSpPr>
          <p:spPr>
            <a:xfrm>
              <a:off x="2052808" y="5701511"/>
              <a:ext cx="513597" cy="282095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end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AF2945A-E246-8196-0AAC-F3750C972720}"/>
                </a:ext>
              </a:extLst>
            </p:cNvPr>
            <p:cNvCxnSpPr>
              <a:stCxn id="13" idx="2"/>
              <a:endCxn id="15" idx="0"/>
            </p:cNvCxnSpPr>
            <p:nvPr/>
          </p:nvCxnSpPr>
          <p:spPr>
            <a:xfrm>
              <a:off x="6828181" y="1891273"/>
              <a:ext cx="2" cy="2326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72E5DE5-47A8-231F-0B5C-342030E8EB81}"/>
                </a:ext>
              </a:extLst>
            </p:cNvPr>
            <p:cNvCxnSpPr>
              <a:stCxn id="15" idx="2"/>
              <a:endCxn id="19" idx="0"/>
            </p:cNvCxnSpPr>
            <p:nvPr/>
          </p:nvCxnSpPr>
          <p:spPr>
            <a:xfrm flipH="1">
              <a:off x="6828182" y="2616533"/>
              <a:ext cx="1" cy="2326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D27AB53E-D8C8-707A-D92C-2650EE5A9BC5}"/>
                </a:ext>
              </a:extLst>
            </p:cNvPr>
            <p:cNvCxnSpPr>
              <a:stCxn id="19" idx="1"/>
              <a:endCxn id="25" idx="3"/>
            </p:cNvCxnSpPr>
            <p:nvPr/>
          </p:nvCxnSpPr>
          <p:spPr>
            <a:xfrm rot="10800000">
              <a:off x="3724691" y="2475869"/>
              <a:ext cx="1764193" cy="73044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EFA0FD8-BBFF-8F18-535F-38AAEA0457DB}"/>
                </a:ext>
              </a:extLst>
            </p:cNvPr>
            <p:cNvCxnSpPr>
              <a:stCxn id="25" idx="2"/>
              <a:endCxn id="26" idx="0"/>
            </p:cNvCxnSpPr>
            <p:nvPr/>
          </p:nvCxnSpPr>
          <p:spPr>
            <a:xfrm>
              <a:off x="2309607" y="2951542"/>
              <a:ext cx="0" cy="1766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24CB4D3-6818-FABC-00B2-D24C1BF3E198}"/>
                </a:ext>
              </a:extLst>
            </p:cNvPr>
            <p:cNvCxnSpPr>
              <a:stCxn id="26" idx="2"/>
              <a:endCxn id="27" idx="0"/>
            </p:cNvCxnSpPr>
            <p:nvPr/>
          </p:nvCxnSpPr>
          <p:spPr>
            <a:xfrm>
              <a:off x="2309607" y="3596102"/>
              <a:ext cx="0" cy="1666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43538DD-A0DF-F84E-0B2D-6EABC27C7472}"/>
                </a:ext>
              </a:extLst>
            </p:cNvPr>
            <p:cNvCxnSpPr>
              <a:stCxn id="27" idx="2"/>
              <a:endCxn id="28" idx="0"/>
            </p:cNvCxnSpPr>
            <p:nvPr/>
          </p:nvCxnSpPr>
          <p:spPr>
            <a:xfrm>
              <a:off x="2309607" y="4230723"/>
              <a:ext cx="0" cy="1739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8EFEEB1-8D23-2D87-6086-94B849B02BEF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>
            <a:xfrm>
              <a:off x="2309607" y="4872615"/>
              <a:ext cx="0" cy="1322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BA031CF-0A4E-80B2-B244-58D8242C34F1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>
            <a:xfrm>
              <a:off x="2309607" y="5571419"/>
              <a:ext cx="0" cy="1300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2866FC-1855-12C0-C909-F354CE8120DF}"/>
                </a:ext>
              </a:extLst>
            </p:cNvPr>
            <p:cNvSpPr txBox="1"/>
            <p:nvPr/>
          </p:nvSpPr>
          <p:spPr>
            <a:xfrm>
              <a:off x="2252127" y="5487676"/>
              <a:ext cx="53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yes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EC8529-EC82-AA1D-EF6D-095C0E7DDE4A}"/>
                </a:ext>
              </a:extLst>
            </p:cNvPr>
            <p:cNvSpPr txBox="1"/>
            <p:nvPr/>
          </p:nvSpPr>
          <p:spPr>
            <a:xfrm>
              <a:off x="3053744" y="5046578"/>
              <a:ext cx="53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no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B3F00B3-115A-7CA6-CADE-40689432DAD7}"/>
                </a:ext>
              </a:extLst>
            </p:cNvPr>
            <p:cNvCxnSpPr>
              <a:stCxn id="8" idx="3"/>
              <a:endCxn id="13" idx="1"/>
            </p:cNvCxnSpPr>
            <p:nvPr/>
          </p:nvCxnSpPr>
          <p:spPr>
            <a:xfrm>
              <a:off x="3586784" y="1634537"/>
              <a:ext cx="1964218" cy="104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AB26F9-A22C-31A9-D042-9C5071ABFBBA}"/>
                </a:ext>
              </a:extLst>
            </p:cNvPr>
            <p:cNvSpPr txBox="1"/>
            <p:nvPr/>
          </p:nvSpPr>
          <p:spPr>
            <a:xfrm>
              <a:off x="3298697" y="5652198"/>
              <a:ext cx="734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CPU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E18787-B18F-204F-B327-96D971B89348}"/>
                </a:ext>
              </a:extLst>
            </p:cNvPr>
            <p:cNvSpPr txBox="1"/>
            <p:nvPr/>
          </p:nvSpPr>
          <p:spPr>
            <a:xfrm>
              <a:off x="7800029" y="5658870"/>
              <a:ext cx="734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QPU</a:t>
              </a:r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C9217210-CF2E-4DD5-76D0-8C572061D77C}"/>
                </a:ext>
              </a:extLst>
            </p:cNvPr>
            <p:cNvCxnSpPr>
              <a:stCxn id="29" idx="3"/>
              <a:endCxn id="13" idx="3"/>
            </p:cNvCxnSpPr>
            <p:nvPr/>
          </p:nvCxnSpPr>
          <p:spPr>
            <a:xfrm flipV="1">
              <a:off x="3105979" y="1644957"/>
              <a:ext cx="4999380" cy="3643197"/>
            </a:xfrm>
            <a:prstGeom prst="bentConnector3">
              <a:avLst>
                <a:gd name="adj1" fmla="val 10457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6DE65E-7A33-0B62-3EB5-FE412C37CB14}"/>
              </a:ext>
            </a:extLst>
          </p:cNvPr>
          <p:cNvSpPr txBox="1"/>
          <p:nvPr/>
        </p:nvSpPr>
        <p:spPr>
          <a:xfrm>
            <a:off x="3140803" y="6393125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schematic of Grover-assisted compact genetic algorithm.</a:t>
            </a:r>
          </a:p>
        </p:txBody>
      </p:sp>
    </p:spTree>
    <p:extLst>
      <p:ext uri="{BB962C8B-B14F-4D97-AF65-F5344CB8AC3E}">
        <p14:creationId xmlns:p14="http://schemas.microsoft.com/office/powerpoint/2010/main" val="219674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Grover’s Search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/>
              <p:nvPr/>
            </p:nvSpPr>
            <p:spPr>
              <a:xfrm>
                <a:off x="634999" y="1717797"/>
                <a:ext cx="10934567" cy="472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“For what value of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 does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f(x) </a:t>
                </a:r>
                <a:r>
                  <a:rPr lang="en-US" sz="2200" dirty="0">
                    <a:solidFill>
                      <a:schemeClr val="tx2"/>
                    </a:solidFill>
                  </a:rPr>
                  <a:t>=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k</a:t>
                </a:r>
                <a:r>
                  <a:rPr lang="en-US" sz="2200" dirty="0">
                    <a:solidFill>
                      <a:schemeClr val="tx2"/>
                    </a:solidFill>
                  </a:rPr>
                  <a:t>, for some number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k</a:t>
                </a:r>
                <a:r>
                  <a:rPr lang="en-US" sz="2200" dirty="0">
                    <a:solidFill>
                      <a:schemeClr val="tx2"/>
                    </a:solidFill>
                  </a:rPr>
                  <a:t>?”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A quantum computer allows us to calculate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f(x)</a:t>
                </a:r>
                <a:r>
                  <a:rPr lang="en-US" sz="2200" dirty="0">
                    <a:solidFill>
                      <a:schemeClr val="tx2"/>
                    </a:solidFill>
                  </a:rPr>
                  <a:t> for a superposition of all values of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 at the same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time</a:t>
                </a:r>
                <a:endParaRPr lang="en-US" sz="22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W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e </a:t>
                </a:r>
                <a:r>
                  <a:rPr lang="en-US" sz="2200" dirty="0">
                    <a:solidFill>
                      <a:schemeClr val="tx2"/>
                    </a:solidFill>
                  </a:rPr>
                  <a:t>use the result to increase the amplitude of the good values of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 and repeat until we have a high probability of reading out the value we want.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If there are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</a:t>
                </a:r>
                <a:r>
                  <a:rPr lang="en-US" sz="2200" dirty="0">
                    <a:solidFill>
                      <a:schemeClr val="tx2"/>
                    </a:solidFill>
                  </a:rPr>
                  <a:t> possible values for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, we will have to try half of them (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N/2</a:t>
                </a:r>
                <a:r>
                  <a:rPr lang="en-US" sz="2200" dirty="0">
                    <a:solidFill>
                      <a:schemeClr val="tx2"/>
                    </a:solidFill>
                  </a:rPr>
                  <a:t>) on average before finding the answer.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Grover's algorithm uses entanglement and interference to grow those probability  amplitudes faster than a simple linear check of all possible values. Instead of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N/2</a:t>
                </a:r>
                <a:r>
                  <a:rPr lang="en-US" sz="2200" dirty="0">
                    <a:solidFill>
                      <a:schemeClr val="tx2"/>
                    </a:solidFill>
                  </a:rPr>
                  <a:t> tries, around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calculations will be enough. </a:t>
                </a:r>
                <a:endParaRPr lang="th-TH" sz="22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9" y="1717797"/>
                <a:ext cx="10934567" cy="4725846"/>
              </a:xfrm>
              <a:prstGeom prst="rect">
                <a:avLst/>
              </a:prstGeom>
              <a:blipFill>
                <a:blip r:embed="rId3"/>
                <a:stretch>
                  <a:fillRect l="-613" t="-774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15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Stages of Grover’s Search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/>
              <p:nvPr/>
            </p:nvSpPr>
            <p:spPr>
              <a:xfrm>
                <a:off x="634999" y="1797384"/>
                <a:ext cx="10934567" cy="506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2"/>
                    </a:solidFill>
                  </a:rPr>
                  <a:t>Initialization : All qubits are set to be in superposition. All states have the amplitude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200" dirty="0">
                  <a:solidFill>
                    <a:schemeClr val="tx2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2"/>
                    </a:solidFill>
                  </a:rPr>
                  <a:t>Oracle : The oracle function marks the state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x′</a:t>
                </a:r>
                <a:r>
                  <a:rPr lang="en-US" sz="2200" dirty="0">
                    <a:solidFill>
                      <a:schemeClr val="tx2"/>
                    </a:solidFill>
                  </a:rPr>
                  <a:t> that satisfies the condition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f(x′) </a:t>
                </a:r>
                <a:r>
                  <a:rPr lang="en-US" sz="2200" dirty="0">
                    <a:solidFill>
                      <a:schemeClr val="tx2"/>
                    </a:solidFill>
                  </a:rPr>
                  <a:t>= 1 by performing a phase flip.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2"/>
                    </a:solidFill>
                  </a:rPr>
                  <a:t>Amplification :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phase </a:t>
                </a:r>
                <a:r>
                  <a:rPr lang="en-US" sz="2200" dirty="0">
                    <a:solidFill>
                      <a:schemeClr val="tx2"/>
                    </a:solidFill>
                  </a:rPr>
                  <a:t>flips the amplitudes around the average amplitude. T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he </a:t>
                </a:r>
                <a:r>
                  <a:rPr lang="en-US" sz="2200" dirty="0">
                    <a:solidFill>
                      <a:schemeClr val="tx2"/>
                    </a:solidFill>
                  </a:rPr>
                  <a:t>flip causes the target state’s amplitude to increase and the others to decrease.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tx2"/>
                    </a:solidFill>
                  </a:rPr>
                  <a:t>Measurement : The qubits are read, and output given.</a:t>
                </a:r>
              </a:p>
              <a:p>
                <a:pPr algn="just"/>
                <a:endParaRPr lang="en-US" sz="2200" dirty="0">
                  <a:solidFill>
                    <a:schemeClr val="tx2"/>
                  </a:solidFill>
                </a:endParaRPr>
              </a:p>
              <a:p>
                <a:pPr algn="just"/>
                <a:r>
                  <a:rPr lang="en-US" sz="2200" dirty="0">
                    <a:solidFill>
                      <a:schemeClr val="tx2"/>
                    </a:solidFill>
                  </a:rPr>
                  <a:t>Grover iteration (repeat  oracle  and  amplification  stages) requires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</a:rPr>
                  <a:t>where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number of states and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t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number of target solutions.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9" y="1797384"/>
                <a:ext cx="10934567" cy="5060616"/>
              </a:xfrm>
              <a:prstGeom prst="rect">
                <a:avLst/>
              </a:prstGeom>
              <a:blipFill>
                <a:blip r:embed="rId3"/>
                <a:stretch>
                  <a:fillRect l="-725" t="-723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11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Grover-assisted Compact Genetic Algorithm (</a:t>
            </a:r>
            <a:r>
              <a:rPr lang="en-US" sz="3200" dirty="0" err="1"/>
              <a:t>cGA</a:t>
            </a:r>
            <a:r>
              <a:rPr lang="en-US" sz="3200" dirty="0"/>
              <a:t>*)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2E815B-DCCC-A207-F05E-D2673E6C2474}"/>
              </a:ext>
            </a:extLst>
          </p:cNvPr>
          <p:cNvGrpSpPr/>
          <p:nvPr/>
        </p:nvGrpSpPr>
        <p:grpSpPr>
          <a:xfrm>
            <a:off x="1949988" y="2040592"/>
            <a:ext cx="8838545" cy="3347675"/>
            <a:chOff x="574199" y="1791852"/>
            <a:chExt cx="8126690" cy="287953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3786BCF-35AE-41DA-EDB6-483FE0AA4807}"/>
                </a:ext>
              </a:extLst>
            </p:cNvPr>
            <p:cNvGrpSpPr/>
            <p:nvPr/>
          </p:nvGrpSpPr>
          <p:grpSpPr>
            <a:xfrm>
              <a:off x="574199" y="1791852"/>
              <a:ext cx="8126690" cy="2879538"/>
              <a:chOff x="574199" y="1791852"/>
              <a:chExt cx="8126690" cy="2879538"/>
            </a:xfrm>
          </p:grpSpPr>
          <p:pic>
            <p:nvPicPr>
              <p:cNvPr id="52" name="Picture 51" descr="Chart&#10;&#10;Description automatically generated">
                <a:extLst>
                  <a:ext uri="{FF2B5EF4-FFF2-40B4-BE49-F238E27FC236}">
                    <a16:creationId xmlns:a16="http://schemas.microsoft.com/office/drawing/2014/main" id="{D7152BA3-DC2A-D7F3-E43F-5BEFBC75BA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4" b="51099"/>
              <a:stretch/>
            </p:blipFill>
            <p:spPr>
              <a:xfrm>
                <a:off x="818175" y="2190823"/>
                <a:ext cx="5676297" cy="2454540"/>
              </a:xfrm>
              <a:prstGeom prst="rect">
                <a:avLst/>
              </a:prstGeom>
            </p:spPr>
          </p:pic>
          <p:pic>
            <p:nvPicPr>
              <p:cNvPr id="53" name="Picture 52" descr="Chart&#10;&#10;Description automatically generated">
                <a:extLst>
                  <a:ext uri="{FF2B5EF4-FFF2-40B4-BE49-F238E27FC236}">
                    <a16:creationId xmlns:a16="http://schemas.microsoft.com/office/drawing/2014/main" id="{D7DEB877-F49A-E4F5-0E92-7C193AE77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5" t="51100" r="59551"/>
              <a:stretch/>
            </p:blipFill>
            <p:spPr>
              <a:xfrm>
                <a:off x="6430301" y="2190823"/>
                <a:ext cx="1895524" cy="2480567"/>
              </a:xfrm>
              <a:prstGeom prst="rect">
                <a:avLst/>
              </a:prstGeom>
            </p:spPr>
          </p:pic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CAD08BE7-94C0-DA6C-D7A1-25CDAA923077}"/>
                  </a:ext>
                </a:extLst>
              </p:cNvPr>
              <p:cNvSpPr/>
              <p:nvPr/>
            </p:nvSpPr>
            <p:spPr>
              <a:xfrm>
                <a:off x="944216" y="2164796"/>
                <a:ext cx="685801" cy="2480566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E7A6A47-0A2B-0094-7036-F157332965D1}"/>
                  </a:ext>
                </a:extLst>
              </p:cNvPr>
              <p:cNvSpPr/>
              <p:nvPr/>
            </p:nvSpPr>
            <p:spPr>
              <a:xfrm>
                <a:off x="1692966" y="2190824"/>
                <a:ext cx="5810185" cy="248056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9C489C6-AFF1-D0EF-DEDB-9A3AA62482F2}"/>
                  </a:ext>
                </a:extLst>
              </p:cNvPr>
              <p:cNvSpPr txBox="1"/>
              <p:nvPr/>
            </p:nvSpPr>
            <p:spPr>
              <a:xfrm>
                <a:off x="574199" y="1791852"/>
                <a:ext cx="1378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70C0"/>
                    </a:solidFill>
                  </a:rPr>
                  <a:t>Initialization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1E61100-E9EE-344E-4816-76D9394AF54A}"/>
                  </a:ext>
                </a:extLst>
              </p:cNvPr>
              <p:cNvSpPr txBox="1"/>
              <p:nvPr/>
            </p:nvSpPr>
            <p:spPr>
              <a:xfrm>
                <a:off x="3836057" y="1791852"/>
                <a:ext cx="1771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1 Grover iteration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276DF73-23A1-C032-4D2D-DB52E80D3230}"/>
                  </a:ext>
                </a:extLst>
              </p:cNvPr>
              <p:cNvSpPr/>
              <p:nvPr/>
            </p:nvSpPr>
            <p:spPr>
              <a:xfrm>
                <a:off x="7513090" y="2164796"/>
                <a:ext cx="811842" cy="2480566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7ABF7D-7475-33C6-AD73-6266231D1592}"/>
                  </a:ext>
                </a:extLst>
              </p:cNvPr>
              <p:cNvSpPr txBox="1"/>
              <p:nvPr/>
            </p:nvSpPr>
            <p:spPr>
              <a:xfrm>
                <a:off x="7117254" y="1791852"/>
                <a:ext cx="15836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B050"/>
                    </a:solidFill>
                  </a:rPr>
                  <a:t>Measurement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4D7C594-9C1C-D181-09CF-0DDDEB85FFA2}"/>
                </a:ext>
              </a:extLst>
            </p:cNvPr>
            <p:cNvSpPr txBox="1"/>
            <p:nvPr/>
          </p:nvSpPr>
          <p:spPr>
            <a:xfrm>
              <a:off x="2852242" y="4233446"/>
              <a:ext cx="1378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Oracle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E57857-01F7-0B41-BEA4-81F1A2214F0E}"/>
                </a:ext>
              </a:extLst>
            </p:cNvPr>
            <p:cNvSpPr txBox="1"/>
            <p:nvPr/>
          </p:nvSpPr>
          <p:spPr>
            <a:xfrm>
              <a:off x="5796336" y="4227508"/>
              <a:ext cx="1378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Diffusor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685BC0-6DF1-5227-7934-46212EE446F0}"/>
              </a:ext>
            </a:extLst>
          </p:cNvPr>
          <p:cNvSpPr txBox="1"/>
          <p:nvPr/>
        </p:nvSpPr>
        <p:spPr>
          <a:xfrm>
            <a:off x="3948823" y="5690411"/>
            <a:ext cx="48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quantum circuit of Grover’s search algorithm.</a:t>
            </a:r>
          </a:p>
        </p:txBody>
      </p:sp>
    </p:spTree>
    <p:extLst>
      <p:ext uri="{BB962C8B-B14F-4D97-AF65-F5344CB8AC3E}">
        <p14:creationId xmlns:p14="http://schemas.microsoft.com/office/powerpoint/2010/main" val="204633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Grover-assisted Compact Genetic Algorithm (</a:t>
            </a:r>
            <a:r>
              <a:rPr lang="en-US" sz="3200" dirty="0" err="1"/>
              <a:t>cGA</a:t>
            </a:r>
            <a:r>
              <a:rPr lang="en-US" sz="3200" dirty="0"/>
              <a:t>*)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A945A-76CB-4DD4-A5D4-06DF2C67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68" y="1739383"/>
            <a:ext cx="3010320" cy="666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0C24D7-25E6-44BD-8F34-E87933DCF7BD}"/>
              </a:ext>
            </a:extLst>
          </p:cNvPr>
          <p:cNvSpPr/>
          <p:nvPr/>
        </p:nvSpPr>
        <p:spPr>
          <a:xfrm>
            <a:off x="3448729" y="1814616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An arbitrary single-qubit </a:t>
            </a:r>
            <a:r>
              <a:rPr lang="en-US" sz="2000" dirty="0" smtClean="0">
                <a:solidFill>
                  <a:schemeClr val="tx2"/>
                </a:solidFill>
              </a:rPr>
              <a:t>state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80E6-D495-4A9A-B3D2-2185F7FD7A7D}"/>
              </a:ext>
            </a:extLst>
          </p:cNvPr>
          <p:cNvSpPr/>
          <p:nvPr/>
        </p:nvSpPr>
        <p:spPr>
          <a:xfrm>
            <a:off x="3448729" y="2630260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The qubit rotation for angle(θ)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3757B-7180-4965-95A1-D9C188C4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158" y="2633568"/>
            <a:ext cx="3820058" cy="4953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F5EB36B-097F-40F8-BFF0-7801050F231B}"/>
              </a:ext>
            </a:extLst>
          </p:cNvPr>
          <p:cNvSpPr/>
          <p:nvPr/>
        </p:nvSpPr>
        <p:spPr>
          <a:xfrm>
            <a:off x="571496" y="5658024"/>
            <a:ext cx="4947384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2"/>
                </a:solidFill>
              </a:rPr>
              <a:t>A circuit to initial the state based on the probability which encoding problem with 4 qubits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22C2D7-66BA-48AC-BB69-606093F912DA}"/>
              </a:ext>
            </a:extLst>
          </p:cNvPr>
          <p:cNvSpPr/>
          <p:nvPr/>
        </p:nvSpPr>
        <p:spPr>
          <a:xfrm>
            <a:off x="6412325" y="5777112"/>
            <a:ext cx="433740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2"/>
                </a:solidFill>
              </a:rPr>
              <a:t>A diffuser circuit which encoding problem with 4 qubits.</a:t>
            </a: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3B325CD-739E-C6F2-27BF-DFF787788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91"/>
          <a:stretch/>
        </p:blipFill>
        <p:spPr>
          <a:xfrm>
            <a:off x="1983579" y="3255210"/>
            <a:ext cx="1061609" cy="217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BA010-220A-05E9-30E3-A1FC3DD1B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131" y="3254404"/>
            <a:ext cx="5070598" cy="22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5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Travelling Salesman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/>
              <p:nvPr/>
            </p:nvSpPr>
            <p:spPr>
              <a:xfrm>
                <a:off x="634999" y="1717797"/>
                <a:ext cx="1093456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F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ind </a:t>
                </a:r>
                <a:r>
                  <a:rPr lang="en-US" sz="2200" dirty="0">
                    <a:solidFill>
                      <a:schemeClr val="tx2"/>
                    </a:solidFill>
                  </a:rPr>
                  <a:t>a shortest route that a salesman visits every city exactly once and returns to the starting point.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Define an </a:t>
                </a:r>
                <a:r>
                  <a:rPr lang="en-US" sz="2200" dirty="0">
                    <a:solidFill>
                      <a:schemeClr val="tx2"/>
                    </a:solidFill>
                  </a:rPr>
                  <a:t>oracle to recognize all feasible solutions.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TSP is mapped to an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Ising</a:t>
                </a:r>
                <a:r>
                  <a:rPr lang="en-US" sz="2200" dirty="0">
                    <a:solidFill>
                      <a:schemeClr val="tx2"/>
                    </a:solidFill>
                  </a:rPr>
                  <a:t> model with scales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spins are required, where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number of cities, and we designate city 1 to appear first in the route.</a:t>
                </a:r>
              </a:p>
              <a:p>
                <a:pPr algn="just"/>
                <a:endParaRPr lang="en-US" sz="22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9" y="1717797"/>
                <a:ext cx="10934567" cy="4401205"/>
              </a:xfrm>
              <a:prstGeom prst="rect">
                <a:avLst/>
              </a:prstGeom>
              <a:blipFill>
                <a:blip r:embed="rId3"/>
                <a:stretch>
                  <a:fillRect l="-613" t="-831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0A5B935-C762-4DCB-93A4-A74771A13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15946"/>
              </p:ext>
            </p:extLst>
          </p:nvPr>
        </p:nvGraphicFramePr>
        <p:xfrm>
          <a:off x="7676680" y="4167733"/>
          <a:ext cx="2325040" cy="171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260">
                  <a:extLst>
                    <a:ext uri="{9D8B030D-6E8A-4147-A177-3AD203B41FA5}">
                      <a16:colId xmlns:a16="http://schemas.microsoft.com/office/drawing/2014/main" val="3915603441"/>
                    </a:ext>
                  </a:extLst>
                </a:gridCol>
                <a:gridCol w="581260">
                  <a:extLst>
                    <a:ext uri="{9D8B030D-6E8A-4147-A177-3AD203B41FA5}">
                      <a16:colId xmlns:a16="http://schemas.microsoft.com/office/drawing/2014/main" val="22331946"/>
                    </a:ext>
                  </a:extLst>
                </a:gridCol>
                <a:gridCol w="581260">
                  <a:extLst>
                    <a:ext uri="{9D8B030D-6E8A-4147-A177-3AD203B41FA5}">
                      <a16:colId xmlns:a16="http://schemas.microsoft.com/office/drawing/2014/main" val="178945837"/>
                    </a:ext>
                  </a:extLst>
                </a:gridCol>
                <a:gridCol w="581260">
                  <a:extLst>
                    <a:ext uri="{9D8B030D-6E8A-4147-A177-3AD203B41FA5}">
                      <a16:colId xmlns:a16="http://schemas.microsoft.com/office/drawing/2014/main" val="692377521"/>
                    </a:ext>
                  </a:extLst>
                </a:gridCol>
              </a:tblGrid>
              <a:tr h="4280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633124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91031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340064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892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104004F-AAE9-4CBC-818A-35C7E69186DF}"/>
              </a:ext>
            </a:extLst>
          </p:cNvPr>
          <p:cNvSpPr/>
          <p:nvPr/>
        </p:nvSpPr>
        <p:spPr>
          <a:xfrm>
            <a:off x="6245191" y="6045311"/>
            <a:ext cx="518801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Matrix represents the route 1</a:t>
            </a:r>
            <a:r>
              <a:rPr lang="en-US" dirty="0">
                <a:solidFill>
                  <a:schemeClr val="tx2"/>
                </a:solidFill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chemeClr val="tx2"/>
                </a:solidFill>
              </a:rPr>
              <a:t> 2 </a:t>
            </a:r>
            <a:r>
              <a:rPr lang="en-US" dirty="0">
                <a:solidFill>
                  <a:schemeClr val="tx2"/>
                </a:solidFill>
                <a:sym typeface="Symbol" panose="05050102010706020507" pitchFamily="18" charset="2"/>
              </a:rPr>
              <a:t> 3 </a:t>
            </a:r>
            <a:r>
              <a:rPr lang="en-US" dirty="0" smtClean="0">
                <a:solidFill>
                  <a:schemeClr val="tx2"/>
                </a:solidFill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chemeClr val="tx2"/>
                </a:solidFill>
                <a:sym typeface="Symbol" panose="05050102010706020507" pitchFamily="18" charset="2"/>
              </a:rPr>
              <a:t>1.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A2DDF23-FA97-3A01-F0FF-291C5053F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64" y="4062583"/>
            <a:ext cx="2928135" cy="1982728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2BE57F4-0967-399F-E97A-5EA610F9A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933" y="4062583"/>
            <a:ext cx="2928135" cy="1982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EC7710-7151-751E-4E14-C0D0627888A1}"/>
              </a:ext>
            </a:extLst>
          </p:cNvPr>
          <p:cNvSpPr/>
          <p:nvPr/>
        </p:nvSpPr>
        <p:spPr>
          <a:xfrm>
            <a:off x="1155790" y="6045311"/>
            <a:ext cx="518801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The TSP 3 cities and 4 cities.</a:t>
            </a:r>
          </a:p>
        </p:txBody>
      </p:sp>
    </p:spTree>
    <p:extLst>
      <p:ext uri="{BB962C8B-B14F-4D97-AF65-F5344CB8AC3E}">
        <p14:creationId xmlns:p14="http://schemas.microsoft.com/office/powerpoint/2010/main" val="339521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Travelling Salesman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1717797"/>
            <a:ext cx="834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The oracle to check a feasible solution on the quantum state: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525ED5-91DA-4238-9076-DA30B3A1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15" y="2508640"/>
            <a:ext cx="4853892" cy="36115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3074E7-C036-4C69-B0FF-854EBA2143DD}"/>
              </a:ext>
            </a:extLst>
          </p:cNvPr>
          <p:cNvSpPr/>
          <p:nvPr/>
        </p:nvSpPr>
        <p:spPr>
          <a:xfrm>
            <a:off x="1445530" y="6269992"/>
            <a:ext cx="533017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An example of oracle circuit for TSP 3 cities.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7DEB1-C36C-72E0-68B4-D67D966562BA}"/>
              </a:ext>
            </a:extLst>
          </p:cNvPr>
          <p:cNvSpPr txBox="1"/>
          <p:nvPr/>
        </p:nvSpPr>
        <p:spPr>
          <a:xfrm>
            <a:off x="6171702" y="2683027"/>
            <a:ext cx="5378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oracle to verify a solution of TSP 3-city,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we </a:t>
            </a:r>
            <a:r>
              <a:rPr lang="en-US" dirty="0">
                <a:solidFill>
                  <a:schemeClr val="tx2"/>
                </a:solidFill>
              </a:rPr>
              <a:t>need to check all 4 clauses include: </a:t>
            </a:r>
          </a:p>
          <a:p>
            <a:r>
              <a:rPr lang="en-US" dirty="0">
                <a:solidFill>
                  <a:schemeClr val="tx2"/>
                </a:solidFill>
              </a:rPr>
              <a:t>(𝑋</a:t>
            </a:r>
            <a:r>
              <a:rPr lang="en-US" baseline="-25000" dirty="0">
                <a:solidFill>
                  <a:schemeClr val="tx2"/>
                </a:solidFill>
              </a:rPr>
              <a:t>2,2</a:t>
            </a:r>
            <a:r>
              <a:rPr lang="en-US" dirty="0">
                <a:solidFill>
                  <a:schemeClr val="tx2"/>
                </a:solidFill>
              </a:rPr>
              <a:t>, 𝑋</a:t>
            </a:r>
            <a:r>
              <a:rPr lang="en-US" baseline="-25000" dirty="0">
                <a:solidFill>
                  <a:schemeClr val="tx2"/>
                </a:solidFill>
              </a:rPr>
              <a:t>2,3</a:t>
            </a:r>
            <a:r>
              <a:rPr lang="en-US" dirty="0">
                <a:solidFill>
                  <a:schemeClr val="tx2"/>
                </a:solidFill>
              </a:rPr>
              <a:t>), (𝑋</a:t>
            </a:r>
            <a:r>
              <a:rPr lang="en-US" baseline="-25000" dirty="0">
                <a:solidFill>
                  <a:schemeClr val="tx2"/>
                </a:solidFill>
              </a:rPr>
              <a:t>2,2</a:t>
            </a:r>
            <a:r>
              <a:rPr lang="en-US" dirty="0">
                <a:solidFill>
                  <a:schemeClr val="tx2"/>
                </a:solidFill>
              </a:rPr>
              <a:t> , 𝑋</a:t>
            </a:r>
            <a:r>
              <a:rPr lang="en-US" baseline="-25000" dirty="0">
                <a:solidFill>
                  <a:schemeClr val="tx2"/>
                </a:solidFill>
              </a:rPr>
              <a:t>3,2</a:t>
            </a:r>
            <a:r>
              <a:rPr lang="en-US" dirty="0">
                <a:solidFill>
                  <a:schemeClr val="tx2"/>
                </a:solidFill>
              </a:rPr>
              <a:t>), (𝑋</a:t>
            </a:r>
            <a:r>
              <a:rPr lang="en-US" baseline="-25000" dirty="0">
                <a:solidFill>
                  <a:schemeClr val="tx2"/>
                </a:solidFill>
              </a:rPr>
              <a:t>2,3</a:t>
            </a:r>
            <a:r>
              <a:rPr lang="en-US" dirty="0">
                <a:solidFill>
                  <a:schemeClr val="tx2"/>
                </a:solidFill>
              </a:rPr>
              <a:t> , 𝑋</a:t>
            </a:r>
            <a:r>
              <a:rPr lang="en-US" baseline="-25000" dirty="0">
                <a:solidFill>
                  <a:schemeClr val="tx2"/>
                </a:solidFill>
              </a:rPr>
              <a:t>3,3</a:t>
            </a:r>
            <a:r>
              <a:rPr lang="en-US" dirty="0">
                <a:solidFill>
                  <a:schemeClr val="tx2"/>
                </a:solidFill>
              </a:rPr>
              <a:t>), and (𝑋</a:t>
            </a:r>
            <a:r>
              <a:rPr lang="en-US" baseline="-25000" dirty="0">
                <a:solidFill>
                  <a:schemeClr val="tx2"/>
                </a:solidFill>
              </a:rPr>
              <a:t>3,2</a:t>
            </a:r>
            <a:r>
              <a:rPr lang="en-US" dirty="0">
                <a:solidFill>
                  <a:schemeClr val="tx2"/>
                </a:solidFill>
              </a:rPr>
              <a:t> , 𝑋</a:t>
            </a:r>
            <a:r>
              <a:rPr lang="en-US" baseline="-25000" dirty="0">
                <a:solidFill>
                  <a:schemeClr val="tx2"/>
                </a:solidFill>
              </a:rPr>
              <a:t>3,3</a:t>
            </a:r>
            <a:r>
              <a:rPr lang="en-US" dirty="0">
                <a:solidFill>
                  <a:schemeClr val="tx2"/>
                </a:solidFill>
              </a:rPr>
              <a:t>).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017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Travelling Salesman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330199" y="1654297"/>
            <a:ext cx="116840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Classical optimizer: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dirty="0">
                <a:solidFill>
                  <a:schemeClr val="tx2"/>
                </a:solidFill>
              </a:rPr>
              <a:t>graph is fully connected.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three </a:t>
            </a:r>
            <a:r>
              <a:rPr lang="en-US" sz="2000" dirty="0">
                <a:solidFill>
                  <a:schemeClr val="tx2"/>
                </a:solidFill>
              </a:rPr>
              <a:t>components in a single objective function to be minimized, and we get the following: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algn="just"/>
            <a:endParaRPr lang="en-US" sz="20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algn="just"/>
            <a:endParaRPr lang="en-US" sz="2000" dirty="0">
              <a:solidFill>
                <a:schemeClr val="tx2"/>
              </a:solidFill>
            </a:endParaRPr>
          </a:p>
          <a:p>
            <a:pPr algn="just"/>
            <a:endParaRPr lang="en-US" sz="2000" dirty="0">
              <a:solidFill>
                <a:schemeClr val="tx2"/>
              </a:solidFill>
            </a:endParaRPr>
          </a:p>
          <a:p>
            <a:pPr algn="just"/>
            <a:endParaRPr lang="en-US" sz="2000" dirty="0">
              <a:solidFill>
                <a:schemeClr val="tx2"/>
              </a:solidFill>
            </a:endParaRPr>
          </a:p>
          <a:p>
            <a:pPr algn="just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	</a:t>
            </a:r>
          </a:p>
          <a:p>
            <a:r>
              <a:rPr lang="en-US" sz="2000" dirty="0">
                <a:solidFill>
                  <a:schemeClr val="tx2"/>
                </a:solidFill>
              </a:rPr>
              <a:t>	where </a:t>
            </a:r>
            <a:r>
              <a:rPr lang="en-US" sz="2000" i="1" dirty="0">
                <a:solidFill>
                  <a:schemeClr val="tx2"/>
                </a:solidFill>
              </a:rPr>
              <a:t>B</a:t>
            </a:r>
            <a:r>
              <a:rPr lang="en-US" sz="2000" dirty="0">
                <a:solidFill>
                  <a:schemeClr val="tx2"/>
                </a:solidFill>
              </a:rPr>
              <a:t> is the weight of the penalty term, it has a large enough weight to avoid an infeasible solution.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9858D-4ED3-7BE8-49A6-342C10FD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65" y="3054748"/>
            <a:ext cx="3395255" cy="223827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3184C8-0E79-DAB4-2333-26D895171C45}"/>
              </a:ext>
            </a:extLst>
          </p:cNvPr>
          <p:cNvSpPr/>
          <p:nvPr/>
        </p:nvSpPr>
        <p:spPr>
          <a:xfrm>
            <a:off x="4131946" y="2990512"/>
            <a:ext cx="2543174" cy="709322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52DAD-6DF4-4931-6AA4-6F1770D0BE41}"/>
              </a:ext>
            </a:extLst>
          </p:cNvPr>
          <p:cNvSpPr txBox="1"/>
          <p:nvPr/>
        </p:nvSpPr>
        <p:spPr>
          <a:xfrm>
            <a:off x="7022594" y="3059668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Total distance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06BDBA-C875-7DEF-D463-E2EB23A2AD28}"/>
              </a:ext>
            </a:extLst>
          </p:cNvPr>
          <p:cNvSpPr/>
          <p:nvPr/>
        </p:nvSpPr>
        <p:spPr>
          <a:xfrm>
            <a:off x="4023996" y="3732604"/>
            <a:ext cx="2651124" cy="156041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3E5A3-CEC2-4BB2-E1E6-A09FBEAD55BA}"/>
              </a:ext>
            </a:extLst>
          </p:cNvPr>
          <p:cNvSpPr txBox="1"/>
          <p:nvPr/>
        </p:nvSpPr>
        <p:spPr>
          <a:xfrm>
            <a:off x="7022594" y="4084996"/>
            <a:ext cx="387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constraints to check a feasible path</a:t>
            </a:r>
          </a:p>
        </p:txBody>
      </p:sp>
    </p:spTree>
    <p:extLst>
      <p:ext uri="{BB962C8B-B14F-4D97-AF65-F5344CB8AC3E}">
        <p14:creationId xmlns:p14="http://schemas.microsoft.com/office/powerpoint/2010/main" val="314436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Grover-asisted compact genetic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/>
              <p:nvPr/>
            </p:nvSpPr>
            <p:spPr>
              <a:xfrm>
                <a:off x="634999" y="1552697"/>
                <a:ext cx="10934567" cy="290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TSP is mapped to an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Ising</a:t>
                </a:r>
                <a:r>
                  <a:rPr lang="en-US" sz="2200" dirty="0">
                    <a:solidFill>
                      <a:schemeClr val="tx2"/>
                    </a:solidFill>
                  </a:rPr>
                  <a:t> model with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spins, </a:t>
                </a:r>
                <a:r>
                  <a:rPr lang="en-US" sz="2200" dirty="0">
                    <a:solidFill>
                      <a:schemeClr val="tx2"/>
                    </a:solidFill>
                  </a:rPr>
                  <a:t>where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number of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cities</a:t>
                </a:r>
                <a:endParaRPr lang="en-US" sz="22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The total cost of quantum state preparation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is </a:t>
                </a:r>
                <a:r>
                  <a:rPr lang="en-US" sz="2200" dirty="0">
                    <a:solidFill>
                      <a:schemeClr val="tx2"/>
                    </a:solidFill>
                  </a:rPr>
                  <a:t>𝑂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The total quantum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complexity is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  <m:r>
                      <a:rPr lang="en-US" sz="22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, where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circuit depth for Grover iteration at first,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number of cities, and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t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number of solutions from oracle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.</a:t>
                </a:r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9" y="1552697"/>
                <a:ext cx="10934567" cy="2904962"/>
              </a:xfrm>
              <a:prstGeom prst="rect">
                <a:avLst/>
              </a:prstGeom>
              <a:blipFill>
                <a:blip r:embed="rId3"/>
                <a:stretch>
                  <a:fillRect l="-613" r="-725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207F7495-2E93-5D59-2887-DA8D22065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651226"/>
                  </p:ext>
                </p:extLst>
              </p:nvPr>
            </p:nvGraphicFramePr>
            <p:xfrm>
              <a:off x="3003480" y="4476283"/>
              <a:ext cx="6185040" cy="1342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74">
                      <a:extLst>
                        <a:ext uri="{9D8B030D-6E8A-4147-A177-3AD203B41FA5}">
                          <a16:colId xmlns:a16="http://schemas.microsoft.com/office/drawing/2014/main" val="3425984625"/>
                        </a:ext>
                      </a:extLst>
                    </a:gridCol>
                    <a:gridCol w="1222625">
                      <a:extLst>
                        <a:ext uri="{9D8B030D-6E8A-4147-A177-3AD203B41FA5}">
                          <a16:colId xmlns:a16="http://schemas.microsoft.com/office/drawing/2014/main" val="2869341010"/>
                        </a:ext>
                      </a:extLst>
                    </a:gridCol>
                    <a:gridCol w="1642924">
                      <a:extLst>
                        <a:ext uri="{9D8B030D-6E8A-4147-A177-3AD203B41FA5}">
                          <a16:colId xmlns:a16="http://schemas.microsoft.com/office/drawing/2014/main" val="188021573"/>
                        </a:ext>
                      </a:extLst>
                    </a:gridCol>
                    <a:gridCol w="1018268">
                      <a:extLst>
                        <a:ext uri="{9D8B030D-6E8A-4147-A177-3AD203B41FA5}">
                          <a16:colId xmlns:a16="http://schemas.microsoft.com/office/drawing/2014/main" val="1531790461"/>
                        </a:ext>
                      </a:extLst>
                    </a:gridCol>
                    <a:gridCol w="1376549">
                      <a:extLst>
                        <a:ext uri="{9D8B030D-6E8A-4147-A177-3AD203B41FA5}">
                          <a16:colId xmlns:a16="http://schemas.microsoft.com/office/drawing/2014/main" val="3570672100"/>
                        </a:ext>
                      </a:extLst>
                    </a:gridCol>
                  </a:tblGrid>
                  <a:tr h="6008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#Cities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#Ancilla 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#CNOT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Circuit depth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2533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2+99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5501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315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1+549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59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207F7495-2E93-5D59-2887-DA8D22065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651226"/>
                  </p:ext>
                </p:extLst>
              </p:nvPr>
            </p:nvGraphicFramePr>
            <p:xfrm>
              <a:off x="3003480" y="4476283"/>
              <a:ext cx="6185040" cy="1342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4674">
                      <a:extLst>
                        <a:ext uri="{9D8B030D-6E8A-4147-A177-3AD203B41FA5}">
                          <a16:colId xmlns:a16="http://schemas.microsoft.com/office/drawing/2014/main" val="3425984625"/>
                        </a:ext>
                      </a:extLst>
                    </a:gridCol>
                    <a:gridCol w="1222625">
                      <a:extLst>
                        <a:ext uri="{9D8B030D-6E8A-4147-A177-3AD203B41FA5}">
                          <a16:colId xmlns:a16="http://schemas.microsoft.com/office/drawing/2014/main" val="2869341010"/>
                        </a:ext>
                      </a:extLst>
                    </a:gridCol>
                    <a:gridCol w="1642924">
                      <a:extLst>
                        <a:ext uri="{9D8B030D-6E8A-4147-A177-3AD203B41FA5}">
                          <a16:colId xmlns:a16="http://schemas.microsoft.com/office/drawing/2014/main" val="188021573"/>
                        </a:ext>
                      </a:extLst>
                    </a:gridCol>
                    <a:gridCol w="1018268">
                      <a:extLst>
                        <a:ext uri="{9D8B030D-6E8A-4147-A177-3AD203B41FA5}">
                          <a16:colId xmlns:a16="http://schemas.microsoft.com/office/drawing/2014/main" val="1531790461"/>
                        </a:ext>
                      </a:extLst>
                    </a:gridCol>
                    <a:gridCol w="1376549">
                      <a:extLst>
                        <a:ext uri="{9D8B030D-6E8A-4147-A177-3AD203B41FA5}">
                          <a16:colId xmlns:a16="http://schemas.microsoft.com/office/drawing/2014/main" val="3570672100"/>
                        </a:ext>
                      </a:extLst>
                    </a:gridCol>
                  </a:tblGrid>
                  <a:tr h="6008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#Cities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#Ancilla qubits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#CNOT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Circuit depth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2533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119" t="-167213" r="-33184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111" t="-167213" r="-147037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3653" t="-167213" r="-13772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000" t="-167213" r="-1770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501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119" t="-267213" r="-33184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1111" t="-267213" r="-14703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3653" t="-267213" r="-137725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0000" t="-267213" r="-1770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7594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CC1A7CD-A8C6-902A-C020-18F04E1D22BA}"/>
              </a:ext>
            </a:extLst>
          </p:cNvPr>
          <p:cNvSpPr txBox="1"/>
          <p:nvPr/>
        </p:nvSpPr>
        <p:spPr>
          <a:xfrm>
            <a:off x="3003480" y="6019066"/>
            <a:ext cx="635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n</a:t>
            </a:r>
            <a:r>
              <a:rPr lang="en-US" sz="1600" dirty="0">
                <a:solidFill>
                  <a:schemeClr val="tx2"/>
                </a:solidFill>
              </a:rPr>
              <a:t> is the number of cities, and </a:t>
            </a:r>
            <a:r>
              <a:rPr lang="en-US" sz="1600" i="1" dirty="0">
                <a:solidFill>
                  <a:schemeClr val="tx2"/>
                </a:solidFill>
              </a:rPr>
              <a:t>g</a:t>
            </a:r>
            <a:r>
              <a:rPr lang="en-US" sz="1600" dirty="0">
                <a:solidFill>
                  <a:schemeClr val="tx2"/>
                </a:solidFill>
              </a:rPr>
              <a:t> is the number of Grover iterations.</a:t>
            </a:r>
          </a:p>
        </p:txBody>
      </p:sp>
    </p:spTree>
    <p:extLst>
      <p:ext uri="{BB962C8B-B14F-4D97-AF65-F5344CB8AC3E}">
        <p14:creationId xmlns:p14="http://schemas.microsoft.com/office/powerpoint/2010/main" val="110753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8  </a:t>
            </a:r>
            <a:r>
              <a:rPr lang="da-DK" dirty="0">
                <a:solidFill>
                  <a:schemeClr val="tx2"/>
                </a:solidFill>
              </a:rPr>
              <a:t>Observation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1660047"/>
            <a:ext cx="109345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Increasing </a:t>
            </a:r>
            <a:r>
              <a:rPr lang="en-US" sz="2200" dirty="0">
                <a:solidFill>
                  <a:schemeClr val="tx2"/>
                </a:solidFill>
              </a:rPr>
              <a:t>the number of shots aids in obtaining a probability distribution of results, mitigating stochastic </a:t>
            </a:r>
            <a:r>
              <a:rPr lang="en-US" sz="2200" dirty="0" smtClean="0">
                <a:solidFill>
                  <a:schemeClr val="tx2"/>
                </a:solidFill>
              </a:rPr>
              <a:t>errors.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Quantum </a:t>
            </a:r>
            <a:r>
              <a:rPr lang="en-US" sz="2200" dirty="0">
                <a:solidFill>
                  <a:schemeClr val="tx2"/>
                </a:solidFill>
              </a:rPr>
              <a:t>algorithms we have today only offer modest speed-ups over their classical counterparts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Quantum algorithms don’t seem to offer exponential speedups for black box optimization problem. However, it’s possible that there may be some exponential speedup in cases where you know a bit more about the problem. </a:t>
            </a:r>
            <a:endParaRPr lang="th-TH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Toward solving optimization problems with a quantum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en-US" dirty="0">
                <a:solidFill>
                  <a:schemeClr val="tx2"/>
                </a:solidFill>
              </a:rPr>
              <a:t>Optimization problems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Google Route Planner Alternatives: Find The Best Route Planner - Locate2u">
            <a:extLst>
              <a:ext uri="{FF2B5EF4-FFF2-40B4-BE49-F238E27FC236}">
                <a16:creationId xmlns:a16="http://schemas.microsoft.com/office/drawing/2014/main" id="{A1790751-B6E1-D8C1-A88F-5D1B0BD0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" y="1626327"/>
            <a:ext cx="3441701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bertsons unveils contactless payment option at all stores | Supermarket  News">
            <a:extLst>
              <a:ext uri="{FF2B5EF4-FFF2-40B4-BE49-F238E27FC236}">
                <a16:creationId xmlns:a16="http://schemas.microsoft.com/office/drawing/2014/main" id="{2D2F8DAE-ECB7-5E91-9F75-7A0EA166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23" y="4318000"/>
            <a:ext cx="4333875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Wireless Mesh Network for broadband Internet access [1] | Download  Scientific Diagram">
            <a:extLst>
              <a:ext uri="{FF2B5EF4-FFF2-40B4-BE49-F238E27FC236}">
                <a16:creationId xmlns:a16="http://schemas.microsoft.com/office/drawing/2014/main" id="{51EB1014-CF15-5320-B991-F7EE0A0DDB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9A3503E-515A-48A4-A1E7-9B0086D97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9" y="1626327"/>
            <a:ext cx="3594101" cy="2509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6" name="Picture 12" descr="5 Important Tools To Raise Film Finance - 2022 - FilmDaily.tv">
            <a:extLst>
              <a:ext uri="{FF2B5EF4-FFF2-40B4-BE49-F238E27FC236}">
                <a16:creationId xmlns:a16="http://schemas.microsoft.com/office/drawing/2014/main" id="{C6B50985-BACC-31CE-7DF4-5CB2FEDA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03" y="4318000"/>
            <a:ext cx="4188823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E055B7-1776-B00A-E038-351117D014EE}"/>
              </a:ext>
            </a:extLst>
          </p:cNvPr>
          <p:cNvSpPr/>
          <p:nvPr/>
        </p:nvSpPr>
        <p:spPr>
          <a:xfrm>
            <a:off x="5172075" y="2474846"/>
            <a:ext cx="184785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 problems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38191C-57DB-2E8E-FA43-C7AD736B134B}"/>
              </a:ext>
            </a:extLst>
          </p:cNvPr>
          <p:cNvCxnSpPr>
            <a:stCxn id="11" idx="1"/>
            <a:endCxn id="1026" idx="3"/>
          </p:cNvCxnSpPr>
          <p:nvPr/>
        </p:nvCxnSpPr>
        <p:spPr>
          <a:xfrm flipH="1">
            <a:off x="4464050" y="2881246"/>
            <a:ext cx="7080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7C9B3F-83CF-2508-9238-A1D6706C8895}"/>
              </a:ext>
            </a:extLst>
          </p:cNvPr>
          <p:cNvCxnSpPr>
            <a:stCxn id="11" idx="3"/>
            <a:endCxn id="9" idx="1"/>
          </p:cNvCxnSpPr>
          <p:nvPr/>
        </p:nvCxnSpPr>
        <p:spPr>
          <a:xfrm>
            <a:off x="7019925" y="2881246"/>
            <a:ext cx="6381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D41B7E-D90D-B492-515E-A689B318F1E2}"/>
              </a:ext>
            </a:extLst>
          </p:cNvPr>
          <p:cNvCxnSpPr>
            <a:stCxn id="11" idx="2"/>
            <a:endCxn id="1028" idx="0"/>
          </p:cNvCxnSpPr>
          <p:nvPr/>
        </p:nvCxnSpPr>
        <p:spPr>
          <a:xfrm flipH="1">
            <a:off x="3510961" y="3287646"/>
            <a:ext cx="2585039" cy="1030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92ADC8-CF16-9608-93EF-D6B446435620}"/>
              </a:ext>
            </a:extLst>
          </p:cNvPr>
          <p:cNvCxnSpPr>
            <a:stCxn id="11" idx="2"/>
            <a:endCxn id="1036" idx="0"/>
          </p:cNvCxnSpPr>
          <p:nvPr/>
        </p:nvCxnSpPr>
        <p:spPr>
          <a:xfrm>
            <a:off x="6096000" y="3287646"/>
            <a:ext cx="2512515" cy="1030354"/>
          </a:xfrm>
          <a:prstGeom prst="straightConnector1">
            <a:avLst/>
          </a:prstGeom>
          <a:ln w="28575">
            <a:solidFill>
              <a:srgbClr val="DD59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8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6300" y="1459893"/>
            <a:ext cx="102501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</a:t>
            </a:r>
          </a:p>
          <a:p>
            <a:endParaRPr lang="en-US" dirty="0" smtClean="0"/>
          </a:p>
          <a:p>
            <a:r>
              <a:rPr lang="en-US" sz="2400" dirty="0" smtClean="0"/>
              <a:t>K</a:t>
            </a:r>
            <a:r>
              <a:rPr lang="en-US" sz="2400" dirty="0"/>
              <a:t>. </a:t>
            </a:r>
            <a:r>
              <a:rPr lang="en-US" sz="2400" dirty="0" err="1"/>
              <a:t>Suksen</a:t>
            </a:r>
            <a:r>
              <a:rPr lang="en-US" sz="2400" dirty="0"/>
              <a:t>, N. </a:t>
            </a:r>
            <a:r>
              <a:rPr lang="en-US" sz="2400" dirty="0" err="1"/>
              <a:t>Benchasattabuse</a:t>
            </a:r>
            <a:r>
              <a:rPr lang="en-US" sz="2400" dirty="0"/>
              <a:t> and P. Chongstitvatana, "Compact Genetic Algorithm with </a:t>
            </a:r>
            <a:r>
              <a:rPr lang="en-US" sz="2400" dirty="0" smtClean="0"/>
              <a:t>Quantum-Assisted Feasibility </a:t>
            </a:r>
            <a:r>
              <a:rPr lang="en-US" sz="2400" dirty="0"/>
              <a:t>Enforcement," ECTI TRANSACTIONS ON COMPUTER AND INFORMATION TECHNOLOGY, Vol.16, No.4, December 2022, pp.422-435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DOI: </a:t>
            </a:r>
            <a:r>
              <a:rPr lang="en-US" sz="2400" dirty="0" smtClean="0"/>
              <a:t>10.37936/ecti-cit.2022164.247821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3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28B0018F-CF7F-4984-905A-3E752A7687B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" b="1500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E1C21DC-AB2C-4BF5-A052-F61CA3EDC387}"/>
              </a:ext>
            </a:extLst>
          </p:cNvPr>
          <p:cNvSpPr/>
          <p:nvPr/>
        </p:nvSpPr>
        <p:spPr>
          <a:xfrm flipH="1">
            <a:off x="4267200" y="0"/>
            <a:ext cx="7924800" cy="6858000"/>
          </a:xfrm>
          <a:prstGeom prst="homePlate">
            <a:avLst>
              <a:gd name="adj" fmla="val 29362"/>
            </a:avLst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F2960-89DB-47BF-9C2C-F78E6304B377}"/>
              </a:ext>
            </a:extLst>
          </p:cNvPr>
          <p:cNvSpPr/>
          <p:nvPr/>
        </p:nvSpPr>
        <p:spPr>
          <a:xfrm>
            <a:off x="5768741" y="2321004"/>
            <a:ext cx="5232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13800" b="1" dirty="0">
                <a:solidFill>
                  <a:schemeClr val="bg1"/>
                </a:solidFill>
                <a:latin typeface="+mj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75606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Variational quantum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2  </a:t>
            </a:r>
            <a:r>
              <a:rPr lang="da-DK" dirty="0">
                <a:solidFill>
                  <a:schemeClr val="tx2"/>
                </a:solidFill>
              </a:rPr>
              <a:t>Variational quantum algorithms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Variational quantum algorithms | Nature Reviews Physics">
            <a:extLst>
              <a:ext uri="{FF2B5EF4-FFF2-40B4-BE49-F238E27FC236}">
                <a16:creationId xmlns:a16="http://schemas.microsoft.com/office/drawing/2014/main" id="{C189BDF1-DFB7-CC0D-F1B6-FE5B2ED5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4" y="1452934"/>
            <a:ext cx="5389216" cy="44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92E4C5-C580-CCF8-9ABF-AE6C43CD4243}"/>
              </a:ext>
            </a:extLst>
          </p:cNvPr>
          <p:cNvSpPr txBox="1"/>
          <p:nvPr/>
        </p:nvSpPr>
        <p:spPr>
          <a:xfrm>
            <a:off x="732184" y="6032752"/>
            <a:ext cx="1089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Photo 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hlinkClick r:id="rId4"/>
              </a:rPr>
              <a:t>https://media.springernature.com/m685/springer-static/image/art%3A10.1038%2Fs42254-021-00348-9/MediaObjects/42254_2021_348_Fig1_HTML.png</a:t>
            </a:r>
            <a:r>
              <a:rPr lang="en-US" sz="1200" dirty="0">
                <a:solidFill>
                  <a:schemeClr val="tx2"/>
                </a:solidFill>
              </a:rPr>
              <a:t> and </a:t>
            </a:r>
            <a:r>
              <a:rPr lang="en-US" sz="1200" dirty="0">
                <a:solidFill>
                  <a:schemeClr val="tx2"/>
                </a:solidFill>
                <a:hlinkClick r:id="rId5"/>
              </a:rPr>
              <a:t>https://media.springernature.com/lw685/springer-static/image/art%3A10.1038%2Fs42254-021-00348-9/MediaObjects/42254_2021_348_Fig2_HTML.png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056" name="Picture 8" descr="Variational quantum algorithms | Nature Reviews Physics">
            <a:extLst>
              <a:ext uri="{FF2B5EF4-FFF2-40B4-BE49-F238E27FC236}">
                <a16:creationId xmlns:a16="http://schemas.microsoft.com/office/drawing/2014/main" id="{19988947-AFEE-D9F4-915D-7CA47FB5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59" y="1452933"/>
            <a:ext cx="4547477" cy="43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6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Quantum variational </a:t>
            </a:r>
            <a:r>
              <a:rPr lang="en-US" dirty="0" err="1"/>
              <a:t>eigensolver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3  </a:t>
            </a:r>
            <a:r>
              <a:rPr lang="da-DK" dirty="0">
                <a:solidFill>
                  <a:schemeClr val="tx2"/>
                </a:solidFill>
              </a:rPr>
              <a:t>Quantum variational eigensolver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2E4C5-C580-CCF8-9ABF-AE6C43CD4243}"/>
              </a:ext>
            </a:extLst>
          </p:cNvPr>
          <p:cNvSpPr txBox="1"/>
          <p:nvPr/>
        </p:nvSpPr>
        <p:spPr>
          <a:xfrm>
            <a:off x="804241" y="6076057"/>
            <a:ext cx="10583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Photo 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hlinkClick r:id="rId3"/>
              </a:rPr>
              <a:t>https://media.springernature.com/m685/springer-static/image/art%3A10.1038%2Fncomms5213/MediaObjects/41467_2014_Article_BFncomms5213_Fig1_HTML.jpg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A variational eigenvalue solver on a photonic quantum processor | Nature  Communications">
            <a:extLst>
              <a:ext uri="{FF2B5EF4-FFF2-40B4-BE49-F238E27FC236}">
                <a16:creationId xmlns:a16="http://schemas.microsoft.com/office/drawing/2014/main" id="{0989D0FC-69A9-0CC7-FAA6-ED6BC3B1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78" y="1522878"/>
            <a:ext cx="7734522" cy="44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0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Quantum approximate optimization algorithm (QAOA)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4  </a:t>
            </a:r>
            <a:r>
              <a:rPr lang="da-DK" dirty="0">
                <a:solidFill>
                  <a:schemeClr val="tx2"/>
                </a:solidFill>
              </a:rPr>
              <a:t>Quantum approximate optimization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9EB3F18-4833-1DFA-DA9F-A3C78278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1635972"/>
            <a:ext cx="1171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F86C221-7FC5-7F9F-DF03-36181238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66" y="1588347"/>
            <a:ext cx="12287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1FEDD2C-2822-F85A-7681-F178C538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24762"/>
            <a:ext cx="6635750" cy="174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DB59C-F068-C27D-EE9D-1EA4EC89A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204" y="4352336"/>
            <a:ext cx="3258005" cy="628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ABCBAC-90A9-0080-82D1-29AA43FB2DB8}"/>
              </a:ext>
            </a:extLst>
          </p:cNvPr>
          <p:cNvSpPr txBox="1"/>
          <p:nvPr/>
        </p:nvSpPr>
        <p:spPr>
          <a:xfrm>
            <a:off x="419021" y="3967969"/>
            <a:ext cx="246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Preparing an initial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C16F2-DBE7-E4CD-2E16-4C931AD4F067}"/>
              </a:ext>
            </a:extLst>
          </p:cNvPr>
          <p:cNvSpPr txBox="1"/>
          <p:nvPr/>
        </p:nvSpPr>
        <p:spPr>
          <a:xfrm>
            <a:off x="3167288" y="3967969"/>
            <a:ext cx="19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mixing unitary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021D0-F384-A50E-C32E-161B4A038114}"/>
              </a:ext>
            </a:extLst>
          </p:cNvPr>
          <p:cNvSpPr txBox="1"/>
          <p:nvPr/>
        </p:nvSpPr>
        <p:spPr>
          <a:xfrm>
            <a:off x="7559958" y="3904415"/>
            <a:ext cx="21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problem unitary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F2A9ED-4F0E-3664-E1E8-C377EE68E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100" y="5066908"/>
            <a:ext cx="2610214" cy="276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22C45E-F411-B300-6AAB-242312D284E8}"/>
              </a:ext>
            </a:extLst>
          </p:cNvPr>
          <p:cNvSpPr txBox="1"/>
          <p:nvPr/>
        </p:nvSpPr>
        <p:spPr>
          <a:xfrm>
            <a:off x="355171" y="5433761"/>
            <a:ext cx="691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H</a:t>
            </a:r>
            <a:r>
              <a:rPr lang="en-US" i="1" baseline="-25000" dirty="0"/>
              <a:t>B</a:t>
            </a:r>
            <a:r>
              <a:rPr lang="en-US" i="1" dirty="0"/>
              <a:t> </a:t>
            </a:r>
            <a:r>
              <a:rPr lang="en-US" dirty="0"/>
              <a:t>is the mixing Hamiltonian and </a:t>
            </a:r>
            <a:r>
              <a:rPr lang="en-US" i="1" dirty="0"/>
              <a:t>H</a:t>
            </a:r>
            <a:r>
              <a:rPr lang="en-US" i="1" baseline="-25000" dirty="0"/>
              <a:t>P</a:t>
            </a:r>
            <a:r>
              <a:rPr lang="en-US" dirty="0"/>
              <a:t> is the problem Hamiltonian.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B0B69-FFD9-AD81-1B4D-EA61CC41A895}"/>
              </a:ext>
            </a:extLst>
          </p:cNvPr>
          <p:cNvSpPr txBox="1"/>
          <p:nvPr/>
        </p:nvSpPr>
        <p:spPr>
          <a:xfrm>
            <a:off x="419021" y="6461114"/>
            <a:ext cx="10583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Photo 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hlinkClick r:id="rId8"/>
              </a:rPr>
              <a:t>https://qiskit.org/textbook/ch-applications/qaoa.html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E777D3-83E5-77C8-0AA2-350F2AF5F092}"/>
              </a:ext>
            </a:extLst>
          </p:cNvPr>
          <p:cNvGrpSpPr/>
          <p:nvPr/>
        </p:nvGrpSpPr>
        <p:grpSpPr>
          <a:xfrm>
            <a:off x="1173936" y="5810445"/>
            <a:ext cx="5602325" cy="445335"/>
            <a:chOff x="4304104" y="5861934"/>
            <a:chExt cx="5602325" cy="4453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AC4F68-4234-BC05-CAB6-191EEF203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7989" y="5905575"/>
              <a:ext cx="1010233" cy="3693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B0540F-4453-954B-9589-B11FFF272C36}"/>
                </a:ext>
              </a:extLst>
            </p:cNvPr>
            <p:cNvSpPr txBox="1"/>
            <p:nvPr/>
          </p:nvSpPr>
          <p:spPr>
            <a:xfrm>
              <a:off x="4304104" y="5902449"/>
              <a:ext cx="3049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Goal:  find                      to get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BEB8A0-9A93-7B20-0844-2B1D3D0DE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89684" y="5861934"/>
              <a:ext cx="2816745" cy="44533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BCDF9B-4277-DA76-FE93-346003D675AF}"/>
              </a:ext>
            </a:extLst>
          </p:cNvPr>
          <p:cNvGrpSpPr/>
          <p:nvPr/>
        </p:nvGrpSpPr>
        <p:grpSpPr>
          <a:xfrm>
            <a:off x="7962976" y="4409552"/>
            <a:ext cx="2495898" cy="1846228"/>
            <a:chOff x="7558925" y="4227341"/>
            <a:chExt cx="2495898" cy="184622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E93095-496E-15F4-F25B-73D49A320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58925" y="4415988"/>
              <a:ext cx="2495898" cy="1657581"/>
            </a:xfrm>
            <a:prstGeom prst="rect">
              <a:avLst/>
            </a:prstGeom>
          </p:spPr>
        </p:pic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173F9A14-BF72-E0E6-9B48-A0E330587478}"/>
                </a:ext>
              </a:extLst>
            </p:cNvPr>
            <p:cNvCxnSpPr/>
            <p:nvPr/>
          </p:nvCxnSpPr>
          <p:spPr>
            <a:xfrm flipV="1">
              <a:off x="7569200" y="4233778"/>
              <a:ext cx="1727200" cy="1384649"/>
            </a:xfrm>
            <a:prstGeom prst="curvedConnector3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C386D1EF-20F6-B79D-2EE7-4A1D2629874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48797" y="4925177"/>
              <a:ext cx="1839791" cy="444119"/>
            </a:xfrm>
            <a:prstGeom prst="curvedConnector5">
              <a:avLst>
                <a:gd name="adj1" fmla="val 120"/>
                <a:gd name="adj2" fmla="val -120943"/>
                <a:gd name="adj3" fmla="val 78601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808953-7017-2F86-4F3B-C1C308807440}"/>
              </a:ext>
            </a:extLst>
          </p:cNvPr>
          <p:cNvSpPr txBox="1"/>
          <p:nvPr/>
        </p:nvSpPr>
        <p:spPr>
          <a:xfrm>
            <a:off x="8153781" y="6289029"/>
            <a:ext cx="21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max-cut problem</a:t>
            </a:r>
          </a:p>
        </p:txBody>
      </p:sp>
    </p:spTree>
    <p:extLst>
      <p:ext uri="{BB962C8B-B14F-4D97-AF65-F5344CB8AC3E}">
        <p14:creationId xmlns:p14="http://schemas.microsoft.com/office/powerpoint/2010/main" val="59048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96" y="481390"/>
            <a:ext cx="4783379" cy="6101835"/>
          </a:xfrm>
        </p:spPr>
      </p:pic>
    </p:spTree>
    <p:extLst>
      <p:ext uri="{BB962C8B-B14F-4D97-AF65-F5344CB8AC3E}">
        <p14:creationId xmlns:p14="http://schemas.microsoft.com/office/powerpoint/2010/main" val="48454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Quantum approximate optimization algorithm (QAOA)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4  </a:t>
            </a:r>
            <a:r>
              <a:rPr lang="da-DK" dirty="0">
                <a:solidFill>
                  <a:schemeClr val="tx2"/>
                </a:solidFill>
              </a:rPr>
              <a:t>Quantum approximate optimization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D5B671-91CE-776C-6CD1-4A483800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4" y="1632473"/>
            <a:ext cx="3401397" cy="25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8A41AC-3E31-5AE7-DF58-79AF88DD31CC}"/>
              </a:ext>
            </a:extLst>
          </p:cNvPr>
          <p:cNvGrpSpPr/>
          <p:nvPr/>
        </p:nvGrpSpPr>
        <p:grpSpPr>
          <a:xfrm>
            <a:off x="2702607" y="3653144"/>
            <a:ext cx="9150909" cy="2248509"/>
            <a:chOff x="1357652" y="1452934"/>
            <a:chExt cx="9150909" cy="224850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82CFA8B-58EC-F1C3-A487-585BAD63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652" y="1452934"/>
              <a:ext cx="9150909" cy="224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0432E15-DF5B-A597-9878-87405CAB2958}"/>
                </a:ext>
              </a:extLst>
            </p:cNvPr>
            <p:cNvSpPr/>
            <p:nvPr/>
          </p:nvSpPr>
          <p:spPr>
            <a:xfrm>
              <a:off x="2628900" y="1517804"/>
              <a:ext cx="5549900" cy="191119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B3E765-16E4-0260-98CA-5C4436657577}"/>
                </a:ext>
              </a:extLst>
            </p:cNvPr>
            <p:cNvSpPr txBox="1"/>
            <p:nvPr/>
          </p:nvSpPr>
          <p:spPr>
            <a:xfrm>
              <a:off x="4796953" y="3124538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P = 2 times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0E318FC-CD88-3729-19C5-243AB90E8DC2}"/>
              </a:ext>
            </a:extLst>
          </p:cNvPr>
          <p:cNvSpPr txBox="1"/>
          <p:nvPr/>
        </p:nvSpPr>
        <p:spPr>
          <a:xfrm>
            <a:off x="804241" y="6317357"/>
            <a:ext cx="10583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Photo 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hlinkClick r:id="rId5"/>
              </a:rPr>
              <a:t>https://qiskit.org/textbook/ch-applications/qaoa.html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08B9D59-2213-A7D4-F5E4-8CC427E2AB6A}"/>
              </a:ext>
            </a:extLst>
          </p:cNvPr>
          <p:cNvSpPr/>
          <p:nvPr/>
        </p:nvSpPr>
        <p:spPr>
          <a:xfrm>
            <a:off x="2032000" y="3473605"/>
            <a:ext cx="10007600" cy="2673196"/>
          </a:xfrm>
          <a:prstGeom prst="wedgeEllipseCallout">
            <a:avLst>
              <a:gd name="adj1" fmla="val -50420"/>
              <a:gd name="adj2" fmla="val -33934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Quantum-inspired evolutionary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5  </a:t>
            </a:r>
            <a:r>
              <a:rPr lang="da-DK" dirty="0">
                <a:solidFill>
                  <a:schemeClr val="tx2"/>
                </a:solidFill>
              </a:rPr>
              <a:t>Quantum-inspired evolutionary algorithm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1907568"/>
            <a:ext cx="109345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One </a:t>
            </a:r>
            <a:r>
              <a:rPr lang="en-US" sz="2800" dirty="0">
                <a:solidFill>
                  <a:schemeClr val="tx2"/>
                </a:solidFill>
              </a:rPr>
              <a:t>approach to tackle the optimization problem is to use evolutionary algorithms such as Genetic algorithms (GAs) and Compact genetic algorithm (</a:t>
            </a:r>
            <a:r>
              <a:rPr lang="en-US" sz="2800" dirty="0" err="1">
                <a:solidFill>
                  <a:schemeClr val="tx2"/>
                </a:solidFill>
              </a:rPr>
              <a:t>cGA</a:t>
            </a:r>
            <a:r>
              <a:rPr lang="en-US" sz="2800" dirty="0">
                <a:solidFill>
                  <a:schemeClr val="tx2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Quantum-inspired genetic </a:t>
            </a:r>
            <a:r>
              <a:rPr lang="en-US" sz="2800" dirty="0" smtClean="0">
                <a:solidFill>
                  <a:schemeClr val="tx2"/>
                </a:solidFill>
              </a:rPr>
              <a:t>algorithms: </a:t>
            </a:r>
            <a:r>
              <a:rPr lang="en-US" sz="2800" dirty="0">
                <a:solidFill>
                  <a:schemeClr val="tx2"/>
                </a:solidFill>
              </a:rPr>
              <a:t>the algorithms are still </a:t>
            </a:r>
            <a:r>
              <a:rPr lang="en-US" sz="2800" dirty="0" smtClean="0">
                <a:solidFill>
                  <a:schemeClr val="tx2"/>
                </a:solidFill>
              </a:rPr>
              <a:t>executed </a:t>
            </a:r>
            <a:r>
              <a:rPr lang="en-US" sz="2800" dirty="0">
                <a:solidFill>
                  <a:schemeClr val="tx2"/>
                </a:solidFill>
              </a:rPr>
              <a:t>in the classical computers but took some of the ideas of quantum phenomena and translate them into classical analogue.</a:t>
            </a:r>
          </a:p>
        </p:txBody>
      </p:sp>
    </p:spTree>
    <p:extLst>
      <p:ext uri="{BB962C8B-B14F-4D97-AF65-F5344CB8AC3E}">
        <p14:creationId xmlns:p14="http://schemas.microsoft.com/office/powerpoint/2010/main" val="315979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Quantum-assisted genetic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6  </a:t>
            </a:r>
            <a:r>
              <a:rPr lang="da-DK" dirty="0">
                <a:solidFill>
                  <a:schemeClr val="tx2"/>
                </a:solidFill>
              </a:rPr>
              <a:t>Quantum-assisted genetic algorithms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CE199-030D-4599-AFCC-EA87B45521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D598C"/>
                </a:solidFill>
                <a:effectLst/>
                <a:uLnTx/>
                <a:uFillTx/>
                <a:latin typeface="ChulaCharasNew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D598C"/>
              </a:solidFill>
              <a:effectLst/>
              <a:uLnTx/>
              <a:uFillTx/>
              <a:latin typeface="ChulaCharasNew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1818867"/>
            <a:ext cx="10934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Quantum-assisted genetic algorithms perform mutation operator while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crossover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and population update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are 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the classical side.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ChulaCharasNew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ChulaCharasNew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575756"/>
                </a:solidFill>
                <a:latin typeface="ChulaCharasNew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ompact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 genetic algorithm represents the population as a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a probability distribution in a quantum register.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The quantum variable is then updated toward the winner via qubit rotation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ChulaCharasNew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ChulaCharasNew"/>
              </a:rPr>
              <a:t>Redefining the GA in the context of quantum computation by creating a population with superposition of all states.</a:t>
            </a:r>
          </a:p>
        </p:txBody>
      </p:sp>
    </p:spTree>
    <p:extLst>
      <p:ext uri="{BB962C8B-B14F-4D97-AF65-F5344CB8AC3E}">
        <p14:creationId xmlns:p14="http://schemas.microsoft.com/office/powerpoint/2010/main" val="298809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Hub-CU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DD598C"/>
      </a:accent1>
      <a:accent2>
        <a:srgbClr val="EC93B3"/>
      </a:accent2>
      <a:accent3>
        <a:srgbClr val="F0B9CE"/>
      </a:accent3>
      <a:accent4>
        <a:srgbClr val="F5D3E0"/>
      </a:accent4>
      <a:accent5>
        <a:srgbClr val="F8E1EA"/>
      </a:accent5>
      <a:accent6>
        <a:srgbClr val="FBEBF1"/>
      </a:accent6>
      <a:hlink>
        <a:srgbClr val="0563C1"/>
      </a:hlink>
      <a:folHlink>
        <a:srgbClr val="954F72"/>
      </a:folHlink>
    </a:clrScheme>
    <a:fontScheme name="Custom 21">
      <a:majorFont>
        <a:latin typeface="CHULALONGKORN"/>
        <a:ea typeface=""/>
        <a:cs typeface="CHULALONGKORN"/>
      </a:majorFont>
      <a:minorFont>
        <a:latin typeface="ChulaCharasNew"/>
        <a:ea typeface=""/>
        <a:cs typeface="ChulaCharas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1325</Words>
  <Application>Microsoft Office PowerPoint</Application>
  <PresentationFormat>Widescreen</PresentationFormat>
  <Paragraphs>225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 Math</vt:lpstr>
      <vt:lpstr>ChulaCharasNew</vt:lpstr>
      <vt:lpstr>Chulalongkorn</vt:lpstr>
      <vt:lpstr>Chulalongkorn</vt:lpstr>
      <vt:lpstr>IBM Plex Sans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gates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PowerPointHub.com</dc:creator>
  <cp:lastModifiedBy>Prabhas Chongstitvatana</cp:lastModifiedBy>
  <cp:revision>63</cp:revision>
  <dcterms:created xsi:type="dcterms:W3CDTF">2019-05-06T04:58:30Z</dcterms:created>
  <dcterms:modified xsi:type="dcterms:W3CDTF">2023-03-01T15:21:17Z</dcterms:modified>
</cp:coreProperties>
</file>