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7" r:id="rId2"/>
    <p:sldId id="258" r:id="rId3"/>
    <p:sldId id="259" r:id="rId4"/>
    <p:sldId id="260" r:id="rId5"/>
    <p:sldId id="262" r:id="rId6"/>
    <p:sldId id="263" r:id="rId7"/>
    <p:sldId id="264" r:id="rId8"/>
    <p:sldId id="299" r:id="rId9"/>
    <p:sldId id="265" r:id="rId10"/>
    <p:sldId id="266" r:id="rId11"/>
    <p:sldId id="267" r:id="rId12"/>
    <p:sldId id="268" r:id="rId13"/>
    <p:sldId id="311"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61" r:id="rId31"/>
    <p:sldId id="287" r:id="rId32"/>
    <p:sldId id="288" r:id="rId33"/>
    <p:sldId id="289" r:id="rId34"/>
    <p:sldId id="290" r:id="rId35"/>
    <p:sldId id="291" r:id="rId36"/>
    <p:sldId id="292" r:id="rId37"/>
    <p:sldId id="293" r:id="rId38"/>
    <p:sldId id="295" r:id="rId39"/>
    <p:sldId id="296" r:id="rId40"/>
    <p:sldId id="297" r:id="rId41"/>
    <p:sldId id="298" r:id="rId42"/>
    <p:sldId id="304" r:id="rId43"/>
    <p:sldId id="305" r:id="rId44"/>
    <p:sldId id="306" r:id="rId45"/>
    <p:sldId id="307" r:id="rId46"/>
    <p:sldId id="300" r:id="rId47"/>
    <p:sldId id="308" r:id="rId48"/>
    <p:sldId id="309" r:id="rId49"/>
    <p:sldId id="310" r:id="rId50"/>
    <p:sldId id="312" r:id="rId51"/>
    <p:sldId id="301" r:id="rId52"/>
    <p:sldId id="302" r:id="rId53"/>
    <p:sldId id="303"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8" autoAdjust="0"/>
    <p:restoredTop sz="94660"/>
  </p:normalViewPr>
  <p:slideViewPr>
    <p:cSldViewPr snapToGrid="0">
      <p:cViewPr varScale="1">
        <p:scale>
          <a:sx n="68" d="100"/>
          <a:sy n="68" d="100"/>
        </p:scale>
        <p:origin x="48" y="317"/>
      </p:cViewPr>
      <p:guideLst/>
    </p:cSldViewPr>
  </p:slideViewPr>
  <p:notesTextViewPr>
    <p:cViewPr>
      <p:scale>
        <a:sx n="1" d="1"/>
        <a:sy n="1" d="1"/>
      </p:scale>
      <p:origin x="0" y="0"/>
    </p:cViewPr>
  </p:notesTextViewPr>
  <p:sorterViewPr>
    <p:cViewPr>
      <p:scale>
        <a:sx n="100" d="100"/>
        <a:sy n="100" d="100"/>
      </p:scale>
      <p:origin x="0" y="-21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44C67D-DC6B-4566-973B-B7D39DBDA4F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5AF45-B48F-40D0-B2E0-D87516C2261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1742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44C67D-DC6B-4566-973B-B7D39DBDA4F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5AF45-B48F-40D0-B2E0-D87516C22614}" type="slidenum">
              <a:rPr lang="en-US" smtClean="0"/>
              <a:t>‹#›</a:t>
            </a:fld>
            <a:endParaRPr lang="en-US"/>
          </a:p>
        </p:txBody>
      </p:sp>
    </p:spTree>
    <p:extLst>
      <p:ext uri="{BB962C8B-B14F-4D97-AF65-F5344CB8AC3E}">
        <p14:creationId xmlns:p14="http://schemas.microsoft.com/office/powerpoint/2010/main" val="314283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44C67D-DC6B-4566-973B-B7D39DBDA4F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5AF45-B48F-40D0-B2E0-D87516C22614}" type="slidenum">
              <a:rPr lang="en-US" smtClean="0"/>
              <a:t>‹#›</a:t>
            </a:fld>
            <a:endParaRPr lang="en-US"/>
          </a:p>
        </p:txBody>
      </p:sp>
    </p:spTree>
    <p:extLst>
      <p:ext uri="{BB962C8B-B14F-4D97-AF65-F5344CB8AC3E}">
        <p14:creationId xmlns:p14="http://schemas.microsoft.com/office/powerpoint/2010/main" val="1582482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93" name="Title Text"/>
          <p:cNvSpPr txBox="1">
            <a:spLocks noGrp="1"/>
          </p:cNvSpPr>
          <p:nvPr>
            <p:ph type="title"/>
          </p:nvPr>
        </p:nvSpPr>
        <p:spPr>
          <a:prstGeom prst="rect">
            <a:avLst/>
          </a:prstGeom>
        </p:spPr>
        <p:txBody>
          <a:bodyPr/>
          <a:lstStyle/>
          <a:p>
            <a:r>
              <a:t>Title Text</a:t>
            </a:r>
          </a:p>
        </p:txBody>
      </p:sp>
      <p:sp>
        <p:nvSpPr>
          <p:cNvPr id="94" name="Body Level One…"/>
          <p:cNvSpPr txBox="1">
            <a:spLocks noGrp="1"/>
          </p:cNvSpPr>
          <p:nvPr>
            <p:ph type="body" idx="1"/>
          </p:nvPr>
        </p:nvSpPr>
        <p:spPr>
          <a:xfrm>
            <a:off x="913773" y="2367091"/>
            <a:ext cx="10363828" cy="342410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362678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44C67D-DC6B-4566-973B-B7D39DBDA4F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5AF45-B48F-40D0-B2E0-D87516C22614}" type="slidenum">
              <a:rPr lang="en-US" smtClean="0"/>
              <a:t>‹#›</a:t>
            </a:fld>
            <a:endParaRPr lang="en-US"/>
          </a:p>
        </p:txBody>
      </p:sp>
    </p:spTree>
    <p:extLst>
      <p:ext uri="{BB962C8B-B14F-4D97-AF65-F5344CB8AC3E}">
        <p14:creationId xmlns:p14="http://schemas.microsoft.com/office/powerpoint/2010/main" val="4228113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44C67D-DC6B-4566-973B-B7D39DBDA4FB}"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D5AF45-B48F-40D0-B2E0-D87516C2261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12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44C67D-DC6B-4566-973B-B7D39DBDA4FB}"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5AF45-B48F-40D0-B2E0-D87516C22614}" type="slidenum">
              <a:rPr lang="en-US" smtClean="0"/>
              <a:t>‹#›</a:t>
            </a:fld>
            <a:endParaRPr lang="en-US"/>
          </a:p>
        </p:txBody>
      </p:sp>
    </p:spTree>
    <p:extLst>
      <p:ext uri="{BB962C8B-B14F-4D97-AF65-F5344CB8AC3E}">
        <p14:creationId xmlns:p14="http://schemas.microsoft.com/office/powerpoint/2010/main" val="2111403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44C67D-DC6B-4566-973B-B7D39DBDA4FB}"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D5AF45-B48F-40D0-B2E0-D87516C22614}" type="slidenum">
              <a:rPr lang="en-US" smtClean="0"/>
              <a:t>‹#›</a:t>
            </a:fld>
            <a:endParaRPr lang="en-US"/>
          </a:p>
        </p:txBody>
      </p:sp>
    </p:spTree>
    <p:extLst>
      <p:ext uri="{BB962C8B-B14F-4D97-AF65-F5344CB8AC3E}">
        <p14:creationId xmlns:p14="http://schemas.microsoft.com/office/powerpoint/2010/main" val="144571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44C67D-DC6B-4566-973B-B7D39DBDA4FB}"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D5AF45-B48F-40D0-B2E0-D87516C22614}" type="slidenum">
              <a:rPr lang="en-US" smtClean="0"/>
              <a:t>‹#›</a:t>
            </a:fld>
            <a:endParaRPr lang="en-US"/>
          </a:p>
        </p:txBody>
      </p:sp>
    </p:spTree>
    <p:extLst>
      <p:ext uri="{BB962C8B-B14F-4D97-AF65-F5344CB8AC3E}">
        <p14:creationId xmlns:p14="http://schemas.microsoft.com/office/powerpoint/2010/main" val="2622926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44C67D-DC6B-4566-973B-B7D39DBDA4FB}" type="datetimeFigureOut">
              <a:rPr lang="en-US" smtClean="0"/>
              <a:t>1/23/2024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0D5AF45-B48F-40D0-B2E0-D87516C22614}" type="slidenum">
              <a:rPr lang="en-US" smtClean="0"/>
              <a:t>‹#›</a:t>
            </a:fld>
            <a:endParaRPr lang="en-US"/>
          </a:p>
        </p:txBody>
      </p:sp>
    </p:spTree>
    <p:extLst>
      <p:ext uri="{BB962C8B-B14F-4D97-AF65-F5344CB8AC3E}">
        <p14:creationId xmlns:p14="http://schemas.microsoft.com/office/powerpoint/2010/main" val="32726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44C67D-DC6B-4566-973B-B7D39DBDA4FB}" type="datetimeFigureOut">
              <a:rPr lang="en-US" smtClean="0"/>
              <a:t>1/23/2024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0D5AF45-B48F-40D0-B2E0-D87516C22614}" type="slidenum">
              <a:rPr lang="en-US" smtClean="0"/>
              <a:t>‹#›</a:t>
            </a:fld>
            <a:endParaRPr lang="en-US"/>
          </a:p>
        </p:txBody>
      </p:sp>
    </p:spTree>
    <p:extLst>
      <p:ext uri="{BB962C8B-B14F-4D97-AF65-F5344CB8AC3E}">
        <p14:creationId xmlns:p14="http://schemas.microsoft.com/office/powerpoint/2010/main" val="1055099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44C67D-DC6B-4566-973B-B7D39DBDA4FB}"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D5AF45-B48F-40D0-B2E0-D87516C22614}" type="slidenum">
              <a:rPr lang="en-US" smtClean="0"/>
              <a:t>‹#›</a:t>
            </a:fld>
            <a:endParaRPr lang="en-US"/>
          </a:p>
        </p:txBody>
      </p:sp>
    </p:spTree>
    <p:extLst>
      <p:ext uri="{BB962C8B-B14F-4D97-AF65-F5344CB8AC3E}">
        <p14:creationId xmlns:p14="http://schemas.microsoft.com/office/powerpoint/2010/main" val="3643450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44C67D-DC6B-4566-973B-B7D39DBDA4FB}" type="datetimeFigureOut">
              <a:rPr lang="en-US" smtClean="0"/>
              <a:t>1/23/2024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0D5AF45-B48F-40D0-B2E0-D87516C2261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37572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1"/>
          <p:cNvSpPr txBox="1">
            <a:spLocks noGrp="1"/>
          </p:cNvSpPr>
          <p:nvPr>
            <p:ph type="ctrTitle"/>
          </p:nvPr>
        </p:nvSpPr>
        <p:spPr>
          <a:xfrm>
            <a:off x="1442581" y="345593"/>
            <a:ext cx="10058400" cy="3566160"/>
          </a:xfrm>
          <a:prstGeom prst="rect">
            <a:avLst/>
          </a:prstGeom>
        </p:spPr>
        <p:txBody>
          <a:bodyPr>
            <a:normAutofit/>
          </a:bodyPr>
          <a:lstStyle>
            <a:lvl1pPr>
              <a:defRPr sz="6600"/>
            </a:lvl1pPr>
          </a:lstStyle>
          <a:p>
            <a:r>
              <a:rPr lang="en-US" dirty="0"/>
              <a:t>Impact of Generative AI </a:t>
            </a:r>
            <a:br>
              <a:rPr lang="en-US" dirty="0"/>
            </a:br>
            <a:r>
              <a:rPr lang="en-US" dirty="0"/>
              <a:t>on Education</a:t>
            </a:r>
            <a:endParaRPr dirty="0"/>
          </a:p>
        </p:txBody>
      </p:sp>
      <p:sp>
        <p:nvSpPr>
          <p:cNvPr id="105" name="Subtitle 2"/>
          <p:cNvSpPr txBox="1">
            <a:spLocks noGrp="1"/>
          </p:cNvSpPr>
          <p:nvPr>
            <p:ph type="subTitle" idx="1"/>
          </p:nvPr>
        </p:nvSpPr>
        <p:spPr>
          <a:xfrm>
            <a:off x="1524000" y="4364037"/>
            <a:ext cx="9144000" cy="2407466"/>
          </a:xfrm>
          <a:prstGeom prst="rect">
            <a:avLst/>
          </a:prstGeom>
        </p:spPr>
        <p:txBody>
          <a:bodyPr/>
          <a:lstStyle/>
          <a:p>
            <a:pPr>
              <a:lnSpc>
                <a:spcPct val="81000"/>
              </a:lnSpc>
              <a:defRPr sz="3600"/>
            </a:pPr>
            <a:r>
              <a:rPr dirty="0"/>
              <a:t>Prabhas </a:t>
            </a:r>
            <a:r>
              <a:rPr dirty="0" err="1"/>
              <a:t>Chongstitvata</a:t>
            </a:r>
            <a:endParaRPr dirty="0"/>
          </a:p>
          <a:p>
            <a:pPr>
              <a:lnSpc>
                <a:spcPct val="81000"/>
              </a:lnSpc>
              <a:defRPr sz="3600"/>
            </a:pPr>
            <a:r>
              <a:rPr dirty="0"/>
              <a:t>Chulalongkorn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p:cNvSpPr txBox="1">
            <a:spLocks noGrp="1"/>
          </p:cNvSpPr>
          <p:nvPr>
            <p:ph type="title"/>
          </p:nvPr>
        </p:nvSpPr>
        <p:spPr>
          <a:xfrm>
            <a:off x="985212" y="111648"/>
            <a:ext cx="10364453" cy="1596178"/>
          </a:xfrm>
          <a:prstGeom prst="rect">
            <a:avLst/>
          </a:prstGeom>
        </p:spPr>
        <p:txBody>
          <a:bodyPr/>
          <a:lstStyle/>
          <a:p>
            <a:r>
              <a:t>DriverLess car</a:t>
            </a:r>
          </a:p>
        </p:txBody>
      </p:sp>
      <p:pic>
        <p:nvPicPr>
          <p:cNvPr id="134" name="Content Placeholder 3" descr="Content Placeholder 3"/>
          <p:cNvPicPr>
            <a:picLocks noChangeAspect="1"/>
          </p:cNvPicPr>
          <p:nvPr/>
        </p:nvPicPr>
        <p:blipFill>
          <a:blip r:embed="rId2"/>
          <a:stretch>
            <a:fillRect/>
          </a:stretch>
        </p:blipFill>
        <p:spPr>
          <a:xfrm>
            <a:off x="3289977" y="1707825"/>
            <a:ext cx="6154062" cy="4597726"/>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title"/>
          </p:nvPr>
        </p:nvSpPr>
        <p:spPr>
          <a:prstGeom prst="rect">
            <a:avLst/>
          </a:prstGeom>
        </p:spPr>
        <p:txBody>
          <a:bodyPr/>
          <a:lstStyle>
            <a:lvl1pPr>
              <a:defRPr sz="3600"/>
            </a:lvl1pPr>
          </a:lstStyle>
          <a:p>
            <a:r>
              <a:t>How a computer program be intelligent?</a:t>
            </a:r>
          </a:p>
        </p:txBody>
      </p:sp>
      <p:sp>
        <p:nvSpPr>
          <p:cNvPr id="137" name="Content Placeholder 2"/>
          <p:cNvSpPr txBox="1">
            <a:spLocks noGrp="1"/>
          </p:cNvSpPr>
          <p:nvPr>
            <p:ph idx="1"/>
          </p:nvPr>
        </p:nvSpPr>
        <p:spPr>
          <a:prstGeom prst="rect">
            <a:avLst/>
          </a:prstGeom>
        </p:spPr>
        <p:txBody>
          <a:bodyPr/>
          <a:lstStyle/>
          <a:p>
            <a:pPr>
              <a:defRPr sz="3600"/>
            </a:pPr>
            <a:r>
              <a:rPr dirty="0"/>
              <a:t>There are two approaches in the development of AI. </a:t>
            </a:r>
          </a:p>
          <a:p>
            <a:pPr>
              <a:defRPr sz="3600"/>
            </a:pPr>
            <a:endParaRPr dirty="0"/>
          </a:p>
          <a:p>
            <a:pPr marL="685800" lvl="1" indent="-228600">
              <a:spcBef>
                <a:spcPts val="500"/>
              </a:spcBef>
              <a:defRPr sz="4000"/>
            </a:pPr>
            <a:r>
              <a:rPr dirty="0"/>
              <a:t>Logic</a:t>
            </a:r>
            <a:endParaRPr sz="2400" dirty="0"/>
          </a:p>
          <a:p>
            <a:pPr marL="685800" lvl="1" indent="-228600">
              <a:spcBef>
                <a:spcPts val="500"/>
              </a:spcBef>
              <a:defRPr sz="4000"/>
            </a:pPr>
            <a:r>
              <a:t>Memory an</a:t>
            </a:r>
            <a:r>
              <a:rPr lang="en-US"/>
              <a:t>d</a:t>
            </a:r>
            <a:r>
              <a:t> learning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1"/>
          <p:cNvSpPr txBox="1">
            <a:spLocks noGrp="1"/>
          </p:cNvSpPr>
          <p:nvPr>
            <p:ph type="title"/>
          </p:nvPr>
        </p:nvSpPr>
        <p:spPr>
          <a:prstGeom prst="rect">
            <a:avLst/>
          </a:prstGeom>
        </p:spPr>
        <p:txBody>
          <a:bodyPr/>
          <a:lstStyle/>
          <a:p>
            <a:r>
              <a:rPr dirty="0"/>
              <a:t> </a:t>
            </a:r>
            <a:r>
              <a:rPr lang="en-US" dirty="0"/>
              <a:t>L</a:t>
            </a:r>
            <a:r>
              <a:rPr dirty="0"/>
              <a:t>ogical reasoning.</a:t>
            </a:r>
          </a:p>
        </p:txBody>
      </p:sp>
      <p:sp>
        <p:nvSpPr>
          <p:cNvPr id="140" name="Content Placeholder 2"/>
          <p:cNvSpPr txBox="1">
            <a:spLocks noGrp="1"/>
          </p:cNvSpPr>
          <p:nvPr>
            <p:ph idx="1"/>
          </p:nvPr>
        </p:nvSpPr>
        <p:spPr>
          <a:xfrm>
            <a:off x="2019300" y="1690689"/>
            <a:ext cx="8445500" cy="4351338"/>
          </a:xfrm>
          <a:prstGeom prst="rect">
            <a:avLst/>
          </a:prstGeom>
        </p:spPr>
        <p:txBody>
          <a:bodyPr>
            <a:normAutofit lnSpcReduction="10000"/>
          </a:bodyPr>
          <a:lstStyle/>
          <a:p>
            <a:pPr marL="210311" indent="-210311" defTabSz="841247">
              <a:spcBef>
                <a:spcPts val="900"/>
              </a:spcBef>
              <a:defRPr sz="2944"/>
            </a:pPr>
            <a:r>
              <a:rPr dirty="0"/>
              <a:t>Computer program can perform deductive reasoning such as</a:t>
            </a:r>
          </a:p>
          <a:p>
            <a:pPr marL="210311" indent="-210311" defTabSz="841247">
              <a:spcBef>
                <a:spcPts val="900"/>
              </a:spcBef>
              <a:defRPr sz="828"/>
            </a:pPr>
            <a:endParaRPr dirty="0"/>
          </a:p>
          <a:p>
            <a:pPr marL="0" lvl="1" indent="420623" defTabSz="841247">
              <a:spcBef>
                <a:spcPts val="400"/>
              </a:spcBef>
              <a:buSzTx/>
              <a:buNone/>
              <a:defRPr sz="2944" i="1"/>
            </a:pPr>
            <a:r>
              <a:rPr dirty="0" err="1"/>
              <a:t>socrates</a:t>
            </a:r>
            <a:r>
              <a:rPr dirty="0"/>
              <a:t> is a human</a:t>
            </a:r>
            <a:endParaRPr sz="2208" dirty="0"/>
          </a:p>
          <a:p>
            <a:pPr marL="0" lvl="1" indent="420623" defTabSz="841247">
              <a:spcBef>
                <a:spcPts val="400"/>
              </a:spcBef>
              <a:buSzTx/>
              <a:buNone/>
              <a:defRPr sz="2944" i="1"/>
            </a:pPr>
            <a:r>
              <a:rPr dirty="0"/>
              <a:t>human are </a:t>
            </a:r>
            <a:r>
              <a:rPr dirty="0" err="1"/>
              <a:t>motal</a:t>
            </a:r>
            <a:endParaRPr dirty="0"/>
          </a:p>
          <a:p>
            <a:pPr marL="0" lvl="1" indent="420623" defTabSz="841247">
              <a:spcBef>
                <a:spcPts val="400"/>
              </a:spcBef>
              <a:buSzTx/>
              <a:buNone/>
              <a:defRPr sz="2944" i="1"/>
            </a:pPr>
            <a:r>
              <a:rPr dirty="0"/>
              <a:t>therefore </a:t>
            </a:r>
            <a:r>
              <a:rPr dirty="0" err="1"/>
              <a:t>socrates</a:t>
            </a:r>
            <a:r>
              <a:rPr dirty="0"/>
              <a:t> is mortal</a:t>
            </a:r>
            <a:endParaRPr sz="2208" dirty="0"/>
          </a:p>
          <a:p>
            <a:pPr marL="210311" indent="-210311" defTabSz="841247">
              <a:spcBef>
                <a:spcPts val="900"/>
              </a:spcBef>
              <a:defRPr sz="920"/>
            </a:pPr>
            <a:endParaRPr sz="2208" dirty="0"/>
          </a:p>
          <a:p>
            <a:pPr marL="210311" indent="-210311" defTabSz="841247">
              <a:spcBef>
                <a:spcPts val="900"/>
              </a:spcBef>
              <a:defRPr sz="2944"/>
            </a:pPr>
            <a:r>
              <a:rPr dirty="0"/>
              <a:t>We can use logic to encode situation in the real world </a:t>
            </a:r>
          </a:p>
          <a:p>
            <a:pPr marL="210311" indent="-210311" defTabSz="841247">
              <a:spcBef>
                <a:spcPts val="900"/>
              </a:spcBef>
              <a:defRPr sz="736"/>
            </a:pPr>
            <a:endParaRPr dirty="0"/>
          </a:p>
          <a:p>
            <a:pPr marL="0" lvl="1" indent="420623" defTabSz="841247">
              <a:spcBef>
                <a:spcPts val="400"/>
              </a:spcBef>
              <a:buSzTx/>
              <a:buNone/>
              <a:defRPr sz="2944" i="1"/>
            </a:pPr>
            <a:r>
              <a:rPr dirty="0"/>
              <a:t>when it rains, you cannot play tennis outdoor.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E666F-13F7-9783-18F4-4A1583B10718}"/>
              </a:ext>
            </a:extLst>
          </p:cNvPr>
          <p:cNvSpPr>
            <a:spLocks noGrp="1"/>
          </p:cNvSpPr>
          <p:nvPr>
            <p:ph type="title"/>
          </p:nvPr>
        </p:nvSpPr>
        <p:spPr/>
        <p:txBody>
          <a:bodyPr/>
          <a:lstStyle/>
          <a:p>
            <a:r>
              <a:rPr lang="en-US" dirty="0"/>
              <a:t>ELIZA, </a:t>
            </a:r>
            <a:r>
              <a:rPr lang="en-US" dirty="0" err="1"/>
              <a:t>Weizenbaum</a:t>
            </a:r>
            <a:r>
              <a:rPr lang="en-US" dirty="0"/>
              <a:t>  1964-1967</a:t>
            </a:r>
          </a:p>
        </p:txBody>
      </p:sp>
      <p:pic>
        <p:nvPicPr>
          <p:cNvPr id="5" name="Content Placeholder 4" descr="A screenshot of a computer program&#10;&#10;Description automatically generated">
            <a:extLst>
              <a:ext uri="{FF2B5EF4-FFF2-40B4-BE49-F238E27FC236}">
                <a16:creationId xmlns:a16="http://schemas.microsoft.com/office/drawing/2014/main" id="{3466DDC0-C5EC-09FE-2957-6EC07E4E63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4452" y="1846263"/>
            <a:ext cx="6203421" cy="4022725"/>
          </a:xfrm>
        </p:spPr>
      </p:pic>
    </p:spTree>
    <p:extLst>
      <p:ext uri="{BB962C8B-B14F-4D97-AF65-F5344CB8AC3E}">
        <p14:creationId xmlns:p14="http://schemas.microsoft.com/office/powerpoint/2010/main" val="581449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prstGeom prst="rect">
            <a:avLst/>
          </a:prstGeom>
        </p:spPr>
        <p:txBody>
          <a:bodyPr/>
          <a:lstStyle/>
          <a:p>
            <a:r>
              <a:rPr lang="en-US" dirty="0"/>
              <a:t>SHRDLU,  Winograd  MIT 1968-1970</a:t>
            </a:r>
            <a:endParaRPr dirty="0"/>
          </a:p>
        </p:txBody>
      </p:sp>
      <p:pic>
        <p:nvPicPr>
          <p:cNvPr id="146" name="Content Placeholder 3" descr="Content Placeholder 3"/>
          <p:cNvPicPr>
            <a:picLocks noChangeAspect="1"/>
          </p:cNvPicPr>
          <p:nvPr/>
        </p:nvPicPr>
        <p:blipFill>
          <a:blip r:embed="rId2"/>
          <a:stretch>
            <a:fillRect/>
          </a:stretch>
        </p:blipFill>
        <p:spPr>
          <a:xfrm>
            <a:off x="1314702" y="2092716"/>
            <a:ext cx="4961306" cy="3720978"/>
          </a:xfrm>
          <a:prstGeom prst="rect">
            <a:avLst/>
          </a:prstGeom>
          <a:ln w="12700">
            <a:miter lim="400000"/>
          </a:ln>
        </p:spPr>
      </p:pic>
      <p:pic>
        <p:nvPicPr>
          <p:cNvPr id="147" name="Picture 4" descr="Picture 4"/>
          <p:cNvPicPr>
            <a:picLocks noChangeAspect="1"/>
          </p:cNvPicPr>
          <p:nvPr/>
        </p:nvPicPr>
        <p:blipFill>
          <a:blip r:embed="rId3"/>
          <a:stretch>
            <a:fillRect/>
          </a:stretch>
        </p:blipFill>
        <p:spPr>
          <a:xfrm>
            <a:off x="6514001" y="2424489"/>
            <a:ext cx="4027000" cy="2253962"/>
          </a:xfrm>
          <a:prstGeom prst="rect">
            <a:avLst/>
          </a:prstGeom>
          <a:ln w="12700">
            <a:miter lim="400000"/>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prstGeom prst="rect">
            <a:avLst/>
          </a:prstGeom>
        </p:spPr>
        <p:txBody>
          <a:bodyPr/>
          <a:lstStyle/>
          <a:p>
            <a:r>
              <a:rPr lang="en-US" dirty="0"/>
              <a:t>First method:  Logic</a:t>
            </a:r>
            <a:endParaRPr dirty="0"/>
          </a:p>
        </p:txBody>
      </p:sp>
      <p:sp>
        <p:nvSpPr>
          <p:cNvPr id="150" name="Content Placeholder 2"/>
          <p:cNvSpPr txBox="1">
            <a:spLocks noGrp="1"/>
          </p:cNvSpPr>
          <p:nvPr>
            <p:ph idx="1"/>
          </p:nvPr>
        </p:nvSpPr>
        <p:spPr>
          <a:prstGeom prst="rect">
            <a:avLst/>
          </a:prstGeom>
        </p:spPr>
        <p:txBody>
          <a:bodyPr/>
          <a:lstStyle/>
          <a:p>
            <a:pPr>
              <a:defRPr sz="4400"/>
            </a:pPr>
            <a:r>
              <a:rPr dirty="0"/>
              <a:t>Using large amount of rules and facts, computer programs can deduce a lot of things.  </a:t>
            </a:r>
          </a:p>
          <a:p>
            <a:pPr>
              <a:defRPr sz="4400"/>
            </a:pPr>
            <a:r>
              <a:rPr dirty="0"/>
              <a:t>Hence, it behaves </a:t>
            </a:r>
            <a:r>
              <a:rPr i="1" dirty="0"/>
              <a:t>intelligently</a:t>
            </a:r>
            <a:r>
              <a:rPr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Title 1"/>
          <p:cNvSpPr txBox="1">
            <a:spLocks noGrp="1"/>
          </p:cNvSpPr>
          <p:nvPr>
            <p:ph type="title"/>
          </p:nvPr>
        </p:nvSpPr>
        <p:spPr>
          <a:prstGeom prst="rect">
            <a:avLst/>
          </a:prstGeom>
        </p:spPr>
        <p:txBody>
          <a:bodyPr/>
          <a:lstStyle/>
          <a:p>
            <a:r>
              <a:rPr dirty="0"/>
              <a:t>Second</a:t>
            </a:r>
            <a:r>
              <a:rPr lang="en-US" dirty="0"/>
              <a:t> method:</a:t>
            </a:r>
            <a:r>
              <a:rPr dirty="0"/>
              <a:t> use memory and learning</a:t>
            </a:r>
          </a:p>
        </p:txBody>
      </p:sp>
      <p:sp>
        <p:nvSpPr>
          <p:cNvPr id="153" name="Content Placeholder 2"/>
          <p:cNvSpPr txBox="1">
            <a:spLocks noGrp="1"/>
          </p:cNvSpPr>
          <p:nvPr>
            <p:ph idx="1"/>
          </p:nvPr>
        </p:nvSpPr>
        <p:spPr>
          <a:prstGeom prst="rect">
            <a:avLst/>
          </a:prstGeom>
        </p:spPr>
        <p:txBody>
          <a:bodyPr>
            <a:normAutofit lnSpcReduction="10000"/>
          </a:bodyPr>
          <a:lstStyle/>
          <a:p>
            <a:pPr>
              <a:defRPr sz="3600"/>
            </a:pPr>
            <a:r>
              <a:t>We can imitate human brain by encoding information and memory into a large connected network.  </a:t>
            </a:r>
          </a:p>
          <a:p>
            <a:pPr>
              <a:defRPr sz="3600"/>
            </a:pPr>
            <a:r>
              <a:t>This network responses to input with a correct output.   The relationship of this input/output can be </a:t>
            </a:r>
            <a:r>
              <a:rPr i="1"/>
              <a:t>learn </a:t>
            </a:r>
            <a:r>
              <a:t>from large amount of data without human intervention. </a:t>
            </a:r>
          </a:p>
          <a:p>
            <a:pPr>
              <a:defRPr sz="3600"/>
            </a:pPr>
            <a:r>
              <a:t>This type of approach is called </a:t>
            </a:r>
            <a:r>
              <a:rPr i="1"/>
              <a:t>Artificial Neural Networks</a:t>
            </a:r>
            <a: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Content Placeholder 3" descr="Content Placeholder 3"/>
          <p:cNvPicPr>
            <a:picLocks noChangeAspect="1"/>
          </p:cNvPicPr>
          <p:nvPr/>
        </p:nvPicPr>
        <p:blipFill>
          <a:blip r:embed="rId2"/>
          <a:stretch>
            <a:fillRect/>
          </a:stretch>
        </p:blipFill>
        <p:spPr>
          <a:xfrm>
            <a:off x="3068858" y="762024"/>
            <a:ext cx="6866450" cy="5304670"/>
          </a:xfrm>
          <a:prstGeom prst="rect">
            <a:avLst/>
          </a:prstGeom>
          <a:ln w="12700">
            <a:miter lim="400000"/>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Title 1"/>
          <p:cNvSpPr txBox="1">
            <a:spLocks noGrp="1"/>
          </p:cNvSpPr>
          <p:nvPr>
            <p:ph type="title"/>
          </p:nvPr>
        </p:nvSpPr>
        <p:spPr>
          <a:prstGeom prst="rect">
            <a:avLst/>
          </a:prstGeom>
        </p:spPr>
        <p:txBody>
          <a:bodyPr/>
          <a:lstStyle/>
          <a:p>
            <a:r>
              <a:t>Artificial Neural Network 3-layer</a:t>
            </a:r>
          </a:p>
        </p:txBody>
      </p:sp>
      <p:pic>
        <p:nvPicPr>
          <p:cNvPr id="159" name="Content Placeholder 3" descr="Content Placeholder 3"/>
          <p:cNvPicPr>
            <a:picLocks noChangeAspect="1"/>
          </p:cNvPicPr>
          <p:nvPr/>
        </p:nvPicPr>
        <p:blipFill>
          <a:blip r:embed="rId2"/>
          <a:stretch>
            <a:fillRect/>
          </a:stretch>
        </p:blipFill>
        <p:spPr>
          <a:xfrm>
            <a:off x="2588742" y="1752600"/>
            <a:ext cx="7014521" cy="3962400"/>
          </a:xfrm>
          <a:prstGeom prst="rect">
            <a:avLst/>
          </a:prstGeom>
          <a:ln w="12700">
            <a:miter lim="400000"/>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itle 1"/>
          <p:cNvSpPr txBox="1">
            <a:spLocks noGrp="1"/>
          </p:cNvSpPr>
          <p:nvPr>
            <p:ph type="title"/>
          </p:nvPr>
        </p:nvSpPr>
        <p:spPr>
          <a:prstGeom prst="rect">
            <a:avLst/>
          </a:prstGeom>
        </p:spPr>
        <p:txBody>
          <a:bodyPr/>
          <a:lstStyle/>
          <a:p>
            <a:endParaRPr/>
          </a:p>
        </p:txBody>
      </p:sp>
      <p:pic>
        <p:nvPicPr>
          <p:cNvPr id="162" name="Content Placeholder 3" descr="Content Placeholder 3"/>
          <p:cNvPicPr>
            <a:picLocks noChangeAspect="1"/>
          </p:cNvPicPr>
          <p:nvPr/>
        </p:nvPicPr>
        <p:blipFill>
          <a:blip r:embed="rId2"/>
          <a:stretch>
            <a:fillRect/>
          </a:stretch>
        </p:blipFill>
        <p:spPr>
          <a:xfrm>
            <a:off x="3048002" y="871540"/>
            <a:ext cx="6334126" cy="4902379"/>
          </a:xfrm>
          <a:prstGeom prst="rect">
            <a:avLst/>
          </a:prstGeom>
          <a:ln w="12700">
            <a:miter lim="400000"/>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
          <p:cNvSpPr txBox="1">
            <a:spLocks noGrp="1"/>
          </p:cNvSpPr>
          <p:nvPr>
            <p:ph type="title"/>
          </p:nvPr>
        </p:nvSpPr>
        <p:spPr>
          <a:prstGeom prst="rect">
            <a:avLst/>
          </a:prstGeom>
        </p:spPr>
        <p:txBody>
          <a:bodyPr/>
          <a:lstStyle/>
          <a:p>
            <a:r>
              <a:t>More Information</a:t>
            </a:r>
          </a:p>
        </p:txBody>
      </p:sp>
      <p:sp>
        <p:nvSpPr>
          <p:cNvPr id="108" name="Content Placeholder 2"/>
          <p:cNvSpPr txBox="1">
            <a:spLocks noGrp="1"/>
          </p:cNvSpPr>
          <p:nvPr>
            <p:ph idx="1"/>
          </p:nvPr>
        </p:nvSpPr>
        <p:spPr>
          <a:prstGeom prst="rect">
            <a:avLst/>
          </a:prstGeom>
        </p:spPr>
        <p:txBody>
          <a:bodyPr/>
          <a:lstStyle/>
          <a:p>
            <a:pPr>
              <a:defRPr sz="3600"/>
            </a:pPr>
            <a:r>
              <a:t>Search  “Prabhas Chongstitvatana”</a:t>
            </a:r>
          </a:p>
          <a:p>
            <a:pPr>
              <a:defRPr sz="3600"/>
            </a:pPr>
            <a:r>
              <a:t>Go to me homepage</a:t>
            </a:r>
          </a:p>
        </p:txBody>
      </p:sp>
      <p:pic>
        <p:nvPicPr>
          <p:cNvPr id="109" name="Picture 3" descr="Picture 3"/>
          <p:cNvPicPr>
            <a:picLocks noChangeAspect="1"/>
          </p:cNvPicPr>
          <p:nvPr/>
        </p:nvPicPr>
        <p:blipFill>
          <a:blip r:embed="rId2"/>
          <a:stretch>
            <a:fillRect/>
          </a:stretch>
        </p:blipFill>
        <p:spPr>
          <a:xfrm>
            <a:off x="6184900" y="3413759"/>
            <a:ext cx="2528109" cy="2629129"/>
          </a:xfrm>
          <a:prstGeom prst="rect">
            <a:avLst/>
          </a:prstGeom>
          <a:ln w="12700">
            <a:miter lim="400000"/>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itle 1"/>
          <p:cNvSpPr txBox="1">
            <a:spLocks noGrp="1"/>
          </p:cNvSpPr>
          <p:nvPr>
            <p:ph type="title"/>
          </p:nvPr>
        </p:nvSpPr>
        <p:spPr>
          <a:prstGeom prst="rect">
            <a:avLst/>
          </a:prstGeom>
        </p:spPr>
        <p:txBody>
          <a:bodyPr/>
          <a:lstStyle/>
          <a:p>
            <a:r>
              <a:t>Example, recognise the picture of my wife</a:t>
            </a:r>
          </a:p>
        </p:txBody>
      </p:sp>
      <p:sp>
        <p:nvSpPr>
          <p:cNvPr id="165" name="Content Placeholder 2"/>
          <p:cNvSpPr txBox="1">
            <a:spLocks noGrp="1"/>
          </p:cNvSpPr>
          <p:nvPr>
            <p:ph idx="1"/>
          </p:nvPr>
        </p:nvSpPr>
        <p:spPr>
          <a:prstGeom prst="rect">
            <a:avLst/>
          </a:prstGeom>
        </p:spPr>
        <p:txBody>
          <a:bodyPr/>
          <a:lstStyle/>
          <a:p>
            <a:pPr marL="0" indent="0">
              <a:buSzTx/>
              <a:buNone/>
              <a:defRPr sz="1800"/>
            </a:pPr>
            <a:endParaRPr/>
          </a:p>
          <a:p>
            <a:pPr>
              <a:defRPr sz="3600"/>
            </a:pPr>
            <a:r>
              <a:t>I can show a lot of pictures of my wife from many angles.  Then I can train a kind of network to </a:t>
            </a:r>
            <a:r>
              <a:rPr i="1"/>
              <a:t>remember</a:t>
            </a:r>
            <a:r>
              <a:t> this face.  I also train a lot of pictures of not-my-wife face.  So, now the network can distinguish between my-wife and not-my-wife faces.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Content Placeholder 2"/>
          <p:cNvSpPr txBox="1">
            <a:spLocks noGrp="1"/>
          </p:cNvSpPr>
          <p:nvPr>
            <p:ph idx="1"/>
          </p:nvPr>
        </p:nvSpPr>
        <p:spPr>
          <a:prstGeom prst="rect">
            <a:avLst/>
          </a:prstGeom>
        </p:spPr>
        <p:txBody>
          <a:bodyPr/>
          <a:lstStyle/>
          <a:p>
            <a:pPr>
              <a:defRPr sz="4400"/>
            </a:pPr>
            <a:r>
              <a:t>This is the most popular method today.</a:t>
            </a:r>
          </a:p>
          <a:p>
            <a:pPr>
              <a:defRPr sz="4400"/>
            </a:pPr>
            <a:r>
              <a:t>Multiple layers (update few hundreds) of this Network can be constructed</a:t>
            </a:r>
          </a:p>
          <a:p>
            <a:pPr>
              <a:defRPr sz="4400"/>
            </a:pPr>
            <a:r>
              <a:t>It is called </a:t>
            </a:r>
            <a:r>
              <a:rPr i="1"/>
              <a:t>Deep learning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Title 1"/>
          <p:cNvSpPr txBox="1">
            <a:spLocks noGrp="1"/>
          </p:cNvSpPr>
          <p:nvPr>
            <p:ph type="title"/>
          </p:nvPr>
        </p:nvSpPr>
        <p:spPr>
          <a:prstGeom prst="rect">
            <a:avLst/>
          </a:prstGeom>
        </p:spPr>
        <p:txBody>
          <a:bodyPr/>
          <a:lstStyle/>
          <a:p>
            <a:r>
              <a:t>Example of NN layer</a:t>
            </a:r>
          </a:p>
        </p:txBody>
      </p:sp>
      <p:pic>
        <p:nvPicPr>
          <p:cNvPr id="171" name="Content Placeholder 3" descr="Content Placeholder 3"/>
          <p:cNvPicPr>
            <a:picLocks noChangeAspect="1"/>
          </p:cNvPicPr>
          <p:nvPr/>
        </p:nvPicPr>
        <p:blipFill>
          <a:blip r:embed="rId2"/>
          <a:stretch>
            <a:fillRect/>
          </a:stretch>
        </p:blipFill>
        <p:spPr>
          <a:xfrm>
            <a:off x="2079625" y="1932781"/>
            <a:ext cx="8032750" cy="3860801"/>
          </a:xfrm>
          <a:prstGeom prst="rect">
            <a:avLst/>
          </a:prstGeom>
          <a:ln w="12700">
            <a:miter lim="400000"/>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ontent Placeholder 2"/>
          <p:cNvSpPr txBox="1">
            <a:spLocks noGrp="1"/>
          </p:cNvSpPr>
          <p:nvPr>
            <p:ph idx="1"/>
          </p:nvPr>
        </p:nvSpPr>
        <p:spPr>
          <a:prstGeom prst="rect">
            <a:avLst/>
          </a:prstGeom>
        </p:spPr>
        <p:txBody>
          <a:bodyPr/>
          <a:lstStyle/>
          <a:p>
            <a:pPr>
              <a:defRPr sz="4000"/>
            </a:pPr>
            <a:r>
              <a:t>Most AI programs are written using "heuristic", i.e. the program behaves by some rule that is encoded "human" tactic.  </a:t>
            </a:r>
          </a:p>
          <a:p>
            <a:pPr>
              <a:defRPr sz="4000"/>
            </a:pPr>
            <a:r>
              <a:t>For example, a program to play chess evaluate the board position according to rule created by human expert.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Content Placeholder 2"/>
          <p:cNvSpPr txBox="1">
            <a:spLocks noGrp="1"/>
          </p:cNvSpPr>
          <p:nvPr>
            <p:ph idx="1"/>
          </p:nvPr>
        </p:nvSpPr>
        <p:spPr>
          <a:xfrm>
            <a:off x="2152650" y="852770"/>
            <a:ext cx="7886700" cy="4351338"/>
          </a:xfrm>
          <a:prstGeom prst="rect">
            <a:avLst/>
          </a:prstGeom>
        </p:spPr>
        <p:txBody>
          <a:bodyPr>
            <a:normAutofit/>
          </a:bodyPr>
          <a:lstStyle/>
          <a:p>
            <a:pPr marL="185165" indent="-185165" defTabSz="740663">
              <a:spcBef>
                <a:spcPts val="800"/>
              </a:spcBef>
              <a:defRPr sz="2916"/>
            </a:pPr>
            <a:r>
              <a:rPr dirty="0"/>
              <a:t>Another way to create AI program is by using "search".  </a:t>
            </a:r>
          </a:p>
          <a:p>
            <a:pPr marL="185165" indent="-185165" defTabSz="740663">
              <a:spcBef>
                <a:spcPts val="800"/>
              </a:spcBef>
              <a:defRPr sz="2916"/>
            </a:pPr>
            <a:r>
              <a:rPr dirty="0"/>
              <a:t>The problem is encoded as many alternative way to solve it</a:t>
            </a:r>
            <a:endParaRPr lang="en-US" dirty="0"/>
          </a:p>
          <a:p>
            <a:pPr marL="185165" indent="-185165" defTabSz="740663">
              <a:spcBef>
                <a:spcPts val="800"/>
              </a:spcBef>
              <a:defRPr sz="2916"/>
            </a:pPr>
            <a:r>
              <a:rPr dirty="0"/>
              <a:t>AI program looks at these alternatives and choose a path carefully until a good solution is found. </a:t>
            </a:r>
          </a:p>
          <a:p>
            <a:pPr marL="185165" indent="-185165" defTabSz="740663">
              <a:spcBef>
                <a:spcPts val="800"/>
              </a:spcBef>
              <a:defRPr sz="2916"/>
            </a:pPr>
            <a:r>
              <a:rPr dirty="0"/>
              <a:t>For example, the sequence of chess moves can be "search" to </a:t>
            </a:r>
            <a:r>
              <a:rPr dirty="0" err="1"/>
              <a:t>maximise</a:t>
            </a:r>
            <a:r>
              <a:rPr dirty="0"/>
              <a:t> the possibility to win the game.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Content Placeholder 3" descr="Content Placeholder 3"/>
          <p:cNvPicPr>
            <a:picLocks noChangeAspect="1"/>
          </p:cNvPicPr>
          <p:nvPr/>
        </p:nvPicPr>
        <p:blipFill>
          <a:blip r:embed="rId2"/>
          <a:stretch>
            <a:fillRect/>
          </a:stretch>
        </p:blipFill>
        <p:spPr>
          <a:xfrm>
            <a:off x="3597152" y="839610"/>
            <a:ext cx="5335833" cy="4946524"/>
          </a:xfrm>
          <a:prstGeom prst="rect">
            <a:avLst/>
          </a:prstGeom>
          <a:ln w="12700">
            <a:miter lim="400000"/>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Content Placeholder 2"/>
          <p:cNvSpPr txBox="1">
            <a:spLocks noGrp="1"/>
          </p:cNvSpPr>
          <p:nvPr>
            <p:ph idx="1"/>
          </p:nvPr>
        </p:nvSpPr>
        <p:spPr>
          <a:prstGeom prst="rect">
            <a:avLst/>
          </a:prstGeom>
        </p:spPr>
        <p:txBody>
          <a:bodyPr>
            <a:normAutofit lnSpcReduction="10000"/>
          </a:bodyPr>
          <a:lstStyle/>
          <a:p>
            <a:pPr>
              <a:defRPr sz="3700"/>
            </a:pPr>
            <a:r>
              <a:t>AI program can use </a:t>
            </a:r>
            <a:r>
              <a:rPr i="1"/>
              <a:t>evolution</a:t>
            </a:r>
            <a:r>
              <a:t> to find good solutions.  </a:t>
            </a:r>
            <a:endParaRPr sz="2500"/>
          </a:p>
          <a:p>
            <a:pPr>
              <a:defRPr sz="3700"/>
            </a:pPr>
            <a:r>
              <a:t>In this way, initial candidate solutions are created and then evaluate.  The good solutions are selected and improve upon.  </a:t>
            </a:r>
            <a:endParaRPr sz="2500"/>
          </a:p>
          <a:p>
            <a:pPr>
              <a:defRPr sz="3700"/>
            </a:pPr>
            <a:r>
              <a:t>This step are repeated until solutions are found.  </a:t>
            </a:r>
            <a:endParaRPr sz="2500"/>
          </a:p>
          <a:p>
            <a:pPr>
              <a:defRPr sz="3700"/>
            </a:pPr>
            <a:r>
              <a:t>One of the popular method in this class is called </a:t>
            </a:r>
            <a:r>
              <a:rPr i="1"/>
              <a:t>Genetic Algorithm</a:t>
            </a:r>
            <a:r>
              <a:rPr sz="2500"/>
              <a: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
          <p:cNvSpPr txBox="1">
            <a:spLocks noGrp="1"/>
          </p:cNvSpPr>
          <p:nvPr>
            <p:ph type="title"/>
          </p:nvPr>
        </p:nvSpPr>
        <p:spPr>
          <a:xfrm>
            <a:off x="2152650" y="365127"/>
            <a:ext cx="7886700" cy="1325563"/>
          </a:xfrm>
          <a:prstGeom prst="rect">
            <a:avLst/>
          </a:prstGeom>
        </p:spPr>
        <p:txBody>
          <a:bodyPr/>
          <a:lstStyle/>
          <a:p>
            <a:r>
              <a:t>Machine Learning</a:t>
            </a:r>
          </a:p>
        </p:txBody>
      </p:sp>
      <p:sp>
        <p:nvSpPr>
          <p:cNvPr id="111" name="Content Placeholder 2"/>
          <p:cNvSpPr txBox="1">
            <a:spLocks noGrp="1"/>
          </p:cNvSpPr>
          <p:nvPr>
            <p:ph type="body" idx="1"/>
          </p:nvPr>
        </p:nvSpPr>
        <p:spPr>
          <a:xfrm>
            <a:off x="2209330" y="2367092"/>
            <a:ext cx="7772870" cy="3424108"/>
          </a:xfrm>
          <a:prstGeom prst="rect">
            <a:avLst/>
          </a:prstGeom>
        </p:spPr>
        <p:txBody>
          <a:bodyPr/>
          <a:lstStyle/>
          <a:p>
            <a:pPr>
              <a:defRPr sz="2700"/>
            </a:pPr>
            <a:r>
              <a:t>Learning from data</a:t>
            </a:r>
          </a:p>
          <a:p>
            <a:pPr>
              <a:defRPr sz="2700"/>
            </a:pPr>
            <a:r>
              <a:t>Task : classification</a:t>
            </a:r>
          </a:p>
          <a:p>
            <a:pPr>
              <a:defRPr sz="2700"/>
            </a:pPr>
            <a:r>
              <a:t>Learn:</a:t>
            </a:r>
          </a:p>
          <a:p>
            <a:pPr>
              <a:defRPr sz="2700"/>
            </a:pPr>
            <a:r>
              <a:t>Association rule</a:t>
            </a:r>
          </a:p>
          <a:p>
            <a:pPr>
              <a:defRPr sz="2700"/>
            </a:pPr>
            <a:r>
              <a:t>Decision tree</a:t>
            </a:r>
          </a:p>
          <a:p>
            <a:pPr>
              <a:defRPr sz="2700"/>
            </a:pPr>
            <a:r>
              <a:t>Self improvement (reinforcement learning)</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Content Placeholder 2"/>
          <p:cNvSpPr txBox="1">
            <a:spLocks noGrp="1"/>
          </p:cNvSpPr>
          <p:nvPr>
            <p:ph type="body" idx="1"/>
          </p:nvPr>
        </p:nvSpPr>
        <p:spPr>
          <a:xfrm>
            <a:off x="2209330" y="2367092"/>
            <a:ext cx="7772870" cy="3424108"/>
          </a:xfrm>
          <a:prstGeom prst="rect">
            <a:avLst/>
          </a:prstGeom>
        </p:spPr>
        <p:txBody>
          <a:bodyPr/>
          <a:lstStyle/>
          <a:p>
            <a:pPr>
              <a:defRPr sz="4000"/>
            </a:pPr>
            <a:r>
              <a:t>Artificial Neural Networks</a:t>
            </a:r>
          </a:p>
          <a:p>
            <a:pPr>
              <a:defRPr sz="4000"/>
            </a:pPr>
            <a:r>
              <a:t>Deep learning</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itle 1"/>
          <p:cNvSpPr txBox="1">
            <a:spLocks noGrp="1"/>
          </p:cNvSpPr>
          <p:nvPr>
            <p:ph type="title"/>
          </p:nvPr>
        </p:nvSpPr>
        <p:spPr>
          <a:xfrm>
            <a:off x="2152650" y="365127"/>
            <a:ext cx="7886700" cy="1325563"/>
          </a:xfrm>
          <a:prstGeom prst="rect">
            <a:avLst/>
          </a:prstGeom>
        </p:spPr>
        <p:txBody>
          <a:bodyPr/>
          <a:lstStyle/>
          <a:p>
            <a:endParaRPr/>
          </a:p>
        </p:txBody>
      </p:sp>
      <p:pic>
        <p:nvPicPr>
          <p:cNvPr id="117" name="Content Placeholder 3" descr="Content Placeholder 3"/>
          <p:cNvPicPr>
            <a:picLocks noChangeAspect="1"/>
          </p:cNvPicPr>
          <p:nvPr/>
        </p:nvPicPr>
        <p:blipFill>
          <a:blip r:embed="rId2"/>
          <a:stretch>
            <a:fillRect/>
          </a:stretch>
        </p:blipFill>
        <p:spPr>
          <a:xfrm>
            <a:off x="4431506" y="2466378"/>
            <a:ext cx="3328988" cy="257651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1909117" y="2202162"/>
            <a:ext cx="10515601" cy="1325564"/>
          </a:xfrm>
          <a:prstGeom prst="rect">
            <a:avLst/>
          </a:prstGeom>
        </p:spPr>
        <p:txBody>
          <a:bodyPr/>
          <a:lstStyle/>
          <a:p>
            <a:r>
              <a:t>AI Fundamentals</a:t>
            </a:r>
          </a:p>
        </p:txBody>
      </p:sp>
      <p:sp>
        <p:nvSpPr>
          <p:cNvPr id="112" name="Content Placeholder 2"/>
          <p:cNvSpPr txBox="1">
            <a:spLocks noGrp="1"/>
          </p:cNvSpPr>
          <p:nvPr>
            <p:ph idx="1"/>
          </p:nvPr>
        </p:nvSpPr>
        <p:spPr>
          <a:prstGeom prst="rect">
            <a:avLst/>
          </a:prstGeom>
        </p:spPr>
        <p:txBody>
          <a:bodyPr/>
          <a:lstStyle/>
          <a:p>
            <a:pPr marL="0" indent="0">
              <a:buSzTx/>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itle 1"/>
          <p:cNvSpPr txBox="1">
            <a:spLocks noGrp="1"/>
          </p:cNvSpPr>
          <p:nvPr>
            <p:ph type="title"/>
          </p:nvPr>
        </p:nvSpPr>
        <p:spPr>
          <a:xfrm>
            <a:off x="2152650" y="365127"/>
            <a:ext cx="7886700" cy="1325563"/>
          </a:xfrm>
          <a:prstGeom prst="rect">
            <a:avLst/>
          </a:prstGeom>
        </p:spPr>
        <p:txBody>
          <a:bodyPr/>
          <a:lstStyle/>
          <a:p>
            <a:r>
              <a:t>Perceptron</a:t>
            </a:r>
          </a:p>
        </p:txBody>
      </p:sp>
      <p:pic>
        <p:nvPicPr>
          <p:cNvPr id="120" name="Content Placeholder 3" descr="Content Placeholder 3"/>
          <p:cNvPicPr>
            <a:picLocks noChangeAspect="1"/>
          </p:cNvPicPr>
          <p:nvPr/>
        </p:nvPicPr>
        <p:blipFill>
          <a:blip r:embed="rId2"/>
          <a:stretch>
            <a:fillRect/>
          </a:stretch>
        </p:blipFill>
        <p:spPr>
          <a:xfrm>
            <a:off x="4450190" y="1858099"/>
            <a:ext cx="3074671" cy="1517793"/>
          </a:xfrm>
          <a:prstGeom prst="rect">
            <a:avLst/>
          </a:prstGeom>
          <a:ln w="12700">
            <a:miter lim="400000"/>
          </a:ln>
        </p:spPr>
      </p:pic>
      <p:pic>
        <p:nvPicPr>
          <p:cNvPr id="121" name="Picture 4" descr="Picture 4"/>
          <p:cNvPicPr>
            <a:picLocks noChangeAspect="1"/>
          </p:cNvPicPr>
          <p:nvPr/>
        </p:nvPicPr>
        <p:blipFill>
          <a:blip r:embed="rId3"/>
          <a:stretch>
            <a:fillRect/>
          </a:stretch>
        </p:blipFill>
        <p:spPr>
          <a:xfrm>
            <a:off x="3768634" y="3709802"/>
            <a:ext cx="4811829" cy="1250443"/>
          </a:xfrm>
          <a:prstGeom prst="rect">
            <a:avLst/>
          </a:prstGeom>
          <a:ln w="12700">
            <a:miter lim="400000"/>
          </a:ln>
        </p:spPr>
      </p:pic>
      <p:sp>
        <p:nvSpPr>
          <p:cNvPr id="122" name="TextBox 5"/>
          <p:cNvSpPr txBox="1"/>
          <p:nvPr/>
        </p:nvSpPr>
        <p:spPr>
          <a:xfrm>
            <a:off x="6699505" y="4961333"/>
            <a:ext cx="1979677" cy="73866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100"/>
            </a:lvl1pPr>
          </a:lstStyle>
          <a:p>
            <a:r>
              <a:t>Rosenblatt, 1950</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1"/>
          <p:cNvSpPr txBox="1">
            <a:spLocks noGrp="1"/>
          </p:cNvSpPr>
          <p:nvPr>
            <p:ph type="title"/>
          </p:nvPr>
        </p:nvSpPr>
        <p:spPr>
          <a:xfrm>
            <a:off x="2152650" y="365127"/>
            <a:ext cx="7886700" cy="1325563"/>
          </a:xfrm>
          <a:prstGeom prst="rect">
            <a:avLst/>
          </a:prstGeom>
        </p:spPr>
        <p:txBody>
          <a:bodyPr/>
          <a:lstStyle/>
          <a:p>
            <a:r>
              <a:t>Multi-layer perceptron</a:t>
            </a:r>
          </a:p>
        </p:txBody>
      </p:sp>
      <p:pic>
        <p:nvPicPr>
          <p:cNvPr id="125" name="Content Placeholder 3" descr="Content Placeholder 3"/>
          <p:cNvPicPr>
            <a:picLocks noChangeAspect="1"/>
          </p:cNvPicPr>
          <p:nvPr/>
        </p:nvPicPr>
        <p:blipFill>
          <a:blip r:embed="rId2"/>
          <a:stretch>
            <a:fillRect/>
          </a:stretch>
        </p:blipFill>
        <p:spPr>
          <a:xfrm>
            <a:off x="3467101" y="2343151"/>
            <a:ext cx="5462613" cy="2329459"/>
          </a:xfrm>
          <a:prstGeom prst="rect">
            <a:avLst/>
          </a:prstGeom>
          <a:ln w="12700">
            <a:miter lim="400000"/>
          </a:ln>
        </p:spPr>
      </p:pic>
      <p:sp>
        <p:nvSpPr>
          <p:cNvPr id="126" name="TextBox 4"/>
          <p:cNvSpPr txBox="1"/>
          <p:nvPr/>
        </p:nvSpPr>
        <p:spPr>
          <a:xfrm>
            <a:off x="5970269" y="4972051"/>
            <a:ext cx="3545588"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vl1pPr>
          </a:lstStyle>
          <a:p>
            <a:r>
              <a:t>Michael Nielsen, 2016</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1"/>
          <p:cNvSpPr txBox="1">
            <a:spLocks noGrp="1"/>
          </p:cNvSpPr>
          <p:nvPr>
            <p:ph type="title"/>
          </p:nvPr>
        </p:nvSpPr>
        <p:spPr>
          <a:xfrm>
            <a:off x="1715878" y="370909"/>
            <a:ext cx="7773338" cy="1197134"/>
          </a:xfrm>
          <a:prstGeom prst="rect">
            <a:avLst/>
          </a:prstGeom>
        </p:spPr>
        <p:txBody>
          <a:bodyPr/>
          <a:lstStyle/>
          <a:p>
            <a:r>
              <a:rPr dirty="0"/>
              <a:t>Sigmoid function</a:t>
            </a:r>
          </a:p>
        </p:txBody>
      </p:sp>
      <p:pic>
        <p:nvPicPr>
          <p:cNvPr id="129" name="Content Placeholder 3" descr="Content Placeholder 3"/>
          <p:cNvPicPr>
            <a:picLocks noChangeAspect="1"/>
          </p:cNvPicPr>
          <p:nvPr/>
        </p:nvPicPr>
        <p:blipFill>
          <a:blip r:embed="rId2"/>
          <a:stretch>
            <a:fillRect/>
          </a:stretch>
        </p:blipFill>
        <p:spPr>
          <a:xfrm>
            <a:off x="3295651" y="2000250"/>
            <a:ext cx="3209973" cy="1098354"/>
          </a:xfrm>
          <a:prstGeom prst="rect">
            <a:avLst/>
          </a:prstGeom>
          <a:ln w="12700">
            <a:miter lim="400000"/>
          </a:ln>
        </p:spPr>
      </p:pic>
      <p:pic>
        <p:nvPicPr>
          <p:cNvPr id="130" name="Picture 4" descr="Picture 4"/>
          <p:cNvPicPr>
            <a:picLocks noChangeAspect="1"/>
          </p:cNvPicPr>
          <p:nvPr/>
        </p:nvPicPr>
        <p:blipFill>
          <a:blip r:embed="rId3"/>
          <a:stretch>
            <a:fillRect/>
          </a:stretch>
        </p:blipFill>
        <p:spPr>
          <a:xfrm>
            <a:off x="3225373" y="3389896"/>
            <a:ext cx="2854530" cy="1900061"/>
          </a:xfrm>
          <a:prstGeom prst="rect">
            <a:avLst/>
          </a:prstGeom>
          <a:ln w="12700">
            <a:miter lim="400000"/>
          </a:ln>
        </p:spPr>
      </p:pic>
      <p:pic>
        <p:nvPicPr>
          <p:cNvPr id="131" name="Picture 5" descr="Picture 5"/>
          <p:cNvPicPr>
            <a:picLocks noChangeAspect="1"/>
          </p:cNvPicPr>
          <p:nvPr/>
        </p:nvPicPr>
        <p:blipFill>
          <a:blip r:embed="rId4"/>
          <a:stretch>
            <a:fillRect/>
          </a:stretch>
        </p:blipFill>
        <p:spPr>
          <a:xfrm>
            <a:off x="6122378" y="3274687"/>
            <a:ext cx="3086101" cy="2062165"/>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p:cNvSpPr txBox="1">
            <a:spLocks noGrp="1"/>
          </p:cNvSpPr>
          <p:nvPr>
            <p:ph type="title"/>
          </p:nvPr>
        </p:nvSpPr>
        <p:spPr>
          <a:xfrm>
            <a:off x="2152650" y="365127"/>
            <a:ext cx="7886700" cy="1325563"/>
          </a:xfrm>
          <a:prstGeom prst="rect">
            <a:avLst/>
          </a:prstGeom>
        </p:spPr>
        <p:txBody>
          <a:bodyPr/>
          <a:lstStyle/>
          <a:p>
            <a:r>
              <a:t>Artificial Neural Network 3-layer</a:t>
            </a:r>
          </a:p>
        </p:txBody>
      </p:sp>
      <p:pic>
        <p:nvPicPr>
          <p:cNvPr id="134" name="Content Placeholder 3" descr="Content Placeholder 3"/>
          <p:cNvPicPr>
            <a:picLocks noChangeAspect="1"/>
          </p:cNvPicPr>
          <p:nvPr/>
        </p:nvPicPr>
        <p:blipFill>
          <a:blip r:embed="rId2"/>
          <a:stretch>
            <a:fillRect/>
          </a:stretch>
        </p:blipFill>
        <p:spPr>
          <a:xfrm>
            <a:off x="3989852" y="2655797"/>
            <a:ext cx="4212296" cy="2379465"/>
          </a:xfrm>
          <a:prstGeom prst="rect">
            <a:avLst/>
          </a:prstGeom>
          <a:ln w="12700">
            <a:miter lim="400000"/>
          </a:ln>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
          <p:cNvSpPr txBox="1">
            <a:spLocks noGrp="1"/>
          </p:cNvSpPr>
          <p:nvPr>
            <p:ph type="title"/>
          </p:nvPr>
        </p:nvSpPr>
        <p:spPr>
          <a:xfrm>
            <a:off x="2152650" y="365127"/>
            <a:ext cx="7886700" cy="1325563"/>
          </a:xfrm>
          <a:prstGeom prst="rect">
            <a:avLst/>
          </a:prstGeom>
        </p:spPr>
        <p:txBody>
          <a:bodyPr/>
          <a:lstStyle/>
          <a:p>
            <a:endParaRPr/>
          </a:p>
        </p:txBody>
      </p:sp>
      <p:pic>
        <p:nvPicPr>
          <p:cNvPr id="137" name="Content Placeholder 3" descr="Content Placeholder 3"/>
          <p:cNvPicPr>
            <a:picLocks noChangeAspect="1"/>
          </p:cNvPicPr>
          <p:nvPr/>
        </p:nvPicPr>
        <p:blipFill>
          <a:blip r:embed="rId2"/>
          <a:stretch>
            <a:fillRect/>
          </a:stretch>
        </p:blipFill>
        <p:spPr>
          <a:xfrm>
            <a:off x="4667250" y="2400300"/>
            <a:ext cx="2590800" cy="700088"/>
          </a:xfrm>
          <a:prstGeom prst="rect">
            <a:avLst/>
          </a:prstGeom>
          <a:ln w="12700">
            <a:miter lim="400000"/>
          </a:ln>
        </p:spPr>
      </p:pic>
      <p:pic>
        <p:nvPicPr>
          <p:cNvPr id="138" name="Picture 4" descr="Picture 4"/>
          <p:cNvPicPr>
            <a:picLocks noChangeAspect="1"/>
          </p:cNvPicPr>
          <p:nvPr/>
        </p:nvPicPr>
        <p:blipFill>
          <a:blip r:embed="rId3"/>
          <a:stretch>
            <a:fillRect/>
          </a:stretch>
        </p:blipFill>
        <p:spPr>
          <a:xfrm>
            <a:off x="4398168" y="3429001"/>
            <a:ext cx="3395664" cy="747713"/>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Title 1"/>
          <p:cNvSpPr txBox="1">
            <a:spLocks noGrp="1"/>
          </p:cNvSpPr>
          <p:nvPr>
            <p:ph type="title"/>
          </p:nvPr>
        </p:nvSpPr>
        <p:spPr>
          <a:xfrm>
            <a:off x="2152650" y="365127"/>
            <a:ext cx="7886700" cy="1325563"/>
          </a:xfrm>
          <a:prstGeom prst="rect">
            <a:avLst/>
          </a:prstGeom>
        </p:spPr>
        <p:txBody>
          <a:bodyPr/>
          <a:lstStyle/>
          <a:p>
            <a:r>
              <a:t>Digit recognition NN</a:t>
            </a:r>
          </a:p>
        </p:txBody>
      </p:sp>
      <p:pic>
        <p:nvPicPr>
          <p:cNvPr id="141" name="Content Placeholder 3" descr="Content Placeholder 3"/>
          <p:cNvPicPr>
            <a:picLocks noChangeAspect="1"/>
          </p:cNvPicPr>
          <p:nvPr/>
        </p:nvPicPr>
        <p:blipFill>
          <a:blip r:embed="rId2"/>
          <a:stretch>
            <a:fillRect/>
          </a:stretch>
        </p:blipFill>
        <p:spPr>
          <a:xfrm>
            <a:off x="4703635" y="2125266"/>
            <a:ext cx="4238626" cy="3309938"/>
          </a:xfrm>
          <a:prstGeom prst="rect">
            <a:avLst/>
          </a:prstGeom>
          <a:ln w="12700">
            <a:miter lim="400000"/>
          </a:ln>
        </p:spPr>
      </p:pic>
      <p:sp>
        <p:nvSpPr>
          <p:cNvPr id="142" name="TextBox 4"/>
          <p:cNvSpPr txBox="1"/>
          <p:nvPr/>
        </p:nvSpPr>
        <p:spPr>
          <a:xfrm>
            <a:off x="2198369" y="2114551"/>
            <a:ext cx="3166112"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a:defRPr sz="2400"/>
            </a:pPr>
            <a:r>
              <a:rPr sz="2400"/>
              <a:t>24x24 = 784</a:t>
            </a:r>
          </a:p>
          <a:p>
            <a:pPr>
              <a:defRPr sz="2400"/>
            </a:pPr>
            <a:endParaRPr sz="2400"/>
          </a:p>
          <a:p>
            <a:pPr>
              <a:defRPr sz="2400"/>
            </a:pPr>
            <a:r>
              <a:rPr sz="2400"/>
              <a:t>0.0 white   1.0 black</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itle 1"/>
          <p:cNvSpPr txBox="1">
            <a:spLocks noGrp="1"/>
          </p:cNvSpPr>
          <p:nvPr>
            <p:ph type="title"/>
          </p:nvPr>
        </p:nvSpPr>
        <p:spPr>
          <a:xfrm>
            <a:off x="1612052" y="343671"/>
            <a:ext cx="5769259" cy="1197135"/>
          </a:xfrm>
          <a:prstGeom prst="rect">
            <a:avLst/>
          </a:prstGeom>
        </p:spPr>
        <p:txBody>
          <a:bodyPr/>
          <a:lstStyle/>
          <a:p>
            <a:r>
              <a:rPr dirty="0"/>
              <a:t>Training NN</a:t>
            </a:r>
          </a:p>
        </p:txBody>
      </p:sp>
      <p:pic>
        <p:nvPicPr>
          <p:cNvPr id="145" name="Content Placeholder 3" descr="Content Placeholder 3"/>
          <p:cNvPicPr>
            <a:picLocks noChangeAspect="1"/>
          </p:cNvPicPr>
          <p:nvPr/>
        </p:nvPicPr>
        <p:blipFill>
          <a:blip r:embed="rId2"/>
          <a:stretch>
            <a:fillRect/>
          </a:stretch>
        </p:blipFill>
        <p:spPr>
          <a:xfrm>
            <a:off x="5481317" y="1832192"/>
            <a:ext cx="4462995" cy="1264197"/>
          </a:xfrm>
          <a:prstGeom prst="rect">
            <a:avLst/>
          </a:prstGeom>
          <a:ln w="12700">
            <a:miter lim="400000"/>
          </a:ln>
        </p:spPr>
      </p:pic>
      <p:pic>
        <p:nvPicPr>
          <p:cNvPr id="146" name="Picture 4" descr="Picture 4"/>
          <p:cNvPicPr>
            <a:picLocks noChangeAspect="1"/>
          </p:cNvPicPr>
          <p:nvPr/>
        </p:nvPicPr>
        <p:blipFill>
          <a:blip r:embed="rId3"/>
          <a:stretch>
            <a:fillRect/>
          </a:stretch>
        </p:blipFill>
        <p:spPr>
          <a:xfrm>
            <a:off x="6071828" y="2908127"/>
            <a:ext cx="3872485" cy="2904364"/>
          </a:xfrm>
          <a:prstGeom prst="rect">
            <a:avLst/>
          </a:prstGeom>
          <a:ln w="12700">
            <a:miter lim="400000"/>
          </a:ln>
        </p:spPr>
      </p:pic>
      <p:sp>
        <p:nvSpPr>
          <p:cNvPr id="147" name="TextBox 5"/>
          <p:cNvSpPr txBox="1"/>
          <p:nvPr/>
        </p:nvSpPr>
        <p:spPr>
          <a:xfrm>
            <a:off x="1775460" y="4715432"/>
            <a:ext cx="3360421" cy="12003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defRPr sz="2400"/>
            </a:lvl1pPr>
          </a:lstStyle>
          <a:p>
            <a:r>
              <a:t>Backpropagation is a fast way to compute this, 1986</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itle 1"/>
          <p:cNvSpPr txBox="1">
            <a:spLocks noGrp="1"/>
          </p:cNvSpPr>
          <p:nvPr>
            <p:ph type="title"/>
          </p:nvPr>
        </p:nvSpPr>
        <p:spPr>
          <a:xfrm>
            <a:off x="2152650" y="365127"/>
            <a:ext cx="7886700" cy="1325563"/>
          </a:xfrm>
          <a:prstGeom prst="rect">
            <a:avLst/>
          </a:prstGeom>
        </p:spPr>
        <p:txBody>
          <a:bodyPr/>
          <a:lstStyle/>
          <a:p>
            <a:r>
              <a:t>Convolutional Neural Network</a:t>
            </a:r>
          </a:p>
        </p:txBody>
      </p:sp>
      <p:sp>
        <p:nvSpPr>
          <p:cNvPr id="150" name="Content Placeholder 2"/>
          <p:cNvSpPr txBox="1">
            <a:spLocks noGrp="1"/>
          </p:cNvSpPr>
          <p:nvPr>
            <p:ph type="body" idx="1"/>
          </p:nvPr>
        </p:nvSpPr>
        <p:spPr>
          <a:xfrm>
            <a:off x="2209330" y="2367092"/>
            <a:ext cx="7772870" cy="3424108"/>
          </a:xfrm>
          <a:prstGeom prst="rect">
            <a:avLst/>
          </a:prstGeom>
        </p:spPr>
        <p:txBody>
          <a:bodyPr/>
          <a:lstStyle/>
          <a:p>
            <a:endParaRPr/>
          </a:p>
          <a:p>
            <a:pPr>
              <a:defRPr sz="3000"/>
            </a:pPr>
            <a:r>
              <a:t>3 main types of layers</a:t>
            </a:r>
          </a:p>
          <a:p>
            <a:pPr>
              <a:defRPr sz="3000"/>
            </a:pPr>
            <a:endParaRPr/>
          </a:p>
          <a:p>
            <a:pPr>
              <a:defRPr sz="3000"/>
            </a:pPr>
            <a:r>
              <a:t>Convolutional layer</a:t>
            </a:r>
          </a:p>
          <a:p>
            <a:pPr>
              <a:defRPr sz="3000"/>
            </a:pPr>
            <a:r>
              <a:t>Pooling layer</a:t>
            </a:r>
          </a:p>
          <a:p>
            <a:pPr>
              <a:defRPr sz="3000"/>
            </a:pPr>
            <a:r>
              <a:t>Fully Connected layer</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1"/>
          <p:cNvSpPr txBox="1">
            <a:spLocks noGrp="1"/>
          </p:cNvSpPr>
          <p:nvPr>
            <p:ph type="title"/>
          </p:nvPr>
        </p:nvSpPr>
        <p:spPr>
          <a:xfrm>
            <a:off x="2152650" y="365127"/>
            <a:ext cx="7886700" cy="1325563"/>
          </a:xfrm>
          <a:prstGeom prst="rect">
            <a:avLst/>
          </a:prstGeom>
        </p:spPr>
        <p:txBody>
          <a:bodyPr/>
          <a:lstStyle/>
          <a:p>
            <a:r>
              <a:t>Convolutional Neural Network</a:t>
            </a:r>
          </a:p>
        </p:txBody>
      </p:sp>
      <p:pic>
        <p:nvPicPr>
          <p:cNvPr id="167" name="Content Placeholder 3" descr="Content Placeholder 3"/>
          <p:cNvPicPr>
            <a:picLocks noChangeAspect="1"/>
          </p:cNvPicPr>
          <p:nvPr/>
        </p:nvPicPr>
        <p:blipFill>
          <a:blip r:embed="rId2"/>
          <a:stretch>
            <a:fillRect/>
          </a:stretch>
        </p:blipFill>
        <p:spPr>
          <a:xfrm>
            <a:off x="3467101" y="2286000"/>
            <a:ext cx="5600967" cy="2224684"/>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itle 1"/>
          <p:cNvSpPr txBox="1">
            <a:spLocks noGrp="1"/>
          </p:cNvSpPr>
          <p:nvPr>
            <p:ph type="title"/>
          </p:nvPr>
        </p:nvSpPr>
        <p:spPr>
          <a:xfrm>
            <a:off x="1424613" y="425102"/>
            <a:ext cx="7773338" cy="1197135"/>
          </a:xfrm>
          <a:prstGeom prst="rect">
            <a:avLst/>
          </a:prstGeom>
        </p:spPr>
        <p:txBody>
          <a:bodyPr/>
          <a:lstStyle/>
          <a:p>
            <a:r>
              <a:rPr dirty="0"/>
              <a:t>CIFA-10 image dataset</a:t>
            </a:r>
          </a:p>
        </p:txBody>
      </p:sp>
      <p:pic>
        <p:nvPicPr>
          <p:cNvPr id="170" name="Content Placeholder 3" descr="Content Placeholder 3"/>
          <p:cNvPicPr>
            <a:picLocks noChangeAspect="1"/>
          </p:cNvPicPr>
          <p:nvPr/>
        </p:nvPicPr>
        <p:blipFill>
          <a:blip r:embed="rId2"/>
          <a:stretch>
            <a:fillRect/>
          </a:stretch>
        </p:blipFill>
        <p:spPr>
          <a:xfrm>
            <a:off x="3867150" y="1943101"/>
            <a:ext cx="4629350" cy="3558183"/>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Title 1"/>
          <p:cNvSpPr txBox="1">
            <a:spLocks noGrp="1"/>
          </p:cNvSpPr>
          <p:nvPr>
            <p:ph type="title"/>
          </p:nvPr>
        </p:nvSpPr>
        <p:spPr>
          <a:prstGeom prst="rect">
            <a:avLst/>
          </a:prstGeom>
        </p:spPr>
        <p:txBody>
          <a:bodyPr/>
          <a:lstStyle>
            <a:lvl1pPr>
              <a:defRPr sz="4800"/>
            </a:lvl1pPr>
          </a:lstStyle>
          <a:p>
            <a:r>
              <a:t>What is AI?</a:t>
            </a:r>
          </a:p>
        </p:txBody>
      </p:sp>
      <p:sp>
        <p:nvSpPr>
          <p:cNvPr id="115" name="Content Placeholder 2"/>
          <p:cNvSpPr txBox="1">
            <a:spLocks noGrp="1"/>
          </p:cNvSpPr>
          <p:nvPr>
            <p:ph idx="1"/>
          </p:nvPr>
        </p:nvSpPr>
        <p:spPr>
          <a:prstGeom prst="rect">
            <a:avLst/>
          </a:prstGeom>
        </p:spPr>
        <p:txBody>
          <a:bodyPr/>
          <a:lstStyle/>
          <a:p>
            <a:pPr>
              <a:defRPr sz="4400"/>
            </a:pPr>
            <a:r>
              <a:t>an intelligent agent that acts like human.</a:t>
            </a:r>
          </a:p>
          <a:p>
            <a:pPr>
              <a:defRPr sz="4400"/>
            </a:pPr>
            <a:r>
              <a:t>this includes software services (aka Apps) and automated machines (think smart robot vacuum, automated factory etc.).</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itle 1"/>
          <p:cNvSpPr txBox="1">
            <a:spLocks noGrp="1"/>
          </p:cNvSpPr>
          <p:nvPr>
            <p:ph type="title"/>
          </p:nvPr>
        </p:nvSpPr>
        <p:spPr>
          <a:xfrm>
            <a:off x="2152650" y="365127"/>
            <a:ext cx="7886700" cy="1325563"/>
          </a:xfrm>
          <a:prstGeom prst="rect">
            <a:avLst/>
          </a:prstGeom>
        </p:spPr>
        <p:txBody>
          <a:bodyPr/>
          <a:lstStyle/>
          <a:p>
            <a:r>
              <a:t>Example of CNN layer</a:t>
            </a:r>
          </a:p>
        </p:txBody>
      </p:sp>
      <p:pic>
        <p:nvPicPr>
          <p:cNvPr id="173" name="Content Placeholder 3" descr="Content Placeholder 3"/>
          <p:cNvPicPr>
            <a:picLocks noChangeAspect="1"/>
          </p:cNvPicPr>
          <p:nvPr/>
        </p:nvPicPr>
        <p:blipFill>
          <a:blip r:embed="rId2"/>
          <a:stretch>
            <a:fillRect/>
          </a:stretch>
        </p:blipFill>
        <p:spPr>
          <a:xfrm>
            <a:off x="3083720" y="2306836"/>
            <a:ext cx="6024563" cy="2895601"/>
          </a:xfrm>
          <a:prstGeom prst="rect">
            <a:avLst/>
          </a:prstGeom>
          <a:ln w="12700">
            <a:miter lim="400000"/>
          </a:ln>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Title 1"/>
          <p:cNvSpPr txBox="1">
            <a:spLocks noGrp="1"/>
          </p:cNvSpPr>
          <p:nvPr>
            <p:ph type="title"/>
          </p:nvPr>
        </p:nvSpPr>
        <p:spPr>
          <a:xfrm>
            <a:off x="2152650" y="365127"/>
            <a:ext cx="7886700" cy="1325563"/>
          </a:xfrm>
          <a:prstGeom prst="rect">
            <a:avLst/>
          </a:prstGeom>
        </p:spPr>
        <p:txBody>
          <a:bodyPr/>
          <a:lstStyle/>
          <a:p>
            <a:r>
              <a:t>Parameters</a:t>
            </a:r>
          </a:p>
        </p:txBody>
      </p:sp>
      <p:sp>
        <p:nvSpPr>
          <p:cNvPr id="176" name="Content Placeholder 2"/>
          <p:cNvSpPr txBox="1">
            <a:spLocks noGrp="1"/>
          </p:cNvSpPr>
          <p:nvPr>
            <p:ph type="body" idx="1"/>
          </p:nvPr>
        </p:nvSpPr>
        <p:spPr>
          <a:xfrm>
            <a:off x="2152650" y="2226469"/>
            <a:ext cx="8515350" cy="3263505"/>
          </a:xfrm>
          <a:prstGeom prst="rect">
            <a:avLst/>
          </a:prstGeom>
        </p:spPr>
        <p:txBody>
          <a:bodyPr/>
          <a:lstStyle/>
          <a:p>
            <a:pPr marL="164592" indent="-164592" defTabSz="658368">
              <a:lnSpc>
                <a:spcPct val="72000"/>
              </a:lnSpc>
              <a:spcBef>
                <a:spcPts val="600"/>
              </a:spcBef>
              <a:defRPr sz="2880"/>
            </a:pPr>
            <a:r>
              <a:t>ImageNet challenge in 2012</a:t>
            </a:r>
            <a:endParaRPr sz="1344"/>
          </a:p>
          <a:p>
            <a:pPr marL="164592" indent="-164592" defTabSz="658368">
              <a:lnSpc>
                <a:spcPct val="72000"/>
              </a:lnSpc>
              <a:spcBef>
                <a:spcPts val="600"/>
              </a:spcBef>
              <a:defRPr sz="2880"/>
            </a:pPr>
            <a:r>
              <a:t>images 227x227x3</a:t>
            </a:r>
            <a:endParaRPr sz="1344"/>
          </a:p>
          <a:p>
            <a:pPr marL="164592" indent="-164592" defTabSz="658368">
              <a:lnSpc>
                <a:spcPct val="72000"/>
              </a:lnSpc>
              <a:spcBef>
                <a:spcPts val="600"/>
              </a:spcBef>
              <a:defRPr sz="2880"/>
            </a:pPr>
            <a:r>
              <a:t>convolutional layer</a:t>
            </a:r>
            <a:endParaRPr sz="1344"/>
          </a:p>
          <a:p>
            <a:pPr marL="164592" indent="-164592" defTabSz="658368">
              <a:lnSpc>
                <a:spcPct val="72000"/>
              </a:lnSpc>
              <a:spcBef>
                <a:spcPts val="600"/>
              </a:spcBef>
              <a:defRPr sz="2880"/>
            </a:pPr>
            <a:r>
              <a:t>receptive field F = 11, S = 4, with 96 filters</a:t>
            </a:r>
            <a:endParaRPr sz="1344"/>
          </a:p>
          <a:p>
            <a:pPr marL="164592" indent="-164592" defTabSz="658368">
              <a:lnSpc>
                <a:spcPct val="72000"/>
              </a:lnSpc>
              <a:spcBef>
                <a:spcPts val="600"/>
              </a:spcBef>
              <a:defRPr sz="2880"/>
            </a:pPr>
            <a:r>
              <a:t>55x55x96   = 290,400 neurons</a:t>
            </a:r>
            <a:endParaRPr sz="1344"/>
          </a:p>
          <a:p>
            <a:pPr marL="164592" indent="-164592" defTabSz="658368">
              <a:lnSpc>
                <a:spcPct val="72000"/>
              </a:lnSpc>
              <a:spcBef>
                <a:spcPts val="600"/>
              </a:spcBef>
              <a:defRPr sz="2880"/>
            </a:pPr>
            <a:r>
              <a:t>each neuron connects to 11x11x3 = 363+1 bias weights </a:t>
            </a:r>
            <a:endParaRPr sz="1344"/>
          </a:p>
          <a:p>
            <a:pPr marL="164592" indent="-164592" defTabSz="658368">
              <a:lnSpc>
                <a:spcPct val="72000"/>
              </a:lnSpc>
              <a:spcBef>
                <a:spcPts val="600"/>
              </a:spcBef>
              <a:defRPr sz="2880"/>
            </a:pPr>
            <a:r>
              <a:t>total 290400*364 = 105,705,600 parameters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25CB8-956B-2F33-3116-FF4FCE8672B3}"/>
              </a:ext>
            </a:extLst>
          </p:cNvPr>
          <p:cNvSpPr>
            <a:spLocks noGrp="1"/>
          </p:cNvSpPr>
          <p:nvPr>
            <p:ph type="title"/>
          </p:nvPr>
        </p:nvSpPr>
        <p:spPr/>
        <p:txBody>
          <a:bodyPr/>
          <a:lstStyle/>
          <a:p>
            <a:r>
              <a:rPr lang="en-US" dirty="0"/>
              <a:t>Generative AI</a:t>
            </a:r>
          </a:p>
        </p:txBody>
      </p:sp>
      <p:sp>
        <p:nvSpPr>
          <p:cNvPr id="3" name="Text Placeholder 2">
            <a:extLst>
              <a:ext uri="{FF2B5EF4-FFF2-40B4-BE49-F238E27FC236}">
                <a16:creationId xmlns:a16="http://schemas.microsoft.com/office/drawing/2014/main" id="{B2C04C13-2FAA-4672-8115-2151768CE688}"/>
              </a:ext>
            </a:extLst>
          </p:cNvPr>
          <p:cNvSpPr>
            <a:spLocks noGrp="1"/>
          </p:cNvSpPr>
          <p:nvPr>
            <p:ph type="body" idx="1"/>
          </p:nvPr>
        </p:nvSpPr>
        <p:spPr/>
        <p:txBody>
          <a:bodyPr/>
          <a:lstStyle/>
          <a:p>
            <a:r>
              <a:rPr lang="en-US" sz="3200" dirty="0"/>
              <a:t>Generative artificial intelligence (AI) describes algorithms (such as ChatGPT) that can be used to create new content, including audio, code, images, text, simulations, and videos. Recent breakthroughs in the field have the potential to drastically change the way we approach content creation.</a:t>
            </a:r>
          </a:p>
          <a:p>
            <a:endParaRPr lang="en-US" sz="3200" dirty="0"/>
          </a:p>
          <a:p>
            <a:r>
              <a:rPr lang="en-US" dirty="0"/>
              <a:t>https://www.mckinsey.com/featured-insights/mckinsey-explainers/what-is-generative-ai</a:t>
            </a:r>
          </a:p>
        </p:txBody>
      </p:sp>
    </p:spTree>
    <p:extLst>
      <p:ext uri="{BB962C8B-B14F-4D97-AF65-F5344CB8AC3E}">
        <p14:creationId xmlns:p14="http://schemas.microsoft.com/office/powerpoint/2010/main" val="68881546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B83BF-1FB4-CFB8-1351-97E1B84812AB}"/>
              </a:ext>
            </a:extLst>
          </p:cNvPr>
          <p:cNvSpPr>
            <a:spLocks noGrp="1"/>
          </p:cNvSpPr>
          <p:nvPr>
            <p:ph type="title"/>
          </p:nvPr>
        </p:nvSpPr>
        <p:spPr/>
        <p:txBody>
          <a:bodyPr/>
          <a:lstStyle/>
          <a:p>
            <a:r>
              <a:rPr lang="en-US" dirty="0"/>
              <a:t>Generative adversarial network</a:t>
            </a:r>
          </a:p>
        </p:txBody>
      </p:sp>
      <p:sp>
        <p:nvSpPr>
          <p:cNvPr id="3" name="Text Placeholder 2">
            <a:extLst>
              <a:ext uri="{FF2B5EF4-FFF2-40B4-BE49-F238E27FC236}">
                <a16:creationId xmlns:a16="http://schemas.microsoft.com/office/drawing/2014/main" id="{BE899D73-5EEA-E376-6819-2A929183E134}"/>
              </a:ext>
            </a:extLst>
          </p:cNvPr>
          <p:cNvSpPr>
            <a:spLocks noGrp="1"/>
          </p:cNvSpPr>
          <p:nvPr>
            <p:ph type="body" idx="1"/>
          </p:nvPr>
        </p:nvSpPr>
        <p:spPr>
          <a:xfrm>
            <a:off x="707721" y="1822537"/>
            <a:ext cx="10569880" cy="3968662"/>
          </a:xfrm>
        </p:spPr>
        <p:txBody>
          <a:bodyPr>
            <a:noAutofit/>
          </a:bodyPr>
          <a:lstStyle/>
          <a:p>
            <a:pPr marL="0" indent="0">
              <a:buNone/>
            </a:pPr>
            <a:r>
              <a:rPr lang="en-US" sz="2800" dirty="0"/>
              <a:t>One of the pillar of Generative AI is Generative adversarial network   </a:t>
            </a:r>
          </a:p>
          <a:p>
            <a:pPr marL="0" indent="0">
              <a:buNone/>
            </a:pPr>
            <a:endParaRPr lang="en-US" sz="2800" dirty="0"/>
          </a:p>
          <a:p>
            <a:pPr marL="0" indent="0">
              <a:buNone/>
            </a:pPr>
            <a:r>
              <a:rPr lang="en-US" sz="2800" dirty="0"/>
              <a:t>" A generative adversarial network (GAN) is a class of machine learning framework and a prominent framework for approaching generative AI. The concept was initially developed by Ian Goodfellow and his colleagues in June 2014. In a GAN, two neural networks contest with each other in the form of a zero-sum game, where one agent's gain is another agent's loss. “ (Wikipedia)</a:t>
            </a:r>
          </a:p>
        </p:txBody>
      </p:sp>
    </p:spTree>
    <p:extLst>
      <p:ext uri="{BB962C8B-B14F-4D97-AF65-F5344CB8AC3E}">
        <p14:creationId xmlns:p14="http://schemas.microsoft.com/office/powerpoint/2010/main" val="3752378724"/>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718B92-DABB-F1CA-772A-1FE64F07134D}"/>
              </a:ext>
            </a:extLst>
          </p:cNvPr>
          <p:cNvSpPr>
            <a:spLocks noGrp="1"/>
          </p:cNvSpPr>
          <p:nvPr>
            <p:ph type="body" idx="1"/>
          </p:nvPr>
        </p:nvSpPr>
        <p:spPr>
          <a:xfrm>
            <a:off x="983293" y="1910219"/>
            <a:ext cx="10432093" cy="3037561"/>
          </a:xfrm>
        </p:spPr>
        <p:txBody>
          <a:bodyPr>
            <a:noAutofit/>
          </a:bodyPr>
          <a:lstStyle/>
          <a:p>
            <a:r>
              <a:rPr lang="en-US" sz="3200" dirty="0"/>
              <a:t>Given a training set, this technique learns to generate new data with the same statistics as the training set. For example, a GAN trained on photographs can generate new photographs that look at least superficially authentic to human observers, having many realistic characteristics. Though originally proposed as a form of generative model for unsupervised learning, GANs have also proved useful for semi-supervised learning, fully supervised learning, and reinforcement learning. "</a:t>
            </a:r>
          </a:p>
        </p:txBody>
      </p:sp>
    </p:spTree>
    <p:extLst>
      <p:ext uri="{BB962C8B-B14F-4D97-AF65-F5344CB8AC3E}">
        <p14:creationId xmlns:p14="http://schemas.microsoft.com/office/powerpoint/2010/main" val="243636477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F6C2CB1-0B44-37BE-661D-DA50587F78CE}"/>
              </a:ext>
            </a:extLst>
          </p:cNvPr>
          <p:cNvSpPr>
            <a:spLocks noGrp="1"/>
          </p:cNvSpPr>
          <p:nvPr>
            <p:ph type="body" idx="1"/>
          </p:nvPr>
        </p:nvSpPr>
        <p:spPr>
          <a:xfrm>
            <a:off x="951977" y="2511467"/>
            <a:ext cx="10325623" cy="3279731"/>
          </a:xfrm>
        </p:spPr>
        <p:txBody>
          <a:bodyPr/>
          <a:lstStyle/>
          <a:p>
            <a:r>
              <a:rPr lang="en-US" sz="3600" dirty="0"/>
              <a:t>Key concept: Generate more data from existing data</a:t>
            </a:r>
          </a:p>
          <a:p>
            <a:endParaRPr lang="en-US" dirty="0"/>
          </a:p>
        </p:txBody>
      </p:sp>
    </p:spTree>
    <p:extLst>
      <p:ext uri="{BB962C8B-B14F-4D97-AF65-F5344CB8AC3E}">
        <p14:creationId xmlns:p14="http://schemas.microsoft.com/office/powerpoint/2010/main" val="181499816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Title 1"/>
          <p:cNvSpPr txBox="1">
            <a:spLocks noGrp="1"/>
          </p:cNvSpPr>
          <p:nvPr>
            <p:ph type="title"/>
          </p:nvPr>
        </p:nvSpPr>
        <p:spPr>
          <a:xfrm>
            <a:off x="2152650" y="365127"/>
            <a:ext cx="7886700" cy="1325563"/>
          </a:xfrm>
          <a:prstGeom prst="rect">
            <a:avLst/>
          </a:prstGeom>
        </p:spPr>
        <p:txBody>
          <a:bodyPr/>
          <a:lstStyle>
            <a:lvl1pPr>
              <a:defRPr sz="4000"/>
            </a:lvl1pPr>
          </a:lstStyle>
          <a:p>
            <a:r>
              <a:t>State of the art</a:t>
            </a:r>
          </a:p>
        </p:txBody>
      </p:sp>
      <p:sp>
        <p:nvSpPr>
          <p:cNvPr id="227" name="Content Placeholder 2"/>
          <p:cNvSpPr txBox="1">
            <a:spLocks noGrp="1"/>
          </p:cNvSpPr>
          <p:nvPr>
            <p:ph type="body" idx="1"/>
          </p:nvPr>
        </p:nvSpPr>
        <p:spPr>
          <a:xfrm>
            <a:off x="2209330" y="2367092"/>
            <a:ext cx="7772870" cy="3424108"/>
          </a:xfrm>
          <a:prstGeom prst="rect">
            <a:avLst/>
          </a:prstGeom>
        </p:spPr>
        <p:txBody>
          <a:bodyPr/>
          <a:lstStyle/>
          <a:p>
            <a:pPr>
              <a:defRPr sz="3300"/>
            </a:pPr>
            <a:r>
              <a:t>Learn everything</a:t>
            </a:r>
          </a:p>
          <a:p>
            <a:pPr>
              <a:defRPr sz="3300"/>
            </a:pPr>
            <a:r>
              <a:t>No user program</a:t>
            </a:r>
          </a:p>
          <a:p>
            <a:pPr>
              <a:defRPr sz="3300"/>
            </a:pPr>
            <a:r>
              <a:t>Self improvement</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15058-1EE6-4C81-A7E6-6048DCA7859B}"/>
              </a:ext>
            </a:extLst>
          </p:cNvPr>
          <p:cNvSpPr>
            <a:spLocks noGrp="1"/>
          </p:cNvSpPr>
          <p:nvPr>
            <p:ph type="title"/>
          </p:nvPr>
        </p:nvSpPr>
        <p:spPr/>
        <p:txBody>
          <a:bodyPr/>
          <a:lstStyle/>
          <a:p>
            <a:r>
              <a:rPr lang="en-US" dirty="0"/>
              <a:t>Generative AI examples</a:t>
            </a:r>
          </a:p>
        </p:txBody>
      </p:sp>
      <p:sp>
        <p:nvSpPr>
          <p:cNvPr id="3" name="Text Placeholder 2">
            <a:extLst>
              <a:ext uri="{FF2B5EF4-FFF2-40B4-BE49-F238E27FC236}">
                <a16:creationId xmlns:a16="http://schemas.microsoft.com/office/drawing/2014/main" id="{FDA144A1-5163-1C86-8FD6-D087E65B0020}"/>
              </a:ext>
            </a:extLst>
          </p:cNvPr>
          <p:cNvSpPr>
            <a:spLocks noGrp="1"/>
          </p:cNvSpPr>
          <p:nvPr>
            <p:ph type="body" idx="1"/>
          </p:nvPr>
        </p:nvSpPr>
        <p:spPr>
          <a:xfrm>
            <a:off x="883085" y="1640910"/>
            <a:ext cx="10394516" cy="4546948"/>
          </a:xfrm>
        </p:spPr>
        <p:txBody>
          <a:bodyPr>
            <a:normAutofit fontScale="92500" lnSpcReduction="20000"/>
          </a:bodyPr>
          <a:lstStyle/>
          <a:p>
            <a:endParaRPr lang="en-US" dirty="0"/>
          </a:p>
          <a:p>
            <a:r>
              <a:rPr lang="en-US" sz="2800" b="1" dirty="0"/>
              <a:t>Dall-E.  </a:t>
            </a:r>
            <a:r>
              <a:rPr lang="en-US" sz="2800" dirty="0"/>
              <a:t>Trained on a large data set of images and their associated text descriptions, Dall-E is an example of a multimodal AI application that identifies connections across multiple media, such as vision, text and audio.</a:t>
            </a:r>
          </a:p>
          <a:p>
            <a:endParaRPr lang="en-US" sz="2800" dirty="0"/>
          </a:p>
          <a:p>
            <a:r>
              <a:rPr lang="en-US" sz="2800" b="1" dirty="0"/>
              <a:t>ChatGPT.</a:t>
            </a:r>
            <a:r>
              <a:rPr lang="en-US" sz="2800" dirty="0"/>
              <a:t>  The AI-powered chatbot that took the world by storm in November 2022 was built on OpenAI's GPT-3.5 implementation. OpenAI has provided a way to interact and fine-tune text responses via a chat interface with interactive feedback. </a:t>
            </a:r>
          </a:p>
          <a:p>
            <a:endParaRPr lang="en-US" sz="2800" dirty="0"/>
          </a:p>
          <a:p>
            <a:r>
              <a:rPr lang="en-US" sz="2800" b="1" dirty="0"/>
              <a:t>Bard.  </a:t>
            </a:r>
            <a:r>
              <a:rPr lang="en-US" sz="2800" dirty="0"/>
              <a:t>Bard is a user interface to many tools that Google developed, such as transformer AI techniques for processing language, proteins and other types of content.</a:t>
            </a:r>
          </a:p>
        </p:txBody>
      </p:sp>
    </p:spTree>
    <p:extLst>
      <p:ext uri="{BB962C8B-B14F-4D97-AF65-F5344CB8AC3E}">
        <p14:creationId xmlns:p14="http://schemas.microsoft.com/office/powerpoint/2010/main" val="669729122"/>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8B8E2-9313-8E7D-362F-1053F1FA2EC1}"/>
              </a:ext>
            </a:extLst>
          </p:cNvPr>
          <p:cNvSpPr>
            <a:spLocks noGrp="1"/>
          </p:cNvSpPr>
          <p:nvPr>
            <p:ph type="title"/>
          </p:nvPr>
        </p:nvSpPr>
        <p:spPr>
          <a:xfrm>
            <a:off x="913773" y="271180"/>
            <a:ext cx="10515600" cy="1325563"/>
          </a:xfrm>
        </p:spPr>
        <p:txBody>
          <a:bodyPr>
            <a:normAutofit/>
          </a:bodyPr>
          <a:lstStyle/>
          <a:p>
            <a:r>
              <a:rPr lang="en-US" dirty="0"/>
              <a:t>Use cases for generative AI</a:t>
            </a:r>
          </a:p>
        </p:txBody>
      </p:sp>
      <p:sp>
        <p:nvSpPr>
          <p:cNvPr id="3" name="Text Placeholder 2">
            <a:extLst>
              <a:ext uri="{FF2B5EF4-FFF2-40B4-BE49-F238E27FC236}">
                <a16:creationId xmlns:a16="http://schemas.microsoft.com/office/drawing/2014/main" id="{3A71DDE1-A686-2B89-2241-F243830E6947}"/>
              </a:ext>
            </a:extLst>
          </p:cNvPr>
          <p:cNvSpPr>
            <a:spLocks noGrp="1"/>
          </p:cNvSpPr>
          <p:nvPr>
            <p:ph type="body" idx="1"/>
          </p:nvPr>
        </p:nvSpPr>
        <p:spPr>
          <a:xfrm>
            <a:off x="1045923" y="1972848"/>
            <a:ext cx="10231677" cy="4008329"/>
          </a:xfrm>
        </p:spPr>
        <p:txBody>
          <a:bodyPr>
            <a:noAutofit/>
          </a:bodyPr>
          <a:lstStyle/>
          <a:p>
            <a:r>
              <a:rPr lang="en-US" sz="2400" dirty="0"/>
              <a:t>Implementing chatbots for customer service and technical support.</a:t>
            </a:r>
          </a:p>
          <a:p>
            <a:r>
              <a:rPr lang="en-US" sz="2400" dirty="0"/>
              <a:t>Improving dubbing for movies and educational content in different languages.</a:t>
            </a:r>
          </a:p>
          <a:p>
            <a:r>
              <a:rPr lang="en-US" sz="2400" dirty="0"/>
              <a:t>Writing email responses, dating profiles, resumes and term papers.</a:t>
            </a:r>
          </a:p>
          <a:p>
            <a:r>
              <a:rPr lang="en-US" sz="2400" dirty="0"/>
              <a:t>Creating photorealistic art in a particular style.</a:t>
            </a:r>
          </a:p>
          <a:p>
            <a:r>
              <a:rPr lang="en-US" sz="2400" dirty="0"/>
              <a:t>Improving product demonstration videos.</a:t>
            </a:r>
          </a:p>
          <a:p>
            <a:r>
              <a:rPr lang="en-US" sz="2400" dirty="0"/>
              <a:t>Designing physical products and buildings.</a:t>
            </a:r>
          </a:p>
          <a:p>
            <a:r>
              <a:rPr lang="en-US" sz="2400" dirty="0"/>
              <a:t>Optimizing new chip designs.</a:t>
            </a:r>
          </a:p>
          <a:p>
            <a:r>
              <a:rPr lang="en-US" sz="2400" dirty="0"/>
              <a:t>Writing music in a specific style or tone.</a:t>
            </a:r>
          </a:p>
        </p:txBody>
      </p:sp>
    </p:spTree>
    <p:extLst>
      <p:ext uri="{BB962C8B-B14F-4D97-AF65-F5344CB8AC3E}">
        <p14:creationId xmlns:p14="http://schemas.microsoft.com/office/powerpoint/2010/main" val="370335034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F41BD-67C6-DD7E-C934-F9407E7E7268}"/>
              </a:ext>
            </a:extLst>
          </p:cNvPr>
          <p:cNvSpPr>
            <a:spLocks noGrp="1"/>
          </p:cNvSpPr>
          <p:nvPr>
            <p:ph type="title"/>
          </p:nvPr>
        </p:nvSpPr>
        <p:spPr>
          <a:xfrm>
            <a:off x="837887" y="302495"/>
            <a:ext cx="10515600" cy="1325563"/>
          </a:xfrm>
        </p:spPr>
        <p:txBody>
          <a:bodyPr/>
          <a:lstStyle/>
          <a:p>
            <a:r>
              <a:rPr lang="en-US" dirty="0"/>
              <a:t>AI content generators </a:t>
            </a:r>
          </a:p>
        </p:txBody>
      </p:sp>
      <p:sp>
        <p:nvSpPr>
          <p:cNvPr id="3" name="Text Placeholder 2">
            <a:extLst>
              <a:ext uri="{FF2B5EF4-FFF2-40B4-BE49-F238E27FC236}">
                <a16:creationId xmlns:a16="http://schemas.microsoft.com/office/drawing/2014/main" id="{4AEFA6A1-993B-24EB-46DE-AF751C4973E1}"/>
              </a:ext>
            </a:extLst>
          </p:cNvPr>
          <p:cNvSpPr>
            <a:spLocks noGrp="1"/>
          </p:cNvSpPr>
          <p:nvPr>
            <p:ph type="body" idx="1"/>
          </p:nvPr>
        </p:nvSpPr>
        <p:spPr/>
        <p:txBody>
          <a:bodyPr>
            <a:noAutofit/>
          </a:bodyPr>
          <a:lstStyle/>
          <a:p>
            <a:r>
              <a:rPr lang="en-US" sz="3200" dirty="0"/>
              <a:t>Text generation: GPT, Jasper, AI-Writer and Lex.</a:t>
            </a:r>
          </a:p>
          <a:p>
            <a:r>
              <a:rPr lang="en-US" sz="3200" dirty="0"/>
              <a:t>Image generation: Dall-E 2, </a:t>
            </a:r>
            <a:r>
              <a:rPr lang="en-US" sz="3200" dirty="0" err="1"/>
              <a:t>Midjourney</a:t>
            </a:r>
            <a:r>
              <a:rPr lang="en-US" sz="3200" dirty="0"/>
              <a:t> and Stable Diffusion.</a:t>
            </a:r>
          </a:p>
          <a:p>
            <a:r>
              <a:rPr lang="en-US" sz="3200" dirty="0"/>
              <a:t>Music generation: </a:t>
            </a:r>
            <a:r>
              <a:rPr lang="en-US" sz="3200" dirty="0" err="1"/>
              <a:t>Amper</a:t>
            </a:r>
            <a:r>
              <a:rPr lang="en-US" sz="3200" dirty="0"/>
              <a:t>, </a:t>
            </a:r>
            <a:r>
              <a:rPr lang="en-US" sz="3200" dirty="0" err="1"/>
              <a:t>Dadabots</a:t>
            </a:r>
            <a:r>
              <a:rPr lang="en-US" sz="3200" dirty="0"/>
              <a:t> and </a:t>
            </a:r>
            <a:r>
              <a:rPr lang="en-US" sz="3200" dirty="0" err="1"/>
              <a:t>MuseNet</a:t>
            </a:r>
            <a:r>
              <a:rPr lang="en-US" sz="3200" dirty="0"/>
              <a:t>.</a:t>
            </a:r>
          </a:p>
          <a:p>
            <a:r>
              <a:rPr lang="en-US" sz="3200" dirty="0"/>
              <a:t>Code generation: </a:t>
            </a:r>
            <a:r>
              <a:rPr lang="en-US" sz="3200" dirty="0" err="1"/>
              <a:t>CodeStarter</a:t>
            </a:r>
            <a:r>
              <a:rPr lang="en-US" sz="3200" dirty="0"/>
              <a:t>, Codex, GitHub Copilot and </a:t>
            </a:r>
            <a:r>
              <a:rPr lang="en-US" sz="3200" dirty="0" err="1"/>
              <a:t>Tabnine</a:t>
            </a:r>
            <a:r>
              <a:rPr lang="en-US" sz="3200" dirty="0"/>
              <a:t>.</a:t>
            </a:r>
          </a:p>
          <a:p>
            <a:r>
              <a:rPr lang="en-US" sz="3200" dirty="0"/>
              <a:t>Voice synthesis: Descript, </a:t>
            </a:r>
            <a:r>
              <a:rPr lang="en-US" sz="3200" dirty="0" err="1"/>
              <a:t>Listnr</a:t>
            </a:r>
            <a:r>
              <a:rPr lang="en-US" sz="3200" dirty="0"/>
              <a:t> and Podcast.ai.</a:t>
            </a:r>
          </a:p>
        </p:txBody>
      </p:sp>
    </p:spTree>
    <p:extLst>
      <p:ext uri="{BB962C8B-B14F-4D97-AF65-F5344CB8AC3E}">
        <p14:creationId xmlns:p14="http://schemas.microsoft.com/office/powerpoint/2010/main" val="2860619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itle 1"/>
          <p:cNvSpPr txBox="1">
            <a:spLocks noGrp="1"/>
          </p:cNvSpPr>
          <p:nvPr>
            <p:ph type="title"/>
          </p:nvPr>
        </p:nvSpPr>
        <p:spPr>
          <a:prstGeom prst="rect">
            <a:avLst/>
          </a:prstGeom>
        </p:spPr>
        <p:txBody>
          <a:bodyPr/>
          <a:lstStyle/>
          <a:p>
            <a:endParaRPr/>
          </a:p>
        </p:txBody>
      </p:sp>
      <p:pic>
        <p:nvPicPr>
          <p:cNvPr id="122" name="Content Placeholder 4" descr="Content Placeholder 4"/>
          <p:cNvPicPr>
            <a:picLocks noChangeAspect="1"/>
          </p:cNvPicPr>
          <p:nvPr/>
        </p:nvPicPr>
        <p:blipFill>
          <a:blip r:embed="rId2"/>
          <a:stretch>
            <a:fillRect/>
          </a:stretch>
        </p:blipFill>
        <p:spPr>
          <a:xfrm>
            <a:off x="1626949" y="1027907"/>
            <a:ext cx="8938102" cy="5033769"/>
          </a:xfrm>
          <a:prstGeom prst="rect">
            <a:avLst/>
          </a:prstGeom>
          <a:ln w="12700">
            <a:miter lim="400000"/>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A8F30-AEC9-7E62-F26D-40B6BA7DB46A}"/>
              </a:ext>
            </a:extLst>
          </p:cNvPr>
          <p:cNvSpPr>
            <a:spLocks noGrp="1"/>
          </p:cNvSpPr>
          <p:nvPr>
            <p:ph type="title"/>
          </p:nvPr>
        </p:nvSpPr>
        <p:spPr/>
        <p:txBody>
          <a:bodyPr/>
          <a:lstStyle/>
          <a:p>
            <a:r>
              <a:rPr lang="en-US" dirty="0"/>
              <a:t>Impact on Education</a:t>
            </a:r>
          </a:p>
        </p:txBody>
      </p:sp>
      <p:sp>
        <p:nvSpPr>
          <p:cNvPr id="3" name="Text Placeholder 2">
            <a:extLst>
              <a:ext uri="{FF2B5EF4-FFF2-40B4-BE49-F238E27FC236}">
                <a16:creationId xmlns:a16="http://schemas.microsoft.com/office/drawing/2014/main" id="{8FD1011B-5197-6E95-34A9-62E208CBE03B}"/>
              </a:ext>
            </a:extLst>
          </p:cNvPr>
          <p:cNvSpPr>
            <a:spLocks noGrp="1"/>
          </p:cNvSpPr>
          <p:nvPr>
            <p:ph type="body" idx="1"/>
          </p:nvPr>
        </p:nvSpPr>
        <p:spPr/>
        <p:txBody>
          <a:bodyPr>
            <a:normAutofit/>
          </a:bodyPr>
          <a:lstStyle/>
          <a:p>
            <a:r>
              <a:rPr lang="en-US" sz="3200" dirty="0"/>
              <a:t>Students can generate contents</a:t>
            </a:r>
          </a:p>
          <a:p>
            <a:r>
              <a:rPr lang="en-US" sz="3200" dirty="0"/>
              <a:t>Factual knowledge can be search </a:t>
            </a:r>
          </a:p>
          <a:p>
            <a:r>
              <a:rPr lang="en-US" sz="3200" dirty="0"/>
              <a:t>Reading and </a:t>
            </a:r>
            <a:r>
              <a:rPr lang="en-US" sz="3200" dirty="0" err="1"/>
              <a:t>Summarisation</a:t>
            </a:r>
            <a:r>
              <a:rPr lang="en-US" sz="3200" dirty="0"/>
              <a:t> can be automated</a:t>
            </a:r>
          </a:p>
          <a:p>
            <a:r>
              <a:rPr lang="en-US" sz="3200" dirty="0"/>
              <a:t>Test and Evaluation are becoming difficult to manage</a:t>
            </a:r>
          </a:p>
          <a:p>
            <a:r>
              <a:rPr lang="en-US" sz="3200" dirty="0"/>
              <a:t>Deliver content to students becomes diverse</a:t>
            </a:r>
          </a:p>
        </p:txBody>
      </p:sp>
    </p:spTree>
    <p:extLst>
      <p:ext uri="{BB962C8B-B14F-4D97-AF65-F5344CB8AC3E}">
        <p14:creationId xmlns:p14="http://schemas.microsoft.com/office/powerpoint/2010/main" val="40485871"/>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Title 1"/>
          <p:cNvSpPr txBox="1">
            <a:spLocks noGrp="1"/>
          </p:cNvSpPr>
          <p:nvPr>
            <p:ph type="title"/>
          </p:nvPr>
        </p:nvSpPr>
        <p:spPr>
          <a:xfrm>
            <a:off x="2152650" y="365127"/>
            <a:ext cx="7886700" cy="1325563"/>
          </a:xfrm>
          <a:prstGeom prst="rect">
            <a:avLst/>
          </a:prstGeom>
        </p:spPr>
        <p:txBody>
          <a:bodyPr/>
          <a:lstStyle/>
          <a:p>
            <a:r>
              <a:t>Team work  2010</a:t>
            </a:r>
          </a:p>
        </p:txBody>
      </p:sp>
      <p:pic>
        <p:nvPicPr>
          <p:cNvPr id="230" name="Content Placeholder 4" descr="Content Placeholder 4"/>
          <p:cNvPicPr>
            <a:picLocks noChangeAspect="1"/>
          </p:cNvPicPr>
          <p:nvPr/>
        </p:nvPicPr>
        <p:blipFill>
          <a:blip r:embed="rId2"/>
          <a:stretch>
            <a:fillRect/>
          </a:stretch>
        </p:blipFill>
        <p:spPr>
          <a:xfrm>
            <a:off x="2288648" y="2003612"/>
            <a:ext cx="7543035" cy="4141274"/>
          </a:xfrm>
          <a:prstGeom prst="rect">
            <a:avLst/>
          </a:prstGeom>
          <a:ln w="12700">
            <a:miter lim="400000"/>
          </a:ln>
        </p:spPr>
      </p:pic>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itle 1"/>
          <p:cNvSpPr txBox="1">
            <a:spLocks noGrp="1"/>
          </p:cNvSpPr>
          <p:nvPr>
            <p:ph type="title"/>
          </p:nvPr>
        </p:nvSpPr>
        <p:spPr>
          <a:xfrm>
            <a:off x="2152650" y="365127"/>
            <a:ext cx="7886700" cy="1325563"/>
          </a:xfrm>
          <a:prstGeom prst="rect">
            <a:avLst/>
          </a:prstGeom>
        </p:spPr>
        <p:txBody>
          <a:bodyPr/>
          <a:lstStyle/>
          <a:p>
            <a:r>
              <a:t>Students 2019</a:t>
            </a:r>
          </a:p>
        </p:txBody>
      </p:sp>
      <p:pic>
        <p:nvPicPr>
          <p:cNvPr id="233" name="Content Placeholder 3" descr="Content Placeholder 3"/>
          <p:cNvPicPr>
            <a:picLocks noChangeAspect="1"/>
          </p:cNvPicPr>
          <p:nvPr/>
        </p:nvPicPr>
        <p:blipFill>
          <a:blip r:embed="rId2"/>
          <a:stretch>
            <a:fillRect/>
          </a:stretch>
        </p:blipFill>
        <p:spPr>
          <a:xfrm>
            <a:off x="2922703" y="1690689"/>
            <a:ext cx="6568890" cy="4379260"/>
          </a:xfrm>
          <a:prstGeom prst="rect">
            <a:avLst/>
          </a:prstGeom>
          <a:ln w="12700">
            <a:miter lim="400000"/>
          </a:ln>
        </p:spPr>
      </p:pic>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 name="Title 1"/>
          <p:cNvSpPr txBox="1">
            <a:spLocks noGrp="1"/>
          </p:cNvSpPr>
          <p:nvPr>
            <p:ph type="title"/>
          </p:nvPr>
        </p:nvSpPr>
        <p:spPr>
          <a:xfrm>
            <a:off x="2152650" y="365127"/>
            <a:ext cx="7886700" cy="1325563"/>
          </a:xfrm>
          <a:prstGeom prst="rect">
            <a:avLst/>
          </a:prstGeom>
        </p:spPr>
        <p:txBody>
          <a:bodyPr/>
          <a:lstStyle/>
          <a:p>
            <a:r>
              <a:t>More Information</a:t>
            </a:r>
          </a:p>
        </p:txBody>
      </p:sp>
      <p:sp>
        <p:nvSpPr>
          <p:cNvPr id="236" name="Content Placeholder 2"/>
          <p:cNvSpPr txBox="1">
            <a:spLocks noGrp="1"/>
          </p:cNvSpPr>
          <p:nvPr>
            <p:ph type="body" idx="1"/>
          </p:nvPr>
        </p:nvSpPr>
        <p:spPr>
          <a:xfrm>
            <a:off x="2209330" y="2367092"/>
            <a:ext cx="7772870" cy="3424108"/>
          </a:xfrm>
          <a:prstGeom prst="rect">
            <a:avLst/>
          </a:prstGeom>
        </p:spPr>
        <p:txBody>
          <a:bodyPr/>
          <a:lstStyle/>
          <a:p>
            <a:pPr>
              <a:defRPr sz="2700"/>
            </a:pPr>
            <a:r>
              <a:t>Search  “Prabhas Chongstitvatana”</a:t>
            </a:r>
          </a:p>
          <a:p>
            <a:pPr>
              <a:defRPr sz="2700"/>
            </a:pPr>
            <a:r>
              <a:t>Get to my homepage</a:t>
            </a:r>
          </a:p>
        </p:txBody>
      </p:sp>
      <p:pic>
        <p:nvPicPr>
          <p:cNvPr id="237" name="Picture 3" descr="Picture 3"/>
          <p:cNvPicPr>
            <a:picLocks noChangeAspect="1"/>
          </p:cNvPicPr>
          <p:nvPr/>
        </p:nvPicPr>
        <p:blipFill>
          <a:blip r:embed="rId2"/>
          <a:stretch>
            <a:fillRect/>
          </a:stretch>
        </p:blipFill>
        <p:spPr>
          <a:xfrm>
            <a:off x="6788525" y="3343103"/>
            <a:ext cx="1896081" cy="1971847"/>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1"/>
          <p:cNvSpPr txBox="1">
            <a:spLocks noGrp="1"/>
          </p:cNvSpPr>
          <p:nvPr>
            <p:ph type="title"/>
          </p:nvPr>
        </p:nvSpPr>
        <p:spPr>
          <a:prstGeom prst="rect">
            <a:avLst/>
          </a:prstGeom>
        </p:spPr>
        <p:txBody>
          <a:bodyPr/>
          <a:lstStyle/>
          <a:p>
            <a:r>
              <a:t>What can AI do?</a:t>
            </a:r>
          </a:p>
        </p:txBody>
      </p:sp>
      <p:sp>
        <p:nvSpPr>
          <p:cNvPr id="125" name="Content Placeholder 2"/>
          <p:cNvSpPr txBox="1">
            <a:spLocks noGrp="1"/>
          </p:cNvSpPr>
          <p:nvPr>
            <p:ph idx="1"/>
          </p:nvPr>
        </p:nvSpPr>
        <p:spPr>
          <a:xfrm>
            <a:off x="2727959" y="1825625"/>
            <a:ext cx="8625842" cy="4351338"/>
          </a:xfrm>
          <a:prstGeom prst="rect">
            <a:avLst/>
          </a:prstGeom>
        </p:spPr>
        <p:txBody>
          <a:bodyPr>
            <a:normAutofit lnSpcReduction="10000"/>
          </a:bodyPr>
          <a:lstStyle/>
          <a:p>
            <a:pPr marL="208026" indent="-208026" defTabSz="832104">
              <a:spcBef>
                <a:spcPts val="900"/>
              </a:spcBef>
              <a:defRPr sz="3640"/>
            </a:pPr>
            <a:r>
              <a:t>understand human speech</a:t>
            </a:r>
          </a:p>
          <a:p>
            <a:pPr marL="208026" indent="-208026" defTabSz="832104">
              <a:spcBef>
                <a:spcPts val="900"/>
              </a:spcBef>
              <a:defRPr sz="3640"/>
            </a:pPr>
            <a:r>
              <a:t>identify objects from pictures</a:t>
            </a:r>
          </a:p>
          <a:p>
            <a:pPr marL="208026" indent="-208026" defTabSz="832104">
              <a:spcBef>
                <a:spcPts val="900"/>
              </a:spcBef>
              <a:defRPr sz="3640"/>
            </a:pPr>
            <a:r>
              <a:t>play games</a:t>
            </a:r>
          </a:p>
          <a:p>
            <a:pPr marL="208026" indent="-208026" defTabSz="832104">
              <a:spcBef>
                <a:spcPts val="900"/>
              </a:spcBef>
              <a:defRPr sz="3640"/>
            </a:pPr>
            <a:r>
              <a:t>analyse big financial data</a:t>
            </a:r>
          </a:p>
          <a:p>
            <a:pPr marL="208026" indent="-208026" defTabSz="832104">
              <a:spcBef>
                <a:spcPts val="900"/>
              </a:spcBef>
              <a:defRPr sz="3640"/>
            </a:pPr>
            <a:r>
              <a:t>drive cars</a:t>
            </a:r>
          </a:p>
          <a:p>
            <a:pPr marL="208026" indent="-208026" defTabSz="832104">
              <a:spcBef>
                <a:spcPts val="900"/>
              </a:spcBef>
              <a:defRPr sz="3640"/>
            </a:pPr>
            <a:r>
              <a:t>control robots</a:t>
            </a:r>
          </a:p>
          <a:p>
            <a:pPr marL="208026" indent="-208026" defTabSz="832104">
              <a:spcBef>
                <a:spcPts val="900"/>
              </a:spcBef>
              <a:defRPr sz="3640"/>
            </a:pPr>
            <a:r>
              <a:t>automate many jobs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itle 1"/>
          <p:cNvSpPr txBox="1">
            <a:spLocks noGrp="1"/>
          </p:cNvSpPr>
          <p:nvPr>
            <p:ph type="title"/>
          </p:nvPr>
        </p:nvSpPr>
        <p:spPr>
          <a:prstGeom prst="rect">
            <a:avLst/>
          </a:prstGeom>
        </p:spPr>
        <p:txBody>
          <a:bodyPr/>
          <a:lstStyle/>
          <a:p>
            <a:r>
              <a:rPr lang="en-US" dirty="0"/>
              <a:t>AlphaGo  vs  Lee </a:t>
            </a:r>
            <a:r>
              <a:rPr lang="en-US" dirty="0" err="1"/>
              <a:t>Seidol</a:t>
            </a:r>
            <a:r>
              <a:rPr lang="en-US" dirty="0"/>
              <a:t>,  March 2016</a:t>
            </a:r>
            <a:endParaRPr dirty="0"/>
          </a:p>
        </p:txBody>
      </p:sp>
      <p:pic>
        <p:nvPicPr>
          <p:cNvPr id="128" name="Content Placeholder 3" descr="Content Placeholder 3"/>
          <p:cNvPicPr>
            <a:picLocks noChangeAspect="1"/>
          </p:cNvPicPr>
          <p:nvPr/>
        </p:nvPicPr>
        <p:blipFill>
          <a:blip r:embed="rId2"/>
          <a:stretch>
            <a:fillRect/>
          </a:stretch>
        </p:blipFill>
        <p:spPr>
          <a:xfrm>
            <a:off x="2172884" y="1827881"/>
            <a:ext cx="7846232" cy="4346826"/>
          </a:xfrm>
          <a:prstGeom prst="rect">
            <a:avLst/>
          </a:prstGeom>
          <a:ln w="12700">
            <a:miter lim="400000"/>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itle 1"/>
          <p:cNvSpPr txBox="1">
            <a:spLocks noGrp="1"/>
          </p:cNvSpPr>
          <p:nvPr>
            <p:ph type="title"/>
          </p:nvPr>
        </p:nvSpPr>
        <p:spPr>
          <a:xfrm>
            <a:off x="2152650" y="365127"/>
            <a:ext cx="7886700" cy="1325563"/>
          </a:xfrm>
          <a:prstGeom prst="rect">
            <a:avLst/>
          </a:prstGeom>
        </p:spPr>
        <p:txBody>
          <a:bodyPr/>
          <a:lstStyle/>
          <a:p>
            <a:r>
              <a:t>Future of Go Summit   2017</a:t>
            </a:r>
          </a:p>
        </p:txBody>
      </p:sp>
      <p:pic>
        <p:nvPicPr>
          <p:cNvPr id="201" name="Content Placeholder 5" descr="Content Placeholder 5"/>
          <p:cNvPicPr>
            <a:picLocks noChangeAspect="1"/>
          </p:cNvPicPr>
          <p:nvPr/>
        </p:nvPicPr>
        <p:blipFill>
          <a:blip r:embed="rId2"/>
          <a:stretch>
            <a:fillRect/>
          </a:stretch>
        </p:blipFill>
        <p:spPr>
          <a:xfrm>
            <a:off x="4621529" y="2089688"/>
            <a:ext cx="3209382" cy="3271579"/>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Title 1"/>
          <p:cNvSpPr txBox="1">
            <a:spLocks noGrp="1"/>
          </p:cNvSpPr>
          <p:nvPr>
            <p:ph type="title"/>
          </p:nvPr>
        </p:nvSpPr>
        <p:spPr>
          <a:prstGeom prst="rect">
            <a:avLst/>
          </a:prstGeom>
        </p:spPr>
        <p:txBody>
          <a:bodyPr/>
          <a:lstStyle/>
          <a:p>
            <a:endParaRPr/>
          </a:p>
        </p:txBody>
      </p:sp>
      <p:pic>
        <p:nvPicPr>
          <p:cNvPr id="131" name="Content Placeholder 3" descr="Content Placeholder 3"/>
          <p:cNvPicPr>
            <a:picLocks noChangeAspect="1"/>
          </p:cNvPicPr>
          <p:nvPr/>
        </p:nvPicPr>
        <p:blipFill>
          <a:blip r:embed="rId2"/>
          <a:stretch>
            <a:fillRect/>
          </a:stretch>
        </p:blipFill>
        <p:spPr>
          <a:xfrm>
            <a:off x="1906465" y="881081"/>
            <a:ext cx="8600599" cy="4816336"/>
          </a:xfrm>
          <a:prstGeom prst="rect">
            <a:avLst/>
          </a:prstGeom>
          <a:ln w="12700">
            <a:miter lim="400000"/>
          </a:ln>
        </p:spPr>
      </p:pic>
    </p:spTree>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50</TotalTime>
  <Words>1187</Words>
  <Application>Microsoft Office PowerPoint</Application>
  <PresentationFormat>Widescreen</PresentationFormat>
  <Paragraphs>149</Paragraphs>
  <Slides>53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Calibri</vt:lpstr>
      <vt:lpstr>Calibri Light</vt:lpstr>
      <vt:lpstr>Retrospect</vt:lpstr>
      <vt:lpstr>Impact of Generative AI  on Education</vt:lpstr>
      <vt:lpstr>More Information</vt:lpstr>
      <vt:lpstr>AI Fundamentals</vt:lpstr>
      <vt:lpstr>What is AI?</vt:lpstr>
      <vt:lpstr>PowerPoint Presentation</vt:lpstr>
      <vt:lpstr>What can AI do?</vt:lpstr>
      <vt:lpstr>AlphaGo  vs  Lee Seidol,  March 2016</vt:lpstr>
      <vt:lpstr>Future of Go Summit   2017</vt:lpstr>
      <vt:lpstr>PowerPoint Presentation</vt:lpstr>
      <vt:lpstr>DriverLess car</vt:lpstr>
      <vt:lpstr>How a computer program be intelligent?</vt:lpstr>
      <vt:lpstr> Logical reasoning.</vt:lpstr>
      <vt:lpstr>ELIZA, Weizenbaum  1964-1967</vt:lpstr>
      <vt:lpstr>SHRDLU,  Winograd  MIT 1968-1970</vt:lpstr>
      <vt:lpstr>First method:  Logic</vt:lpstr>
      <vt:lpstr>Second method: use memory and learning</vt:lpstr>
      <vt:lpstr>PowerPoint Presentation</vt:lpstr>
      <vt:lpstr>Artificial Neural Network 3-layer</vt:lpstr>
      <vt:lpstr>PowerPoint Presentation</vt:lpstr>
      <vt:lpstr>Example, recognise the picture of my wife</vt:lpstr>
      <vt:lpstr>PowerPoint Presentation</vt:lpstr>
      <vt:lpstr>Example of NN layer</vt:lpstr>
      <vt:lpstr>PowerPoint Presentation</vt:lpstr>
      <vt:lpstr>PowerPoint Presentation</vt:lpstr>
      <vt:lpstr>PowerPoint Presentation</vt:lpstr>
      <vt:lpstr>PowerPoint Presentation</vt:lpstr>
      <vt:lpstr>Machine Learning</vt:lpstr>
      <vt:lpstr>PowerPoint Presentation</vt:lpstr>
      <vt:lpstr>PowerPoint Presentation</vt:lpstr>
      <vt:lpstr>Perceptron</vt:lpstr>
      <vt:lpstr>Multi-layer perceptron</vt:lpstr>
      <vt:lpstr>Sigmoid function</vt:lpstr>
      <vt:lpstr>Artificial Neural Network 3-layer</vt:lpstr>
      <vt:lpstr>PowerPoint Presentation</vt:lpstr>
      <vt:lpstr>Digit recognition NN</vt:lpstr>
      <vt:lpstr>Training NN</vt:lpstr>
      <vt:lpstr>Convolutional Neural Network</vt:lpstr>
      <vt:lpstr>Convolutional Neural Network</vt:lpstr>
      <vt:lpstr>CIFA-10 image dataset</vt:lpstr>
      <vt:lpstr>Example of CNN layer</vt:lpstr>
      <vt:lpstr>Parameters</vt:lpstr>
      <vt:lpstr>Generative AI</vt:lpstr>
      <vt:lpstr>Generative adversarial network</vt:lpstr>
      <vt:lpstr>PowerPoint Presentation</vt:lpstr>
      <vt:lpstr>PowerPoint Presentation</vt:lpstr>
      <vt:lpstr>State of the art</vt:lpstr>
      <vt:lpstr>Generative AI examples</vt:lpstr>
      <vt:lpstr>Use cases for generative AI</vt:lpstr>
      <vt:lpstr>AI content generators </vt:lpstr>
      <vt:lpstr>Impact on Education</vt:lpstr>
      <vt:lpstr>Team work  2010</vt:lpstr>
      <vt:lpstr>Students 2019</vt:lpstr>
      <vt:lpstr>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Generative AI on Education</dc:title>
  <dc:creator>Prabhas Chongstitvatana</dc:creator>
  <cp:lastModifiedBy>Prabhas Chongstitvatana</cp:lastModifiedBy>
  <cp:revision>2</cp:revision>
  <dcterms:created xsi:type="dcterms:W3CDTF">2024-01-23T12:05:01Z</dcterms:created>
  <dcterms:modified xsi:type="dcterms:W3CDTF">2024-01-23T12:55:34Z</dcterms:modified>
</cp:coreProperties>
</file>