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4"/>
  </p:notesMasterIdLst>
  <p:sldIdLst>
    <p:sldId id="333" r:id="rId2"/>
    <p:sldId id="345" r:id="rId3"/>
    <p:sldId id="260" r:id="rId4"/>
    <p:sldId id="261" r:id="rId5"/>
    <p:sldId id="258" r:id="rId6"/>
    <p:sldId id="262" r:id="rId7"/>
    <p:sldId id="390" r:id="rId8"/>
    <p:sldId id="342" r:id="rId9"/>
    <p:sldId id="259" r:id="rId10"/>
    <p:sldId id="277" r:id="rId11"/>
    <p:sldId id="291" r:id="rId12"/>
    <p:sldId id="269" r:id="rId13"/>
    <p:sldId id="270" r:id="rId14"/>
    <p:sldId id="278" r:id="rId15"/>
    <p:sldId id="334" r:id="rId16"/>
    <p:sldId id="295" r:id="rId17"/>
    <p:sldId id="313" r:id="rId18"/>
    <p:sldId id="273" r:id="rId19"/>
    <p:sldId id="289" r:id="rId20"/>
    <p:sldId id="290" r:id="rId21"/>
    <p:sldId id="284" r:id="rId22"/>
    <p:sldId id="285" r:id="rId23"/>
    <p:sldId id="386" r:id="rId24"/>
    <p:sldId id="387" r:id="rId25"/>
    <p:sldId id="378" r:id="rId26"/>
    <p:sldId id="389" r:id="rId27"/>
    <p:sldId id="388" r:id="rId28"/>
    <p:sldId id="393" r:id="rId29"/>
    <p:sldId id="394" r:id="rId30"/>
    <p:sldId id="274" r:id="rId31"/>
    <p:sldId id="392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0037-E9E4-4EBD-8295-303FD5C0C86C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358A-DF0B-49E9-8A14-A456A6C3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D7249-89EE-4D62-8641-7C5B5079E29C}" type="slidenum">
              <a:rPr lang="en-US"/>
              <a:pPr/>
              <a:t>17</a:t>
            </a:fld>
            <a:endParaRPr lang="th-TH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678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A358A-DF0B-49E9-8A14-A456A6C31B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3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8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7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2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2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58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4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71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0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6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8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3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1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5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7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256F23-4E36-4F5E-99C6-6295528B309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7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1" y="1964267"/>
            <a:ext cx="7162801" cy="2421464"/>
          </a:xfrm>
        </p:spPr>
        <p:txBody>
          <a:bodyPr>
            <a:normAutofit/>
          </a:bodyPr>
          <a:lstStyle/>
          <a:p>
            <a:r>
              <a:rPr lang="en-US" dirty="0"/>
              <a:t>ENGINEERING Optimization by Quantum Computers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973" y="4648201"/>
            <a:ext cx="5714228" cy="1405467"/>
          </a:xfrm>
        </p:spPr>
        <p:txBody>
          <a:bodyPr/>
          <a:lstStyle/>
          <a:p>
            <a:r>
              <a:rPr lang="en-US" dirty="0" err="1"/>
              <a:t>Prabhas</a:t>
            </a:r>
            <a:r>
              <a:rPr lang="en-US" dirty="0"/>
              <a:t> </a:t>
            </a:r>
            <a:r>
              <a:rPr lang="en-US" dirty="0" err="1"/>
              <a:t>Chongstitvatana</a:t>
            </a:r>
            <a:endParaRPr lang="en-US" dirty="0"/>
          </a:p>
          <a:p>
            <a:r>
              <a:rPr lang="en-US" dirty="0" err="1"/>
              <a:t>Chulalongkorn</a:t>
            </a:r>
            <a:r>
              <a:rPr lang="en-US" dirty="0"/>
              <a:t> University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759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Quantum bit in D-wave machine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057400"/>
            <a:ext cx="6343011" cy="3568606"/>
          </a:xfrm>
        </p:spPr>
      </p:pic>
    </p:spTree>
    <p:extLst>
      <p:ext uri="{BB962C8B-B14F-4D97-AF65-F5344CB8AC3E}">
        <p14:creationId xmlns:p14="http://schemas.microsoft.com/office/powerpoint/2010/main" val="293194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219201"/>
            <a:ext cx="6783881" cy="4525963"/>
          </a:xfrm>
        </p:spPr>
      </p:pic>
    </p:spTree>
    <p:extLst>
      <p:ext uri="{BB962C8B-B14F-4D97-AF65-F5344CB8AC3E}">
        <p14:creationId xmlns:p14="http://schemas.microsoft.com/office/powerpoint/2010/main" val="314784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94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Shor's integer factorization</a:t>
            </a:r>
          </a:p>
          <a:p>
            <a:endParaRPr lang="en-US" sz="4000" dirty="0"/>
          </a:p>
          <a:p>
            <a:r>
              <a:rPr lang="en-US" sz="4000" dirty="0"/>
              <a:t>Given an integer N, find its prime factors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1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09800" y="1905000"/>
            <a:ext cx="5334000" cy="4202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lain" startAt="1994"/>
            </a:pPr>
            <a:r>
              <a:rPr lang="en-US" sz="4000" dirty="0"/>
              <a:t>   Peter Shor </a:t>
            </a:r>
          </a:p>
          <a:p>
            <a:pPr marL="0" indent="0">
              <a:buNone/>
            </a:pPr>
            <a:r>
              <a:rPr lang="en-US" sz="4000" dirty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209057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2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th-TH" b="1" dirty="0"/>
              <a:t>Evolutionary Computation</a:t>
            </a:r>
            <a:endParaRPr lang="th-TH" altLang="th-TH" b="1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h-TH" sz="4000" dirty="0"/>
              <a:t>Survival of the fittest.</a:t>
            </a:r>
          </a:p>
          <a:p>
            <a:pPr eaLnBrk="1" hangingPunct="1"/>
            <a:r>
              <a:rPr lang="en-US" altLang="th-TH" sz="4000" dirty="0"/>
              <a:t>The objective function depends on the problem.</a:t>
            </a:r>
          </a:p>
          <a:p>
            <a:pPr eaLnBrk="1" hangingPunct="1"/>
            <a:r>
              <a:rPr lang="en-US" altLang="th-TH" sz="4000" dirty="0"/>
              <a:t>EC is not a random search.</a:t>
            </a:r>
            <a:endParaRPr lang="th-TH" altLang="th-TH" sz="4000" dirty="0"/>
          </a:p>
          <a:p>
            <a:pPr eaLnBrk="1" hangingPunct="1">
              <a:buFontTx/>
              <a:buNone/>
            </a:pPr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177537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Combinatorial optimisation</a:t>
            </a:r>
            <a:endParaRPr lang="th-TH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domains of feasible solutions are discrete.  </a:t>
            </a:r>
          </a:p>
          <a:p>
            <a:r>
              <a:rPr lang="en-US" sz="3200" dirty="0"/>
              <a:t>Examples </a:t>
            </a:r>
          </a:p>
          <a:p>
            <a:pPr lvl="1"/>
            <a:r>
              <a:rPr lang="en-US" sz="3200" dirty="0"/>
              <a:t>Traveling salesman problem </a:t>
            </a:r>
          </a:p>
          <a:p>
            <a:pPr lvl="1"/>
            <a:r>
              <a:rPr lang="en-US" sz="3200" dirty="0"/>
              <a:t>Minimum spanning tree problem</a:t>
            </a:r>
          </a:p>
          <a:p>
            <a:pPr lvl="1"/>
            <a:r>
              <a:rPr lang="en-US" sz="3200" dirty="0"/>
              <a:t>Set-covering problem </a:t>
            </a:r>
          </a:p>
          <a:p>
            <a:pPr lvl="1"/>
            <a:r>
              <a:rPr lang="en-US" sz="3200" dirty="0"/>
              <a:t>Knapsack problem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709390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own example of quantum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compact genetic algorithm by quantum computers 2012, 2021</a:t>
            </a:r>
          </a:p>
          <a:p>
            <a:r>
              <a:rPr lang="en-US" sz="4000" dirty="0"/>
              <a:t>exponential speedup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3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1) </a:t>
            </a:r>
            <a:r>
              <a:rPr lang="en-US" sz="3600" dirty="0" err="1"/>
              <a:t>initialze</a:t>
            </a:r>
            <a:r>
              <a:rPr lang="en-US" sz="3600" dirty="0"/>
              <a:t> </a:t>
            </a:r>
            <a:r>
              <a:rPr lang="en-US" sz="3600" dirty="0" err="1"/>
              <a:t>qureg</a:t>
            </a:r>
            <a:r>
              <a:rPr lang="en-US" sz="3600" dirty="0"/>
              <a:t> x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2) generate two individuals from </a:t>
            </a:r>
            <a:r>
              <a:rPr lang="en-US" sz="3600" dirty="0" err="1">
                <a:solidFill>
                  <a:srgbClr val="FFFF00"/>
                </a:solidFill>
              </a:rPr>
              <a:t>qureg</a:t>
            </a: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4) update </a:t>
            </a:r>
            <a:r>
              <a:rPr lang="en-US" sz="3600" dirty="0" err="1">
                <a:solidFill>
                  <a:srgbClr val="FFFF00"/>
                </a:solidFill>
              </a:rPr>
              <a:t>qureg</a:t>
            </a:r>
            <a:r>
              <a:rPr lang="en-US" sz="3600" dirty="0">
                <a:solidFill>
                  <a:srgbClr val="FFFF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/>
              <a:t>5) repeat step 2..4 for k times</a:t>
            </a:r>
          </a:p>
          <a:p>
            <a:pPr marL="0" indent="0">
              <a:buNone/>
            </a:pPr>
            <a:r>
              <a:rPr lang="en-US" sz="3600" dirty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Get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7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7772400" cy="1456267"/>
          </a:xfrm>
        </p:spPr>
        <p:txBody>
          <a:bodyPr>
            <a:normAutofit/>
          </a:bodyPr>
          <a:lstStyle/>
          <a:p>
            <a:r>
              <a:rPr lang="en-US" dirty="0"/>
              <a:t>quantum speedup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1) </a:t>
            </a:r>
            <a:r>
              <a:rPr lang="en-US" sz="3200" dirty="0" err="1"/>
              <a:t>initialze</a:t>
            </a:r>
            <a:r>
              <a:rPr lang="en-US" sz="3200" dirty="0"/>
              <a:t> </a:t>
            </a:r>
            <a:r>
              <a:rPr lang="en-US" sz="3200" dirty="0" err="1"/>
              <a:t>qureg</a:t>
            </a:r>
            <a:r>
              <a:rPr lang="en-US" sz="3200" dirty="0"/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2) generate the first individual from </a:t>
            </a:r>
            <a:r>
              <a:rPr lang="en-US" sz="3200" dirty="0" err="1">
                <a:solidFill>
                  <a:srgbClr val="FFFF00"/>
                </a:solidFill>
              </a:rPr>
              <a:t>qureg</a:t>
            </a:r>
            <a:r>
              <a:rPr lang="en-US" sz="3200" dirty="0">
                <a:solidFill>
                  <a:srgbClr val="FFFF00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5) update </a:t>
            </a:r>
            <a:r>
              <a:rPr lang="en-US" sz="3200" dirty="0" err="1">
                <a:solidFill>
                  <a:srgbClr val="FFFF00"/>
                </a:solidFill>
              </a:rPr>
              <a:t>qureg</a:t>
            </a:r>
            <a:r>
              <a:rPr lang="en-US" sz="3200" dirty="0">
                <a:solidFill>
                  <a:srgbClr val="FFFF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200" dirty="0"/>
              <a:t>6) repeat step 2..5 for k times</a:t>
            </a:r>
          </a:p>
          <a:p>
            <a:pPr marL="0" indent="0">
              <a:buNone/>
            </a:pPr>
            <a:r>
              <a:rPr lang="en-US" sz="3200" dirty="0"/>
              <a:t>7) generate the final result</a:t>
            </a:r>
          </a:p>
        </p:txBody>
      </p:sp>
    </p:spTree>
    <p:extLst>
      <p:ext uri="{BB962C8B-B14F-4D97-AF65-F5344CB8AC3E}">
        <p14:creationId xmlns:p14="http://schemas.microsoft.com/office/powerpoint/2010/main" val="3551131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output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298" y="2257177"/>
            <a:ext cx="3286607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40" y="2257177"/>
            <a:ext cx="350914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3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output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006" y="2226469"/>
            <a:ext cx="3448995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82" y="2226469"/>
            <a:ext cx="29457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526A-5012-32B5-A7C4-8F661B68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Atom Trap experiment at Physics, </a:t>
            </a:r>
            <a:r>
              <a:rPr lang="en-US" dirty="0" err="1"/>
              <a:t>Chiengmai</a:t>
            </a:r>
            <a:r>
              <a:rPr lang="en-US" dirty="0"/>
              <a:t> University, 2020 (5 Rubidium atoms)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4D020E-087E-9950-D22E-21358C3EC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42" y="2144541"/>
            <a:ext cx="4521586" cy="33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6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8AF6-D3C5-E9D3-08C1-26C67258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6ED48A-8AF1-D5A5-AF8B-E30A2F47C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9" y="2130224"/>
            <a:ext cx="4765415" cy="357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66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 50 qubits quantum computer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4" y="2406652"/>
            <a:ext cx="6073159" cy="3028950"/>
          </a:xfrm>
        </p:spPr>
      </p:pic>
    </p:spTree>
    <p:extLst>
      <p:ext uri="{BB962C8B-B14F-4D97-AF65-F5344CB8AC3E}">
        <p14:creationId xmlns:p14="http://schemas.microsoft.com/office/powerpoint/2010/main" val="2822949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A762C-C420-6375-2594-306FB229F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19" y="1752600"/>
            <a:ext cx="7194162" cy="4038600"/>
          </a:xfrm>
        </p:spPr>
      </p:pic>
    </p:spTree>
    <p:extLst>
      <p:ext uri="{BB962C8B-B14F-4D97-AF65-F5344CB8AC3E}">
        <p14:creationId xmlns:p14="http://schemas.microsoft.com/office/powerpoint/2010/main" val="713811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8997-5C1E-3171-062D-35B94714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48A20D-1422-80BE-2FAB-AA895FCE3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5562600" cy="312579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ABCD2-52F0-4EB1-48D5-C5733AF26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5590"/>
            <a:ext cx="53111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C95B-C3DE-46C4-7A7F-2B2B855E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0B4FC-AD0D-35C9-5AAB-1F65782C1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0"/>
            <a:ext cx="9350922" cy="4953000"/>
          </a:xfrm>
        </p:spPr>
      </p:pic>
    </p:spTree>
    <p:extLst>
      <p:ext uri="{BB962C8B-B14F-4D97-AF65-F5344CB8AC3E}">
        <p14:creationId xmlns:p14="http://schemas.microsoft.com/office/powerpoint/2010/main" val="3795983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8BB1-90B4-0615-4A71-D056FC96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85575E-1D20-63B3-2CFD-1B0D0C8D2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8129523" cy="4953000"/>
          </a:xfrm>
        </p:spPr>
      </p:pic>
    </p:spTree>
    <p:extLst>
      <p:ext uri="{BB962C8B-B14F-4D97-AF65-F5344CB8AC3E}">
        <p14:creationId xmlns:p14="http://schemas.microsoft.com/office/powerpoint/2010/main" val="97638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quantum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computer that relies on special memory, "quantum bit", to perform massively parallel computing.</a:t>
            </a:r>
          </a:p>
        </p:txBody>
      </p:sp>
    </p:spTree>
    <p:extLst>
      <p:ext uri="{BB962C8B-B14F-4D97-AF65-F5344CB8AC3E}">
        <p14:creationId xmlns:p14="http://schemas.microsoft.com/office/powerpoint/2010/main" val="2478518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Better qubits (live long, less error)</a:t>
            </a:r>
          </a:p>
          <a:p>
            <a:r>
              <a:rPr lang="en-US" sz="4000" dirty="0"/>
              <a:t>quantum annealing computers</a:t>
            </a:r>
          </a:p>
          <a:p>
            <a:r>
              <a:rPr lang="en-US" sz="4000" dirty="0"/>
              <a:t>scaling up</a:t>
            </a:r>
          </a:p>
        </p:txBody>
      </p:sp>
    </p:spTree>
    <p:extLst>
      <p:ext uri="{BB962C8B-B14F-4D97-AF65-F5344CB8AC3E}">
        <p14:creationId xmlns:p14="http://schemas.microsoft.com/office/powerpoint/2010/main" val="1271924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92ED-DCDF-9416-2DC6-B7923ABE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5EB2-8DA1-76B0-8E23-A6D9DC556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S. </a:t>
            </a:r>
            <a:r>
              <a:rPr lang="en-US" dirty="0" err="1"/>
              <a:t>Yingchareonthawornchai</a:t>
            </a:r>
            <a:r>
              <a:rPr lang="en-US" dirty="0"/>
              <a:t>, C. </a:t>
            </a:r>
            <a:r>
              <a:rPr lang="en-US" dirty="0" err="1"/>
              <a:t>Aporntewan</a:t>
            </a:r>
            <a:r>
              <a:rPr lang="en-US" dirty="0"/>
              <a:t>, and P. Chongstitvatana, "An Implementation of Compact Genetic Algorithm on a Quantum Computer," Int. Joint Conf. on Computer Science and Software Engineering (JCSSE), 30 May - 1 June 2012, pp.131-135.   </a:t>
            </a:r>
          </a:p>
          <a:p>
            <a:r>
              <a:rPr lang="en-US" dirty="0"/>
              <a:t>http://www.cp.eng.chula.ac.th/~piak/paper/2012/jcsse-quantum-cga.pdf</a:t>
            </a:r>
          </a:p>
          <a:p>
            <a:endParaRPr lang="en-US" dirty="0"/>
          </a:p>
          <a:p>
            <a:r>
              <a:rPr lang="en-US" dirty="0"/>
              <a:t>K. </a:t>
            </a:r>
            <a:r>
              <a:rPr lang="en-US" dirty="0" err="1"/>
              <a:t>Suksen</a:t>
            </a:r>
            <a:r>
              <a:rPr lang="en-US" dirty="0"/>
              <a:t>, N. </a:t>
            </a:r>
            <a:r>
              <a:rPr lang="en-US" dirty="0" err="1"/>
              <a:t>Benchasattabuse</a:t>
            </a:r>
            <a:r>
              <a:rPr lang="en-US" dirty="0"/>
              <a:t> and P. Chongstitvatana, "Experiments on Quantum Circuits for Compact Genetic Algorithm," 2021 25th International Computer Science and Engineering Conference (ICSEC), Chiang Rai, Thailand, 2021, pp. 185-190, </a:t>
            </a:r>
            <a:r>
              <a:rPr lang="en-US" dirty="0" err="1"/>
              <a:t>doi</a:t>
            </a:r>
            <a:r>
              <a:rPr lang="en-US" dirty="0"/>
              <a:t>: 10.1109/ICSEC53205.2021.9684643.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17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Get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1"/>
            <a:ext cx="7772400" cy="1456267"/>
          </a:xfrm>
        </p:spPr>
        <p:txBody>
          <a:bodyPr/>
          <a:lstStyle/>
          <a:p>
            <a:r>
              <a:rPr lang="en-US" dirty="0"/>
              <a:t>What is a quantum bit?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 basic unit of memory that uses “quantum state” to store information.</a:t>
            </a:r>
          </a:p>
          <a:p>
            <a:r>
              <a:rPr lang="en-US" sz="4000" dirty="0"/>
              <a:t>a "qubit" stores the probability of information.  </a:t>
            </a:r>
          </a:p>
        </p:txBody>
      </p:sp>
    </p:spTree>
    <p:extLst>
      <p:ext uri="{BB962C8B-B14F-4D97-AF65-F5344CB8AC3E}">
        <p14:creationId xmlns:p14="http://schemas.microsoft.com/office/powerpoint/2010/main" val="79166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3708426" cy="361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8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advantage?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 is very </a:t>
            </a:r>
            <a:r>
              <a:rPr lang="en-US" sz="4000" dirty="0" err="1"/>
              <a:t>very</a:t>
            </a:r>
            <a:r>
              <a:rPr lang="en-US" sz="4000" dirty="0"/>
              <a:t> fast compared to conventional computers.</a:t>
            </a:r>
          </a:p>
        </p:txBody>
      </p:sp>
    </p:spTree>
    <p:extLst>
      <p:ext uri="{BB962C8B-B14F-4D97-AF65-F5344CB8AC3E}">
        <p14:creationId xmlns:p14="http://schemas.microsoft.com/office/powerpoint/2010/main" val="234730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google quantum lab's paper Dec 2015</a:t>
            </a:r>
          </a:p>
          <a:p>
            <a:endParaRPr lang="en-US" sz="4000" dirty="0"/>
          </a:p>
          <a:p>
            <a:r>
              <a:rPr lang="en-US" sz="4000" dirty="0"/>
              <a:t>claim of 100,000,000x speed up</a:t>
            </a:r>
          </a:p>
        </p:txBody>
      </p:sp>
    </p:spTree>
    <p:extLst>
      <p:ext uri="{BB962C8B-B14F-4D97-AF65-F5344CB8AC3E}">
        <p14:creationId xmlns:p14="http://schemas.microsoft.com/office/powerpoint/2010/main" val="219065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609602"/>
            <a:ext cx="4352925" cy="5779307"/>
          </a:xfrm>
        </p:spPr>
      </p:pic>
    </p:spTree>
    <p:extLst>
      <p:ext uri="{BB962C8B-B14F-4D97-AF65-F5344CB8AC3E}">
        <p14:creationId xmlns:p14="http://schemas.microsoft.com/office/powerpoint/2010/main" val="171973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 5 qubits processor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488" y="2141538"/>
            <a:ext cx="3712049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2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1623</TotalTime>
  <Words>487</Words>
  <Application>Microsoft Office PowerPoint</Application>
  <PresentationFormat>Widescreen</PresentationFormat>
  <Paragraphs>78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Celestial</vt:lpstr>
      <vt:lpstr>ENGINEERING Optimization by Quantum Computers</vt:lpstr>
      <vt:lpstr>More Information</vt:lpstr>
      <vt:lpstr>What is a quantum computer?</vt:lpstr>
      <vt:lpstr>What is a quantum bit?</vt:lpstr>
      <vt:lpstr>PowerPoint Presentation</vt:lpstr>
      <vt:lpstr>What is the advantage?</vt:lpstr>
      <vt:lpstr>PowerPoint Presentation</vt:lpstr>
      <vt:lpstr>PowerPoint Presentation</vt:lpstr>
      <vt:lpstr>IBM  5 qubits processor</vt:lpstr>
      <vt:lpstr>Quantum bit in D-wave machine</vt:lpstr>
      <vt:lpstr>PowerPoint Presentation</vt:lpstr>
      <vt:lpstr>Quantum algorithms</vt:lpstr>
      <vt:lpstr>Famous algorithms</vt:lpstr>
      <vt:lpstr>Quantum Algorithms</vt:lpstr>
      <vt:lpstr>Optimization</vt:lpstr>
      <vt:lpstr>Evolutionary Computation</vt:lpstr>
      <vt:lpstr>Combinatorial optimisation</vt:lpstr>
      <vt:lpstr>My own example of quantum computation</vt:lpstr>
      <vt:lpstr>Normal</vt:lpstr>
      <vt:lpstr>quantum speedup</vt:lpstr>
      <vt:lpstr>output</vt:lpstr>
      <vt:lpstr>output</vt:lpstr>
      <vt:lpstr>Cold Atom Trap experiment at Physics, Chiengmai University, 2020 (5 Rubidium atoms)</vt:lpstr>
      <vt:lpstr>Experiment setup</vt:lpstr>
      <vt:lpstr>IBM  50 qubits quantum computer</vt:lpstr>
      <vt:lpstr>PowerPoint Presentation</vt:lpstr>
      <vt:lpstr>PowerPoint Presentation</vt:lpstr>
      <vt:lpstr>PowerPoint Presentation</vt:lpstr>
      <vt:lpstr>PowerPoint Presentation</vt:lpstr>
      <vt:lpstr>Future</vt:lpstr>
      <vt:lpstr>References</vt:lpstr>
      <vt:lpstr>More Information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Prabhas Chongstitvatana</cp:lastModifiedBy>
  <cp:revision>32</cp:revision>
  <dcterms:created xsi:type="dcterms:W3CDTF">2016-07-13T15:36:01Z</dcterms:created>
  <dcterms:modified xsi:type="dcterms:W3CDTF">2025-12-07T16:30:59Z</dcterms:modified>
</cp:coreProperties>
</file>