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67" r:id="rId2"/>
    <p:sldId id="345" r:id="rId3"/>
    <p:sldId id="431" r:id="rId4"/>
    <p:sldId id="258" r:id="rId5"/>
    <p:sldId id="259" r:id="rId6"/>
    <p:sldId id="260" r:id="rId7"/>
    <p:sldId id="261" r:id="rId8"/>
    <p:sldId id="262" r:id="rId9"/>
    <p:sldId id="263" r:id="rId10"/>
    <p:sldId id="264" r:id="rId11"/>
    <p:sldId id="435" r:id="rId12"/>
    <p:sldId id="436" r:id="rId13"/>
    <p:sldId id="437" r:id="rId14"/>
    <p:sldId id="265" r:id="rId15"/>
    <p:sldId id="270" r:id="rId16"/>
    <p:sldId id="278" r:id="rId17"/>
    <p:sldId id="434" r:id="rId18"/>
    <p:sldId id="346" r:id="rId19"/>
    <p:sldId id="347" r:id="rId20"/>
    <p:sldId id="348" r:id="rId21"/>
    <p:sldId id="349" r:id="rId22"/>
    <p:sldId id="390" r:id="rId23"/>
    <p:sldId id="342" r:id="rId24"/>
    <p:sldId id="269" r:id="rId25"/>
    <p:sldId id="313" r:id="rId26"/>
    <p:sldId id="395" r:id="rId27"/>
    <p:sldId id="396" r:id="rId28"/>
    <p:sldId id="276" r:id="rId29"/>
    <p:sldId id="277" r:id="rId30"/>
    <p:sldId id="291" r:id="rId31"/>
    <p:sldId id="401" r:id="rId32"/>
    <p:sldId id="386" r:id="rId33"/>
    <p:sldId id="387" r:id="rId34"/>
    <p:sldId id="378" r:id="rId35"/>
    <p:sldId id="402" r:id="rId36"/>
    <p:sldId id="389" r:id="rId37"/>
    <p:sldId id="400" r:id="rId38"/>
    <p:sldId id="403" r:id="rId39"/>
    <p:sldId id="388" r:id="rId40"/>
    <p:sldId id="404" r:id="rId41"/>
    <p:sldId id="393" r:id="rId42"/>
    <p:sldId id="39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26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338" r:id="rId70"/>
    <p:sldId id="43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4660"/>
  </p:normalViewPr>
  <p:slideViewPr>
    <p:cSldViewPr snapToGrid="0">
      <p:cViewPr varScale="1">
        <p:scale>
          <a:sx n="71" d="100"/>
          <a:sy n="71" d="100"/>
        </p:scale>
        <p:origin x="188" y="56"/>
      </p:cViewPr>
      <p:guideLst/>
    </p:cSldViewPr>
  </p:slideViewPr>
  <p:notesTextViewPr>
    <p:cViewPr>
      <p:scale>
        <a:sx n="1" d="1"/>
        <a:sy n="1" d="1"/>
      </p:scale>
      <p:origin x="0" y="0"/>
    </p:cViewPr>
  </p:notesTextViewPr>
  <p:sorterViewPr>
    <p:cViewPr varScale="1">
      <p:scale>
        <a:sx n="100" d="100"/>
        <a:sy n="100" d="100"/>
      </p:scale>
      <p:origin x="0" y="-264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11A72-8F43-4739-81B1-31F2856CBFF0}"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CCDD0-8818-4918-8BC0-8983B777108A}" type="slidenum">
              <a:rPr lang="en-US" smtClean="0"/>
              <a:t>‹#›</a:t>
            </a:fld>
            <a:endParaRPr lang="en-US"/>
          </a:p>
        </p:txBody>
      </p:sp>
    </p:spTree>
    <p:extLst>
      <p:ext uri="{BB962C8B-B14F-4D97-AF65-F5344CB8AC3E}">
        <p14:creationId xmlns:p14="http://schemas.microsoft.com/office/powerpoint/2010/main" val="4218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D7249-89EE-4D62-8641-7C5B5079E29C}" type="slidenum">
              <a:rPr lang="en-US"/>
              <a:pPr/>
              <a:t>25</a:t>
            </a:fld>
            <a:endParaRPr lang="th-TH"/>
          </a:p>
        </p:txBody>
      </p:sp>
      <p:sp>
        <p:nvSpPr>
          <p:cNvPr id="20482" name="Rectangle 2"/>
          <p:cNvSpPr>
            <a:spLocks noGrp="1" noRot="1" noChangeAspect="1" noChangeArrowheads="1" noTextEdit="1"/>
          </p:cNvSpPr>
          <p:nvPr>
            <p:ph type="sldImg"/>
          </p:nvPr>
        </p:nvSpPr>
        <p:spPr>
          <a:xfrm>
            <a:off x="685800" y="1143000"/>
            <a:ext cx="5486400" cy="3086100"/>
          </a:xfrm>
          <a:ln/>
        </p:spPr>
      </p:sp>
      <p:sp>
        <p:nvSpPr>
          <p:cNvPr id="20483" name="Rectangle 3"/>
          <p:cNvSpPr>
            <a:spLocks noGrp="1" noChangeArrowheads="1"/>
          </p:cNvSpPr>
          <p:nvPr>
            <p:ph type="body" idx="1"/>
          </p:nvPr>
        </p:nvSpPr>
        <p:spPr/>
        <p:txBody>
          <a:bodyPr/>
          <a:lstStyle/>
          <a:p>
            <a:endParaRPr lang="th-TH"/>
          </a:p>
        </p:txBody>
      </p:sp>
    </p:spTree>
    <p:extLst>
      <p:ext uri="{BB962C8B-B14F-4D97-AF65-F5344CB8AC3E}">
        <p14:creationId xmlns:p14="http://schemas.microsoft.com/office/powerpoint/2010/main" val="317678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A358A-DF0B-49E9-8A14-A456A6C31BF8}" type="slidenum">
              <a:rPr lang="en-US" smtClean="0"/>
              <a:t>39</a:t>
            </a:fld>
            <a:endParaRPr lang="en-US"/>
          </a:p>
        </p:txBody>
      </p:sp>
    </p:spTree>
    <p:extLst>
      <p:ext uri="{BB962C8B-B14F-4D97-AF65-F5344CB8AC3E}">
        <p14:creationId xmlns:p14="http://schemas.microsoft.com/office/powerpoint/2010/main" val="82173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FEBA-1CC5-2329-F747-F8B676521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E0BDC-25A9-334F-9D78-D3AB539DA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9D9C0E-356A-589D-A63F-EE0AF9552307}"/>
              </a:ext>
            </a:extLst>
          </p:cNvPr>
          <p:cNvSpPr>
            <a:spLocks noGrp="1"/>
          </p:cNvSpPr>
          <p:nvPr>
            <p:ph type="dt" sz="half" idx="10"/>
          </p:nvPr>
        </p:nvSpPr>
        <p:spPr/>
        <p:txBody>
          <a:bodyPr/>
          <a:lstStyle/>
          <a:p>
            <a:fld id="{7A44EC51-389A-46BC-B7CE-7CB97A2C4D40}" type="datetime1">
              <a:rPr lang="en-US" smtClean="0"/>
              <a:t>6/17/2026</a:t>
            </a:fld>
            <a:endParaRPr lang="en-US"/>
          </a:p>
        </p:txBody>
      </p:sp>
      <p:sp>
        <p:nvSpPr>
          <p:cNvPr id="5" name="Footer Placeholder 4">
            <a:extLst>
              <a:ext uri="{FF2B5EF4-FFF2-40B4-BE49-F238E27FC236}">
                <a16:creationId xmlns:a16="http://schemas.microsoft.com/office/drawing/2014/main" id="{BC28DB8E-CB2B-2D85-8263-D28E8C3DD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71F74-B610-3CEF-5D42-73249E5B7472}"/>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261162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DB2-451A-B7B4-7D10-52A946BF00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BDC982-2F27-0F8B-8EB1-666B53AE2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DC943-A65A-8479-FDA4-A9CF9C5E9B30}"/>
              </a:ext>
            </a:extLst>
          </p:cNvPr>
          <p:cNvSpPr>
            <a:spLocks noGrp="1"/>
          </p:cNvSpPr>
          <p:nvPr>
            <p:ph type="dt" sz="half" idx="10"/>
          </p:nvPr>
        </p:nvSpPr>
        <p:spPr/>
        <p:txBody>
          <a:bodyPr/>
          <a:lstStyle/>
          <a:p>
            <a:fld id="{10CCE48C-58EE-48FB-8CF2-9837EFA817EE}" type="datetime1">
              <a:rPr lang="en-US" smtClean="0"/>
              <a:t>6/17/2026</a:t>
            </a:fld>
            <a:endParaRPr lang="en-US"/>
          </a:p>
        </p:txBody>
      </p:sp>
      <p:sp>
        <p:nvSpPr>
          <p:cNvPr id="5" name="Footer Placeholder 4">
            <a:extLst>
              <a:ext uri="{FF2B5EF4-FFF2-40B4-BE49-F238E27FC236}">
                <a16:creationId xmlns:a16="http://schemas.microsoft.com/office/drawing/2014/main" id="{D89E5D5A-B53B-5F9D-F8CD-71C31AFF9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DDC48-796B-1442-B527-9569DDF1C87C}"/>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389062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21466-1F10-A983-864C-98D6DE85DB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0CEE63-EC14-266E-0AFB-D0D2D7357B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9780D-B312-0B7B-6BE4-D46D9DE9D236}"/>
              </a:ext>
            </a:extLst>
          </p:cNvPr>
          <p:cNvSpPr>
            <a:spLocks noGrp="1"/>
          </p:cNvSpPr>
          <p:nvPr>
            <p:ph type="dt" sz="half" idx="10"/>
          </p:nvPr>
        </p:nvSpPr>
        <p:spPr/>
        <p:txBody>
          <a:bodyPr/>
          <a:lstStyle/>
          <a:p>
            <a:fld id="{7BBA3BE8-B5DD-4A07-84C1-C9D03229EF59}" type="datetime1">
              <a:rPr lang="en-US" smtClean="0"/>
              <a:t>6/17/2026</a:t>
            </a:fld>
            <a:endParaRPr lang="en-US"/>
          </a:p>
        </p:txBody>
      </p:sp>
      <p:sp>
        <p:nvSpPr>
          <p:cNvPr id="5" name="Footer Placeholder 4">
            <a:extLst>
              <a:ext uri="{FF2B5EF4-FFF2-40B4-BE49-F238E27FC236}">
                <a16:creationId xmlns:a16="http://schemas.microsoft.com/office/drawing/2014/main" id="{2575D97B-6DE3-2952-3060-4DF763B02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7FB43-0F26-E127-5C64-BF8DCEC24718}"/>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19168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E46E-CFB9-C68E-74BA-F8E62F40A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21EA5-498C-D682-7959-7C4638F60E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675DC-0C52-5393-7318-3ED1913E8A67}"/>
              </a:ext>
            </a:extLst>
          </p:cNvPr>
          <p:cNvSpPr>
            <a:spLocks noGrp="1"/>
          </p:cNvSpPr>
          <p:nvPr>
            <p:ph type="dt" sz="half" idx="10"/>
          </p:nvPr>
        </p:nvSpPr>
        <p:spPr/>
        <p:txBody>
          <a:bodyPr/>
          <a:lstStyle/>
          <a:p>
            <a:fld id="{A4A4B1E6-F20B-4A77-92D6-B4011FD612C5}" type="datetime1">
              <a:rPr lang="en-US" smtClean="0"/>
              <a:t>6/17/2026</a:t>
            </a:fld>
            <a:endParaRPr lang="en-US"/>
          </a:p>
        </p:txBody>
      </p:sp>
      <p:sp>
        <p:nvSpPr>
          <p:cNvPr id="5" name="Footer Placeholder 4">
            <a:extLst>
              <a:ext uri="{FF2B5EF4-FFF2-40B4-BE49-F238E27FC236}">
                <a16:creationId xmlns:a16="http://schemas.microsoft.com/office/drawing/2014/main" id="{D28A05F3-3204-0BCB-05A3-74229E33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FC4DC-4D41-06C7-6006-FF1AA198EA14}"/>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28081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BAED-DAF8-22DF-C135-DC546AC4AB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730F8-9D13-742A-5CC1-21A210EB3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7D74F-F262-9B48-3301-F7D79E80F8FE}"/>
              </a:ext>
            </a:extLst>
          </p:cNvPr>
          <p:cNvSpPr>
            <a:spLocks noGrp="1"/>
          </p:cNvSpPr>
          <p:nvPr>
            <p:ph type="dt" sz="half" idx="10"/>
          </p:nvPr>
        </p:nvSpPr>
        <p:spPr/>
        <p:txBody>
          <a:bodyPr/>
          <a:lstStyle/>
          <a:p>
            <a:fld id="{2E3622D2-E73D-434F-8241-2E4DDB371E9F}" type="datetime1">
              <a:rPr lang="en-US" smtClean="0"/>
              <a:t>6/17/2026</a:t>
            </a:fld>
            <a:endParaRPr lang="en-US"/>
          </a:p>
        </p:txBody>
      </p:sp>
      <p:sp>
        <p:nvSpPr>
          <p:cNvPr id="5" name="Footer Placeholder 4">
            <a:extLst>
              <a:ext uri="{FF2B5EF4-FFF2-40B4-BE49-F238E27FC236}">
                <a16:creationId xmlns:a16="http://schemas.microsoft.com/office/drawing/2014/main" id="{7A0F84CB-38E9-77BF-63F0-272DC419F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E67B2-6D63-D7C0-CB44-A259F7BC6DD0}"/>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342510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1508-9EAB-5738-C043-2E99C49D3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99A26-8743-03BD-B87E-733B88935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F4C7FF-6941-0088-C391-9C720DC2F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02EB45-8D97-099F-FA46-20D698E8E855}"/>
              </a:ext>
            </a:extLst>
          </p:cNvPr>
          <p:cNvSpPr>
            <a:spLocks noGrp="1"/>
          </p:cNvSpPr>
          <p:nvPr>
            <p:ph type="dt" sz="half" idx="10"/>
          </p:nvPr>
        </p:nvSpPr>
        <p:spPr/>
        <p:txBody>
          <a:bodyPr/>
          <a:lstStyle/>
          <a:p>
            <a:fld id="{B7887C9C-F20D-4D99-B05C-0F32C3443002}" type="datetime1">
              <a:rPr lang="en-US" smtClean="0"/>
              <a:t>6/17/2026</a:t>
            </a:fld>
            <a:endParaRPr lang="en-US"/>
          </a:p>
        </p:txBody>
      </p:sp>
      <p:sp>
        <p:nvSpPr>
          <p:cNvPr id="6" name="Footer Placeholder 5">
            <a:extLst>
              <a:ext uri="{FF2B5EF4-FFF2-40B4-BE49-F238E27FC236}">
                <a16:creationId xmlns:a16="http://schemas.microsoft.com/office/drawing/2014/main" id="{4E165C0F-710D-22F6-25C8-950C0B713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00AB7-C84A-605C-A904-70C9E2738A04}"/>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407361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0FC-5971-27D2-7803-70399F662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750C92-2D5E-0BD2-7338-59497B858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E043A9-0369-65CE-2B6F-AA8A4D3DD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4F4675-AC6A-671F-C050-198562E0F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CF42A0-8940-D0A7-CB9C-9DB991478F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CAB39C-5979-0E24-B9A7-500BCCA33915}"/>
              </a:ext>
            </a:extLst>
          </p:cNvPr>
          <p:cNvSpPr>
            <a:spLocks noGrp="1"/>
          </p:cNvSpPr>
          <p:nvPr>
            <p:ph type="dt" sz="half" idx="10"/>
          </p:nvPr>
        </p:nvSpPr>
        <p:spPr/>
        <p:txBody>
          <a:bodyPr/>
          <a:lstStyle/>
          <a:p>
            <a:fld id="{20F56674-FB65-4801-81A4-C900A2C24133}" type="datetime1">
              <a:rPr lang="en-US" smtClean="0"/>
              <a:t>6/17/2026</a:t>
            </a:fld>
            <a:endParaRPr lang="en-US"/>
          </a:p>
        </p:txBody>
      </p:sp>
      <p:sp>
        <p:nvSpPr>
          <p:cNvPr id="8" name="Footer Placeholder 7">
            <a:extLst>
              <a:ext uri="{FF2B5EF4-FFF2-40B4-BE49-F238E27FC236}">
                <a16:creationId xmlns:a16="http://schemas.microsoft.com/office/drawing/2014/main" id="{4A4AE880-4CAE-9061-A537-71DE54AD1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A688C-1451-F759-0EA1-19A04441A6DD}"/>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147780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A723-EEE8-D622-9CB6-C9C71544E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8B7DEE-3FD9-F691-AF08-30AFA051E627}"/>
              </a:ext>
            </a:extLst>
          </p:cNvPr>
          <p:cNvSpPr>
            <a:spLocks noGrp="1"/>
          </p:cNvSpPr>
          <p:nvPr>
            <p:ph type="dt" sz="half" idx="10"/>
          </p:nvPr>
        </p:nvSpPr>
        <p:spPr/>
        <p:txBody>
          <a:bodyPr/>
          <a:lstStyle/>
          <a:p>
            <a:fld id="{A96A9922-E12D-4E35-876A-7BB4565A5D2E}" type="datetime1">
              <a:rPr lang="en-US" smtClean="0"/>
              <a:t>6/17/2026</a:t>
            </a:fld>
            <a:endParaRPr lang="en-US"/>
          </a:p>
        </p:txBody>
      </p:sp>
      <p:sp>
        <p:nvSpPr>
          <p:cNvPr id="4" name="Footer Placeholder 3">
            <a:extLst>
              <a:ext uri="{FF2B5EF4-FFF2-40B4-BE49-F238E27FC236}">
                <a16:creationId xmlns:a16="http://schemas.microsoft.com/office/drawing/2014/main" id="{98F15573-D020-8DD3-0418-A21D17A64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DC145-5332-009C-67FD-C2715ECD683E}"/>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24342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327F-5368-D5BF-1B5B-8CC486D841A6}"/>
              </a:ext>
            </a:extLst>
          </p:cNvPr>
          <p:cNvSpPr>
            <a:spLocks noGrp="1"/>
          </p:cNvSpPr>
          <p:nvPr>
            <p:ph type="dt" sz="half" idx="10"/>
          </p:nvPr>
        </p:nvSpPr>
        <p:spPr/>
        <p:txBody>
          <a:bodyPr/>
          <a:lstStyle/>
          <a:p>
            <a:fld id="{F047D570-AAF7-409C-95E7-315BA68F4230}" type="datetime1">
              <a:rPr lang="en-US" smtClean="0"/>
              <a:t>6/17/2026</a:t>
            </a:fld>
            <a:endParaRPr lang="en-US"/>
          </a:p>
        </p:txBody>
      </p:sp>
      <p:sp>
        <p:nvSpPr>
          <p:cNvPr id="3" name="Footer Placeholder 2">
            <a:extLst>
              <a:ext uri="{FF2B5EF4-FFF2-40B4-BE49-F238E27FC236}">
                <a16:creationId xmlns:a16="http://schemas.microsoft.com/office/drawing/2014/main" id="{0F10F4E2-3F66-A63B-01B9-889D050DB6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28EB04-9DED-C18E-A328-551845F06F9C}"/>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1463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A4CA-1D27-6AF2-1F29-88B926428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1A3A57-A3D6-C5E6-02AB-10C6B7ADA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20573F-07FD-C5D9-7462-73FD068FD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38445-7286-05E2-980E-B12C795809CA}"/>
              </a:ext>
            </a:extLst>
          </p:cNvPr>
          <p:cNvSpPr>
            <a:spLocks noGrp="1"/>
          </p:cNvSpPr>
          <p:nvPr>
            <p:ph type="dt" sz="half" idx="10"/>
          </p:nvPr>
        </p:nvSpPr>
        <p:spPr/>
        <p:txBody>
          <a:bodyPr/>
          <a:lstStyle/>
          <a:p>
            <a:fld id="{39B9BE91-9A11-4AB8-B6E3-1DB098BE6336}" type="datetime1">
              <a:rPr lang="en-US" smtClean="0"/>
              <a:t>6/17/2026</a:t>
            </a:fld>
            <a:endParaRPr lang="en-US"/>
          </a:p>
        </p:txBody>
      </p:sp>
      <p:sp>
        <p:nvSpPr>
          <p:cNvPr id="6" name="Footer Placeholder 5">
            <a:extLst>
              <a:ext uri="{FF2B5EF4-FFF2-40B4-BE49-F238E27FC236}">
                <a16:creationId xmlns:a16="http://schemas.microsoft.com/office/drawing/2014/main" id="{BBAE4CCF-5D1F-DCA8-3263-339A12C90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3FAC7-3666-FF00-94C9-CF657D36FB1C}"/>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346192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5E33-12DE-B361-A1E5-7E367EFF7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DAFF0-B6CD-922E-2306-4C5035591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13952-6937-4384-8DCF-51E61FF41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08A63-B4FA-995F-7BB8-B671F6C5FCE6}"/>
              </a:ext>
            </a:extLst>
          </p:cNvPr>
          <p:cNvSpPr>
            <a:spLocks noGrp="1"/>
          </p:cNvSpPr>
          <p:nvPr>
            <p:ph type="dt" sz="half" idx="10"/>
          </p:nvPr>
        </p:nvSpPr>
        <p:spPr/>
        <p:txBody>
          <a:bodyPr/>
          <a:lstStyle/>
          <a:p>
            <a:fld id="{0ED881CB-2166-4B04-9E8B-393D62FA2EE7}" type="datetime1">
              <a:rPr lang="en-US" smtClean="0"/>
              <a:t>6/17/2026</a:t>
            </a:fld>
            <a:endParaRPr lang="en-US"/>
          </a:p>
        </p:txBody>
      </p:sp>
      <p:sp>
        <p:nvSpPr>
          <p:cNvPr id="6" name="Footer Placeholder 5">
            <a:extLst>
              <a:ext uri="{FF2B5EF4-FFF2-40B4-BE49-F238E27FC236}">
                <a16:creationId xmlns:a16="http://schemas.microsoft.com/office/drawing/2014/main" id="{6FC450FD-4B6D-4EAE-C2BA-5FA7BCC14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7D7F8-0301-3CF6-2421-CB7A3C60B88E}"/>
              </a:ext>
            </a:extLst>
          </p:cNvPr>
          <p:cNvSpPr>
            <a:spLocks noGrp="1"/>
          </p:cNvSpPr>
          <p:nvPr>
            <p:ph type="sldNum" sz="quarter" idx="12"/>
          </p:nvPr>
        </p:nvSpPr>
        <p:spPr/>
        <p:txBody>
          <a:bodyPr/>
          <a:lstStyle/>
          <a:p>
            <a:fld id="{665B7325-2B96-4574-93A1-E24C4A2742E8}" type="slidenum">
              <a:rPr lang="en-US" smtClean="0"/>
              <a:t>‹#›</a:t>
            </a:fld>
            <a:endParaRPr lang="en-US"/>
          </a:p>
        </p:txBody>
      </p:sp>
    </p:spTree>
    <p:extLst>
      <p:ext uri="{BB962C8B-B14F-4D97-AF65-F5344CB8AC3E}">
        <p14:creationId xmlns:p14="http://schemas.microsoft.com/office/powerpoint/2010/main" val="237844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5D15E-CEA0-E5EE-1F34-CE8C260A7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9213CE-F167-5C15-6413-953A96293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07240-0C3B-6844-2743-0EA1A3FB3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72795-8A49-4C6D-BF7D-AAF74DFB8DD8}" type="datetime1">
              <a:rPr lang="en-US" smtClean="0"/>
              <a:t>6/17/2026</a:t>
            </a:fld>
            <a:endParaRPr lang="en-US"/>
          </a:p>
        </p:txBody>
      </p:sp>
      <p:sp>
        <p:nvSpPr>
          <p:cNvPr id="5" name="Footer Placeholder 4">
            <a:extLst>
              <a:ext uri="{FF2B5EF4-FFF2-40B4-BE49-F238E27FC236}">
                <a16:creationId xmlns:a16="http://schemas.microsoft.com/office/drawing/2014/main" id="{EDD2B754-020A-FE03-2472-E65372342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F3EEAD-FE5D-D7CE-568C-3A785A064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B7325-2B96-4574-93A1-E24C4A2742E8}" type="slidenum">
              <a:rPr lang="en-US" smtClean="0"/>
              <a:t>‹#›</a:t>
            </a:fld>
            <a:endParaRPr lang="en-US"/>
          </a:p>
        </p:txBody>
      </p:sp>
    </p:spTree>
    <p:extLst>
      <p:ext uri="{BB962C8B-B14F-4D97-AF65-F5344CB8AC3E}">
        <p14:creationId xmlns:p14="http://schemas.microsoft.com/office/powerpoint/2010/main" val="110354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slide" Target="slide66.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7B48-49E3-4079-F90B-AF31C6760E1D}"/>
              </a:ext>
            </a:extLst>
          </p:cNvPr>
          <p:cNvSpPr>
            <a:spLocks noGrp="1"/>
          </p:cNvSpPr>
          <p:nvPr>
            <p:ph type="ctrTitle"/>
          </p:nvPr>
        </p:nvSpPr>
        <p:spPr/>
        <p:txBody>
          <a:bodyPr/>
          <a:lstStyle/>
          <a:p>
            <a:r>
              <a:rPr lang="en-US" dirty="0"/>
              <a:t>Cyber Security and Quantum Technology</a:t>
            </a:r>
          </a:p>
        </p:txBody>
      </p:sp>
      <p:sp>
        <p:nvSpPr>
          <p:cNvPr id="3" name="Subtitle 2">
            <a:extLst>
              <a:ext uri="{FF2B5EF4-FFF2-40B4-BE49-F238E27FC236}">
                <a16:creationId xmlns:a16="http://schemas.microsoft.com/office/drawing/2014/main" id="{E509EF9E-C77E-DF27-CC07-FE5EBFC052C8}"/>
              </a:ext>
            </a:extLst>
          </p:cNvPr>
          <p:cNvSpPr>
            <a:spLocks noGrp="1"/>
          </p:cNvSpPr>
          <p:nvPr>
            <p:ph type="subTitle" idx="1"/>
          </p:nvPr>
        </p:nvSpPr>
        <p:spPr>
          <a:xfrm>
            <a:off x="1425388" y="4283356"/>
            <a:ext cx="9144000" cy="1655762"/>
          </a:xfrm>
        </p:spPr>
        <p:txBody>
          <a:bodyPr/>
          <a:lstStyle/>
          <a:p>
            <a:r>
              <a:rPr lang="en-US" dirty="0"/>
              <a:t>Prabhas Chongstitvatana</a:t>
            </a:r>
          </a:p>
          <a:p>
            <a:r>
              <a:rPr lang="en-US" dirty="0"/>
              <a:t>Faculty of Engineering</a:t>
            </a:r>
            <a:br>
              <a:rPr lang="en-US" dirty="0"/>
            </a:br>
            <a:r>
              <a:rPr lang="en-US" dirty="0"/>
              <a:t>Chulalongkorn University</a:t>
            </a:r>
          </a:p>
          <a:p>
            <a:endParaRPr lang="en-US" dirty="0"/>
          </a:p>
        </p:txBody>
      </p:sp>
      <p:sp>
        <p:nvSpPr>
          <p:cNvPr id="4" name="Slide Number Placeholder 3">
            <a:extLst>
              <a:ext uri="{FF2B5EF4-FFF2-40B4-BE49-F238E27FC236}">
                <a16:creationId xmlns:a16="http://schemas.microsoft.com/office/drawing/2014/main" id="{876F56BE-B47E-6DE8-0CBF-56DBB15E6DEE}"/>
              </a:ext>
            </a:extLst>
          </p:cNvPr>
          <p:cNvSpPr>
            <a:spLocks noGrp="1"/>
          </p:cNvSpPr>
          <p:nvPr>
            <p:ph type="sldNum" sz="quarter" idx="12"/>
          </p:nvPr>
        </p:nvSpPr>
        <p:spPr/>
        <p:txBody>
          <a:bodyPr/>
          <a:lstStyle/>
          <a:p>
            <a:fld id="{665B7325-2B96-4574-93A1-E24C4A2742E8}" type="slidenum">
              <a:rPr lang="en-US" smtClean="0"/>
              <a:t>1</a:t>
            </a:fld>
            <a:endParaRPr lang="en-US"/>
          </a:p>
        </p:txBody>
      </p:sp>
    </p:spTree>
    <p:extLst>
      <p:ext uri="{BB962C8B-B14F-4D97-AF65-F5344CB8AC3E}">
        <p14:creationId xmlns:p14="http://schemas.microsoft.com/office/powerpoint/2010/main" val="4734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6AFF4E-837C-B03D-2321-3AE52BC9EF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5130" y="2518125"/>
            <a:ext cx="5651343" cy="1821750"/>
          </a:xfrm>
        </p:spPr>
      </p:pic>
      <p:sp>
        <p:nvSpPr>
          <p:cNvPr id="2" name="Slide Number Placeholder 1">
            <a:extLst>
              <a:ext uri="{FF2B5EF4-FFF2-40B4-BE49-F238E27FC236}">
                <a16:creationId xmlns:a16="http://schemas.microsoft.com/office/drawing/2014/main" id="{5B4BC56F-2D82-803A-BB30-067D1327EF90}"/>
              </a:ext>
            </a:extLst>
          </p:cNvPr>
          <p:cNvSpPr>
            <a:spLocks noGrp="1"/>
          </p:cNvSpPr>
          <p:nvPr>
            <p:ph type="sldNum" sz="quarter" idx="12"/>
          </p:nvPr>
        </p:nvSpPr>
        <p:spPr/>
        <p:txBody>
          <a:bodyPr/>
          <a:lstStyle/>
          <a:p>
            <a:fld id="{665B7325-2B96-4574-93A1-E24C4A2742E8}" type="slidenum">
              <a:rPr lang="en-US" smtClean="0"/>
              <a:t>10</a:t>
            </a:fld>
            <a:endParaRPr lang="en-US"/>
          </a:p>
        </p:txBody>
      </p:sp>
    </p:spTree>
    <p:extLst>
      <p:ext uri="{BB962C8B-B14F-4D97-AF65-F5344CB8AC3E}">
        <p14:creationId xmlns:p14="http://schemas.microsoft.com/office/powerpoint/2010/main" val="166102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989F-71FC-038D-833D-13251C8DF8AB}"/>
              </a:ext>
            </a:extLst>
          </p:cNvPr>
          <p:cNvSpPr>
            <a:spLocks noGrp="1"/>
          </p:cNvSpPr>
          <p:nvPr>
            <p:ph type="title"/>
          </p:nvPr>
        </p:nvSpPr>
        <p:spPr/>
        <p:txBody>
          <a:bodyPr/>
          <a:lstStyle/>
          <a:p>
            <a:r>
              <a:rPr lang="en-US" dirty="0"/>
              <a:t>Example of attack:  </a:t>
            </a:r>
            <a:r>
              <a:rPr lang="en-US" dirty="0" err="1"/>
              <a:t>Stuknet</a:t>
            </a:r>
            <a:endParaRPr lang="en-US" dirty="0"/>
          </a:p>
        </p:txBody>
      </p:sp>
      <p:sp>
        <p:nvSpPr>
          <p:cNvPr id="3" name="Content Placeholder 2">
            <a:extLst>
              <a:ext uri="{FF2B5EF4-FFF2-40B4-BE49-F238E27FC236}">
                <a16:creationId xmlns:a16="http://schemas.microsoft.com/office/drawing/2014/main" id="{CF402BBA-AAFD-DF90-4CBF-77DF52CBEA06}"/>
              </a:ext>
            </a:extLst>
          </p:cNvPr>
          <p:cNvSpPr>
            <a:spLocks noGrp="1"/>
          </p:cNvSpPr>
          <p:nvPr>
            <p:ph idx="1"/>
          </p:nvPr>
        </p:nvSpPr>
        <p:spPr/>
        <p:txBody>
          <a:bodyPr>
            <a:normAutofit fontScale="92500" lnSpcReduction="10000"/>
          </a:bodyPr>
          <a:lstStyle/>
          <a:p>
            <a:r>
              <a:rPr lang="en-US" dirty="0"/>
              <a:t>The Stuxnet incident (discovered in 2010) it was the world's first true digital weapon. </a:t>
            </a:r>
          </a:p>
          <a:p>
            <a:endParaRPr lang="en-US" dirty="0"/>
          </a:p>
          <a:p>
            <a:r>
              <a:rPr lang="en-US" dirty="0"/>
              <a:t>Stuxnet was a highly complex, nation-state-backed computer worm explicitly built to cross the line from the digital world into the physical world to sabotage Iran's nuclear program.</a:t>
            </a:r>
          </a:p>
          <a:p>
            <a:endParaRPr lang="en-US" dirty="0"/>
          </a:p>
          <a:p>
            <a:r>
              <a:rPr lang="en-US" dirty="0"/>
              <a:t>The primary target was the Natanz uranium enrichment plant. Because this facility housed highly sensitive, top-secret infrastructure, it was completely air-gapped—meaning its computers were entirely disconnected from the public internet.</a:t>
            </a:r>
          </a:p>
          <a:p>
            <a:endParaRPr lang="en-US" dirty="0"/>
          </a:p>
        </p:txBody>
      </p:sp>
      <p:sp>
        <p:nvSpPr>
          <p:cNvPr id="4" name="Slide Number Placeholder 3">
            <a:extLst>
              <a:ext uri="{FF2B5EF4-FFF2-40B4-BE49-F238E27FC236}">
                <a16:creationId xmlns:a16="http://schemas.microsoft.com/office/drawing/2014/main" id="{CC7E5B1E-5AF9-D8FD-CDE0-353964863570}"/>
              </a:ext>
            </a:extLst>
          </p:cNvPr>
          <p:cNvSpPr>
            <a:spLocks noGrp="1"/>
          </p:cNvSpPr>
          <p:nvPr>
            <p:ph type="sldNum" sz="quarter" idx="12"/>
          </p:nvPr>
        </p:nvSpPr>
        <p:spPr/>
        <p:txBody>
          <a:bodyPr/>
          <a:lstStyle/>
          <a:p>
            <a:fld id="{665B7325-2B96-4574-93A1-E24C4A2742E8}" type="slidenum">
              <a:rPr lang="en-US" smtClean="0"/>
              <a:t>11</a:t>
            </a:fld>
            <a:endParaRPr lang="en-US"/>
          </a:p>
        </p:txBody>
      </p:sp>
    </p:spTree>
    <p:extLst>
      <p:ext uri="{BB962C8B-B14F-4D97-AF65-F5344CB8AC3E}">
        <p14:creationId xmlns:p14="http://schemas.microsoft.com/office/powerpoint/2010/main" val="304946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B0E3-8CCF-7A23-8618-DA0AF3EDB86B}"/>
              </a:ext>
            </a:extLst>
          </p:cNvPr>
          <p:cNvSpPr>
            <a:spLocks noGrp="1"/>
          </p:cNvSpPr>
          <p:nvPr>
            <p:ph type="title"/>
          </p:nvPr>
        </p:nvSpPr>
        <p:spPr/>
        <p:txBody>
          <a:bodyPr/>
          <a:lstStyle/>
          <a:p>
            <a:r>
              <a:rPr lang="en-US" dirty="0"/>
              <a:t>How the attack work</a:t>
            </a:r>
          </a:p>
        </p:txBody>
      </p:sp>
      <p:sp>
        <p:nvSpPr>
          <p:cNvPr id="3" name="Content Placeholder 2">
            <a:extLst>
              <a:ext uri="{FF2B5EF4-FFF2-40B4-BE49-F238E27FC236}">
                <a16:creationId xmlns:a16="http://schemas.microsoft.com/office/drawing/2014/main" id="{FA4F5FDA-DC69-20F7-895A-0960701E5799}"/>
              </a:ext>
            </a:extLst>
          </p:cNvPr>
          <p:cNvSpPr>
            <a:spLocks noGrp="1"/>
          </p:cNvSpPr>
          <p:nvPr>
            <p:ph idx="1"/>
          </p:nvPr>
        </p:nvSpPr>
        <p:spPr/>
        <p:txBody>
          <a:bodyPr>
            <a:normAutofit fontScale="77500" lnSpcReduction="20000"/>
          </a:bodyPr>
          <a:lstStyle/>
          <a:p>
            <a:r>
              <a:rPr lang="en-US" b="1" dirty="0">
                <a:solidFill>
                  <a:srgbClr val="FF0000"/>
                </a:solidFill>
              </a:rPr>
              <a:t>The Infiltration</a:t>
            </a:r>
            <a:r>
              <a:rPr lang="en-US" dirty="0"/>
              <a:t>: The worm was loaded onto USB flash drives. It is widely believed that compromised insiders or contractors unknowingly plugged these USB drives into the facility's computers.</a:t>
            </a:r>
          </a:p>
          <a:p>
            <a:r>
              <a:rPr lang="en-US" b="1" dirty="0">
                <a:solidFill>
                  <a:srgbClr val="FF0000"/>
                </a:solidFill>
              </a:rPr>
              <a:t>The Exploit</a:t>
            </a:r>
            <a:r>
              <a:rPr lang="en-US" dirty="0"/>
              <a:t>: Stuxnet utilized an unprecedented four "zero-day" vulnerabilities (previously unknown flaws in the Windows operating system) to automatically spread from the USB drive to the facility's computers without requiring any user interaction.</a:t>
            </a:r>
          </a:p>
          <a:p>
            <a:r>
              <a:rPr lang="en-US" b="1" dirty="0">
                <a:solidFill>
                  <a:srgbClr val="FF0000"/>
                </a:solidFill>
              </a:rPr>
              <a:t>The Hunt</a:t>
            </a:r>
            <a:r>
              <a:rPr lang="en-US" dirty="0"/>
              <a:t>: Once inside, the worm ignored 99% of the computers it encountered. It was specifically looking for a very precise configuration: PCs running a specific German software called Siemens STEP7, which was used to program Programmable Logic Controllers (PLCs). These PLCs were the tiny industrial computers controlling the physical machinery.</a:t>
            </a:r>
          </a:p>
          <a:p>
            <a:endParaRPr lang="en-US" dirty="0"/>
          </a:p>
          <a:p>
            <a:r>
              <a:rPr lang="en-US" dirty="0"/>
              <a:t>[Infected USB Drive] ➔ [Windows Engineering PC] ➔ [Siemens STEP7 Software] ➔ [Centrifuge PLCs]</a:t>
            </a:r>
          </a:p>
        </p:txBody>
      </p:sp>
      <p:sp>
        <p:nvSpPr>
          <p:cNvPr id="4" name="Slide Number Placeholder 3">
            <a:extLst>
              <a:ext uri="{FF2B5EF4-FFF2-40B4-BE49-F238E27FC236}">
                <a16:creationId xmlns:a16="http://schemas.microsoft.com/office/drawing/2014/main" id="{2609E8EE-1F43-0D9C-C5A1-0BE0C1EF90AD}"/>
              </a:ext>
            </a:extLst>
          </p:cNvPr>
          <p:cNvSpPr>
            <a:spLocks noGrp="1"/>
          </p:cNvSpPr>
          <p:nvPr>
            <p:ph type="sldNum" sz="quarter" idx="12"/>
          </p:nvPr>
        </p:nvSpPr>
        <p:spPr/>
        <p:txBody>
          <a:bodyPr/>
          <a:lstStyle/>
          <a:p>
            <a:fld id="{665B7325-2B96-4574-93A1-E24C4A2742E8}" type="slidenum">
              <a:rPr lang="en-US" smtClean="0"/>
              <a:t>12</a:t>
            </a:fld>
            <a:endParaRPr lang="en-US"/>
          </a:p>
        </p:txBody>
      </p:sp>
    </p:spTree>
    <p:extLst>
      <p:ext uri="{BB962C8B-B14F-4D97-AF65-F5344CB8AC3E}">
        <p14:creationId xmlns:p14="http://schemas.microsoft.com/office/powerpoint/2010/main" val="204591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04B28-8E83-D463-117B-5C24506FE96D}"/>
              </a:ext>
            </a:extLst>
          </p:cNvPr>
          <p:cNvSpPr>
            <a:spLocks noGrp="1"/>
          </p:cNvSpPr>
          <p:nvPr>
            <p:ph idx="1"/>
          </p:nvPr>
        </p:nvSpPr>
        <p:spPr>
          <a:xfrm>
            <a:off x="838200" y="1595718"/>
            <a:ext cx="10502153" cy="4581245"/>
          </a:xfrm>
        </p:spPr>
        <p:txBody>
          <a:bodyPr>
            <a:normAutofit fontScale="85000" lnSpcReduction="20000"/>
          </a:bodyPr>
          <a:lstStyle/>
          <a:p>
            <a:r>
              <a:rPr lang="en-US" b="1" dirty="0">
                <a:solidFill>
                  <a:srgbClr val="FF0000"/>
                </a:solidFill>
              </a:rPr>
              <a:t>Physical Destruction</a:t>
            </a:r>
            <a:r>
              <a:rPr lang="en-US" dirty="0"/>
              <a:t>: It commanded the fast-spinning centrifuges to suddenly spin dangerously fast, then drastically slow down, and then speed up again. This intense, erratic physical stress caused the delicate aluminum rotors to warp, fly apart, and physically destroy themselves.</a:t>
            </a:r>
          </a:p>
          <a:p>
            <a:endParaRPr lang="en-US" dirty="0"/>
          </a:p>
          <a:p>
            <a:r>
              <a:rPr lang="en-US" b="1" dirty="0">
                <a:solidFill>
                  <a:srgbClr val="FF0000"/>
                </a:solidFill>
              </a:rPr>
              <a:t>The Digital Mirage </a:t>
            </a:r>
            <a:r>
              <a:rPr lang="en-US" dirty="0"/>
              <a:t>(Rootkit): While it was tearing the hardware apart, Stuxnet played a "pre-recorded loop" of normal operating data back to the control room monitors. To the Iranian scientists watching the screens, everything looked perfectly healthy.</a:t>
            </a:r>
          </a:p>
          <a:p>
            <a:endParaRPr lang="en-US" dirty="0"/>
          </a:p>
          <a:p>
            <a:r>
              <a:rPr lang="en-US" dirty="0"/>
              <a:t>In June 2010, a small cybersecurity firm in Belarus named </a:t>
            </a:r>
            <a:r>
              <a:rPr lang="en-US" dirty="0" err="1"/>
              <a:t>VirusBlokAda</a:t>
            </a:r>
            <a:r>
              <a:rPr lang="en-US" dirty="0"/>
              <a:t> was hired to look at a malfunctioning computer in Iran and discovered the wildly complex code. Security firms worldwide (like Symantec and Kaspersky) spent months dissecting it, realizing it had successfully ruined roughly one-fifth (about 1,000) of Iran’s nuclear centrifuges.</a:t>
            </a:r>
          </a:p>
          <a:p>
            <a:endParaRPr lang="en-US" dirty="0"/>
          </a:p>
        </p:txBody>
      </p:sp>
      <p:sp>
        <p:nvSpPr>
          <p:cNvPr id="4" name="Slide Number Placeholder 3">
            <a:extLst>
              <a:ext uri="{FF2B5EF4-FFF2-40B4-BE49-F238E27FC236}">
                <a16:creationId xmlns:a16="http://schemas.microsoft.com/office/drawing/2014/main" id="{5EE55889-8CBA-1753-17C3-07E799772763}"/>
              </a:ext>
            </a:extLst>
          </p:cNvPr>
          <p:cNvSpPr>
            <a:spLocks noGrp="1"/>
          </p:cNvSpPr>
          <p:nvPr>
            <p:ph type="sldNum" sz="quarter" idx="12"/>
          </p:nvPr>
        </p:nvSpPr>
        <p:spPr/>
        <p:txBody>
          <a:bodyPr/>
          <a:lstStyle/>
          <a:p>
            <a:fld id="{665B7325-2B96-4574-93A1-E24C4A2742E8}" type="slidenum">
              <a:rPr lang="en-US" smtClean="0"/>
              <a:t>13</a:t>
            </a:fld>
            <a:endParaRPr lang="en-US"/>
          </a:p>
        </p:txBody>
      </p:sp>
    </p:spTree>
    <p:extLst>
      <p:ext uri="{BB962C8B-B14F-4D97-AF65-F5344CB8AC3E}">
        <p14:creationId xmlns:p14="http://schemas.microsoft.com/office/powerpoint/2010/main" val="116777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F0D6-1B50-3B5D-5F76-8153C615A7A3}"/>
              </a:ext>
            </a:extLst>
          </p:cNvPr>
          <p:cNvSpPr>
            <a:spLocks noGrp="1"/>
          </p:cNvSpPr>
          <p:nvPr>
            <p:ph type="title"/>
          </p:nvPr>
        </p:nvSpPr>
        <p:spPr/>
        <p:txBody>
          <a:bodyPr/>
          <a:lstStyle/>
          <a:p>
            <a:r>
              <a:rPr lang="en-US" dirty="0"/>
              <a:t>Classic cryptography</a:t>
            </a:r>
          </a:p>
        </p:txBody>
      </p:sp>
      <p:sp>
        <p:nvSpPr>
          <p:cNvPr id="3" name="Content Placeholder 2">
            <a:extLst>
              <a:ext uri="{FF2B5EF4-FFF2-40B4-BE49-F238E27FC236}">
                <a16:creationId xmlns:a16="http://schemas.microsoft.com/office/drawing/2014/main" id="{D0F1286E-4AE0-5054-3FED-FBF276397904}"/>
              </a:ext>
            </a:extLst>
          </p:cNvPr>
          <p:cNvSpPr>
            <a:spLocks noGrp="1"/>
          </p:cNvSpPr>
          <p:nvPr>
            <p:ph idx="1"/>
          </p:nvPr>
        </p:nvSpPr>
        <p:spPr/>
        <p:txBody>
          <a:bodyPr/>
          <a:lstStyle/>
          <a:p>
            <a:r>
              <a:rPr lang="en-US" dirty="0"/>
              <a:t>     one-way function</a:t>
            </a:r>
          </a:p>
          <a:p>
            <a:r>
              <a:rPr lang="en-US" dirty="0"/>
              <a:t>     integer factorization</a:t>
            </a:r>
          </a:p>
          <a:p>
            <a:r>
              <a:rPr lang="en-US" dirty="0"/>
              <a:t>     quantum computer attack</a:t>
            </a:r>
          </a:p>
          <a:p>
            <a:r>
              <a:rPr lang="en-US" dirty="0"/>
              <a:t>     Shor algorithm</a:t>
            </a:r>
          </a:p>
        </p:txBody>
      </p:sp>
      <p:sp>
        <p:nvSpPr>
          <p:cNvPr id="4" name="Slide Number Placeholder 3">
            <a:extLst>
              <a:ext uri="{FF2B5EF4-FFF2-40B4-BE49-F238E27FC236}">
                <a16:creationId xmlns:a16="http://schemas.microsoft.com/office/drawing/2014/main" id="{E95E1BA2-8DE9-EAAD-8D60-A8D035E84B78}"/>
              </a:ext>
            </a:extLst>
          </p:cNvPr>
          <p:cNvSpPr>
            <a:spLocks noGrp="1"/>
          </p:cNvSpPr>
          <p:nvPr>
            <p:ph type="sldNum" sz="quarter" idx="12"/>
          </p:nvPr>
        </p:nvSpPr>
        <p:spPr/>
        <p:txBody>
          <a:bodyPr/>
          <a:lstStyle/>
          <a:p>
            <a:fld id="{665B7325-2B96-4574-93A1-E24C4A2742E8}" type="slidenum">
              <a:rPr lang="en-US" smtClean="0"/>
              <a:t>14</a:t>
            </a:fld>
            <a:endParaRPr lang="en-US"/>
          </a:p>
        </p:txBody>
      </p:sp>
    </p:spTree>
    <p:extLst>
      <p:ext uri="{BB962C8B-B14F-4D97-AF65-F5344CB8AC3E}">
        <p14:creationId xmlns:p14="http://schemas.microsoft.com/office/powerpoint/2010/main" val="305911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algorithms</a:t>
            </a:r>
          </a:p>
        </p:txBody>
      </p:sp>
      <p:sp>
        <p:nvSpPr>
          <p:cNvPr id="3" name="Content Placeholder 2"/>
          <p:cNvSpPr>
            <a:spLocks noGrp="1"/>
          </p:cNvSpPr>
          <p:nvPr>
            <p:ph idx="1"/>
          </p:nvPr>
        </p:nvSpPr>
        <p:spPr/>
        <p:txBody>
          <a:bodyPr/>
          <a:lstStyle/>
          <a:p>
            <a:r>
              <a:rPr lang="en-US" sz="4000" dirty="0"/>
              <a:t>Shor's integer factorization</a:t>
            </a:r>
          </a:p>
          <a:p>
            <a:endParaRPr lang="en-US" sz="4000" dirty="0"/>
          </a:p>
          <a:p>
            <a:r>
              <a:rPr lang="en-US" sz="4000" dirty="0"/>
              <a:t>Given an integer N, find its prime factors</a:t>
            </a:r>
          </a:p>
          <a:p>
            <a:endParaRPr lang="en-US" sz="4000" dirty="0"/>
          </a:p>
          <a:p>
            <a:endParaRPr lang="en-US" dirty="0"/>
          </a:p>
        </p:txBody>
      </p:sp>
      <p:sp>
        <p:nvSpPr>
          <p:cNvPr id="4" name="Slide Number Placeholder 3">
            <a:extLst>
              <a:ext uri="{FF2B5EF4-FFF2-40B4-BE49-F238E27FC236}">
                <a16:creationId xmlns:a16="http://schemas.microsoft.com/office/drawing/2014/main" id="{AE57B1CA-E917-B4A1-B3A1-82534D600273}"/>
              </a:ext>
            </a:extLst>
          </p:cNvPr>
          <p:cNvSpPr>
            <a:spLocks noGrp="1"/>
          </p:cNvSpPr>
          <p:nvPr>
            <p:ph type="sldNum" sz="quarter" idx="12"/>
          </p:nvPr>
        </p:nvSpPr>
        <p:spPr/>
        <p:txBody>
          <a:bodyPr/>
          <a:lstStyle/>
          <a:p>
            <a:fld id="{665B7325-2B96-4574-93A1-E24C4A2742E8}" type="slidenum">
              <a:rPr lang="en-US" smtClean="0"/>
              <a:t>15</a:t>
            </a:fld>
            <a:endParaRPr lang="en-US"/>
          </a:p>
        </p:txBody>
      </p:sp>
    </p:spTree>
    <p:extLst>
      <p:ext uri="{BB962C8B-B14F-4D97-AF65-F5344CB8AC3E}">
        <p14:creationId xmlns:p14="http://schemas.microsoft.com/office/powerpoint/2010/main" val="283193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Algorithms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2209800"/>
            <a:ext cx="2133600" cy="3200400"/>
          </a:xfrm>
          <a:prstGeom prst="rect">
            <a:avLst/>
          </a:prstGeom>
        </p:spPr>
      </p:pic>
      <p:sp>
        <p:nvSpPr>
          <p:cNvPr id="5" name="Content Placeholder 2"/>
          <p:cNvSpPr txBox="1">
            <a:spLocks/>
          </p:cNvSpPr>
          <p:nvPr/>
        </p:nvSpPr>
        <p:spPr>
          <a:xfrm>
            <a:off x="609600" y="2514600"/>
            <a:ext cx="7162800"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742950">
              <a:buAutoNum type="arabicPlain" startAt="1994"/>
            </a:pPr>
            <a:r>
              <a:rPr lang="en-US" sz="4000" dirty="0"/>
              <a:t>   Peter Shor </a:t>
            </a:r>
          </a:p>
          <a:p>
            <a:pPr marL="0" indent="0">
              <a:buNone/>
            </a:pPr>
            <a:r>
              <a:rPr lang="en-US" sz="4000" dirty="0"/>
              <a:t>a quantum algorithm  for integer factorization formulated</a:t>
            </a:r>
          </a:p>
        </p:txBody>
      </p:sp>
      <p:sp>
        <p:nvSpPr>
          <p:cNvPr id="3" name="Slide Number Placeholder 2">
            <a:extLst>
              <a:ext uri="{FF2B5EF4-FFF2-40B4-BE49-F238E27FC236}">
                <a16:creationId xmlns:a16="http://schemas.microsoft.com/office/drawing/2014/main" id="{4928CC1F-B780-336E-2C04-6F18200F3D75}"/>
              </a:ext>
            </a:extLst>
          </p:cNvPr>
          <p:cNvSpPr>
            <a:spLocks noGrp="1"/>
          </p:cNvSpPr>
          <p:nvPr>
            <p:ph type="sldNum" sz="quarter" idx="12"/>
          </p:nvPr>
        </p:nvSpPr>
        <p:spPr/>
        <p:txBody>
          <a:bodyPr/>
          <a:lstStyle/>
          <a:p>
            <a:fld id="{665B7325-2B96-4574-93A1-E24C4A2742E8}" type="slidenum">
              <a:rPr lang="en-US" smtClean="0"/>
              <a:t>16</a:t>
            </a:fld>
            <a:endParaRPr lang="en-US"/>
          </a:p>
        </p:txBody>
      </p:sp>
    </p:spTree>
    <p:extLst>
      <p:ext uri="{BB962C8B-B14F-4D97-AF65-F5344CB8AC3E}">
        <p14:creationId xmlns:p14="http://schemas.microsoft.com/office/powerpoint/2010/main" val="209057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6AB1-150B-9A57-2F0A-F6826E4C4960}"/>
              </a:ext>
            </a:extLst>
          </p:cNvPr>
          <p:cNvSpPr>
            <a:spLocks noGrp="1"/>
          </p:cNvSpPr>
          <p:nvPr>
            <p:ph type="ctrTitle"/>
          </p:nvPr>
        </p:nvSpPr>
        <p:spPr/>
        <p:txBody>
          <a:bodyPr/>
          <a:lstStyle/>
          <a:p>
            <a:r>
              <a:rPr lang="en-US" dirty="0"/>
              <a:t>Quantum Computer</a:t>
            </a:r>
          </a:p>
        </p:txBody>
      </p:sp>
      <p:sp>
        <p:nvSpPr>
          <p:cNvPr id="3" name="Subtitle 2">
            <a:extLst>
              <a:ext uri="{FF2B5EF4-FFF2-40B4-BE49-F238E27FC236}">
                <a16:creationId xmlns:a16="http://schemas.microsoft.com/office/drawing/2014/main" id="{15EFE1E5-0C36-A998-FC2D-BCC83D8F678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99A63AF-2E9A-3C66-9FA9-66512FFDB70A}"/>
              </a:ext>
            </a:extLst>
          </p:cNvPr>
          <p:cNvSpPr>
            <a:spLocks noGrp="1"/>
          </p:cNvSpPr>
          <p:nvPr>
            <p:ph type="sldNum" sz="quarter" idx="12"/>
          </p:nvPr>
        </p:nvSpPr>
        <p:spPr/>
        <p:txBody>
          <a:bodyPr/>
          <a:lstStyle/>
          <a:p>
            <a:fld id="{665B7325-2B96-4574-93A1-E24C4A2742E8}" type="slidenum">
              <a:rPr lang="en-US" smtClean="0"/>
              <a:t>17</a:t>
            </a:fld>
            <a:endParaRPr lang="en-US"/>
          </a:p>
        </p:txBody>
      </p:sp>
    </p:spTree>
    <p:extLst>
      <p:ext uri="{BB962C8B-B14F-4D97-AF65-F5344CB8AC3E}">
        <p14:creationId xmlns:p14="http://schemas.microsoft.com/office/powerpoint/2010/main" val="184767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quantum computer?</a:t>
            </a:r>
          </a:p>
        </p:txBody>
      </p:sp>
      <p:sp>
        <p:nvSpPr>
          <p:cNvPr id="3" name="Content Placeholder 2"/>
          <p:cNvSpPr>
            <a:spLocks noGrp="1"/>
          </p:cNvSpPr>
          <p:nvPr>
            <p:ph idx="1"/>
          </p:nvPr>
        </p:nvSpPr>
        <p:spPr/>
        <p:txBody>
          <a:bodyPr>
            <a:normAutofit/>
          </a:bodyPr>
          <a:lstStyle/>
          <a:p>
            <a:r>
              <a:rPr lang="en-US" sz="4000" dirty="0"/>
              <a:t>a computer that relies on special memory, "quantum bit", to perform massively parallel computing.</a:t>
            </a:r>
          </a:p>
        </p:txBody>
      </p:sp>
      <p:sp>
        <p:nvSpPr>
          <p:cNvPr id="4" name="Slide Number Placeholder 3">
            <a:extLst>
              <a:ext uri="{FF2B5EF4-FFF2-40B4-BE49-F238E27FC236}">
                <a16:creationId xmlns:a16="http://schemas.microsoft.com/office/drawing/2014/main" id="{2F08AE90-F15F-9E2A-B75A-7C2D0BF3AF56}"/>
              </a:ext>
            </a:extLst>
          </p:cNvPr>
          <p:cNvSpPr>
            <a:spLocks noGrp="1"/>
          </p:cNvSpPr>
          <p:nvPr>
            <p:ph type="sldNum" sz="quarter" idx="12"/>
          </p:nvPr>
        </p:nvSpPr>
        <p:spPr/>
        <p:txBody>
          <a:bodyPr/>
          <a:lstStyle/>
          <a:p>
            <a:fld id="{665B7325-2B96-4574-93A1-E24C4A2742E8}" type="slidenum">
              <a:rPr lang="en-US" smtClean="0"/>
              <a:t>18</a:t>
            </a:fld>
            <a:endParaRPr lang="en-US"/>
          </a:p>
        </p:txBody>
      </p:sp>
    </p:spTree>
    <p:extLst>
      <p:ext uri="{BB962C8B-B14F-4D97-AF65-F5344CB8AC3E}">
        <p14:creationId xmlns:p14="http://schemas.microsoft.com/office/powerpoint/2010/main" val="247851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1"/>
            <a:ext cx="7772400" cy="1456267"/>
          </a:xfrm>
        </p:spPr>
        <p:txBody>
          <a:bodyPr/>
          <a:lstStyle/>
          <a:p>
            <a:r>
              <a:rPr lang="en-US" dirty="0"/>
              <a:t>What is a quantum bit?</a:t>
            </a:r>
          </a:p>
        </p:txBody>
      </p:sp>
      <p:sp>
        <p:nvSpPr>
          <p:cNvPr id="3" name="Content Placeholder 2"/>
          <p:cNvSpPr>
            <a:spLocks noGrp="1"/>
          </p:cNvSpPr>
          <p:nvPr>
            <p:ph idx="1"/>
          </p:nvPr>
        </p:nvSpPr>
        <p:spPr/>
        <p:txBody>
          <a:bodyPr>
            <a:noAutofit/>
          </a:bodyPr>
          <a:lstStyle/>
          <a:p>
            <a:r>
              <a:rPr lang="en-US" sz="4000" dirty="0"/>
              <a:t>a basic unit of memory that uses “quantum state” to store information.</a:t>
            </a:r>
          </a:p>
          <a:p>
            <a:r>
              <a:rPr lang="en-US" sz="4000" dirty="0"/>
              <a:t>a "qubit" stores the probability of many states of information.  </a:t>
            </a:r>
          </a:p>
        </p:txBody>
      </p:sp>
      <p:sp>
        <p:nvSpPr>
          <p:cNvPr id="4" name="Slide Number Placeholder 3">
            <a:extLst>
              <a:ext uri="{FF2B5EF4-FFF2-40B4-BE49-F238E27FC236}">
                <a16:creationId xmlns:a16="http://schemas.microsoft.com/office/drawing/2014/main" id="{F52A97CC-C032-DB81-B097-2E22CA7484AF}"/>
              </a:ext>
            </a:extLst>
          </p:cNvPr>
          <p:cNvSpPr>
            <a:spLocks noGrp="1"/>
          </p:cNvSpPr>
          <p:nvPr>
            <p:ph type="sldNum" sz="quarter" idx="12"/>
          </p:nvPr>
        </p:nvSpPr>
        <p:spPr/>
        <p:txBody>
          <a:bodyPr/>
          <a:lstStyle/>
          <a:p>
            <a:fld id="{665B7325-2B96-4574-93A1-E24C4A2742E8}" type="slidenum">
              <a:rPr lang="en-US" smtClean="0"/>
              <a:t>19</a:t>
            </a:fld>
            <a:endParaRPr lang="en-US"/>
          </a:p>
        </p:txBody>
      </p:sp>
    </p:spTree>
    <p:extLst>
      <p:ext uri="{BB962C8B-B14F-4D97-AF65-F5344CB8AC3E}">
        <p14:creationId xmlns:p14="http://schemas.microsoft.com/office/powerpoint/2010/main" val="79166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p:txBody>
          <a:bodyPr/>
          <a:lstStyle/>
          <a:p>
            <a:r>
              <a:rPr lang="en-US" sz="3600" dirty="0"/>
              <a:t>Search  “Prabhas Chongstitvatana”</a:t>
            </a:r>
          </a:p>
          <a:p>
            <a:r>
              <a:rPr lang="en-US" sz="3600" dirty="0"/>
              <a:t>Get to me homepage</a:t>
            </a:r>
          </a:p>
          <a:p>
            <a:endParaRPr lang="en-US" sz="3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505200"/>
            <a:ext cx="2528108" cy="2629128"/>
          </a:xfrm>
          <a:prstGeom prst="rect">
            <a:avLst/>
          </a:prstGeom>
        </p:spPr>
      </p:pic>
      <p:sp>
        <p:nvSpPr>
          <p:cNvPr id="5" name="Slide Number Placeholder 4">
            <a:extLst>
              <a:ext uri="{FF2B5EF4-FFF2-40B4-BE49-F238E27FC236}">
                <a16:creationId xmlns:a16="http://schemas.microsoft.com/office/drawing/2014/main" id="{792C3EE5-5224-D1C8-ABAB-EF42B8D43AD7}"/>
              </a:ext>
            </a:extLst>
          </p:cNvPr>
          <p:cNvSpPr>
            <a:spLocks noGrp="1"/>
          </p:cNvSpPr>
          <p:nvPr>
            <p:ph type="sldNum" sz="quarter" idx="12"/>
          </p:nvPr>
        </p:nvSpPr>
        <p:spPr/>
        <p:txBody>
          <a:bodyPr/>
          <a:lstStyle/>
          <a:p>
            <a:fld id="{665B7325-2B96-4574-93A1-E24C4A2742E8}" type="slidenum">
              <a:rPr lang="en-US" smtClean="0"/>
              <a:t>2</a:t>
            </a:fld>
            <a:endParaRPr lang="en-US"/>
          </a:p>
        </p:txBody>
      </p:sp>
    </p:spTree>
    <p:extLst>
      <p:ext uri="{BB962C8B-B14F-4D97-AF65-F5344CB8AC3E}">
        <p14:creationId xmlns:p14="http://schemas.microsoft.com/office/powerpoint/2010/main" val="135127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3708426" cy="361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41F3B7F8-5F10-8A20-D116-5F2B0FB94501}"/>
              </a:ext>
            </a:extLst>
          </p:cNvPr>
          <p:cNvSpPr>
            <a:spLocks noGrp="1"/>
          </p:cNvSpPr>
          <p:nvPr>
            <p:ph type="sldNum" sz="quarter" idx="12"/>
          </p:nvPr>
        </p:nvSpPr>
        <p:spPr/>
        <p:txBody>
          <a:bodyPr/>
          <a:lstStyle/>
          <a:p>
            <a:fld id="{665B7325-2B96-4574-93A1-E24C4A2742E8}" type="slidenum">
              <a:rPr lang="en-US" smtClean="0"/>
              <a:t>20</a:t>
            </a:fld>
            <a:endParaRPr lang="en-US"/>
          </a:p>
        </p:txBody>
      </p:sp>
    </p:spTree>
    <p:extLst>
      <p:ext uri="{BB962C8B-B14F-4D97-AF65-F5344CB8AC3E}">
        <p14:creationId xmlns:p14="http://schemas.microsoft.com/office/powerpoint/2010/main" val="422108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advantage?</a:t>
            </a:r>
          </a:p>
        </p:txBody>
      </p:sp>
      <p:sp>
        <p:nvSpPr>
          <p:cNvPr id="3" name="Content Placeholder 2"/>
          <p:cNvSpPr>
            <a:spLocks noGrp="1"/>
          </p:cNvSpPr>
          <p:nvPr>
            <p:ph idx="1"/>
          </p:nvPr>
        </p:nvSpPr>
        <p:spPr/>
        <p:txBody>
          <a:bodyPr>
            <a:normAutofit/>
          </a:bodyPr>
          <a:lstStyle/>
          <a:p>
            <a:r>
              <a:rPr lang="en-US" sz="4000" dirty="0"/>
              <a:t>it is very </a:t>
            </a:r>
            <a:r>
              <a:rPr lang="en-US" sz="4000" dirty="0" err="1"/>
              <a:t>very</a:t>
            </a:r>
            <a:r>
              <a:rPr lang="en-US" sz="4000" dirty="0"/>
              <a:t> fast compared to conventional computers.</a:t>
            </a:r>
          </a:p>
        </p:txBody>
      </p:sp>
      <p:sp>
        <p:nvSpPr>
          <p:cNvPr id="4" name="Slide Number Placeholder 3">
            <a:extLst>
              <a:ext uri="{FF2B5EF4-FFF2-40B4-BE49-F238E27FC236}">
                <a16:creationId xmlns:a16="http://schemas.microsoft.com/office/drawing/2014/main" id="{30F9236D-BDB2-628D-FEE4-EA84F8940B18}"/>
              </a:ext>
            </a:extLst>
          </p:cNvPr>
          <p:cNvSpPr>
            <a:spLocks noGrp="1"/>
          </p:cNvSpPr>
          <p:nvPr>
            <p:ph type="sldNum" sz="quarter" idx="12"/>
          </p:nvPr>
        </p:nvSpPr>
        <p:spPr/>
        <p:txBody>
          <a:bodyPr/>
          <a:lstStyle/>
          <a:p>
            <a:fld id="{665B7325-2B96-4574-93A1-E24C4A2742E8}" type="slidenum">
              <a:rPr lang="en-US" smtClean="0"/>
              <a:t>21</a:t>
            </a:fld>
            <a:endParaRPr lang="en-US"/>
          </a:p>
        </p:txBody>
      </p:sp>
    </p:spTree>
    <p:extLst>
      <p:ext uri="{BB962C8B-B14F-4D97-AF65-F5344CB8AC3E}">
        <p14:creationId xmlns:p14="http://schemas.microsoft.com/office/powerpoint/2010/main" val="234730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a:t>google quantum lab's paper Dec 2015</a:t>
            </a:r>
          </a:p>
          <a:p>
            <a:endParaRPr lang="en-US" sz="4000" dirty="0"/>
          </a:p>
          <a:p>
            <a:r>
              <a:rPr lang="en-US" sz="4000" dirty="0"/>
              <a:t>claim of 100,000,000x speed up</a:t>
            </a:r>
          </a:p>
        </p:txBody>
      </p:sp>
      <p:sp>
        <p:nvSpPr>
          <p:cNvPr id="4" name="Slide Number Placeholder 3">
            <a:extLst>
              <a:ext uri="{FF2B5EF4-FFF2-40B4-BE49-F238E27FC236}">
                <a16:creationId xmlns:a16="http://schemas.microsoft.com/office/drawing/2014/main" id="{326EAE7D-2DB4-15BB-E487-EBD5CC0591A4}"/>
              </a:ext>
            </a:extLst>
          </p:cNvPr>
          <p:cNvSpPr>
            <a:spLocks noGrp="1"/>
          </p:cNvSpPr>
          <p:nvPr>
            <p:ph type="sldNum" sz="quarter" idx="12"/>
          </p:nvPr>
        </p:nvSpPr>
        <p:spPr/>
        <p:txBody>
          <a:bodyPr/>
          <a:lstStyle/>
          <a:p>
            <a:fld id="{665B7325-2B96-4574-93A1-E24C4A2742E8}" type="slidenum">
              <a:rPr lang="en-US" smtClean="0"/>
              <a:t>22</a:t>
            </a:fld>
            <a:endParaRPr lang="en-US"/>
          </a:p>
        </p:txBody>
      </p:sp>
    </p:spTree>
    <p:extLst>
      <p:ext uri="{BB962C8B-B14F-4D97-AF65-F5344CB8AC3E}">
        <p14:creationId xmlns:p14="http://schemas.microsoft.com/office/powerpoint/2010/main" val="219065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1" y="609602"/>
            <a:ext cx="4352925" cy="5779307"/>
          </a:xfrm>
        </p:spPr>
      </p:pic>
      <p:sp>
        <p:nvSpPr>
          <p:cNvPr id="3" name="Slide Number Placeholder 2">
            <a:extLst>
              <a:ext uri="{FF2B5EF4-FFF2-40B4-BE49-F238E27FC236}">
                <a16:creationId xmlns:a16="http://schemas.microsoft.com/office/drawing/2014/main" id="{9F61F43E-B83F-51F5-916A-A8036F9492B1}"/>
              </a:ext>
            </a:extLst>
          </p:cNvPr>
          <p:cNvSpPr>
            <a:spLocks noGrp="1"/>
          </p:cNvSpPr>
          <p:nvPr>
            <p:ph type="sldNum" sz="quarter" idx="12"/>
          </p:nvPr>
        </p:nvSpPr>
        <p:spPr/>
        <p:txBody>
          <a:bodyPr/>
          <a:lstStyle/>
          <a:p>
            <a:fld id="{665B7325-2B96-4574-93A1-E24C4A2742E8}" type="slidenum">
              <a:rPr lang="en-US" smtClean="0"/>
              <a:t>23</a:t>
            </a:fld>
            <a:endParaRPr lang="en-US"/>
          </a:p>
        </p:txBody>
      </p:sp>
    </p:spTree>
    <p:extLst>
      <p:ext uri="{BB962C8B-B14F-4D97-AF65-F5344CB8AC3E}">
        <p14:creationId xmlns:p14="http://schemas.microsoft.com/office/powerpoint/2010/main" val="1719734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algorithms</a:t>
            </a:r>
          </a:p>
        </p:txBody>
      </p:sp>
      <p:sp>
        <p:nvSpPr>
          <p:cNvPr id="3" name="Content Placeholder 2"/>
          <p:cNvSpPr>
            <a:spLocks noGrp="1"/>
          </p:cNvSpPr>
          <p:nvPr>
            <p:ph idx="1"/>
          </p:nvPr>
        </p:nvSpPr>
        <p:spPr/>
        <p:txBody>
          <a:bodyPr>
            <a:normAutofit/>
          </a:bodyPr>
          <a:lstStyle/>
          <a:p>
            <a:r>
              <a:rPr lang="en-US" sz="4000" dirty="0"/>
              <a:t>computer programs that work on quantum computers</a:t>
            </a:r>
          </a:p>
          <a:p>
            <a:endParaRPr lang="en-US" sz="4000" dirty="0"/>
          </a:p>
        </p:txBody>
      </p:sp>
      <p:sp>
        <p:nvSpPr>
          <p:cNvPr id="4" name="Slide Number Placeholder 3">
            <a:extLst>
              <a:ext uri="{FF2B5EF4-FFF2-40B4-BE49-F238E27FC236}">
                <a16:creationId xmlns:a16="http://schemas.microsoft.com/office/drawing/2014/main" id="{24C2A9F1-8FB2-A339-7FD1-8B519FFEEB3F}"/>
              </a:ext>
            </a:extLst>
          </p:cNvPr>
          <p:cNvSpPr>
            <a:spLocks noGrp="1"/>
          </p:cNvSpPr>
          <p:nvPr>
            <p:ph type="sldNum" sz="quarter" idx="12"/>
          </p:nvPr>
        </p:nvSpPr>
        <p:spPr/>
        <p:txBody>
          <a:bodyPr/>
          <a:lstStyle/>
          <a:p>
            <a:fld id="{665B7325-2B96-4574-93A1-E24C4A2742E8}" type="slidenum">
              <a:rPr lang="en-US" smtClean="0"/>
              <a:t>24</a:t>
            </a:fld>
            <a:endParaRPr lang="en-US"/>
          </a:p>
        </p:txBody>
      </p:sp>
    </p:spTree>
    <p:extLst>
      <p:ext uri="{BB962C8B-B14F-4D97-AF65-F5344CB8AC3E}">
        <p14:creationId xmlns:p14="http://schemas.microsoft.com/office/powerpoint/2010/main" val="43494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t>Combinatorial optimisation</a:t>
            </a:r>
            <a:endParaRPr lang="th-TH" b="1"/>
          </a:p>
        </p:txBody>
      </p:sp>
      <p:sp>
        <p:nvSpPr>
          <p:cNvPr id="3075" name="Rectangle 3"/>
          <p:cNvSpPr>
            <a:spLocks noGrp="1" noChangeArrowheads="1"/>
          </p:cNvSpPr>
          <p:nvPr>
            <p:ph idx="1"/>
          </p:nvPr>
        </p:nvSpPr>
        <p:spPr/>
        <p:txBody>
          <a:bodyPr>
            <a:normAutofit/>
          </a:bodyPr>
          <a:lstStyle/>
          <a:p>
            <a:r>
              <a:rPr lang="en-US" sz="3200" dirty="0"/>
              <a:t>The domains of feasible solutions are discrete.  </a:t>
            </a:r>
          </a:p>
          <a:p>
            <a:r>
              <a:rPr lang="en-US" sz="3200" dirty="0"/>
              <a:t>Examples </a:t>
            </a:r>
          </a:p>
          <a:p>
            <a:pPr lvl="1"/>
            <a:r>
              <a:rPr lang="en-US" sz="3200" dirty="0"/>
              <a:t>Traveling salesman problem </a:t>
            </a:r>
          </a:p>
          <a:p>
            <a:pPr lvl="1"/>
            <a:r>
              <a:rPr lang="en-US" sz="3200" dirty="0"/>
              <a:t>Minimum spanning tree problem</a:t>
            </a:r>
          </a:p>
          <a:p>
            <a:pPr lvl="1"/>
            <a:r>
              <a:rPr lang="en-US" sz="3200" dirty="0"/>
              <a:t>Set-covering problem </a:t>
            </a:r>
          </a:p>
          <a:p>
            <a:pPr lvl="1"/>
            <a:r>
              <a:rPr lang="en-US" sz="3200" dirty="0"/>
              <a:t>Knapsack problem</a:t>
            </a:r>
            <a:endParaRPr lang="th-TH" sz="3200" dirty="0"/>
          </a:p>
        </p:txBody>
      </p:sp>
      <p:sp>
        <p:nvSpPr>
          <p:cNvPr id="2" name="Slide Number Placeholder 1">
            <a:extLst>
              <a:ext uri="{FF2B5EF4-FFF2-40B4-BE49-F238E27FC236}">
                <a16:creationId xmlns:a16="http://schemas.microsoft.com/office/drawing/2014/main" id="{339D07EC-740A-2EEA-B465-EC8E5F8FB08A}"/>
              </a:ext>
            </a:extLst>
          </p:cNvPr>
          <p:cNvSpPr>
            <a:spLocks noGrp="1"/>
          </p:cNvSpPr>
          <p:nvPr>
            <p:ph type="sldNum" sz="quarter" idx="12"/>
          </p:nvPr>
        </p:nvSpPr>
        <p:spPr/>
        <p:txBody>
          <a:bodyPr/>
          <a:lstStyle/>
          <a:p>
            <a:fld id="{665B7325-2B96-4574-93A1-E24C4A2742E8}" type="slidenum">
              <a:rPr lang="en-US" smtClean="0"/>
              <a:t>25</a:t>
            </a:fld>
            <a:endParaRPr lang="en-US"/>
          </a:p>
        </p:txBody>
      </p:sp>
    </p:spTree>
    <p:extLst>
      <p:ext uri="{BB962C8B-B14F-4D97-AF65-F5344CB8AC3E}">
        <p14:creationId xmlns:p14="http://schemas.microsoft.com/office/powerpoint/2010/main" val="170939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F99C-8D18-7CC7-1EF1-7A4AD553DE3C}"/>
              </a:ext>
            </a:extLst>
          </p:cNvPr>
          <p:cNvSpPr>
            <a:spLocks noGrp="1"/>
          </p:cNvSpPr>
          <p:nvPr>
            <p:ph type="title"/>
          </p:nvPr>
        </p:nvSpPr>
        <p:spPr/>
        <p:txBody>
          <a:bodyPr/>
          <a:lstStyle/>
          <a:p>
            <a:r>
              <a:rPr lang="en-US" dirty="0"/>
              <a:t>Technology to build qubits</a:t>
            </a:r>
          </a:p>
        </p:txBody>
      </p:sp>
      <p:sp>
        <p:nvSpPr>
          <p:cNvPr id="3" name="Content Placeholder 2">
            <a:extLst>
              <a:ext uri="{FF2B5EF4-FFF2-40B4-BE49-F238E27FC236}">
                <a16:creationId xmlns:a16="http://schemas.microsoft.com/office/drawing/2014/main" id="{03A324D7-86F2-3FBB-BCE2-F5A9D8B81669}"/>
              </a:ext>
            </a:extLst>
          </p:cNvPr>
          <p:cNvSpPr>
            <a:spLocks noGrp="1"/>
          </p:cNvSpPr>
          <p:nvPr>
            <p:ph idx="1"/>
          </p:nvPr>
        </p:nvSpPr>
        <p:spPr/>
        <p:txBody>
          <a:bodyPr/>
          <a:lstStyle/>
          <a:p>
            <a:r>
              <a:rPr lang="en-US" sz="3200" dirty="0"/>
              <a:t>Super conducting qubit</a:t>
            </a:r>
          </a:p>
          <a:p>
            <a:r>
              <a:rPr lang="en-US" sz="3200" dirty="0"/>
              <a:t>Trapped Ion qubit</a:t>
            </a:r>
          </a:p>
          <a:p>
            <a:r>
              <a:rPr lang="en-US" sz="3200" dirty="0"/>
              <a:t>Photonic qubit</a:t>
            </a:r>
          </a:p>
          <a:p>
            <a:r>
              <a:rPr lang="en-US" sz="3200" dirty="0"/>
              <a:t>Semiconductor quantum dots </a:t>
            </a:r>
          </a:p>
          <a:p>
            <a:endParaRPr lang="en-US" dirty="0"/>
          </a:p>
        </p:txBody>
      </p:sp>
      <p:sp>
        <p:nvSpPr>
          <p:cNvPr id="4" name="Slide Number Placeholder 3">
            <a:extLst>
              <a:ext uri="{FF2B5EF4-FFF2-40B4-BE49-F238E27FC236}">
                <a16:creationId xmlns:a16="http://schemas.microsoft.com/office/drawing/2014/main" id="{EA11714F-98DE-BCB4-7172-87A51276A00C}"/>
              </a:ext>
            </a:extLst>
          </p:cNvPr>
          <p:cNvSpPr>
            <a:spLocks noGrp="1"/>
          </p:cNvSpPr>
          <p:nvPr>
            <p:ph type="sldNum" sz="quarter" idx="12"/>
          </p:nvPr>
        </p:nvSpPr>
        <p:spPr/>
        <p:txBody>
          <a:bodyPr/>
          <a:lstStyle/>
          <a:p>
            <a:fld id="{665B7325-2B96-4574-93A1-E24C4A2742E8}" type="slidenum">
              <a:rPr lang="en-US" smtClean="0"/>
              <a:t>26</a:t>
            </a:fld>
            <a:endParaRPr lang="en-US"/>
          </a:p>
        </p:txBody>
      </p:sp>
    </p:spTree>
    <p:extLst>
      <p:ext uri="{BB962C8B-B14F-4D97-AF65-F5344CB8AC3E}">
        <p14:creationId xmlns:p14="http://schemas.microsoft.com/office/powerpoint/2010/main" val="587499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5 qubits processor</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95488" y="2141538"/>
            <a:ext cx="3712049" cy="364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E2ACF47E-0A87-7D12-9275-887E021167CE}"/>
              </a:ext>
            </a:extLst>
          </p:cNvPr>
          <p:cNvSpPr>
            <a:spLocks noGrp="1"/>
          </p:cNvSpPr>
          <p:nvPr>
            <p:ph type="sldNum" sz="quarter" idx="12"/>
          </p:nvPr>
        </p:nvSpPr>
        <p:spPr/>
        <p:txBody>
          <a:bodyPr/>
          <a:lstStyle/>
          <a:p>
            <a:fld id="{665B7325-2B96-4574-93A1-E24C4A2742E8}" type="slidenum">
              <a:rPr lang="en-US" smtClean="0"/>
              <a:t>27</a:t>
            </a:fld>
            <a:endParaRPr lang="en-US"/>
          </a:p>
        </p:txBody>
      </p:sp>
    </p:spTree>
    <p:extLst>
      <p:ext uri="{BB962C8B-B14F-4D97-AF65-F5344CB8AC3E}">
        <p14:creationId xmlns:p14="http://schemas.microsoft.com/office/powerpoint/2010/main" val="3645872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131425" cy="1456267"/>
          </a:xfrm>
        </p:spPr>
        <p:txBody>
          <a:bodyPr>
            <a:normAutofit/>
          </a:bodyPr>
          <a:lstStyle/>
          <a:p>
            <a:pPr algn="ctr"/>
            <a:r>
              <a:rPr lang="en-US" dirty="0"/>
              <a:t>Google Nasa,  D-Wave 2x machine</a:t>
            </a:r>
          </a:p>
        </p:txBody>
      </p:sp>
      <p:pic>
        <p:nvPicPr>
          <p:cNvPr id="4" name="Content Placeholder 3"/>
          <p:cNvPicPr>
            <a:picLocks noGrp="1" noChangeAspect="1"/>
          </p:cNvPicPr>
          <p:nvPr>
            <p:ph idx="1"/>
          </p:nvPr>
        </p:nvPicPr>
        <p:blipFill>
          <a:blip r:embed="rId2"/>
          <a:stretch>
            <a:fillRect/>
          </a:stretch>
        </p:blipFill>
        <p:spPr>
          <a:xfrm>
            <a:off x="2286000" y="1371600"/>
            <a:ext cx="7315912" cy="5137827"/>
          </a:xfrm>
          <a:prstGeom prst="rect">
            <a:avLst/>
          </a:prstGeom>
        </p:spPr>
      </p:pic>
      <p:sp>
        <p:nvSpPr>
          <p:cNvPr id="3" name="Slide Number Placeholder 2">
            <a:extLst>
              <a:ext uri="{FF2B5EF4-FFF2-40B4-BE49-F238E27FC236}">
                <a16:creationId xmlns:a16="http://schemas.microsoft.com/office/drawing/2014/main" id="{50D1500C-F26D-15C8-0677-3FF5362608AF}"/>
              </a:ext>
            </a:extLst>
          </p:cNvPr>
          <p:cNvSpPr>
            <a:spLocks noGrp="1"/>
          </p:cNvSpPr>
          <p:nvPr>
            <p:ph type="sldNum" sz="quarter" idx="12"/>
          </p:nvPr>
        </p:nvSpPr>
        <p:spPr/>
        <p:txBody>
          <a:bodyPr/>
          <a:lstStyle/>
          <a:p>
            <a:fld id="{665B7325-2B96-4574-93A1-E24C4A2742E8}" type="slidenum">
              <a:rPr lang="en-US" smtClean="0"/>
              <a:t>28</a:t>
            </a:fld>
            <a:endParaRPr lang="en-US"/>
          </a:p>
        </p:txBody>
      </p:sp>
    </p:spTree>
    <p:extLst>
      <p:ext uri="{BB962C8B-B14F-4D97-AF65-F5344CB8AC3E}">
        <p14:creationId xmlns:p14="http://schemas.microsoft.com/office/powerpoint/2010/main" val="313408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Quantum bit in D-wave machine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1" y="2057400"/>
            <a:ext cx="6343011" cy="3568606"/>
          </a:xfrm>
        </p:spPr>
      </p:pic>
      <p:sp>
        <p:nvSpPr>
          <p:cNvPr id="3" name="Slide Number Placeholder 2">
            <a:extLst>
              <a:ext uri="{FF2B5EF4-FFF2-40B4-BE49-F238E27FC236}">
                <a16:creationId xmlns:a16="http://schemas.microsoft.com/office/drawing/2014/main" id="{E19B2181-64C0-5919-D0D9-1E1F1C3748DA}"/>
              </a:ext>
            </a:extLst>
          </p:cNvPr>
          <p:cNvSpPr>
            <a:spLocks noGrp="1"/>
          </p:cNvSpPr>
          <p:nvPr>
            <p:ph type="sldNum" sz="quarter" idx="12"/>
          </p:nvPr>
        </p:nvSpPr>
        <p:spPr/>
        <p:txBody>
          <a:bodyPr/>
          <a:lstStyle/>
          <a:p>
            <a:fld id="{665B7325-2B96-4574-93A1-E24C4A2742E8}" type="slidenum">
              <a:rPr lang="en-US" smtClean="0"/>
              <a:t>29</a:t>
            </a:fld>
            <a:endParaRPr lang="en-US"/>
          </a:p>
        </p:txBody>
      </p:sp>
    </p:spTree>
    <p:extLst>
      <p:ext uri="{BB962C8B-B14F-4D97-AF65-F5344CB8AC3E}">
        <p14:creationId xmlns:p14="http://schemas.microsoft.com/office/powerpoint/2010/main" val="293194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A153-085B-3C42-CABB-BBA318E1C9C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4C2DCBB-2256-3D34-3972-529D63838DB2}"/>
              </a:ext>
            </a:extLst>
          </p:cNvPr>
          <p:cNvSpPr>
            <a:spLocks noGrp="1"/>
          </p:cNvSpPr>
          <p:nvPr>
            <p:ph idx="1"/>
          </p:nvPr>
        </p:nvSpPr>
        <p:spPr/>
        <p:txBody>
          <a:bodyPr>
            <a:normAutofit fontScale="85000" lnSpcReduction="20000"/>
          </a:bodyPr>
          <a:lstStyle/>
          <a:p>
            <a:r>
              <a:rPr lang="en-US" dirty="0"/>
              <a:t>Cyber security</a:t>
            </a:r>
          </a:p>
          <a:p>
            <a:r>
              <a:rPr lang="en-US" dirty="0"/>
              <a:t>Quantum computer</a:t>
            </a:r>
          </a:p>
          <a:p>
            <a:r>
              <a:rPr lang="en-US" dirty="0"/>
              <a:t>      principle</a:t>
            </a:r>
          </a:p>
          <a:p>
            <a:r>
              <a:rPr lang="en-US" dirty="0"/>
              <a:t>      state of the art hardware</a:t>
            </a:r>
          </a:p>
          <a:p>
            <a:r>
              <a:rPr lang="en-US" dirty="0"/>
              <a:t>Quantum communication</a:t>
            </a:r>
          </a:p>
          <a:p>
            <a:r>
              <a:rPr lang="en-US" dirty="0"/>
              <a:t>      QKD</a:t>
            </a:r>
          </a:p>
          <a:p>
            <a:r>
              <a:rPr lang="en-US" dirty="0"/>
              <a:t>Post quantum cryptography </a:t>
            </a:r>
          </a:p>
          <a:p>
            <a:r>
              <a:rPr lang="en-US" dirty="0"/>
              <a:t>      NIST recommendation</a:t>
            </a:r>
          </a:p>
          <a:p>
            <a:r>
              <a:rPr lang="en-US" dirty="0"/>
              <a:t>Some approaches</a:t>
            </a:r>
          </a:p>
          <a:p>
            <a:r>
              <a:rPr lang="en-US" dirty="0"/>
              <a:t>      international policies</a:t>
            </a:r>
          </a:p>
          <a:p>
            <a:r>
              <a:rPr lang="en-US" dirty="0"/>
              <a:t>      Thai government current work</a:t>
            </a:r>
          </a:p>
        </p:txBody>
      </p:sp>
      <p:sp>
        <p:nvSpPr>
          <p:cNvPr id="4" name="Slide Number Placeholder 3">
            <a:extLst>
              <a:ext uri="{FF2B5EF4-FFF2-40B4-BE49-F238E27FC236}">
                <a16:creationId xmlns:a16="http://schemas.microsoft.com/office/drawing/2014/main" id="{08553B39-4EC3-570D-C6B1-DB6DA69DBD33}"/>
              </a:ext>
            </a:extLst>
          </p:cNvPr>
          <p:cNvSpPr>
            <a:spLocks noGrp="1"/>
          </p:cNvSpPr>
          <p:nvPr>
            <p:ph type="sldNum" sz="quarter" idx="12"/>
          </p:nvPr>
        </p:nvSpPr>
        <p:spPr/>
        <p:txBody>
          <a:bodyPr/>
          <a:lstStyle/>
          <a:p>
            <a:fld id="{665B7325-2B96-4574-93A1-E24C4A2742E8}" type="slidenum">
              <a:rPr lang="en-US" smtClean="0"/>
              <a:t>3</a:t>
            </a:fld>
            <a:endParaRPr lang="en-US"/>
          </a:p>
        </p:txBody>
      </p:sp>
    </p:spTree>
    <p:extLst>
      <p:ext uri="{BB962C8B-B14F-4D97-AF65-F5344CB8AC3E}">
        <p14:creationId xmlns:p14="http://schemas.microsoft.com/office/powerpoint/2010/main" val="165969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1" y="1219201"/>
            <a:ext cx="6783881" cy="4525963"/>
          </a:xfrm>
        </p:spPr>
      </p:pic>
      <p:sp>
        <p:nvSpPr>
          <p:cNvPr id="2" name="Slide Number Placeholder 1">
            <a:extLst>
              <a:ext uri="{FF2B5EF4-FFF2-40B4-BE49-F238E27FC236}">
                <a16:creationId xmlns:a16="http://schemas.microsoft.com/office/drawing/2014/main" id="{9CF57358-9FFA-892B-FA4E-F5BDAA4A4B53}"/>
              </a:ext>
            </a:extLst>
          </p:cNvPr>
          <p:cNvSpPr>
            <a:spLocks noGrp="1"/>
          </p:cNvSpPr>
          <p:nvPr>
            <p:ph type="sldNum" sz="quarter" idx="12"/>
          </p:nvPr>
        </p:nvSpPr>
        <p:spPr/>
        <p:txBody>
          <a:bodyPr/>
          <a:lstStyle/>
          <a:p>
            <a:fld id="{665B7325-2B96-4574-93A1-E24C4A2742E8}" type="slidenum">
              <a:rPr lang="en-US" smtClean="0"/>
              <a:t>30</a:t>
            </a:fld>
            <a:endParaRPr lang="en-US"/>
          </a:p>
        </p:txBody>
      </p:sp>
    </p:spTree>
    <p:extLst>
      <p:ext uri="{BB962C8B-B14F-4D97-AF65-F5344CB8AC3E}">
        <p14:creationId xmlns:p14="http://schemas.microsoft.com/office/powerpoint/2010/main" val="3147847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0B9A-D715-3882-F4CF-B6F1F98713FB}"/>
              </a:ext>
            </a:extLst>
          </p:cNvPr>
          <p:cNvSpPr>
            <a:spLocks noGrp="1"/>
          </p:cNvSpPr>
          <p:nvPr>
            <p:ph type="title"/>
          </p:nvPr>
        </p:nvSpPr>
        <p:spPr/>
        <p:txBody>
          <a:bodyPr/>
          <a:lstStyle/>
          <a:p>
            <a:r>
              <a:rPr lang="en-US" dirty="0"/>
              <a:t>ION trapped system: with laser cooling </a:t>
            </a:r>
          </a:p>
        </p:txBody>
      </p:sp>
      <p:pic>
        <p:nvPicPr>
          <p:cNvPr id="9" name="Content Placeholder 8">
            <a:extLst>
              <a:ext uri="{FF2B5EF4-FFF2-40B4-BE49-F238E27FC236}">
                <a16:creationId xmlns:a16="http://schemas.microsoft.com/office/drawing/2014/main" id="{E60E74F4-A5F0-0870-8164-2E64F36DEB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500" y="2174145"/>
            <a:ext cx="8212900" cy="4175690"/>
          </a:xfrm>
        </p:spPr>
      </p:pic>
      <p:sp>
        <p:nvSpPr>
          <p:cNvPr id="3" name="Slide Number Placeholder 2">
            <a:extLst>
              <a:ext uri="{FF2B5EF4-FFF2-40B4-BE49-F238E27FC236}">
                <a16:creationId xmlns:a16="http://schemas.microsoft.com/office/drawing/2014/main" id="{95B65AC2-1402-79E2-5B1B-568D3EA6A255}"/>
              </a:ext>
            </a:extLst>
          </p:cNvPr>
          <p:cNvSpPr>
            <a:spLocks noGrp="1"/>
          </p:cNvSpPr>
          <p:nvPr>
            <p:ph type="sldNum" sz="quarter" idx="12"/>
          </p:nvPr>
        </p:nvSpPr>
        <p:spPr/>
        <p:txBody>
          <a:bodyPr/>
          <a:lstStyle/>
          <a:p>
            <a:fld id="{665B7325-2B96-4574-93A1-E24C4A2742E8}" type="slidenum">
              <a:rPr lang="en-US" smtClean="0"/>
              <a:t>31</a:t>
            </a:fld>
            <a:endParaRPr lang="en-US"/>
          </a:p>
        </p:txBody>
      </p:sp>
    </p:spTree>
    <p:extLst>
      <p:ext uri="{BB962C8B-B14F-4D97-AF65-F5344CB8AC3E}">
        <p14:creationId xmlns:p14="http://schemas.microsoft.com/office/powerpoint/2010/main" val="501990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526A-5012-32B5-A7C4-8F661B68B813}"/>
              </a:ext>
            </a:extLst>
          </p:cNvPr>
          <p:cNvSpPr>
            <a:spLocks noGrp="1"/>
          </p:cNvSpPr>
          <p:nvPr>
            <p:ph type="title"/>
          </p:nvPr>
        </p:nvSpPr>
        <p:spPr/>
        <p:txBody>
          <a:bodyPr>
            <a:normAutofit fontScale="90000"/>
          </a:bodyPr>
          <a:lstStyle/>
          <a:p>
            <a:r>
              <a:rPr lang="en-US" dirty="0"/>
              <a:t>Cold Atom Trap experiment at Physics, </a:t>
            </a:r>
            <a:r>
              <a:rPr lang="en-US" dirty="0" err="1"/>
              <a:t>Chiengmai</a:t>
            </a:r>
            <a:r>
              <a:rPr lang="en-US" dirty="0"/>
              <a:t> University, 2020 (5 Rubidium atoms)</a:t>
            </a:r>
          </a:p>
        </p:txBody>
      </p:sp>
      <p:pic>
        <p:nvPicPr>
          <p:cNvPr id="4" name="Content Placeholder 3">
            <a:extLst>
              <a:ext uri="{FF2B5EF4-FFF2-40B4-BE49-F238E27FC236}">
                <a16:creationId xmlns:a16="http://schemas.microsoft.com/office/drawing/2014/main" id="{BB4D020E-087E-9950-D22E-21358C3EC0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0642" y="2144541"/>
            <a:ext cx="4521586" cy="3393765"/>
          </a:xfrm>
          <a:prstGeom prst="rect">
            <a:avLst/>
          </a:prstGeom>
        </p:spPr>
      </p:pic>
      <p:sp>
        <p:nvSpPr>
          <p:cNvPr id="3" name="Slide Number Placeholder 2">
            <a:extLst>
              <a:ext uri="{FF2B5EF4-FFF2-40B4-BE49-F238E27FC236}">
                <a16:creationId xmlns:a16="http://schemas.microsoft.com/office/drawing/2014/main" id="{E34E6445-BDEA-04D2-3920-FAA88A37ABB4}"/>
              </a:ext>
            </a:extLst>
          </p:cNvPr>
          <p:cNvSpPr>
            <a:spLocks noGrp="1"/>
          </p:cNvSpPr>
          <p:nvPr>
            <p:ph type="sldNum" sz="quarter" idx="12"/>
          </p:nvPr>
        </p:nvSpPr>
        <p:spPr/>
        <p:txBody>
          <a:bodyPr/>
          <a:lstStyle/>
          <a:p>
            <a:fld id="{665B7325-2B96-4574-93A1-E24C4A2742E8}" type="slidenum">
              <a:rPr lang="en-US" smtClean="0"/>
              <a:t>32</a:t>
            </a:fld>
            <a:endParaRPr lang="en-US"/>
          </a:p>
        </p:txBody>
      </p:sp>
    </p:spTree>
    <p:extLst>
      <p:ext uri="{BB962C8B-B14F-4D97-AF65-F5344CB8AC3E}">
        <p14:creationId xmlns:p14="http://schemas.microsoft.com/office/powerpoint/2010/main" val="2754216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8AF6-D3C5-E9D3-08C1-26C672584A7D}"/>
              </a:ext>
            </a:extLst>
          </p:cNvPr>
          <p:cNvSpPr>
            <a:spLocks noGrp="1"/>
          </p:cNvSpPr>
          <p:nvPr>
            <p:ph type="title"/>
          </p:nvPr>
        </p:nvSpPr>
        <p:spPr/>
        <p:txBody>
          <a:bodyPr/>
          <a:lstStyle/>
          <a:p>
            <a:r>
              <a:rPr lang="en-US" dirty="0"/>
              <a:t>Experiment setup</a:t>
            </a:r>
          </a:p>
        </p:txBody>
      </p:sp>
      <p:pic>
        <p:nvPicPr>
          <p:cNvPr id="4" name="Content Placeholder 3">
            <a:extLst>
              <a:ext uri="{FF2B5EF4-FFF2-40B4-BE49-F238E27FC236}">
                <a16:creationId xmlns:a16="http://schemas.microsoft.com/office/drawing/2014/main" id="{676ED48A-8AF1-D5A5-AF8B-E30A2F47CB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4469" y="2130224"/>
            <a:ext cx="4765415" cy="3574061"/>
          </a:xfrm>
          <a:prstGeom prst="rect">
            <a:avLst/>
          </a:prstGeom>
        </p:spPr>
      </p:pic>
      <p:sp>
        <p:nvSpPr>
          <p:cNvPr id="3" name="Slide Number Placeholder 2">
            <a:extLst>
              <a:ext uri="{FF2B5EF4-FFF2-40B4-BE49-F238E27FC236}">
                <a16:creationId xmlns:a16="http://schemas.microsoft.com/office/drawing/2014/main" id="{5B585DDA-A320-1F43-9AD4-8BBADF9B23DB}"/>
              </a:ext>
            </a:extLst>
          </p:cNvPr>
          <p:cNvSpPr>
            <a:spLocks noGrp="1"/>
          </p:cNvSpPr>
          <p:nvPr>
            <p:ph type="sldNum" sz="quarter" idx="12"/>
          </p:nvPr>
        </p:nvSpPr>
        <p:spPr/>
        <p:txBody>
          <a:bodyPr/>
          <a:lstStyle/>
          <a:p>
            <a:fld id="{665B7325-2B96-4574-93A1-E24C4A2742E8}" type="slidenum">
              <a:rPr lang="en-US" smtClean="0"/>
              <a:t>33</a:t>
            </a:fld>
            <a:endParaRPr lang="en-US"/>
          </a:p>
        </p:txBody>
      </p:sp>
    </p:spTree>
    <p:extLst>
      <p:ext uri="{BB962C8B-B14F-4D97-AF65-F5344CB8AC3E}">
        <p14:creationId xmlns:p14="http://schemas.microsoft.com/office/powerpoint/2010/main" val="675366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50 qubits quantum computer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4" y="2406652"/>
            <a:ext cx="6073159" cy="3028950"/>
          </a:xfrm>
        </p:spPr>
      </p:pic>
      <p:sp>
        <p:nvSpPr>
          <p:cNvPr id="3" name="Slide Number Placeholder 2">
            <a:extLst>
              <a:ext uri="{FF2B5EF4-FFF2-40B4-BE49-F238E27FC236}">
                <a16:creationId xmlns:a16="http://schemas.microsoft.com/office/drawing/2014/main" id="{C4DAB080-906A-08D4-2442-85683ECDD6EE}"/>
              </a:ext>
            </a:extLst>
          </p:cNvPr>
          <p:cNvSpPr>
            <a:spLocks noGrp="1"/>
          </p:cNvSpPr>
          <p:nvPr>
            <p:ph type="sldNum" sz="quarter" idx="12"/>
          </p:nvPr>
        </p:nvSpPr>
        <p:spPr/>
        <p:txBody>
          <a:bodyPr/>
          <a:lstStyle/>
          <a:p>
            <a:fld id="{665B7325-2B96-4574-93A1-E24C4A2742E8}" type="slidenum">
              <a:rPr lang="en-US" smtClean="0"/>
              <a:t>34</a:t>
            </a:fld>
            <a:endParaRPr lang="en-US"/>
          </a:p>
        </p:txBody>
      </p:sp>
    </p:spTree>
    <p:extLst>
      <p:ext uri="{BB962C8B-B14F-4D97-AF65-F5344CB8AC3E}">
        <p14:creationId xmlns:p14="http://schemas.microsoft.com/office/powerpoint/2010/main" val="282294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36E9-993B-40C4-2C3B-E93C569A55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0C67B63-1F13-8C00-9F99-279DE771FD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514349"/>
            <a:ext cx="9067800" cy="5829301"/>
          </a:xfrm>
        </p:spPr>
      </p:pic>
      <p:sp>
        <p:nvSpPr>
          <p:cNvPr id="3" name="Slide Number Placeholder 2">
            <a:extLst>
              <a:ext uri="{FF2B5EF4-FFF2-40B4-BE49-F238E27FC236}">
                <a16:creationId xmlns:a16="http://schemas.microsoft.com/office/drawing/2014/main" id="{6EFCB663-42F2-DB13-C21F-679695D9DEDF}"/>
              </a:ext>
            </a:extLst>
          </p:cNvPr>
          <p:cNvSpPr>
            <a:spLocks noGrp="1"/>
          </p:cNvSpPr>
          <p:nvPr>
            <p:ph type="sldNum" sz="quarter" idx="12"/>
          </p:nvPr>
        </p:nvSpPr>
        <p:spPr/>
        <p:txBody>
          <a:bodyPr/>
          <a:lstStyle/>
          <a:p>
            <a:fld id="{665B7325-2B96-4574-93A1-E24C4A2742E8}" type="slidenum">
              <a:rPr lang="en-US" smtClean="0"/>
              <a:t>35</a:t>
            </a:fld>
            <a:endParaRPr lang="en-US"/>
          </a:p>
        </p:txBody>
      </p:sp>
    </p:spTree>
    <p:extLst>
      <p:ext uri="{BB962C8B-B14F-4D97-AF65-F5344CB8AC3E}">
        <p14:creationId xmlns:p14="http://schemas.microsoft.com/office/powerpoint/2010/main" val="2410661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8A762C-C420-6375-2594-306FB229FE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8919" y="1752600"/>
            <a:ext cx="7194162" cy="4038600"/>
          </a:xfrm>
        </p:spPr>
      </p:pic>
      <p:sp>
        <p:nvSpPr>
          <p:cNvPr id="2" name="Slide Number Placeholder 1">
            <a:extLst>
              <a:ext uri="{FF2B5EF4-FFF2-40B4-BE49-F238E27FC236}">
                <a16:creationId xmlns:a16="http://schemas.microsoft.com/office/drawing/2014/main" id="{63348DDE-58DE-54FA-CD35-E82C798ACF0B}"/>
              </a:ext>
            </a:extLst>
          </p:cNvPr>
          <p:cNvSpPr>
            <a:spLocks noGrp="1"/>
          </p:cNvSpPr>
          <p:nvPr>
            <p:ph type="sldNum" sz="quarter" idx="12"/>
          </p:nvPr>
        </p:nvSpPr>
        <p:spPr/>
        <p:txBody>
          <a:bodyPr/>
          <a:lstStyle/>
          <a:p>
            <a:fld id="{665B7325-2B96-4574-93A1-E24C4A2742E8}" type="slidenum">
              <a:rPr lang="en-US" smtClean="0"/>
              <a:t>36</a:t>
            </a:fld>
            <a:endParaRPr lang="en-US"/>
          </a:p>
        </p:txBody>
      </p:sp>
    </p:spTree>
    <p:extLst>
      <p:ext uri="{BB962C8B-B14F-4D97-AF65-F5344CB8AC3E}">
        <p14:creationId xmlns:p14="http://schemas.microsoft.com/office/powerpoint/2010/main" val="713811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8BBA-51A6-2CE4-476D-873543658BB7}"/>
              </a:ext>
            </a:extLst>
          </p:cNvPr>
          <p:cNvSpPr>
            <a:spLocks noGrp="1"/>
          </p:cNvSpPr>
          <p:nvPr>
            <p:ph type="title"/>
          </p:nvPr>
        </p:nvSpPr>
        <p:spPr/>
        <p:txBody>
          <a:bodyPr/>
          <a:lstStyle/>
          <a:p>
            <a:r>
              <a:rPr lang="en-US" dirty="0"/>
              <a:t>Recent developments</a:t>
            </a:r>
          </a:p>
        </p:txBody>
      </p:sp>
      <p:sp>
        <p:nvSpPr>
          <p:cNvPr id="3" name="Content Placeholder 2">
            <a:extLst>
              <a:ext uri="{FF2B5EF4-FFF2-40B4-BE49-F238E27FC236}">
                <a16:creationId xmlns:a16="http://schemas.microsoft.com/office/drawing/2014/main" id="{585EB09A-A6D2-1FB4-7E9F-AE348D8684F7}"/>
              </a:ext>
            </a:extLst>
          </p:cNvPr>
          <p:cNvSpPr>
            <a:spLocks noGrp="1"/>
          </p:cNvSpPr>
          <p:nvPr>
            <p:ph idx="1"/>
          </p:nvPr>
        </p:nvSpPr>
        <p:spPr/>
        <p:txBody>
          <a:bodyPr>
            <a:noAutofit/>
          </a:bodyPr>
          <a:lstStyle/>
          <a:p>
            <a:pPr marL="0" indent="0">
              <a:buNone/>
            </a:pPr>
            <a:r>
              <a:rPr lang="en-US" sz="2800" dirty="0"/>
              <a:t>from scientific demonstrations to commercial utility and fault-tolerant scaling</a:t>
            </a:r>
          </a:p>
          <a:p>
            <a:pPr marL="0" indent="0">
              <a:buNone/>
            </a:pPr>
            <a:endParaRPr lang="en-US" sz="2800" dirty="0"/>
          </a:p>
          <a:p>
            <a:pPr marL="0" indent="0">
              <a:buNone/>
            </a:pPr>
            <a:r>
              <a:rPr lang="en-US" sz="2800" dirty="0"/>
              <a:t>Google: </a:t>
            </a:r>
          </a:p>
          <a:p>
            <a:r>
              <a:rPr lang="en-US" sz="2800" dirty="0"/>
              <a:t>Willow processor (105 qubits) successfully reduces errors exponentially as more qubits are added.</a:t>
            </a:r>
          </a:p>
          <a:p>
            <a:r>
              <a:rPr lang="en-US" sz="2800" dirty="0"/>
              <a:t>New algorithmic framework: Quantum Advantage</a:t>
            </a:r>
          </a:p>
        </p:txBody>
      </p:sp>
      <p:sp>
        <p:nvSpPr>
          <p:cNvPr id="4" name="Slide Number Placeholder 3">
            <a:extLst>
              <a:ext uri="{FF2B5EF4-FFF2-40B4-BE49-F238E27FC236}">
                <a16:creationId xmlns:a16="http://schemas.microsoft.com/office/drawing/2014/main" id="{C8C46A71-40CA-C3B4-060B-6ACB907E23C5}"/>
              </a:ext>
            </a:extLst>
          </p:cNvPr>
          <p:cNvSpPr>
            <a:spLocks noGrp="1"/>
          </p:cNvSpPr>
          <p:nvPr>
            <p:ph type="sldNum" sz="quarter" idx="12"/>
          </p:nvPr>
        </p:nvSpPr>
        <p:spPr/>
        <p:txBody>
          <a:bodyPr/>
          <a:lstStyle/>
          <a:p>
            <a:fld id="{665B7325-2B96-4574-93A1-E24C4A2742E8}" type="slidenum">
              <a:rPr lang="en-US" smtClean="0"/>
              <a:t>37</a:t>
            </a:fld>
            <a:endParaRPr lang="en-US"/>
          </a:p>
        </p:txBody>
      </p:sp>
    </p:spTree>
    <p:extLst>
      <p:ext uri="{BB962C8B-B14F-4D97-AF65-F5344CB8AC3E}">
        <p14:creationId xmlns:p14="http://schemas.microsoft.com/office/powerpoint/2010/main" val="3944811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E640D-86CA-D103-88B0-6A5AAE49778C}"/>
              </a:ext>
            </a:extLst>
          </p:cNvPr>
          <p:cNvSpPr>
            <a:spLocks noGrp="1"/>
          </p:cNvSpPr>
          <p:nvPr>
            <p:ph idx="1"/>
          </p:nvPr>
        </p:nvSpPr>
        <p:spPr>
          <a:xfrm>
            <a:off x="914400" y="838200"/>
            <a:ext cx="10131425" cy="5410200"/>
          </a:xfrm>
        </p:spPr>
        <p:txBody>
          <a:bodyPr>
            <a:normAutofit/>
          </a:bodyPr>
          <a:lstStyle/>
          <a:p>
            <a:pPr marL="0" indent="0">
              <a:buNone/>
            </a:pPr>
            <a:r>
              <a:rPr lang="en-US" sz="2800" dirty="0"/>
              <a:t>IBM:</a:t>
            </a:r>
          </a:p>
          <a:p>
            <a:r>
              <a:rPr lang="en-US" sz="2800" dirty="0"/>
              <a:t>Kookaburra Processor, By linking three chips together, they have achieved a 4,158-qubit system</a:t>
            </a:r>
          </a:p>
          <a:p>
            <a:r>
              <a:rPr lang="en-US" sz="2800" dirty="0"/>
              <a:t>Heron family processors can now perform 5,000 two-qubit gate operations</a:t>
            </a:r>
          </a:p>
          <a:p>
            <a:endParaRPr lang="en-US" sz="2800" dirty="0"/>
          </a:p>
          <a:p>
            <a:pPr marL="0" indent="0">
              <a:buNone/>
            </a:pPr>
            <a:r>
              <a:rPr lang="en-US" sz="2800" dirty="0"/>
              <a:t>Microsoft:</a:t>
            </a:r>
          </a:p>
          <a:p>
            <a:r>
              <a:rPr lang="en-US" sz="2800" dirty="0"/>
              <a:t>The </a:t>
            </a:r>
            <a:r>
              <a:rPr lang="en-US" sz="2800" dirty="0" err="1"/>
              <a:t>Magne</a:t>
            </a:r>
            <a:r>
              <a:rPr lang="en-US" sz="2800" dirty="0"/>
              <a:t> System: January 2026, Microsoft (in collaboration with Atom Computing) unveiled </a:t>
            </a:r>
            <a:r>
              <a:rPr lang="en-US" sz="2800" dirty="0" err="1"/>
              <a:t>Magne</a:t>
            </a:r>
            <a:r>
              <a:rPr lang="en-US" sz="2800" dirty="0"/>
              <a:t>, a high-performance quantum computer using neutral-atom qubits. </a:t>
            </a:r>
          </a:p>
          <a:p>
            <a:endParaRPr lang="en-US" dirty="0"/>
          </a:p>
        </p:txBody>
      </p:sp>
      <p:sp>
        <p:nvSpPr>
          <p:cNvPr id="2" name="Slide Number Placeholder 1">
            <a:extLst>
              <a:ext uri="{FF2B5EF4-FFF2-40B4-BE49-F238E27FC236}">
                <a16:creationId xmlns:a16="http://schemas.microsoft.com/office/drawing/2014/main" id="{3F4C16B5-CAE9-2BBA-8812-DA8A6E7E4EBF}"/>
              </a:ext>
            </a:extLst>
          </p:cNvPr>
          <p:cNvSpPr>
            <a:spLocks noGrp="1"/>
          </p:cNvSpPr>
          <p:nvPr>
            <p:ph type="sldNum" sz="quarter" idx="12"/>
          </p:nvPr>
        </p:nvSpPr>
        <p:spPr/>
        <p:txBody>
          <a:bodyPr/>
          <a:lstStyle/>
          <a:p>
            <a:fld id="{665B7325-2B96-4574-93A1-E24C4A2742E8}" type="slidenum">
              <a:rPr lang="en-US" smtClean="0"/>
              <a:t>38</a:t>
            </a:fld>
            <a:endParaRPr lang="en-US"/>
          </a:p>
        </p:txBody>
      </p:sp>
    </p:spTree>
    <p:extLst>
      <p:ext uri="{BB962C8B-B14F-4D97-AF65-F5344CB8AC3E}">
        <p14:creationId xmlns:p14="http://schemas.microsoft.com/office/powerpoint/2010/main" val="900663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48A20D-1422-80BE-2FAB-AA895FCE32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968638"/>
            <a:ext cx="5562600" cy="3125790"/>
          </a:xfrm>
        </p:spPr>
      </p:pic>
      <p:sp>
        <p:nvSpPr>
          <p:cNvPr id="7" name="TextBox 6">
            <a:extLst>
              <a:ext uri="{FF2B5EF4-FFF2-40B4-BE49-F238E27FC236}">
                <a16:creationId xmlns:a16="http://schemas.microsoft.com/office/drawing/2014/main" id="{A5634BCD-8FCC-7B2A-4F71-FE5ABD07D09B}"/>
              </a:ext>
            </a:extLst>
          </p:cNvPr>
          <p:cNvSpPr txBox="1"/>
          <p:nvPr/>
        </p:nvSpPr>
        <p:spPr>
          <a:xfrm>
            <a:off x="907648" y="4572000"/>
            <a:ext cx="9902826" cy="2031325"/>
          </a:xfrm>
          <a:prstGeom prst="rect">
            <a:avLst/>
          </a:prstGeom>
          <a:noFill/>
        </p:spPr>
        <p:txBody>
          <a:bodyPr wrap="square" rtlCol="0">
            <a:spAutoFit/>
          </a:bodyPr>
          <a:lstStyle/>
          <a:p>
            <a:r>
              <a:rPr lang="en-US" dirty="0"/>
              <a:t>Willow chip is titled "Quantum error correction below the surface code threshold," published in the journal Nature on December 9, 2024.  </a:t>
            </a:r>
          </a:p>
          <a:p>
            <a:endParaRPr lang="en-US" dirty="0"/>
          </a:p>
          <a:p>
            <a:r>
              <a:rPr lang="en-US" dirty="0"/>
              <a:t>The Willow processor is a 105-qubit superconducting system. It is the first quantum hardware to demonstrate that logical qubits can achieve lower error rates as the number of physical qubits they are built on</a:t>
            </a:r>
          </a:p>
          <a:p>
            <a:endParaRPr lang="en-US" dirty="0"/>
          </a:p>
        </p:txBody>
      </p:sp>
      <p:sp>
        <p:nvSpPr>
          <p:cNvPr id="2" name="Slide Number Placeholder 1">
            <a:extLst>
              <a:ext uri="{FF2B5EF4-FFF2-40B4-BE49-F238E27FC236}">
                <a16:creationId xmlns:a16="http://schemas.microsoft.com/office/drawing/2014/main" id="{6A064BA5-8BC9-7DC6-6C33-1921E623BA70}"/>
              </a:ext>
            </a:extLst>
          </p:cNvPr>
          <p:cNvSpPr>
            <a:spLocks noGrp="1"/>
          </p:cNvSpPr>
          <p:nvPr>
            <p:ph type="sldNum" sz="quarter" idx="12"/>
          </p:nvPr>
        </p:nvSpPr>
        <p:spPr/>
        <p:txBody>
          <a:bodyPr/>
          <a:lstStyle/>
          <a:p>
            <a:fld id="{665B7325-2B96-4574-93A1-E24C4A2742E8}" type="slidenum">
              <a:rPr lang="en-US" smtClean="0"/>
              <a:t>39</a:t>
            </a:fld>
            <a:endParaRPr lang="en-US"/>
          </a:p>
        </p:txBody>
      </p:sp>
    </p:spTree>
    <p:extLst>
      <p:ext uri="{BB962C8B-B14F-4D97-AF65-F5344CB8AC3E}">
        <p14:creationId xmlns:p14="http://schemas.microsoft.com/office/powerpoint/2010/main" val="3625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6AB1-150B-9A57-2F0A-F6826E4C4960}"/>
              </a:ext>
            </a:extLst>
          </p:cNvPr>
          <p:cNvSpPr>
            <a:spLocks noGrp="1"/>
          </p:cNvSpPr>
          <p:nvPr>
            <p:ph type="ctrTitle"/>
          </p:nvPr>
        </p:nvSpPr>
        <p:spPr/>
        <p:txBody>
          <a:bodyPr/>
          <a:lstStyle/>
          <a:p>
            <a:r>
              <a:rPr lang="en-US" dirty="0"/>
              <a:t>Cyber Security</a:t>
            </a:r>
          </a:p>
        </p:txBody>
      </p:sp>
      <p:sp>
        <p:nvSpPr>
          <p:cNvPr id="3" name="Subtitle 2">
            <a:extLst>
              <a:ext uri="{FF2B5EF4-FFF2-40B4-BE49-F238E27FC236}">
                <a16:creationId xmlns:a16="http://schemas.microsoft.com/office/drawing/2014/main" id="{15EFE1E5-0C36-A998-FC2D-BCC83D8F678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0A6263F-0153-A7A3-7945-C7C68983E4A9}"/>
              </a:ext>
            </a:extLst>
          </p:cNvPr>
          <p:cNvSpPr>
            <a:spLocks noGrp="1"/>
          </p:cNvSpPr>
          <p:nvPr>
            <p:ph type="sldNum" sz="quarter" idx="12"/>
          </p:nvPr>
        </p:nvSpPr>
        <p:spPr/>
        <p:txBody>
          <a:bodyPr/>
          <a:lstStyle/>
          <a:p>
            <a:fld id="{665B7325-2B96-4574-93A1-E24C4A2742E8}" type="slidenum">
              <a:rPr lang="en-US" smtClean="0"/>
              <a:t>4</a:t>
            </a:fld>
            <a:endParaRPr lang="en-US"/>
          </a:p>
        </p:txBody>
      </p:sp>
    </p:spTree>
    <p:extLst>
      <p:ext uri="{BB962C8B-B14F-4D97-AF65-F5344CB8AC3E}">
        <p14:creationId xmlns:p14="http://schemas.microsoft.com/office/powerpoint/2010/main" val="468930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0C5C-B0F6-E87E-CE9E-C0641982C5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11AB59-E940-999C-00B5-2A46DEEE630E}"/>
              </a:ext>
            </a:extLst>
          </p:cNvPr>
          <p:cNvSpPr>
            <a:spLocks noGrp="1"/>
          </p:cNvSpPr>
          <p:nvPr>
            <p:ph idx="1"/>
          </p:nvPr>
        </p:nvSpPr>
        <p:spPr>
          <a:xfrm>
            <a:off x="685801" y="4724400"/>
            <a:ext cx="9601198" cy="1905000"/>
          </a:xfrm>
        </p:spPr>
        <p:txBody>
          <a:bodyPr/>
          <a:lstStyle/>
          <a:p>
            <a:r>
              <a:rPr lang="en-US" dirty="0" err="1"/>
              <a:t>Zuchongzhi</a:t>
            </a:r>
            <a:r>
              <a:rPr lang="en-US" dirty="0"/>
              <a:t> Series </a:t>
            </a:r>
          </a:p>
          <a:p>
            <a:r>
              <a:rPr lang="en-US" dirty="0"/>
              <a:t>Developed by the University of Science and Technology of China (USTC)   105-qubit processor</a:t>
            </a:r>
          </a:p>
          <a:p>
            <a:endParaRPr lang="en-US" dirty="0"/>
          </a:p>
          <a:p>
            <a:endParaRPr lang="en-US" dirty="0"/>
          </a:p>
        </p:txBody>
      </p:sp>
      <p:pic>
        <p:nvPicPr>
          <p:cNvPr id="4" name="Picture 3">
            <a:extLst>
              <a:ext uri="{FF2B5EF4-FFF2-40B4-BE49-F238E27FC236}">
                <a16:creationId xmlns:a16="http://schemas.microsoft.com/office/drawing/2014/main" id="{CF2ABCD2-52F0-4EB1-48D5-C5733AF26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37733"/>
            <a:ext cx="5311140" cy="3124200"/>
          </a:xfrm>
          <a:prstGeom prst="rect">
            <a:avLst/>
          </a:prstGeom>
        </p:spPr>
      </p:pic>
      <p:sp>
        <p:nvSpPr>
          <p:cNvPr id="5" name="Slide Number Placeholder 4">
            <a:extLst>
              <a:ext uri="{FF2B5EF4-FFF2-40B4-BE49-F238E27FC236}">
                <a16:creationId xmlns:a16="http://schemas.microsoft.com/office/drawing/2014/main" id="{3D1DC090-123D-D007-B3C8-22793BFE6DA2}"/>
              </a:ext>
            </a:extLst>
          </p:cNvPr>
          <p:cNvSpPr>
            <a:spLocks noGrp="1"/>
          </p:cNvSpPr>
          <p:nvPr>
            <p:ph type="sldNum" sz="quarter" idx="12"/>
          </p:nvPr>
        </p:nvSpPr>
        <p:spPr/>
        <p:txBody>
          <a:bodyPr/>
          <a:lstStyle/>
          <a:p>
            <a:fld id="{665B7325-2B96-4574-93A1-E24C4A2742E8}" type="slidenum">
              <a:rPr lang="en-US" smtClean="0"/>
              <a:t>40</a:t>
            </a:fld>
            <a:endParaRPr lang="en-US"/>
          </a:p>
        </p:txBody>
      </p:sp>
    </p:spTree>
    <p:extLst>
      <p:ext uri="{BB962C8B-B14F-4D97-AF65-F5344CB8AC3E}">
        <p14:creationId xmlns:p14="http://schemas.microsoft.com/office/powerpoint/2010/main" val="2625606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C95B-C3DE-46C4-7A7F-2B2B855E031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C0B4FC-AD0D-35C9-5AAB-1F65782C1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952500"/>
            <a:ext cx="9350922" cy="4953000"/>
          </a:xfrm>
        </p:spPr>
      </p:pic>
      <p:sp>
        <p:nvSpPr>
          <p:cNvPr id="3" name="Slide Number Placeholder 2">
            <a:extLst>
              <a:ext uri="{FF2B5EF4-FFF2-40B4-BE49-F238E27FC236}">
                <a16:creationId xmlns:a16="http://schemas.microsoft.com/office/drawing/2014/main" id="{CB0B6D6E-D610-2201-BC02-60FD960E72A9}"/>
              </a:ext>
            </a:extLst>
          </p:cNvPr>
          <p:cNvSpPr>
            <a:spLocks noGrp="1"/>
          </p:cNvSpPr>
          <p:nvPr>
            <p:ph type="sldNum" sz="quarter" idx="12"/>
          </p:nvPr>
        </p:nvSpPr>
        <p:spPr/>
        <p:txBody>
          <a:bodyPr/>
          <a:lstStyle/>
          <a:p>
            <a:fld id="{665B7325-2B96-4574-93A1-E24C4A2742E8}" type="slidenum">
              <a:rPr lang="en-US" smtClean="0"/>
              <a:t>41</a:t>
            </a:fld>
            <a:endParaRPr lang="en-US"/>
          </a:p>
        </p:txBody>
      </p:sp>
    </p:spTree>
    <p:extLst>
      <p:ext uri="{BB962C8B-B14F-4D97-AF65-F5344CB8AC3E}">
        <p14:creationId xmlns:p14="http://schemas.microsoft.com/office/powerpoint/2010/main" val="3795983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8BB1-90B4-0615-4A71-D056FC96CF4E}"/>
              </a:ext>
            </a:extLst>
          </p:cNvPr>
          <p:cNvSpPr>
            <a:spLocks noGrp="1"/>
          </p:cNvSpPr>
          <p:nvPr>
            <p:ph type="title"/>
          </p:nvPr>
        </p:nvSpPr>
        <p:spPr/>
        <p:txBody>
          <a:bodyPr/>
          <a:lstStyle/>
          <a:p>
            <a:r>
              <a:rPr lang="en-US" b="1" dirty="0"/>
              <a:t>The Hanyuan-1 Quantum System</a:t>
            </a:r>
            <a:br>
              <a:rPr lang="en-US" b="1" dirty="0"/>
            </a:br>
            <a:endParaRPr lang="en-US" dirty="0"/>
          </a:p>
        </p:txBody>
      </p:sp>
      <p:pic>
        <p:nvPicPr>
          <p:cNvPr id="9" name="Content Placeholder 8">
            <a:extLst>
              <a:ext uri="{FF2B5EF4-FFF2-40B4-BE49-F238E27FC236}">
                <a16:creationId xmlns:a16="http://schemas.microsoft.com/office/drawing/2014/main" id="{D485575E-1D20-63B3-2CFD-1B0D0C8D2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1828800"/>
            <a:ext cx="5753201" cy="3505200"/>
          </a:xfrm>
        </p:spPr>
      </p:pic>
      <p:sp>
        <p:nvSpPr>
          <p:cNvPr id="3" name="TextBox 2">
            <a:extLst>
              <a:ext uri="{FF2B5EF4-FFF2-40B4-BE49-F238E27FC236}">
                <a16:creationId xmlns:a16="http://schemas.microsoft.com/office/drawing/2014/main" id="{73AF2E26-0C71-2D83-9322-72B53787D19D}"/>
              </a:ext>
            </a:extLst>
          </p:cNvPr>
          <p:cNvSpPr txBox="1"/>
          <p:nvPr/>
        </p:nvSpPr>
        <p:spPr>
          <a:xfrm>
            <a:off x="685801" y="5696634"/>
            <a:ext cx="10591799" cy="646331"/>
          </a:xfrm>
          <a:prstGeom prst="rect">
            <a:avLst/>
          </a:prstGeom>
          <a:noFill/>
        </p:spPr>
        <p:txBody>
          <a:bodyPr wrap="square" rtlCol="0">
            <a:spAutoFit/>
          </a:bodyPr>
          <a:lstStyle/>
          <a:p>
            <a:r>
              <a:rPr lang="en-US" dirty="0"/>
              <a:t>late 2025, China secured export order for a commercial-grade quantum computer, which was sold to Pakistan.</a:t>
            </a:r>
          </a:p>
          <a:p>
            <a:r>
              <a:rPr lang="en-US" dirty="0"/>
              <a:t>The Hanyuan-1 Quantum System, </a:t>
            </a:r>
            <a:r>
              <a:rPr lang="pt-BR" dirty="0"/>
              <a:t>a neutral-atom (cold atom) quantum computing system, </a:t>
            </a:r>
            <a:r>
              <a:rPr lang="en-US" dirty="0"/>
              <a:t>100 qubits</a:t>
            </a:r>
          </a:p>
        </p:txBody>
      </p:sp>
      <p:sp>
        <p:nvSpPr>
          <p:cNvPr id="4" name="Slide Number Placeholder 3">
            <a:extLst>
              <a:ext uri="{FF2B5EF4-FFF2-40B4-BE49-F238E27FC236}">
                <a16:creationId xmlns:a16="http://schemas.microsoft.com/office/drawing/2014/main" id="{E7F92B0C-F040-C86A-D825-450B090EBD77}"/>
              </a:ext>
            </a:extLst>
          </p:cNvPr>
          <p:cNvSpPr>
            <a:spLocks noGrp="1"/>
          </p:cNvSpPr>
          <p:nvPr>
            <p:ph type="sldNum" sz="quarter" idx="12"/>
          </p:nvPr>
        </p:nvSpPr>
        <p:spPr/>
        <p:txBody>
          <a:bodyPr/>
          <a:lstStyle/>
          <a:p>
            <a:fld id="{665B7325-2B96-4574-93A1-E24C4A2742E8}" type="slidenum">
              <a:rPr lang="en-US" smtClean="0"/>
              <a:t>42</a:t>
            </a:fld>
            <a:endParaRPr lang="en-US"/>
          </a:p>
        </p:txBody>
      </p:sp>
    </p:spTree>
    <p:extLst>
      <p:ext uri="{BB962C8B-B14F-4D97-AF65-F5344CB8AC3E}">
        <p14:creationId xmlns:p14="http://schemas.microsoft.com/office/powerpoint/2010/main" val="976389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8D36-DD24-3E18-4EDA-5776128D5E9B}"/>
              </a:ext>
            </a:extLst>
          </p:cNvPr>
          <p:cNvSpPr>
            <a:spLocks noGrp="1"/>
          </p:cNvSpPr>
          <p:nvPr>
            <p:ph type="title"/>
          </p:nvPr>
        </p:nvSpPr>
        <p:spPr/>
        <p:txBody>
          <a:bodyPr/>
          <a:lstStyle/>
          <a:p>
            <a:r>
              <a:rPr lang="en-US" dirty="0"/>
              <a:t>Microsoft Majorana 2 chip</a:t>
            </a:r>
          </a:p>
        </p:txBody>
      </p:sp>
      <p:pic>
        <p:nvPicPr>
          <p:cNvPr id="5" name="Content Placeholder 4">
            <a:extLst>
              <a:ext uri="{FF2B5EF4-FFF2-40B4-BE49-F238E27FC236}">
                <a16:creationId xmlns:a16="http://schemas.microsoft.com/office/drawing/2014/main" id="{A4DAD66D-2C08-F4A4-F8E6-354989257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334" y="1825625"/>
            <a:ext cx="7981331" cy="4351338"/>
          </a:xfrm>
        </p:spPr>
      </p:pic>
      <p:sp>
        <p:nvSpPr>
          <p:cNvPr id="3" name="Slide Number Placeholder 2">
            <a:extLst>
              <a:ext uri="{FF2B5EF4-FFF2-40B4-BE49-F238E27FC236}">
                <a16:creationId xmlns:a16="http://schemas.microsoft.com/office/drawing/2014/main" id="{B13AE125-D2A0-E139-7373-E173B9D30D18}"/>
              </a:ext>
            </a:extLst>
          </p:cNvPr>
          <p:cNvSpPr>
            <a:spLocks noGrp="1"/>
          </p:cNvSpPr>
          <p:nvPr>
            <p:ph type="sldNum" sz="quarter" idx="12"/>
          </p:nvPr>
        </p:nvSpPr>
        <p:spPr/>
        <p:txBody>
          <a:bodyPr/>
          <a:lstStyle/>
          <a:p>
            <a:fld id="{665B7325-2B96-4574-93A1-E24C4A2742E8}" type="slidenum">
              <a:rPr lang="en-US" smtClean="0"/>
              <a:t>43</a:t>
            </a:fld>
            <a:endParaRPr lang="en-US"/>
          </a:p>
        </p:txBody>
      </p:sp>
    </p:spTree>
    <p:extLst>
      <p:ext uri="{BB962C8B-B14F-4D97-AF65-F5344CB8AC3E}">
        <p14:creationId xmlns:p14="http://schemas.microsoft.com/office/powerpoint/2010/main" val="76540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54A9-98C7-925E-DD19-DDA94D0E0110}"/>
              </a:ext>
            </a:extLst>
          </p:cNvPr>
          <p:cNvSpPr>
            <a:spLocks noGrp="1"/>
          </p:cNvSpPr>
          <p:nvPr>
            <p:ph type="ctrTitle"/>
          </p:nvPr>
        </p:nvSpPr>
        <p:spPr/>
        <p:txBody>
          <a:bodyPr/>
          <a:lstStyle/>
          <a:p>
            <a:r>
              <a:rPr lang="en-US" dirty="0"/>
              <a:t>Quantum Communications</a:t>
            </a:r>
          </a:p>
        </p:txBody>
      </p:sp>
      <p:sp>
        <p:nvSpPr>
          <p:cNvPr id="3" name="Subtitle 2">
            <a:extLst>
              <a:ext uri="{FF2B5EF4-FFF2-40B4-BE49-F238E27FC236}">
                <a16:creationId xmlns:a16="http://schemas.microsoft.com/office/drawing/2014/main" id="{5B90F2CE-3D8E-8970-97FF-8567DEE6F88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FB14057-96BF-5DC0-BC17-8C41BB3DF79F}"/>
              </a:ext>
            </a:extLst>
          </p:cNvPr>
          <p:cNvSpPr>
            <a:spLocks noGrp="1"/>
          </p:cNvSpPr>
          <p:nvPr>
            <p:ph type="sldNum" sz="quarter" idx="12"/>
          </p:nvPr>
        </p:nvSpPr>
        <p:spPr/>
        <p:txBody>
          <a:bodyPr/>
          <a:lstStyle/>
          <a:p>
            <a:fld id="{665B7325-2B96-4574-93A1-E24C4A2742E8}" type="slidenum">
              <a:rPr lang="en-US" smtClean="0"/>
              <a:t>44</a:t>
            </a:fld>
            <a:endParaRPr lang="en-US"/>
          </a:p>
        </p:txBody>
      </p:sp>
    </p:spTree>
    <p:extLst>
      <p:ext uri="{BB962C8B-B14F-4D97-AF65-F5344CB8AC3E}">
        <p14:creationId xmlns:p14="http://schemas.microsoft.com/office/powerpoint/2010/main" val="184356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C9E6-57A5-7ED7-9C4B-6B2CB42FE2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108E63-B601-7BF7-22A4-F23909FEC752}"/>
              </a:ext>
            </a:extLst>
          </p:cNvPr>
          <p:cNvSpPr>
            <a:spLocks noGrp="1"/>
          </p:cNvSpPr>
          <p:nvPr>
            <p:ph idx="1"/>
          </p:nvPr>
        </p:nvSpPr>
        <p:spPr/>
        <p:txBody>
          <a:bodyPr/>
          <a:lstStyle/>
          <a:p>
            <a:pPr marL="0" indent="0">
              <a:buNone/>
            </a:pPr>
            <a:endParaRPr lang="en-US" dirty="0"/>
          </a:p>
          <a:p>
            <a:r>
              <a:rPr lang="en-US" dirty="0"/>
              <a:t>Quantum communication transmits information using quantum states—usually encoded onto individual particles of light called photons.</a:t>
            </a:r>
          </a:p>
          <a:p>
            <a:endParaRPr lang="en-US" dirty="0"/>
          </a:p>
          <a:p>
            <a:r>
              <a:rPr lang="en-US" dirty="0"/>
              <a:t>Quantum Key Distribution  QKD</a:t>
            </a:r>
          </a:p>
          <a:p>
            <a:r>
              <a:rPr lang="en-US" dirty="0"/>
              <a:t>data transmission fundamentally </a:t>
            </a:r>
            <a:r>
              <a:rPr lang="en-US" dirty="0" err="1"/>
              <a:t>unhackable</a:t>
            </a:r>
            <a:r>
              <a:rPr lang="en-US" dirty="0"/>
              <a:t> by using the laws of physics</a:t>
            </a:r>
          </a:p>
          <a:p>
            <a:endParaRPr lang="en-US" dirty="0"/>
          </a:p>
        </p:txBody>
      </p:sp>
      <p:sp>
        <p:nvSpPr>
          <p:cNvPr id="4" name="Slide Number Placeholder 3">
            <a:extLst>
              <a:ext uri="{FF2B5EF4-FFF2-40B4-BE49-F238E27FC236}">
                <a16:creationId xmlns:a16="http://schemas.microsoft.com/office/drawing/2014/main" id="{DB6B39E2-3F15-A095-A5A9-8CB885C25414}"/>
              </a:ext>
            </a:extLst>
          </p:cNvPr>
          <p:cNvSpPr>
            <a:spLocks noGrp="1"/>
          </p:cNvSpPr>
          <p:nvPr>
            <p:ph type="sldNum" sz="quarter" idx="12"/>
          </p:nvPr>
        </p:nvSpPr>
        <p:spPr/>
        <p:txBody>
          <a:bodyPr/>
          <a:lstStyle/>
          <a:p>
            <a:fld id="{665B7325-2B96-4574-93A1-E24C4A2742E8}" type="slidenum">
              <a:rPr lang="en-US" smtClean="0"/>
              <a:t>45</a:t>
            </a:fld>
            <a:endParaRPr lang="en-US"/>
          </a:p>
        </p:txBody>
      </p:sp>
    </p:spTree>
    <p:extLst>
      <p:ext uri="{BB962C8B-B14F-4D97-AF65-F5344CB8AC3E}">
        <p14:creationId xmlns:p14="http://schemas.microsoft.com/office/powerpoint/2010/main" val="149097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CD7A-604D-D711-2A49-41AAF4DF08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648A8C8-2D58-3176-ABA8-B0E3AF5840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314" y="1927412"/>
            <a:ext cx="8413344" cy="3324832"/>
          </a:xfrm>
        </p:spPr>
      </p:pic>
      <p:sp>
        <p:nvSpPr>
          <p:cNvPr id="3" name="Slide Number Placeholder 2">
            <a:extLst>
              <a:ext uri="{FF2B5EF4-FFF2-40B4-BE49-F238E27FC236}">
                <a16:creationId xmlns:a16="http://schemas.microsoft.com/office/drawing/2014/main" id="{B787134A-3F89-B8B6-BF27-9235DDCB8FE7}"/>
              </a:ext>
            </a:extLst>
          </p:cNvPr>
          <p:cNvSpPr>
            <a:spLocks noGrp="1"/>
          </p:cNvSpPr>
          <p:nvPr>
            <p:ph type="sldNum" sz="quarter" idx="12"/>
          </p:nvPr>
        </p:nvSpPr>
        <p:spPr/>
        <p:txBody>
          <a:bodyPr/>
          <a:lstStyle/>
          <a:p>
            <a:fld id="{665B7325-2B96-4574-93A1-E24C4A2742E8}" type="slidenum">
              <a:rPr lang="en-US" smtClean="0"/>
              <a:t>46</a:t>
            </a:fld>
            <a:endParaRPr lang="en-US"/>
          </a:p>
        </p:txBody>
      </p:sp>
    </p:spTree>
    <p:extLst>
      <p:ext uri="{BB962C8B-B14F-4D97-AF65-F5344CB8AC3E}">
        <p14:creationId xmlns:p14="http://schemas.microsoft.com/office/powerpoint/2010/main" val="333406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0AC9-F37C-7DDA-B735-9A51F29E6F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718883-D1F3-FCBB-D33D-48613AA8C3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84" y="1312092"/>
            <a:ext cx="9168830" cy="4233816"/>
          </a:xfrm>
        </p:spPr>
      </p:pic>
      <p:sp>
        <p:nvSpPr>
          <p:cNvPr id="3" name="Slide Number Placeholder 2">
            <a:extLst>
              <a:ext uri="{FF2B5EF4-FFF2-40B4-BE49-F238E27FC236}">
                <a16:creationId xmlns:a16="http://schemas.microsoft.com/office/drawing/2014/main" id="{1E5C8E48-B474-004C-5CD0-4AF7DD44EA32}"/>
              </a:ext>
            </a:extLst>
          </p:cNvPr>
          <p:cNvSpPr>
            <a:spLocks noGrp="1"/>
          </p:cNvSpPr>
          <p:nvPr>
            <p:ph type="sldNum" sz="quarter" idx="12"/>
          </p:nvPr>
        </p:nvSpPr>
        <p:spPr/>
        <p:txBody>
          <a:bodyPr/>
          <a:lstStyle/>
          <a:p>
            <a:fld id="{665B7325-2B96-4574-93A1-E24C4A2742E8}" type="slidenum">
              <a:rPr lang="en-US" smtClean="0"/>
              <a:t>47</a:t>
            </a:fld>
            <a:endParaRPr lang="en-US"/>
          </a:p>
        </p:txBody>
      </p:sp>
    </p:spTree>
    <p:extLst>
      <p:ext uri="{BB962C8B-B14F-4D97-AF65-F5344CB8AC3E}">
        <p14:creationId xmlns:p14="http://schemas.microsoft.com/office/powerpoint/2010/main" val="353082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8166-B997-6A58-95F9-D53907A02D35}"/>
              </a:ext>
            </a:extLst>
          </p:cNvPr>
          <p:cNvSpPr>
            <a:spLocks noGrp="1"/>
          </p:cNvSpPr>
          <p:nvPr>
            <p:ph type="title"/>
          </p:nvPr>
        </p:nvSpPr>
        <p:spPr/>
        <p:txBody>
          <a:bodyPr/>
          <a:lstStyle/>
          <a:p>
            <a:r>
              <a:rPr lang="en-US" dirty="0"/>
              <a:t>No-Cloning Theorem</a:t>
            </a:r>
          </a:p>
        </p:txBody>
      </p:sp>
      <p:sp>
        <p:nvSpPr>
          <p:cNvPr id="3" name="Content Placeholder 2">
            <a:extLst>
              <a:ext uri="{FF2B5EF4-FFF2-40B4-BE49-F238E27FC236}">
                <a16:creationId xmlns:a16="http://schemas.microsoft.com/office/drawing/2014/main" id="{6079E598-A0D4-E28C-C551-49B4C2DB1047}"/>
              </a:ext>
            </a:extLst>
          </p:cNvPr>
          <p:cNvSpPr>
            <a:spLocks noGrp="1"/>
          </p:cNvSpPr>
          <p:nvPr>
            <p:ph idx="1"/>
          </p:nvPr>
        </p:nvSpPr>
        <p:spPr/>
        <p:txBody>
          <a:bodyPr>
            <a:normAutofit lnSpcReduction="10000"/>
          </a:bodyPr>
          <a:lstStyle/>
          <a:p>
            <a:endParaRPr lang="en-US" dirty="0"/>
          </a:p>
          <a:p>
            <a:r>
              <a:rPr lang="en-US" dirty="0"/>
              <a:t>The Quantum Trapping Effect: In quantum mechanics, the mere act of measuring or looking at a quantum system alters it.</a:t>
            </a:r>
          </a:p>
          <a:p>
            <a:endParaRPr lang="en-US" dirty="0"/>
          </a:p>
          <a:p>
            <a:r>
              <a:rPr lang="en-US" dirty="0"/>
              <a:t>If a hacker tries to intercept or eavesdrop on a quantum key transmission, their attempt instantly alters the photons.</a:t>
            </a:r>
          </a:p>
          <a:p>
            <a:endParaRPr lang="en-US" dirty="0"/>
          </a:p>
          <a:p>
            <a:r>
              <a:rPr lang="en-US" dirty="0"/>
              <a:t>This introduces errors into the data, immediately alerting the sender and receiver that the line is compromised, and rendering the stolen key useless.</a:t>
            </a:r>
          </a:p>
          <a:p>
            <a:endParaRPr lang="en-US" dirty="0"/>
          </a:p>
          <a:p>
            <a:endParaRPr lang="en-US" dirty="0"/>
          </a:p>
        </p:txBody>
      </p:sp>
      <p:sp>
        <p:nvSpPr>
          <p:cNvPr id="4" name="Slide Number Placeholder 3">
            <a:extLst>
              <a:ext uri="{FF2B5EF4-FFF2-40B4-BE49-F238E27FC236}">
                <a16:creationId xmlns:a16="http://schemas.microsoft.com/office/drawing/2014/main" id="{22F7534D-6329-2F41-53DC-2AE2D5CE2623}"/>
              </a:ext>
            </a:extLst>
          </p:cNvPr>
          <p:cNvSpPr>
            <a:spLocks noGrp="1"/>
          </p:cNvSpPr>
          <p:nvPr>
            <p:ph type="sldNum" sz="quarter" idx="12"/>
          </p:nvPr>
        </p:nvSpPr>
        <p:spPr/>
        <p:txBody>
          <a:bodyPr/>
          <a:lstStyle/>
          <a:p>
            <a:fld id="{665B7325-2B96-4574-93A1-E24C4A2742E8}" type="slidenum">
              <a:rPr lang="en-US" smtClean="0"/>
              <a:t>48</a:t>
            </a:fld>
            <a:endParaRPr lang="en-US"/>
          </a:p>
        </p:txBody>
      </p:sp>
    </p:spTree>
    <p:extLst>
      <p:ext uri="{BB962C8B-B14F-4D97-AF65-F5344CB8AC3E}">
        <p14:creationId xmlns:p14="http://schemas.microsoft.com/office/powerpoint/2010/main" val="2068524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7647-F9CA-1182-F04B-07393DC117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B3418C-DC56-38EE-5394-B653499666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473" y="813803"/>
            <a:ext cx="9535053" cy="5230393"/>
          </a:xfrm>
        </p:spPr>
      </p:pic>
      <p:sp>
        <p:nvSpPr>
          <p:cNvPr id="3" name="Slide Number Placeholder 2">
            <a:extLst>
              <a:ext uri="{FF2B5EF4-FFF2-40B4-BE49-F238E27FC236}">
                <a16:creationId xmlns:a16="http://schemas.microsoft.com/office/drawing/2014/main" id="{AF2039DC-68C9-DC4D-D214-D88B4DEFAB36}"/>
              </a:ext>
            </a:extLst>
          </p:cNvPr>
          <p:cNvSpPr>
            <a:spLocks noGrp="1"/>
          </p:cNvSpPr>
          <p:nvPr>
            <p:ph type="sldNum" sz="quarter" idx="12"/>
          </p:nvPr>
        </p:nvSpPr>
        <p:spPr/>
        <p:txBody>
          <a:bodyPr/>
          <a:lstStyle/>
          <a:p>
            <a:fld id="{665B7325-2B96-4574-93A1-E24C4A2742E8}" type="slidenum">
              <a:rPr lang="en-US" smtClean="0"/>
              <a:t>49</a:t>
            </a:fld>
            <a:endParaRPr lang="en-US"/>
          </a:p>
        </p:txBody>
      </p:sp>
    </p:spTree>
    <p:extLst>
      <p:ext uri="{BB962C8B-B14F-4D97-AF65-F5344CB8AC3E}">
        <p14:creationId xmlns:p14="http://schemas.microsoft.com/office/powerpoint/2010/main" val="220079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FA70-C4EB-ED52-4A69-9EB2D74E4EFA}"/>
              </a:ext>
            </a:extLst>
          </p:cNvPr>
          <p:cNvSpPr>
            <a:spLocks noGrp="1"/>
          </p:cNvSpPr>
          <p:nvPr>
            <p:ph type="title"/>
          </p:nvPr>
        </p:nvSpPr>
        <p:spPr/>
        <p:txBody>
          <a:bodyPr/>
          <a:lstStyle/>
          <a:p>
            <a:r>
              <a:rPr lang="en-US" dirty="0"/>
              <a:t>Anatomy of an attack</a:t>
            </a:r>
          </a:p>
        </p:txBody>
      </p:sp>
      <p:pic>
        <p:nvPicPr>
          <p:cNvPr id="5" name="Content Placeholder 4">
            <a:extLst>
              <a:ext uri="{FF2B5EF4-FFF2-40B4-BE49-F238E27FC236}">
                <a16:creationId xmlns:a16="http://schemas.microsoft.com/office/drawing/2014/main" id="{0E3DD20C-6BE9-08F7-082D-3029B6E63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377" y="1825625"/>
            <a:ext cx="9337246" cy="4351338"/>
          </a:xfrm>
        </p:spPr>
      </p:pic>
      <p:sp>
        <p:nvSpPr>
          <p:cNvPr id="3" name="Slide Number Placeholder 2">
            <a:extLst>
              <a:ext uri="{FF2B5EF4-FFF2-40B4-BE49-F238E27FC236}">
                <a16:creationId xmlns:a16="http://schemas.microsoft.com/office/drawing/2014/main" id="{37177BDE-DC69-91FF-8503-FEFC22E1CD18}"/>
              </a:ext>
            </a:extLst>
          </p:cNvPr>
          <p:cNvSpPr>
            <a:spLocks noGrp="1"/>
          </p:cNvSpPr>
          <p:nvPr>
            <p:ph type="sldNum" sz="quarter" idx="12"/>
          </p:nvPr>
        </p:nvSpPr>
        <p:spPr/>
        <p:txBody>
          <a:bodyPr/>
          <a:lstStyle/>
          <a:p>
            <a:fld id="{665B7325-2B96-4574-93A1-E24C4A2742E8}" type="slidenum">
              <a:rPr lang="en-US" smtClean="0"/>
              <a:t>5</a:t>
            </a:fld>
            <a:endParaRPr lang="en-US"/>
          </a:p>
        </p:txBody>
      </p:sp>
    </p:spTree>
    <p:extLst>
      <p:ext uri="{BB962C8B-B14F-4D97-AF65-F5344CB8AC3E}">
        <p14:creationId xmlns:p14="http://schemas.microsoft.com/office/powerpoint/2010/main" val="3039208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338-C076-A89F-7A89-B8B0892543CE}"/>
              </a:ext>
            </a:extLst>
          </p:cNvPr>
          <p:cNvSpPr>
            <a:spLocks noGrp="1"/>
          </p:cNvSpPr>
          <p:nvPr>
            <p:ph type="title"/>
          </p:nvPr>
        </p:nvSpPr>
        <p:spPr/>
        <p:txBody>
          <a:bodyPr/>
          <a:lstStyle/>
          <a:p>
            <a:r>
              <a:rPr lang="en-US" dirty="0"/>
              <a:t>Quantum repeaters</a:t>
            </a:r>
          </a:p>
        </p:txBody>
      </p:sp>
      <p:pic>
        <p:nvPicPr>
          <p:cNvPr id="5" name="Content Placeholder 4">
            <a:extLst>
              <a:ext uri="{FF2B5EF4-FFF2-40B4-BE49-F238E27FC236}">
                <a16:creationId xmlns:a16="http://schemas.microsoft.com/office/drawing/2014/main" id="{A43761E2-AD48-0DF3-2762-7C12C8D12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597" y="1783977"/>
            <a:ext cx="9202514" cy="3913141"/>
          </a:xfrm>
        </p:spPr>
      </p:pic>
      <p:sp>
        <p:nvSpPr>
          <p:cNvPr id="3" name="Slide Number Placeholder 2">
            <a:extLst>
              <a:ext uri="{FF2B5EF4-FFF2-40B4-BE49-F238E27FC236}">
                <a16:creationId xmlns:a16="http://schemas.microsoft.com/office/drawing/2014/main" id="{652933C4-F613-D2BE-2363-F0613E27D97B}"/>
              </a:ext>
            </a:extLst>
          </p:cNvPr>
          <p:cNvSpPr>
            <a:spLocks noGrp="1"/>
          </p:cNvSpPr>
          <p:nvPr>
            <p:ph type="sldNum" sz="quarter" idx="12"/>
          </p:nvPr>
        </p:nvSpPr>
        <p:spPr/>
        <p:txBody>
          <a:bodyPr/>
          <a:lstStyle/>
          <a:p>
            <a:fld id="{665B7325-2B96-4574-93A1-E24C4A2742E8}" type="slidenum">
              <a:rPr lang="en-US" smtClean="0"/>
              <a:t>50</a:t>
            </a:fld>
            <a:endParaRPr lang="en-US"/>
          </a:p>
        </p:txBody>
      </p:sp>
    </p:spTree>
    <p:extLst>
      <p:ext uri="{BB962C8B-B14F-4D97-AF65-F5344CB8AC3E}">
        <p14:creationId xmlns:p14="http://schemas.microsoft.com/office/powerpoint/2010/main" val="43340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15E0-8C1E-0D44-BF09-87959DF266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BE7C18-38F4-F258-B30F-60C1F0592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8919" y="851647"/>
            <a:ext cx="7359591" cy="5397034"/>
          </a:xfrm>
        </p:spPr>
      </p:pic>
      <p:sp>
        <p:nvSpPr>
          <p:cNvPr id="3" name="Slide Number Placeholder 2">
            <a:extLst>
              <a:ext uri="{FF2B5EF4-FFF2-40B4-BE49-F238E27FC236}">
                <a16:creationId xmlns:a16="http://schemas.microsoft.com/office/drawing/2014/main" id="{7E3C117C-3BB9-5810-790F-3FAD4AA8C1BE}"/>
              </a:ext>
            </a:extLst>
          </p:cNvPr>
          <p:cNvSpPr>
            <a:spLocks noGrp="1"/>
          </p:cNvSpPr>
          <p:nvPr>
            <p:ph type="sldNum" sz="quarter" idx="12"/>
          </p:nvPr>
        </p:nvSpPr>
        <p:spPr/>
        <p:txBody>
          <a:bodyPr/>
          <a:lstStyle/>
          <a:p>
            <a:fld id="{665B7325-2B96-4574-93A1-E24C4A2742E8}" type="slidenum">
              <a:rPr lang="en-US" smtClean="0"/>
              <a:t>51</a:t>
            </a:fld>
            <a:endParaRPr lang="en-US"/>
          </a:p>
        </p:txBody>
      </p:sp>
    </p:spTree>
    <p:extLst>
      <p:ext uri="{BB962C8B-B14F-4D97-AF65-F5344CB8AC3E}">
        <p14:creationId xmlns:p14="http://schemas.microsoft.com/office/powerpoint/2010/main" val="4172077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23C0-F25D-9B2F-9622-88C65246C1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AE5521-F583-4459-35BD-A3E10A4911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642" y="806824"/>
            <a:ext cx="8890202" cy="4947444"/>
          </a:xfrm>
        </p:spPr>
      </p:pic>
      <p:sp>
        <p:nvSpPr>
          <p:cNvPr id="3" name="Slide Number Placeholder 2">
            <a:extLst>
              <a:ext uri="{FF2B5EF4-FFF2-40B4-BE49-F238E27FC236}">
                <a16:creationId xmlns:a16="http://schemas.microsoft.com/office/drawing/2014/main" id="{03669B77-F0CE-F8A2-F6DD-60CA4327E472}"/>
              </a:ext>
            </a:extLst>
          </p:cNvPr>
          <p:cNvSpPr>
            <a:spLocks noGrp="1"/>
          </p:cNvSpPr>
          <p:nvPr>
            <p:ph type="sldNum" sz="quarter" idx="12"/>
          </p:nvPr>
        </p:nvSpPr>
        <p:spPr/>
        <p:txBody>
          <a:bodyPr/>
          <a:lstStyle/>
          <a:p>
            <a:fld id="{665B7325-2B96-4574-93A1-E24C4A2742E8}" type="slidenum">
              <a:rPr lang="en-US" smtClean="0"/>
              <a:t>52</a:t>
            </a:fld>
            <a:endParaRPr lang="en-US"/>
          </a:p>
        </p:txBody>
      </p:sp>
    </p:spTree>
    <p:extLst>
      <p:ext uri="{BB962C8B-B14F-4D97-AF65-F5344CB8AC3E}">
        <p14:creationId xmlns:p14="http://schemas.microsoft.com/office/powerpoint/2010/main" val="1680671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B679-927D-4CA2-6B90-5DEFE788992F}"/>
              </a:ext>
            </a:extLst>
          </p:cNvPr>
          <p:cNvSpPr>
            <a:spLocks noGrp="1"/>
          </p:cNvSpPr>
          <p:nvPr>
            <p:ph type="title"/>
          </p:nvPr>
        </p:nvSpPr>
        <p:spPr/>
        <p:txBody>
          <a:bodyPr/>
          <a:lstStyle/>
          <a:p>
            <a:r>
              <a:rPr lang="en-US" dirty="0"/>
              <a:t>Limitation of QKD</a:t>
            </a:r>
          </a:p>
        </p:txBody>
      </p:sp>
      <p:sp>
        <p:nvSpPr>
          <p:cNvPr id="3" name="Content Placeholder 2">
            <a:extLst>
              <a:ext uri="{FF2B5EF4-FFF2-40B4-BE49-F238E27FC236}">
                <a16:creationId xmlns:a16="http://schemas.microsoft.com/office/drawing/2014/main" id="{C5744260-A9A1-C0C4-754A-03DAC8731BB8}"/>
              </a:ext>
            </a:extLst>
          </p:cNvPr>
          <p:cNvSpPr>
            <a:spLocks noGrp="1"/>
          </p:cNvSpPr>
          <p:nvPr>
            <p:ph idx="1"/>
          </p:nvPr>
        </p:nvSpPr>
        <p:spPr/>
        <p:txBody>
          <a:bodyPr/>
          <a:lstStyle/>
          <a:p>
            <a:r>
              <a:rPr lang="en-US" dirty="0"/>
              <a:t>QKD  systems today are very limited both in the distance as well as their real-world security capability. </a:t>
            </a:r>
          </a:p>
          <a:p>
            <a:r>
              <a:rPr lang="en-US" dirty="0"/>
              <a:t>Sending and receiving of quantum states over large distances  are very difficult.</a:t>
            </a:r>
          </a:p>
          <a:p>
            <a:r>
              <a:rPr lang="en-US" dirty="0"/>
              <a:t>QKD for now is limited to transmission over a few hundreds of kilometers at most.</a:t>
            </a:r>
          </a:p>
          <a:p>
            <a:endParaRPr lang="en-US" dirty="0"/>
          </a:p>
        </p:txBody>
      </p:sp>
      <p:sp>
        <p:nvSpPr>
          <p:cNvPr id="4" name="Slide Number Placeholder 3">
            <a:extLst>
              <a:ext uri="{FF2B5EF4-FFF2-40B4-BE49-F238E27FC236}">
                <a16:creationId xmlns:a16="http://schemas.microsoft.com/office/drawing/2014/main" id="{19F97721-CFA6-873B-9175-C38BA6CE11E7}"/>
              </a:ext>
            </a:extLst>
          </p:cNvPr>
          <p:cNvSpPr>
            <a:spLocks noGrp="1"/>
          </p:cNvSpPr>
          <p:nvPr>
            <p:ph type="sldNum" sz="quarter" idx="12"/>
          </p:nvPr>
        </p:nvSpPr>
        <p:spPr/>
        <p:txBody>
          <a:bodyPr/>
          <a:lstStyle/>
          <a:p>
            <a:fld id="{665B7325-2B96-4574-93A1-E24C4A2742E8}" type="slidenum">
              <a:rPr lang="en-US" smtClean="0"/>
              <a:t>53</a:t>
            </a:fld>
            <a:endParaRPr lang="en-US"/>
          </a:p>
        </p:txBody>
      </p:sp>
    </p:spTree>
    <p:extLst>
      <p:ext uri="{BB962C8B-B14F-4D97-AF65-F5344CB8AC3E}">
        <p14:creationId xmlns:p14="http://schemas.microsoft.com/office/powerpoint/2010/main" val="3045997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3FD5-C359-C761-3749-DE73E5FC7230}"/>
              </a:ext>
            </a:extLst>
          </p:cNvPr>
          <p:cNvSpPr>
            <a:spLocks noGrp="1"/>
          </p:cNvSpPr>
          <p:nvPr>
            <p:ph type="title"/>
          </p:nvPr>
        </p:nvSpPr>
        <p:spPr/>
        <p:txBody>
          <a:bodyPr/>
          <a:lstStyle/>
          <a:p>
            <a:r>
              <a:rPr lang="en-US" dirty="0"/>
              <a:t>Current development</a:t>
            </a:r>
          </a:p>
        </p:txBody>
      </p:sp>
      <p:sp>
        <p:nvSpPr>
          <p:cNvPr id="3" name="Content Placeholder 2">
            <a:extLst>
              <a:ext uri="{FF2B5EF4-FFF2-40B4-BE49-F238E27FC236}">
                <a16:creationId xmlns:a16="http://schemas.microsoft.com/office/drawing/2014/main" id="{192F6861-5199-C42A-EC9E-333A719B0ED5}"/>
              </a:ext>
            </a:extLst>
          </p:cNvPr>
          <p:cNvSpPr>
            <a:spLocks noGrp="1"/>
          </p:cNvSpPr>
          <p:nvPr>
            <p:ph idx="1"/>
          </p:nvPr>
        </p:nvSpPr>
        <p:spPr/>
        <p:txBody>
          <a:bodyPr/>
          <a:lstStyle/>
          <a:p>
            <a:pPr marL="0" indent="0">
              <a:buNone/>
            </a:pPr>
            <a:endParaRPr lang="en-US" dirty="0"/>
          </a:p>
          <a:p>
            <a:r>
              <a:rPr lang="en-US" dirty="0"/>
              <a:t>Onboard the satellite are advanced optical components for generating pairs of photons entangled in polarization and sending these to ground stations.</a:t>
            </a:r>
          </a:p>
          <a:p>
            <a:r>
              <a:rPr lang="en-US" dirty="0"/>
              <a:t>The project has achieved long-distance entanglement distribution over 1200 km, prepare-and-measure QKD between satellite and ground station.</a:t>
            </a:r>
          </a:p>
          <a:p>
            <a:r>
              <a:rPr lang="en-US" dirty="0"/>
              <a:t>Generating keys used to secure a video-conference between China and Austria.  (6-bit key)</a:t>
            </a:r>
          </a:p>
        </p:txBody>
      </p:sp>
      <p:sp>
        <p:nvSpPr>
          <p:cNvPr id="4" name="Slide Number Placeholder 3">
            <a:extLst>
              <a:ext uri="{FF2B5EF4-FFF2-40B4-BE49-F238E27FC236}">
                <a16:creationId xmlns:a16="http://schemas.microsoft.com/office/drawing/2014/main" id="{9DF07C41-4F0E-66BE-6296-AF8E602FE9E2}"/>
              </a:ext>
            </a:extLst>
          </p:cNvPr>
          <p:cNvSpPr>
            <a:spLocks noGrp="1"/>
          </p:cNvSpPr>
          <p:nvPr>
            <p:ph type="sldNum" sz="quarter" idx="12"/>
          </p:nvPr>
        </p:nvSpPr>
        <p:spPr/>
        <p:txBody>
          <a:bodyPr/>
          <a:lstStyle/>
          <a:p>
            <a:fld id="{665B7325-2B96-4574-93A1-E24C4A2742E8}" type="slidenum">
              <a:rPr lang="en-US" smtClean="0"/>
              <a:t>54</a:t>
            </a:fld>
            <a:endParaRPr lang="en-US"/>
          </a:p>
        </p:txBody>
      </p:sp>
    </p:spTree>
    <p:extLst>
      <p:ext uri="{BB962C8B-B14F-4D97-AF65-F5344CB8AC3E}">
        <p14:creationId xmlns:p14="http://schemas.microsoft.com/office/powerpoint/2010/main" val="2248135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D065-0805-283E-BE3C-A8379C546D3E}"/>
              </a:ext>
            </a:extLst>
          </p:cNvPr>
          <p:cNvSpPr>
            <a:spLocks noGrp="1"/>
          </p:cNvSpPr>
          <p:nvPr>
            <p:ph type="title"/>
          </p:nvPr>
        </p:nvSpPr>
        <p:spPr/>
        <p:txBody>
          <a:bodyPr/>
          <a:lstStyle/>
          <a:p>
            <a:r>
              <a:rPr lang="en-US" dirty="0"/>
              <a:t>Timeline of quantum technologies</a:t>
            </a:r>
          </a:p>
        </p:txBody>
      </p:sp>
      <p:pic>
        <p:nvPicPr>
          <p:cNvPr id="5" name="Content Placeholder 4">
            <a:extLst>
              <a:ext uri="{FF2B5EF4-FFF2-40B4-BE49-F238E27FC236}">
                <a16:creationId xmlns:a16="http://schemas.microsoft.com/office/drawing/2014/main" id="{35C32172-3DB7-50EB-FA5A-967B081262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150" y="1356482"/>
            <a:ext cx="7947027" cy="5136393"/>
          </a:xfrm>
        </p:spPr>
      </p:pic>
      <p:sp>
        <p:nvSpPr>
          <p:cNvPr id="3" name="Slide Number Placeholder 2">
            <a:extLst>
              <a:ext uri="{FF2B5EF4-FFF2-40B4-BE49-F238E27FC236}">
                <a16:creationId xmlns:a16="http://schemas.microsoft.com/office/drawing/2014/main" id="{CA83FFDD-4053-851B-FFFA-C92BF846BC01}"/>
              </a:ext>
            </a:extLst>
          </p:cNvPr>
          <p:cNvSpPr>
            <a:spLocks noGrp="1"/>
          </p:cNvSpPr>
          <p:nvPr>
            <p:ph type="sldNum" sz="quarter" idx="12"/>
          </p:nvPr>
        </p:nvSpPr>
        <p:spPr/>
        <p:txBody>
          <a:bodyPr/>
          <a:lstStyle/>
          <a:p>
            <a:fld id="{665B7325-2B96-4574-93A1-E24C4A2742E8}" type="slidenum">
              <a:rPr lang="en-US" smtClean="0"/>
              <a:t>55</a:t>
            </a:fld>
            <a:endParaRPr lang="en-US"/>
          </a:p>
        </p:txBody>
      </p:sp>
    </p:spTree>
    <p:extLst>
      <p:ext uri="{BB962C8B-B14F-4D97-AF65-F5344CB8AC3E}">
        <p14:creationId xmlns:p14="http://schemas.microsoft.com/office/powerpoint/2010/main" val="777936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F059-8CBA-3E7D-1E6F-A4ECF2DF1736}"/>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5802D05D-00C2-1E7B-16EE-764370557CAE}"/>
              </a:ext>
            </a:extLst>
          </p:cNvPr>
          <p:cNvSpPr>
            <a:spLocks noGrp="1"/>
          </p:cNvSpPr>
          <p:nvPr>
            <p:ph idx="1"/>
          </p:nvPr>
        </p:nvSpPr>
        <p:spPr/>
        <p:txBody>
          <a:bodyPr/>
          <a:lstStyle/>
          <a:p>
            <a:r>
              <a:rPr lang="en-US" dirty="0"/>
              <a:t>Quantum Communication101, Henry Semenenko, Sherilyn Wright, Michelle </a:t>
            </a:r>
            <a:r>
              <a:rPr lang="en-US" dirty="0" err="1"/>
              <a:t>Lollie</a:t>
            </a:r>
            <a:r>
              <a:rPr lang="en-US" dirty="0"/>
              <a:t>, Jefferson </a:t>
            </a:r>
            <a:r>
              <a:rPr lang="en-US" dirty="0" err="1"/>
              <a:t>Flórez</a:t>
            </a:r>
            <a:r>
              <a:rPr lang="en-US" dirty="0"/>
              <a:t>, Matty Hoban, Florian </a:t>
            </a:r>
            <a:r>
              <a:rPr lang="en-US" dirty="0" err="1"/>
              <a:t>Curchod</a:t>
            </a:r>
            <a:endParaRPr lang="en-US" dirty="0"/>
          </a:p>
          <a:p>
            <a:endParaRPr lang="en-US" dirty="0"/>
          </a:p>
          <a:p>
            <a:r>
              <a:rPr lang="en-US" dirty="0"/>
              <a:t>https://www.nasa.gov/wp-content/uploads/2024/07/quantum-communication-101-final.pdf</a:t>
            </a:r>
          </a:p>
          <a:p>
            <a:endParaRPr lang="en-US" dirty="0"/>
          </a:p>
        </p:txBody>
      </p:sp>
      <p:sp>
        <p:nvSpPr>
          <p:cNvPr id="4" name="Slide Number Placeholder 3">
            <a:extLst>
              <a:ext uri="{FF2B5EF4-FFF2-40B4-BE49-F238E27FC236}">
                <a16:creationId xmlns:a16="http://schemas.microsoft.com/office/drawing/2014/main" id="{EBFB2877-F24A-1F95-3926-2C3E525F0324}"/>
              </a:ext>
            </a:extLst>
          </p:cNvPr>
          <p:cNvSpPr>
            <a:spLocks noGrp="1"/>
          </p:cNvSpPr>
          <p:nvPr>
            <p:ph type="sldNum" sz="quarter" idx="12"/>
          </p:nvPr>
        </p:nvSpPr>
        <p:spPr/>
        <p:txBody>
          <a:bodyPr/>
          <a:lstStyle/>
          <a:p>
            <a:fld id="{665B7325-2B96-4574-93A1-E24C4A2742E8}" type="slidenum">
              <a:rPr lang="en-US" smtClean="0"/>
              <a:t>56</a:t>
            </a:fld>
            <a:endParaRPr lang="en-US"/>
          </a:p>
        </p:txBody>
      </p:sp>
    </p:spTree>
    <p:extLst>
      <p:ext uri="{BB962C8B-B14F-4D97-AF65-F5344CB8AC3E}">
        <p14:creationId xmlns:p14="http://schemas.microsoft.com/office/powerpoint/2010/main" val="2237053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86EC-E276-E47A-3FD0-5B2EA728AB9D}"/>
              </a:ext>
            </a:extLst>
          </p:cNvPr>
          <p:cNvSpPr>
            <a:spLocks noGrp="1"/>
          </p:cNvSpPr>
          <p:nvPr>
            <p:ph type="ctrTitle"/>
          </p:nvPr>
        </p:nvSpPr>
        <p:spPr/>
        <p:txBody>
          <a:bodyPr/>
          <a:lstStyle/>
          <a:p>
            <a:r>
              <a:rPr lang="en-US" dirty="0"/>
              <a:t>Post Quantum Cryptography</a:t>
            </a:r>
          </a:p>
        </p:txBody>
      </p:sp>
      <p:sp>
        <p:nvSpPr>
          <p:cNvPr id="3" name="Subtitle 2">
            <a:extLst>
              <a:ext uri="{FF2B5EF4-FFF2-40B4-BE49-F238E27FC236}">
                <a16:creationId xmlns:a16="http://schemas.microsoft.com/office/drawing/2014/main" id="{828812C8-AFCB-87C8-AA5B-C11D4402BA0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9F45BB0-EC33-02C3-9599-C64B5CABCF9A}"/>
              </a:ext>
            </a:extLst>
          </p:cNvPr>
          <p:cNvSpPr>
            <a:spLocks noGrp="1"/>
          </p:cNvSpPr>
          <p:nvPr>
            <p:ph type="sldNum" sz="quarter" idx="12"/>
          </p:nvPr>
        </p:nvSpPr>
        <p:spPr/>
        <p:txBody>
          <a:bodyPr/>
          <a:lstStyle/>
          <a:p>
            <a:fld id="{665B7325-2B96-4574-93A1-E24C4A2742E8}" type="slidenum">
              <a:rPr lang="en-US" smtClean="0"/>
              <a:t>57</a:t>
            </a:fld>
            <a:endParaRPr lang="en-US"/>
          </a:p>
        </p:txBody>
      </p:sp>
    </p:spTree>
    <p:extLst>
      <p:ext uri="{BB962C8B-B14F-4D97-AF65-F5344CB8AC3E}">
        <p14:creationId xmlns:p14="http://schemas.microsoft.com/office/powerpoint/2010/main" val="33800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514B-F2A6-9425-8BF5-38C91504A5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541412-8ED9-F057-FE2A-57DE36396801}"/>
              </a:ext>
            </a:extLst>
          </p:cNvPr>
          <p:cNvSpPr>
            <a:spLocks noGrp="1"/>
          </p:cNvSpPr>
          <p:nvPr>
            <p:ph idx="1"/>
          </p:nvPr>
        </p:nvSpPr>
        <p:spPr/>
        <p:txBody>
          <a:bodyPr/>
          <a:lstStyle/>
          <a:p>
            <a:r>
              <a:rPr lang="en-US" dirty="0"/>
              <a:t>Post-Quantum Cryptography (PQC) refers to a new generation of mathematical algorithms designed to be secure against both traditional computers and the future threat of a "Cryptographically Relevant Quantum Computer" (CRQC).</a:t>
            </a:r>
          </a:p>
        </p:txBody>
      </p:sp>
      <p:sp>
        <p:nvSpPr>
          <p:cNvPr id="4" name="Slide Number Placeholder 3">
            <a:extLst>
              <a:ext uri="{FF2B5EF4-FFF2-40B4-BE49-F238E27FC236}">
                <a16:creationId xmlns:a16="http://schemas.microsoft.com/office/drawing/2014/main" id="{A33A26D2-C414-388C-A932-24058F13352C}"/>
              </a:ext>
            </a:extLst>
          </p:cNvPr>
          <p:cNvSpPr>
            <a:spLocks noGrp="1"/>
          </p:cNvSpPr>
          <p:nvPr>
            <p:ph type="sldNum" sz="quarter" idx="12"/>
          </p:nvPr>
        </p:nvSpPr>
        <p:spPr/>
        <p:txBody>
          <a:bodyPr/>
          <a:lstStyle/>
          <a:p>
            <a:fld id="{665B7325-2B96-4574-93A1-E24C4A2742E8}" type="slidenum">
              <a:rPr lang="en-US" smtClean="0"/>
              <a:t>58</a:t>
            </a:fld>
            <a:endParaRPr lang="en-US"/>
          </a:p>
        </p:txBody>
      </p:sp>
    </p:spTree>
    <p:extLst>
      <p:ext uri="{BB962C8B-B14F-4D97-AF65-F5344CB8AC3E}">
        <p14:creationId xmlns:p14="http://schemas.microsoft.com/office/powerpoint/2010/main" val="3804402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41E6-7755-A421-E01C-EE1F85D6D1AE}"/>
              </a:ext>
            </a:extLst>
          </p:cNvPr>
          <p:cNvSpPr>
            <a:spLocks noGrp="1"/>
          </p:cNvSpPr>
          <p:nvPr>
            <p:ph type="title"/>
          </p:nvPr>
        </p:nvSpPr>
        <p:spPr/>
        <p:txBody>
          <a:bodyPr/>
          <a:lstStyle/>
          <a:p>
            <a:r>
              <a:rPr lang="en-US" dirty="0"/>
              <a:t>NIST Recommendation (FIPS Standards)</a:t>
            </a:r>
          </a:p>
        </p:txBody>
      </p:sp>
      <p:sp>
        <p:nvSpPr>
          <p:cNvPr id="3" name="Content Placeholder 2">
            <a:extLst>
              <a:ext uri="{FF2B5EF4-FFF2-40B4-BE49-F238E27FC236}">
                <a16:creationId xmlns:a16="http://schemas.microsoft.com/office/drawing/2014/main" id="{93EBC29E-C48E-6BDA-7D59-1110D6D6AB56}"/>
              </a:ext>
            </a:extLst>
          </p:cNvPr>
          <p:cNvSpPr>
            <a:spLocks noGrp="1"/>
          </p:cNvSpPr>
          <p:nvPr>
            <p:ph idx="1"/>
          </p:nvPr>
        </p:nvSpPr>
        <p:spPr/>
        <p:txBody>
          <a:bodyPr>
            <a:normAutofit/>
          </a:bodyPr>
          <a:lstStyle/>
          <a:p>
            <a:r>
              <a:rPr lang="en-US" dirty="0"/>
              <a:t>In 2024, the National Institute of Standards and Technology (NIST) finalized the world's first set of PQC standards. </a:t>
            </a:r>
          </a:p>
          <a:p>
            <a:pPr marL="0" indent="0">
              <a:buNone/>
            </a:pPr>
            <a:endParaRPr lang="en-US" dirty="0"/>
          </a:p>
          <a:p>
            <a:r>
              <a:rPr lang="en-US" dirty="0"/>
              <a:t>Most current encryption (RSA and ECC) relies on factoring large numbers. Quantum computers are exceptionally good at that. The new NIST standards primarily use Lattice-based cryptography, which involves hiding data in complex multidimensional grids.</a:t>
            </a:r>
          </a:p>
          <a:p>
            <a:endParaRPr lang="en-US" dirty="0"/>
          </a:p>
          <a:p>
            <a:endParaRPr lang="en-US" dirty="0"/>
          </a:p>
        </p:txBody>
      </p:sp>
      <p:sp>
        <p:nvSpPr>
          <p:cNvPr id="4" name="Slide Number Placeholder 3">
            <a:extLst>
              <a:ext uri="{FF2B5EF4-FFF2-40B4-BE49-F238E27FC236}">
                <a16:creationId xmlns:a16="http://schemas.microsoft.com/office/drawing/2014/main" id="{D24057C2-9B09-047E-F0AE-0BDE9AEAA08C}"/>
              </a:ext>
            </a:extLst>
          </p:cNvPr>
          <p:cNvSpPr>
            <a:spLocks noGrp="1"/>
          </p:cNvSpPr>
          <p:nvPr>
            <p:ph type="sldNum" sz="quarter" idx="12"/>
          </p:nvPr>
        </p:nvSpPr>
        <p:spPr/>
        <p:txBody>
          <a:bodyPr/>
          <a:lstStyle/>
          <a:p>
            <a:fld id="{665B7325-2B96-4574-93A1-E24C4A2742E8}" type="slidenum">
              <a:rPr lang="en-US" smtClean="0"/>
              <a:t>59</a:t>
            </a:fld>
            <a:endParaRPr lang="en-US"/>
          </a:p>
        </p:txBody>
      </p:sp>
    </p:spTree>
    <p:extLst>
      <p:ext uri="{BB962C8B-B14F-4D97-AF65-F5344CB8AC3E}">
        <p14:creationId xmlns:p14="http://schemas.microsoft.com/office/powerpoint/2010/main" val="314957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D976-4A0D-E74C-D6F9-D05AA4EA8888}"/>
              </a:ext>
            </a:extLst>
          </p:cNvPr>
          <p:cNvSpPr>
            <a:spLocks noGrp="1"/>
          </p:cNvSpPr>
          <p:nvPr>
            <p:ph type="title"/>
          </p:nvPr>
        </p:nvSpPr>
        <p:spPr/>
        <p:txBody>
          <a:bodyPr/>
          <a:lstStyle/>
          <a:p>
            <a:r>
              <a:rPr lang="en-US" dirty="0"/>
              <a:t>Discovery and exploitation</a:t>
            </a:r>
          </a:p>
        </p:txBody>
      </p:sp>
      <p:pic>
        <p:nvPicPr>
          <p:cNvPr id="5" name="Content Placeholder 4">
            <a:extLst>
              <a:ext uri="{FF2B5EF4-FFF2-40B4-BE49-F238E27FC236}">
                <a16:creationId xmlns:a16="http://schemas.microsoft.com/office/drawing/2014/main" id="{86E236EB-1E09-D3C5-E4B4-7B8BC1DEC8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8718" y="1564766"/>
            <a:ext cx="4334563" cy="4836314"/>
          </a:xfrm>
        </p:spPr>
      </p:pic>
      <p:sp>
        <p:nvSpPr>
          <p:cNvPr id="3" name="Slide Number Placeholder 2">
            <a:extLst>
              <a:ext uri="{FF2B5EF4-FFF2-40B4-BE49-F238E27FC236}">
                <a16:creationId xmlns:a16="http://schemas.microsoft.com/office/drawing/2014/main" id="{9D5E5D97-C167-EECF-F646-978AA10F7E7F}"/>
              </a:ext>
            </a:extLst>
          </p:cNvPr>
          <p:cNvSpPr>
            <a:spLocks noGrp="1"/>
          </p:cNvSpPr>
          <p:nvPr>
            <p:ph type="sldNum" sz="quarter" idx="12"/>
          </p:nvPr>
        </p:nvSpPr>
        <p:spPr/>
        <p:txBody>
          <a:bodyPr/>
          <a:lstStyle/>
          <a:p>
            <a:fld id="{665B7325-2B96-4574-93A1-E24C4A2742E8}" type="slidenum">
              <a:rPr lang="en-US" smtClean="0"/>
              <a:t>6</a:t>
            </a:fld>
            <a:endParaRPr lang="en-US"/>
          </a:p>
        </p:txBody>
      </p:sp>
    </p:spTree>
    <p:extLst>
      <p:ext uri="{BB962C8B-B14F-4D97-AF65-F5344CB8AC3E}">
        <p14:creationId xmlns:p14="http://schemas.microsoft.com/office/powerpoint/2010/main" val="3189256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F449-C141-14BD-531F-61E0CCB19AF3}"/>
              </a:ext>
            </a:extLst>
          </p:cNvPr>
          <p:cNvSpPr>
            <a:spLocks noGrp="1"/>
          </p:cNvSpPr>
          <p:nvPr>
            <p:ph type="title"/>
          </p:nvPr>
        </p:nvSpPr>
        <p:spPr/>
        <p:txBody>
          <a:bodyPr/>
          <a:lstStyle/>
          <a:p>
            <a:r>
              <a:rPr lang="en-US" dirty="0"/>
              <a:t>Federal Information Processing Standards</a:t>
            </a:r>
          </a:p>
        </p:txBody>
      </p:sp>
      <p:graphicFrame>
        <p:nvGraphicFramePr>
          <p:cNvPr id="4" name="Content Placeholder 3">
            <a:extLst>
              <a:ext uri="{FF2B5EF4-FFF2-40B4-BE49-F238E27FC236}">
                <a16:creationId xmlns:a16="http://schemas.microsoft.com/office/drawing/2014/main" id="{625DE436-908E-4001-5282-F7C94579336D}"/>
              </a:ext>
            </a:extLst>
          </p:cNvPr>
          <p:cNvGraphicFramePr>
            <a:graphicFrameLocks noGrp="1"/>
          </p:cNvGraphicFramePr>
          <p:nvPr>
            <p:ph idx="1"/>
            <p:extLst>
              <p:ext uri="{D42A27DB-BD31-4B8C-83A1-F6EECF244321}">
                <p14:modId xmlns:p14="http://schemas.microsoft.com/office/powerpoint/2010/main" val="1911963939"/>
              </p:ext>
            </p:extLst>
          </p:nvPr>
        </p:nvGraphicFramePr>
        <p:xfrm>
          <a:off x="838200" y="1825625"/>
          <a:ext cx="10515600" cy="31089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50935462"/>
                    </a:ext>
                  </a:extLst>
                </a:gridCol>
                <a:gridCol w="2628900">
                  <a:extLst>
                    <a:ext uri="{9D8B030D-6E8A-4147-A177-3AD203B41FA5}">
                      <a16:colId xmlns:a16="http://schemas.microsoft.com/office/drawing/2014/main" val="3042513153"/>
                    </a:ext>
                  </a:extLst>
                </a:gridCol>
                <a:gridCol w="2628900">
                  <a:extLst>
                    <a:ext uri="{9D8B030D-6E8A-4147-A177-3AD203B41FA5}">
                      <a16:colId xmlns:a16="http://schemas.microsoft.com/office/drawing/2014/main" val="2071190201"/>
                    </a:ext>
                  </a:extLst>
                </a:gridCol>
                <a:gridCol w="2628900">
                  <a:extLst>
                    <a:ext uri="{9D8B030D-6E8A-4147-A177-3AD203B41FA5}">
                      <a16:colId xmlns:a16="http://schemas.microsoft.com/office/drawing/2014/main" val="2302169418"/>
                    </a:ext>
                  </a:extLst>
                </a:gridCol>
              </a:tblGrid>
              <a:tr h="370840">
                <a:tc>
                  <a:txBody>
                    <a:bodyPr/>
                    <a:lstStyle/>
                    <a:p>
                      <a:r>
                        <a:rPr lang="en-US" dirty="0"/>
                        <a:t>Standard</a:t>
                      </a:r>
                    </a:p>
                  </a:txBody>
                  <a:tcPr/>
                </a:tc>
                <a:tc>
                  <a:txBody>
                    <a:bodyPr/>
                    <a:lstStyle/>
                    <a:p>
                      <a:r>
                        <a:rPr lang="en-US" dirty="0"/>
                        <a:t>Name (Original Code Name)</a:t>
                      </a:r>
                    </a:p>
                  </a:txBody>
                  <a:tcPr/>
                </a:tc>
                <a:tc>
                  <a:txBody>
                    <a:bodyPr/>
                    <a:lstStyle/>
                    <a:p>
                      <a:r>
                        <a:rPr lang="en-US" dirty="0"/>
                        <a:t>Purpose </a:t>
                      </a:r>
                    </a:p>
                  </a:txBody>
                  <a:tcPr/>
                </a:tc>
                <a:tc>
                  <a:txBody>
                    <a:bodyPr/>
                    <a:lstStyle/>
                    <a:p>
                      <a:r>
                        <a:rPr lang="en-US" dirty="0"/>
                        <a:t>Best Used For</a:t>
                      </a:r>
                    </a:p>
                  </a:txBody>
                  <a:tcPr/>
                </a:tc>
                <a:extLst>
                  <a:ext uri="{0D108BD9-81ED-4DB2-BD59-A6C34878D82A}">
                    <a16:rowId xmlns:a16="http://schemas.microsoft.com/office/drawing/2014/main" val="1360993291"/>
                  </a:ext>
                </a:extLst>
              </a:tr>
              <a:tr h="370840">
                <a:tc>
                  <a:txBody>
                    <a:bodyPr/>
                    <a:lstStyle/>
                    <a:p>
                      <a:r>
                        <a:rPr lang="en-US" dirty="0"/>
                        <a:t>FIPS 203</a:t>
                      </a:r>
                    </a:p>
                  </a:txBody>
                  <a:tcPr/>
                </a:tc>
                <a:tc>
                  <a:txBody>
                    <a:bodyPr/>
                    <a:lstStyle/>
                    <a:p>
                      <a:r>
                        <a:rPr lang="en-US" dirty="0"/>
                        <a:t>ML-KEM (CRYSTALS-</a:t>
                      </a:r>
                      <a:r>
                        <a:rPr lang="en-US" dirty="0" err="1"/>
                        <a:t>Kyber</a:t>
                      </a:r>
                      <a:r>
                        <a:rPr lang="en-US" dirty="0"/>
                        <a:t>)</a:t>
                      </a:r>
                    </a:p>
                  </a:txBody>
                  <a:tcPr/>
                </a:tc>
                <a:tc>
                  <a:txBody>
                    <a:bodyPr/>
                    <a:lstStyle/>
                    <a:p>
                      <a:r>
                        <a:rPr lang="en-US" dirty="0"/>
                        <a:t>Key Establishment</a:t>
                      </a:r>
                    </a:p>
                  </a:txBody>
                  <a:tcPr/>
                </a:tc>
                <a:tc>
                  <a:txBody>
                    <a:bodyPr/>
                    <a:lstStyle/>
                    <a:p>
                      <a:r>
                        <a:rPr lang="en-US" dirty="0"/>
                        <a:t>Securing web traffic </a:t>
                      </a:r>
                    </a:p>
                  </a:txBody>
                  <a:tcPr/>
                </a:tc>
                <a:extLst>
                  <a:ext uri="{0D108BD9-81ED-4DB2-BD59-A6C34878D82A}">
                    <a16:rowId xmlns:a16="http://schemas.microsoft.com/office/drawing/2014/main" val="2644257813"/>
                  </a:ext>
                </a:extLst>
              </a:tr>
              <a:tr h="370840">
                <a:tc>
                  <a:txBody>
                    <a:bodyPr/>
                    <a:lstStyle/>
                    <a:p>
                      <a:r>
                        <a:rPr lang="en-US" dirty="0"/>
                        <a:t>FIPS 204</a:t>
                      </a:r>
                    </a:p>
                  </a:txBody>
                  <a:tcPr/>
                </a:tc>
                <a:tc>
                  <a:txBody>
                    <a:bodyPr/>
                    <a:lstStyle/>
                    <a:p>
                      <a:r>
                        <a:rPr lang="en-US" dirty="0"/>
                        <a:t>ML-DSA (CRYSTALS-</a:t>
                      </a:r>
                      <a:r>
                        <a:rPr lang="en-US" dirty="0" err="1"/>
                        <a:t>Dilithium</a:t>
                      </a:r>
                      <a:r>
                        <a:rPr lang="en-US" dirty="0"/>
                        <a:t>)</a:t>
                      </a:r>
                    </a:p>
                  </a:txBody>
                  <a:tcPr/>
                </a:tc>
                <a:tc>
                  <a:txBody>
                    <a:bodyPr/>
                    <a:lstStyle/>
                    <a:p>
                      <a:r>
                        <a:rPr lang="en-US" dirty="0"/>
                        <a:t>Digital Signatures</a:t>
                      </a:r>
                    </a:p>
                  </a:txBody>
                  <a:tcPr/>
                </a:tc>
                <a:tc>
                  <a:txBody>
                    <a:bodyPr/>
                    <a:lstStyle/>
                    <a:p>
                      <a:r>
                        <a:rPr lang="en-US" dirty="0"/>
                        <a:t>General-purpose identity verification and code signing.</a:t>
                      </a:r>
                    </a:p>
                  </a:txBody>
                  <a:tcPr/>
                </a:tc>
                <a:extLst>
                  <a:ext uri="{0D108BD9-81ED-4DB2-BD59-A6C34878D82A}">
                    <a16:rowId xmlns:a16="http://schemas.microsoft.com/office/drawing/2014/main" val="1279594038"/>
                  </a:ext>
                </a:extLst>
              </a:tr>
              <a:tr h="370840">
                <a:tc>
                  <a:txBody>
                    <a:bodyPr/>
                    <a:lstStyle/>
                    <a:p>
                      <a:r>
                        <a:rPr lang="en-US"/>
                        <a:t>FIPS 205</a:t>
                      </a:r>
                      <a:endParaRPr lang="en-US" dirty="0"/>
                    </a:p>
                  </a:txBody>
                  <a:tcPr/>
                </a:tc>
                <a:tc>
                  <a:txBody>
                    <a:bodyPr/>
                    <a:lstStyle/>
                    <a:p>
                      <a:r>
                        <a:rPr lang="en-US" dirty="0"/>
                        <a:t>SLH-DSA (SPHINCS+)</a:t>
                      </a:r>
                    </a:p>
                  </a:txBody>
                  <a:tcPr/>
                </a:tc>
                <a:tc>
                  <a:txBody>
                    <a:bodyPr/>
                    <a:lstStyle/>
                    <a:p>
                      <a:r>
                        <a:rPr lang="en-US" dirty="0"/>
                        <a:t>Digital Signatures</a:t>
                      </a:r>
                    </a:p>
                  </a:txBody>
                  <a:tcPr/>
                </a:tc>
                <a:tc>
                  <a:txBody>
                    <a:bodyPr/>
                    <a:lstStyle/>
                    <a:p>
                      <a:r>
                        <a:rPr lang="en-US" dirty="0"/>
                        <a:t> backup "hash-based" method if lattice math is ever broken.</a:t>
                      </a:r>
                    </a:p>
                  </a:txBody>
                  <a:tcPr/>
                </a:tc>
                <a:extLst>
                  <a:ext uri="{0D108BD9-81ED-4DB2-BD59-A6C34878D82A}">
                    <a16:rowId xmlns:a16="http://schemas.microsoft.com/office/drawing/2014/main" val="410056927"/>
                  </a:ext>
                </a:extLst>
              </a:tr>
            </a:tbl>
          </a:graphicData>
        </a:graphic>
      </p:graphicFrame>
      <p:sp>
        <p:nvSpPr>
          <p:cNvPr id="3" name="Slide Number Placeholder 2">
            <a:extLst>
              <a:ext uri="{FF2B5EF4-FFF2-40B4-BE49-F238E27FC236}">
                <a16:creationId xmlns:a16="http://schemas.microsoft.com/office/drawing/2014/main" id="{CB07B435-41E9-A22D-31AE-74DF96925F32}"/>
              </a:ext>
            </a:extLst>
          </p:cNvPr>
          <p:cNvSpPr>
            <a:spLocks noGrp="1"/>
          </p:cNvSpPr>
          <p:nvPr>
            <p:ph type="sldNum" sz="quarter" idx="12"/>
          </p:nvPr>
        </p:nvSpPr>
        <p:spPr/>
        <p:txBody>
          <a:bodyPr/>
          <a:lstStyle/>
          <a:p>
            <a:fld id="{665B7325-2B96-4574-93A1-E24C4A2742E8}" type="slidenum">
              <a:rPr lang="en-US" smtClean="0"/>
              <a:t>60</a:t>
            </a:fld>
            <a:endParaRPr lang="en-US"/>
          </a:p>
        </p:txBody>
      </p:sp>
    </p:spTree>
    <p:extLst>
      <p:ext uri="{BB962C8B-B14F-4D97-AF65-F5344CB8AC3E}">
        <p14:creationId xmlns:p14="http://schemas.microsoft.com/office/powerpoint/2010/main" val="2346251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49F8-EF49-0B24-604F-732DF752383A}"/>
              </a:ext>
            </a:extLst>
          </p:cNvPr>
          <p:cNvSpPr>
            <a:spLocks noGrp="1"/>
          </p:cNvSpPr>
          <p:nvPr>
            <p:ph type="title"/>
          </p:nvPr>
        </p:nvSpPr>
        <p:spPr/>
        <p:txBody>
          <a:bodyPr/>
          <a:lstStyle/>
          <a:p>
            <a:r>
              <a:rPr lang="en-US" dirty="0"/>
              <a:t>"Harvest Now, Decrypt Later"</a:t>
            </a:r>
          </a:p>
        </p:txBody>
      </p:sp>
      <p:sp>
        <p:nvSpPr>
          <p:cNvPr id="3" name="Content Placeholder 2">
            <a:extLst>
              <a:ext uri="{FF2B5EF4-FFF2-40B4-BE49-F238E27FC236}">
                <a16:creationId xmlns:a16="http://schemas.microsoft.com/office/drawing/2014/main" id="{40200146-9C8D-E67D-4A01-082EA36691E9}"/>
              </a:ext>
            </a:extLst>
          </p:cNvPr>
          <p:cNvSpPr>
            <a:spLocks noGrp="1"/>
          </p:cNvSpPr>
          <p:nvPr>
            <p:ph idx="1"/>
          </p:nvPr>
        </p:nvSpPr>
        <p:spPr/>
        <p:txBody>
          <a:bodyPr>
            <a:normAutofit lnSpcReduction="10000"/>
          </a:bodyPr>
          <a:lstStyle/>
          <a:p>
            <a:endParaRPr lang="en-US" dirty="0"/>
          </a:p>
          <a:p>
            <a:r>
              <a:rPr lang="en-US" dirty="0"/>
              <a:t>The Attack: Adversaries are currently capturing and storing massive amounts of encrypted sensitive data (government secrets, medical records, bank info).</a:t>
            </a:r>
          </a:p>
          <a:p>
            <a:endParaRPr lang="en-US" dirty="0"/>
          </a:p>
          <a:p>
            <a:r>
              <a:rPr lang="en-US" dirty="0"/>
              <a:t>The Goal: They are waiting for a quantum computer to be built in 5 or 10 years to decrypt that "old" data.</a:t>
            </a:r>
          </a:p>
          <a:p>
            <a:endParaRPr lang="en-US" dirty="0"/>
          </a:p>
          <a:p>
            <a:r>
              <a:rPr lang="en-US" dirty="0"/>
              <a:t>The Solution: By switching to PQC today, we ensure that the data being sent now remains unreadable even in a quantum future.</a:t>
            </a:r>
          </a:p>
          <a:p>
            <a:endParaRPr lang="en-US" dirty="0"/>
          </a:p>
        </p:txBody>
      </p:sp>
      <p:sp>
        <p:nvSpPr>
          <p:cNvPr id="4" name="Slide Number Placeholder 3">
            <a:extLst>
              <a:ext uri="{FF2B5EF4-FFF2-40B4-BE49-F238E27FC236}">
                <a16:creationId xmlns:a16="http://schemas.microsoft.com/office/drawing/2014/main" id="{0087C104-A1CD-1AA2-FD1E-0B8C5615E22A}"/>
              </a:ext>
            </a:extLst>
          </p:cNvPr>
          <p:cNvSpPr>
            <a:spLocks noGrp="1"/>
          </p:cNvSpPr>
          <p:nvPr>
            <p:ph type="sldNum" sz="quarter" idx="12"/>
          </p:nvPr>
        </p:nvSpPr>
        <p:spPr/>
        <p:txBody>
          <a:bodyPr/>
          <a:lstStyle/>
          <a:p>
            <a:fld id="{665B7325-2B96-4574-93A1-E24C4A2742E8}" type="slidenum">
              <a:rPr lang="en-US" smtClean="0"/>
              <a:t>61</a:t>
            </a:fld>
            <a:endParaRPr lang="en-US"/>
          </a:p>
        </p:txBody>
      </p:sp>
    </p:spTree>
    <p:extLst>
      <p:ext uri="{BB962C8B-B14F-4D97-AF65-F5344CB8AC3E}">
        <p14:creationId xmlns:p14="http://schemas.microsoft.com/office/powerpoint/2010/main" val="2677946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A3DC-B787-9E39-3961-A7B685D8122A}"/>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A5160593-44EE-64A4-7F25-E065260433A2}"/>
              </a:ext>
            </a:extLst>
          </p:cNvPr>
          <p:cNvSpPr>
            <a:spLocks noGrp="1"/>
          </p:cNvSpPr>
          <p:nvPr>
            <p:ph idx="1"/>
          </p:nvPr>
        </p:nvSpPr>
        <p:spPr/>
        <p:txBody>
          <a:bodyPr>
            <a:normAutofit fontScale="92500" lnSpcReduction="10000"/>
          </a:bodyPr>
          <a:lstStyle/>
          <a:p>
            <a:r>
              <a:rPr lang="en-US" dirty="0"/>
              <a:t>Globally, governments have carved up the transition timeline into two major phases: 2030 (the "High-Risk &amp; Legacy" cut-off) and 2035 (the "Full Implementation" deadline)</a:t>
            </a:r>
          </a:p>
          <a:p>
            <a:endParaRPr lang="en-US" dirty="0"/>
          </a:p>
          <a:p>
            <a:r>
              <a:rPr lang="en-US" dirty="0"/>
              <a:t>Heavily regulated sector and industries</a:t>
            </a:r>
          </a:p>
          <a:p>
            <a:endParaRPr lang="en-US" dirty="0"/>
          </a:p>
          <a:p>
            <a:r>
              <a:rPr lang="en-US" dirty="0"/>
              <a:t>Defense &amp; National Security</a:t>
            </a:r>
          </a:p>
          <a:p>
            <a:r>
              <a:rPr lang="en-US" dirty="0"/>
              <a:t>Government &amp; Public Sector</a:t>
            </a:r>
          </a:p>
          <a:p>
            <a:r>
              <a:rPr lang="en-US" dirty="0"/>
              <a:t>Banking &amp; Financial Services</a:t>
            </a:r>
          </a:p>
          <a:p>
            <a:r>
              <a:rPr lang="en-US" dirty="0"/>
              <a:t>Critical Infrastructure &amp; Telecom</a:t>
            </a:r>
          </a:p>
          <a:p>
            <a:endParaRPr lang="en-US" dirty="0"/>
          </a:p>
        </p:txBody>
      </p:sp>
      <p:sp>
        <p:nvSpPr>
          <p:cNvPr id="4" name="Slide Number Placeholder 3">
            <a:extLst>
              <a:ext uri="{FF2B5EF4-FFF2-40B4-BE49-F238E27FC236}">
                <a16:creationId xmlns:a16="http://schemas.microsoft.com/office/drawing/2014/main" id="{A3F780FA-EEBA-FAFF-364C-790B50D36492}"/>
              </a:ext>
            </a:extLst>
          </p:cNvPr>
          <p:cNvSpPr>
            <a:spLocks noGrp="1"/>
          </p:cNvSpPr>
          <p:nvPr>
            <p:ph type="sldNum" sz="quarter" idx="12"/>
          </p:nvPr>
        </p:nvSpPr>
        <p:spPr/>
        <p:txBody>
          <a:bodyPr/>
          <a:lstStyle/>
          <a:p>
            <a:fld id="{665B7325-2B96-4574-93A1-E24C4A2742E8}" type="slidenum">
              <a:rPr lang="en-US" smtClean="0"/>
              <a:t>62</a:t>
            </a:fld>
            <a:endParaRPr lang="en-US"/>
          </a:p>
        </p:txBody>
      </p:sp>
    </p:spTree>
    <p:extLst>
      <p:ext uri="{BB962C8B-B14F-4D97-AF65-F5344CB8AC3E}">
        <p14:creationId xmlns:p14="http://schemas.microsoft.com/office/powerpoint/2010/main" val="1097050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1D17-16A4-E5F8-4804-305BCFEDDF64}"/>
              </a:ext>
            </a:extLst>
          </p:cNvPr>
          <p:cNvSpPr>
            <a:spLocks noGrp="1"/>
          </p:cNvSpPr>
          <p:nvPr>
            <p:ph type="title"/>
          </p:nvPr>
        </p:nvSpPr>
        <p:spPr/>
        <p:txBody>
          <a:bodyPr/>
          <a:lstStyle/>
          <a:p>
            <a:r>
              <a:rPr lang="en-US" dirty="0"/>
              <a:t>The 2030 Mandates</a:t>
            </a:r>
          </a:p>
        </p:txBody>
      </p:sp>
      <p:sp>
        <p:nvSpPr>
          <p:cNvPr id="3" name="Content Placeholder 2">
            <a:extLst>
              <a:ext uri="{FF2B5EF4-FFF2-40B4-BE49-F238E27FC236}">
                <a16:creationId xmlns:a16="http://schemas.microsoft.com/office/drawing/2014/main" id="{73273257-55F0-642C-6BEB-44CE2939924A}"/>
              </a:ext>
            </a:extLst>
          </p:cNvPr>
          <p:cNvSpPr>
            <a:spLocks noGrp="1"/>
          </p:cNvSpPr>
          <p:nvPr>
            <p:ph idx="1"/>
          </p:nvPr>
        </p:nvSpPr>
        <p:spPr/>
        <p:txBody>
          <a:bodyPr>
            <a:normAutofit fontScale="92500" lnSpcReduction="20000"/>
          </a:bodyPr>
          <a:lstStyle/>
          <a:p>
            <a:r>
              <a:rPr lang="en-US" dirty="0"/>
              <a:t>Phase-Outs &amp; High-Risk Targets</a:t>
            </a:r>
          </a:p>
          <a:p>
            <a:endParaRPr lang="en-US" dirty="0"/>
          </a:p>
          <a:p>
            <a:r>
              <a:rPr lang="en-US" dirty="0"/>
              <a:t>Deprecation of 112-bit Security (NIST)  deprecated after December 31, 2030.</a:t>
            </a:r>
          </a:p>
          <a:p>
            <a:r>
              <a:rPr lang="en-US" dirty="0"/>
              <a:t>The EU High-Risk Target December 31, 2030, is the hard deadline for migrating high-risk use cases. After this date, EU critical infrastructure and high-impact industries must use quantum-safe algorithms by default.</a:t>
            </a:r>
          </a:p>
          <a:p>
            <a:r>
              <a:rPr lang="en-US" dirty="0"/>
              <a:t>U.S. Federal Hardware Cut-off by December 31, 2030. support the new CNSA 2.0 PQC</a:t>
            </a:r>
          </a:p>
          <a:p>
            <a:r>
              <a:rPr lang="en-US" dirty="0"/>
              <a:t>Elimination of Pre-Shared &amp; Symmetric Exceptions such as certain symmetric and pre-shared keys—must be replaced by native, asymmetric PQC algorithms (like ML-KEM) by the end of 2030</a:t>
            </a:r>
          </a:p>
          <a:p>
            <a:endParaRPr lang="en-US" dirty="0"/>
          </a:p>
          <a:p>
            <a:endParaRPr lang="en-US" dirty="0"/>
          </a:p>
        </p:txBody>
      </p:sp>
      <p:sp>
        <p:nvSpPr>
          <p:cNvPr id="4" name="Slide Number Placeholder 3">
            <a:extLst>
              <a:ext uri="{FF2B5EF4-FFF2-40B4-BE49-F238E27FC236}">
                <a16:creationId xmlns:a16="http://schemas.microsoft.com/office/drawing/2014/main" id="{583AF382-D277-2065-1E75-67EFEE07BAB8}"/>
              </a:ext>
            </a:extLst>
          </p:cNvPr>
          <p:cNvSpPr>
            <a:spLocks noGrp="1"/>
          </p:cNvSpPr>
          <p:nvPr>
            <p:ph type="sldNum" sz="quarter" idx="12"/>
          </p:nvPr>
        </p:nvSpPr>
        <p:spPr/>
        <p:txBody>
          <a:bodyPr/>
          <a:lstStyle/>
          <a:p>
            <a:fld id="{665B7325-2B96-4574-93A1-E24C4A2742E8}" type="slidenum">
              <a:rPr lang="en-US" smtClean="0"/>
              <a:t>63</a:t>
            </a:fld>
            <a:endParaRPr lang="en-US"/>
          </a:p>
        </p:txBody>
      </p:sp>
    </p:spTree>
    <p:extLst>
      <p:ext uri="{BB962C8B-B14F-4D97-AF65-F5344CB8AC3E}">
        <p14:creationId xmlns:p14="http://schemas.microsoft.com/office/powerpoint/2010/main" val="2864253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B528-C7A7-20F7-895E-9ED4A15E1276}"/>
              </a:ext>
            </a:extLst>
          </p:cNvPr>
          <p:cNvSpPr>
            <a:spLocks noGrp="1"/>
          </p:cNvSpPr>
          <p:nvPr>
            <p:ph type="title"/>
          </p:nvPr>
        </p:nvSpPr>
        <p:spPr/>
        <p:txBody>
          <a:bodyPr/>
          <a:lstStyle/>
          <a:p>
            <a:r>
              <a:rPr lang="en-US" dirty="0"/>
              <a:t>The 2035 Mandates</a:t>
            </a:r>
          </a:p>
        </p:txBody>
      </p:sp>
      <p:sp>
        <p:nvSpPr>
          <p:cNvPr id="3" name="Content Placeholder 2">
            <a:extLst>
              <a:ext uri="{FF2B5EF4-FFF2-40B4-BE49-F238E27FC236}">
                <a16:creationId xmlns:a16="http://schemas.microsoft.com/office/drawing/2014/main" id="{2775BD1C-D6AD-7C6A-BB7E-AB95440F6D0C}"/>
              </a:ext>
            </a:extLst>
          </p:cNvPr>
          <p:cNvSpPr>
            <a:spLocks noGrp="1"/>
          </p:cNvSpPr>
          <p:nvPr>
            <p:ph idx="1"/>
          </p:nvPr>
        </p:nvSpPr>
        <p:spPr/>
        <p:txBody>
          <a:bodyPr>
            <a:normAutofit fontScale="92500" lnSpcReduction="10000"/>
          </a:bodyPr>
          <a:lstStyle/>
          <a:p>
            <a:r>
              <a:rPr lang="en-US" dirty="0"/>
              <a:t>Total Disallowance</a:t>
            </a:r>
          </a:p>
          <a:p>
            <a:r>
              <a:rPr lang="en-US" dirty="0"/>
              <a:t>Total Disallowance of Classical Algorithms: NIST and the NSA will completely disallow standard public-key algorithms (even those with higher 128-bit classical security strengths like RSA-3078 or ECDSA P-256) across federal and national systems.</a:t>
            </a:r>
          </a:p>
          <a:p>
            <a:r>
              <a:rPr lang="en-US" dirty="0"/>
              <a:t>100% NSA CNSA 2.0 Compliance: Under the NSM-10 framework, all National Security Systems (NSS) must be fully migrated to purely post-quantum algorithms by 2035.</a:t>
            </a:r>
          </a:p>
          <a:p>
            <a:r>
              <a:rPr lang="en-US" dirty="0"/>
              <a:t>Global Alignment (UK, Canada, EU): Both the UK's National Cyber Security Centre (NCSC) and Canada's CSE PQC Roadmaps align on 2035 as the definitive target for full adoption across all remaining non-classified public sectors, enterprise systems, and commercial products.</a:t>
            </a:r>
          </a:p>
        </p:txBody>
      </p:sp>
      <p:sp>
        <p:nvSpPr>
          <p:cNvPr id="4" name="Slide Number Placeholder 3">
            <a:extLst>
              <a:ext uri="{FF2B5EF4-FFF2-40B4-BE49-F238E27FC236}">
                <a16:creationId xmlns:a16="http://schemas.microsoft.com/office/drawing/2014/main" id="{C40DD0D8-A11B-2E3F-085B-2CD30AE5DC3B}"/>
              </a:ext>
            </a:extLst>
          </p:cNvPr>
          <p:cNvSpPr>
            <a:spLocks noGrp="1"/>
          </p:cNvSpPr>
          <p:nvPr>
            <p:ph type="sldNum" sz="quarter" idx="12"/>
          </p:nvPr>
        </p:nvSpPr>
        <p:spPr/>
        <p:txBody>
          <a:bodyPr/>
          <a:lstStyle/>
          <a:p>
            <a:fld id="{665B7325-2B96-4574-93A1-E24C4A2742E8}" type="slidenum">
              <a:rPr lang="en-US" smtClean="0"/>
              <a:t>64</a:t>
            </a:fld>
            <a:endParaRPr lang="en-US"/>
          </a:p>
        </p:txBody>
      </p:sp>
    </p:spTree>
    <p:extLst>
      <p:ext uri="{BB962C8B-B14F-4D97-AF65-F5344CB8AC3E}">
        <p14:creationId xmlns:p14="http://schemas.microsoft.com/office/powerpoint/2010/main" val="368984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E147-EB38-8BE7-139D-7ECE73CC0C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6FB583-7841-0D58-0E62-427AEE721D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164" y="609600"/>
            <a:ext cx="10092636" cy="5253598"/>
          </a:xfrm>
        </p:spPr>
      </p:pic>
      <p:sp>
        <p:nvSpPr>
          <p:cNvPr id="3" name="Slide Number Placeholder 2">
            <a:extLst>
              <a:ext uri="{FF2B5EF4-FFF2-40B4-BE49-F238E27FC236}">
                <a16:creationId xmlns:a16="http://schemas.microsoft.com/office/drawing/2014/main" id="{A3D0283B-9DA1-1B5B-53D1-B1607E03223B}"/>
              </a:ext>
            </a:extLst>
          </p:cNvPr>
          <p:cNvSpPr>
            <a:spLocks noGrp="1"/>
          </p:cNvSpPr>
          <p:nvPr>
            <p:ph type="sldNum" sz="quarter" idx="12"/>
          </p:nvPr>
        </p:nvSpPr>
        <p:spPr/>
        <p:txBody>
          <a:bodyPr/>
          <a:lstStyle/>
          <a:p>
            <a:fld id="{665B7325-2B96-4574-93A1-E24C4A2742E8}" type="slidenum">
              <a:rPr lang="en-US" smtClean="0"/>
              <a:t>65</a:t>
            </a:fld>
            <a:endParaRPr lang="en-US"/>
          </a:p>
        </p:txBody>
      </p:sp>
    </p:spTree>
    <p:extLst>
      <p:ext uri="{BB962C8B-B14F-4D97-AF65-F5344CB8AC3E}">
        <p14:creationId xmlns:p14="http://schemas.microsoft.com/office/powerpoint/2010/main" val="2626174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B358-A9FE-7DA6-F60B-A495ED7F6CC5}"/>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5124704-EB3E-278C-5AA5-9185E4492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667" y="365125"/>
            <a:ext cx="8352603" cy="5109678"/>
          </a:xfrm>
        </p:spPr>
      </p:pic>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C91C7597-5B57-25B3-1760-19472FE038F1}"/>
                  </a:ext>
                </a:extLst>
              </p:cNvPr>
              <p:cNvGraphicFramePr>
                <a:graphicFrameLocks noChangeAspect="1"/>
              </p:cNvGraphicFramePr>
              <p:nvPr/>
            </p:nvGraphicFramePr>
            <p:xfrm>
              <a:off x="-573741" y="5920068"/>
              <a:ext cx="3048000" cy="1714500"/>
            </p:xfrm>
            <a:graphic>
              <a:graphicData uri="http://schemas.microsoft.com/office/powerpoint/2016/slidezoom">
                <pslz:sldZm>
                  <pslz:sldZmObj sldId="428" cId="492967786">
                    <pslz:zmPr id="{55DE2264-DE54-45F1-AE87-08FE67B48A6D}"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C91C7597-5B57-25B3-1760-19472FE038F1}"/>
                  </a:ext>
                </a:extLst>
              </p:cNvPr>
              <p:cNvPicPr>
                <a:picLocks noGrp="1" noRot="1" noChangeAspect="1" noMove="1" noResize="1" noEditPoints="1" noAdjustHandles="1" noChangeArrowheads="1" noChangeShapeType="1"/>
              </p:cNvPicPr>
              <p:nvPr/>
            </p:nvPicPr>
            <p:blipFill>
              <a:blip r:embed="rId5"/>
              <a:stretch>
                <a:fillRect/>
              </a:stretch>
            </p:blipFill>
            <p:spPr>
              <a:xfrm>
                <a:off x="-573741" y="5920068"/>
                <a:ext cx="3048000" cy="1714500"/>
              </a:xfrm>
              <a:prstGeom prst="rect">
                <a:avLst/>
              </a:prstGeom>
              <a:ln w="3175">
                <a:solidFill>
                  <a:prstClr val="ltGray"/>
                </a:solidFill>
              </a:ln>
            </p:spPr>
          </p:pic>
        </mc:Fallback>
      </mc:AlternateContent>
      <p:sp>
        <p:nvSpPr>
          <p:cNvPr id="3" name="Slide Number Placeholder 2">
            <a:extLst>
              <a:ext uri="{FF2B5EF4-FFF2-40B4-BE49-F238E27FC236}">
                <a16:creationId xmlns:a16="http://schemas.microsoft.com/office/drawing/2014/main" id="{A15C0B4D-B4E1-CAC2-5AAC-5B8FB7226343}"/>
              </a:ext>
            </a:extLst>
          </p:cNvPr>
          <p:cNvSpPr>
            <a:spLocks noGrp="1"/>
          </p:cNvSpPr>
          <p:nvPr>
            <p:ph type="sldNum" sz="quarter" idx="12"/>
          </p:nvPr>
        </p:nvSpPr>
        <p:spPr/>
        <p:txBody>
          <a:bodyPr/>
          <a:lstStyle/>
          <a:p>
            <a:fld id="{665B7325-2B96-4574-93A1-E24C4A2742E8}" type="slidenum">
              <a:rPr lang="en-US" smtClean="0"/>
              <a:t>66</a:t>
            </a:fld>
            <a:endParaRPr lang="en-US"/>
          </a:p>
        </p:txBody>
      </p:sp>
    </p:spTree>
    <p:extLst>
      <p:ext uri="{BB962C8B-B14F-4D97-AF65-F5344CB8AC3E}">
        <p14:creationId xmlns:p14="http://schemas.microsoft.com/office/powerpoint/2010/main" val="4929677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D700-0748-B487-4868-9BE7DE0337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B9CEC0-1FA9-0588-90B3-89BB6D1EF4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890" y="708212"/>
            <a:ext cx="9871089" cy="5062865"/>
          </a:xfrm>
        </p:spPr>
      </p:pic>
      <p:sp>
        <p:nvSpPr>
          <p:cNvPr id="3" name="Slide Number Placeholder 2">
            <a:extLst>
              <a:ext uri="{FF2B5EF4-FFF2-40B4-BE49-F238E27FC236}">
                <a16:creationId xmlns:a16="http://schemas.microsoft.com/office/drawing/2014/main" id="{8E57D4AA-0444-647D-C792-31EE30E698CE}"/>
              </a:ext>
            </a:extLst>
          </p:cNvPr>
          <p:cNvSpPr>
            <a:spLocks noGrp="1"/>
          </p:cNvSpPr>
          <p:nvPr>
            <p:ph type="sldNum" sz="quarter" idx="12"/>
          </p:nvPr>
        </p:nvSpPr>
        <p:spPr/>
        <p:txBody>
          <a:bodyPr/>
          <a:lstStyle/>
          <a:p>
            <a:fld id="{665B7325-2B96-4574-93A1-E24C4A2742E8}" type="slidenum">
              <a:rPr lang="en-US" smtClean="0"/>
              <a:t>67</a:t>
            </a:fld>
            <a:endParaRPr lang="en-US"/>
          </a:p>
        </p:txBody>
      </p:sp>
    </p:spTree>
    <p:extLst>
      <p:ext uri="{BB962C8B-B14F-4D97-AF65-F5344CB8AC3E}">
        <p14:creationId xmlns:p14="http://schemas.microsoft.com/office/powerpoint/2010/main" val="4261283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1E36-367D-C26F-6344-42025FAADC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127F4B-4134-BABF-48F1-37D10521E3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989" y="627529"/>
            <a:ext cx="9660021" cy="5325316"/>
          </a:xfrm>
        </p:spPr>
      </p:pic>
      <p:sp>
        <p:nvSpPr>
          <p:cNvPr id="3" name="Slide Number Placeholder 2">
            <a:extLst>
              <a:ext uri="{FF2B5EF4-FFF2-40B4-BE49-F238E27FC236}">
                <a16:creationId xmlns:a16="http://schemas.microsoft.com/office/drawing/2014/main" id="{1858DC03-C1B4-9372-F8D4-3006BDF6FF9F}"/>
              </a:ext>
            </a:extLst>
          </p:cNvPr>
          <p:cNvSpPr>
            <a:spLocks noGrp="1"/>
          </p:cNvSpPr>
          <p:nvPr>
            <p:ph type="sldNum" sz="quarter" idx="12"/>
          </p:nvPr>
        </p:nvSpPr>
        <p:spPr/>
        <p:txBody>
          <a:bodyPr/>
          <a:lstStyle/>
          <a:p>
            <a:fld id="{665B7325-2B96-4574-93A1-E24C4A2742E8}" type="slidenum">
              <a:rPr lang="en-US" smtClean="0"/>
              <a:t>68</a:t>
            </a:fld>
            <a:endParaRPr lang="en-US"/>
          </a:p>
        </p:txBody>
      </p:sp>
    </p:spTree>
    <p:extLst>
      <p:ext uri="{BB962C8B-B14F-4D97-AF65-F5344CB8AC3E}">
        <p14:creationId xmlns:p14="http://schemas.microsoft.com/office/powerpoint/2010/main" val="2594931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F505-27E7-BAC2-3FC1-4DC8D459D245}"/>
              </a:ext>
            </a:extLst>
          </p:cNvPr>
          <p:cNvSpPr>
            <a:spLocks noGrp="1"/>
          </p:cNvSpPr>
          <p:nvPr>
            <p:ph type="title"/>
          </p:nvPr>
        </p:nvSpPr>
        <p:spPr>
          <a:xfrm>
            <a:off x="685800" y="76200"/>
            <a:ext cx="10131425" cy="1456267"/>
          </a:xfrm>
        </p:spPr>
        <p:txBody>
          <a:bodyPr/>
          <a:lstStyle/>
          <a:p>
            <a:r>
              <a:rPr lang="en-US" dirty="0"/>
              <a:t>Contributors (student team 2019)</a:t>
            </a:r>
          </a:p>
        </p:txBody>
      </p:sp>
      <p:pic>
        <p:nvPicPr>
          <p:cNvPr id="5" name="Content Placeholder 4" descr="A group of people posing for a photo&#10;&#10;Description automatically generated">
            <a:extLst>
              <a:ext uri="{FF2B5EF4-FFF2-40B4-BE49-F238E27FC236}">
                <a16:creationId xmlns:a16="http://schemas.microsoft.com/office/drawing/2014/main" id="{D2C139AA-CF36-051A-152F-84A7EDAE62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999" y="1638435"/>
            <a:ext cx="7236414" cy="4824276"/>
          </a:xfrm>
        </p:spPr>
      </p:pic>
      <p:sp>
        <p:nvSpPr>
          <p:cNvPr id="3" name="Slide Number Placeholder 2">
            <a:extLst>
              <a:ext uri="{FF2B5EF4-FFF2-40B4-BE49-F238E27FC236}">
                <a16:creationId xmlns:a16="http://schemas.microsoft.com/office/drawing/2014/main" id="{A029D02D-C89C-1874-EC20-9D6196598BAA}"/>
              </a:ext>
            </a:extLst>
          </p:cNvPr>
          <p:cNvSpPr>
            <a:spLocks noGrp="1"/>
          </p:cNvSpPr>
          <p:nvPr>
            <p:ph type="sldNum" sz="quarter" idx="12"/>
          </p:nvPr>
        </p:nvSpPr>
        <p:spPr/>
        <p:txBody>
          <a:bodyPr/>
          <a:lstStyle/>
          <a:p>
            <a:fld id="{665B7325-2B96-4574-93A1-E24C4A2742E8}" type="slidenum">
              <a:rPr lang="en-US" smtClean="0"/>
              <a:t>69</a:t>
            </a:fld>
            <a:endParaRPr lang="en-US"/>
          </a:p>
        </p:txBody>
      </p:sp>
    </p:spTree>
    <p:extLst>
      <p:ext uri="{BB962C8B-B14F-4D97-AF65-F5344CB8AC3E}">
        <p14:creationId xmlns:p14="http://schemas.microsoft.com/office/powerpoint/2010/main" val="299197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AABE-3605-F490-35DD-53EFAA7B9EA7}"/>
              </a:ext>
            </a:extLst>
          </p:cNvPr>
          <p:cNvSpPr>
            <a:spLocks noGrp="1"/>
          </p:cNvSpPr>
          <p:nvPr>
            <p:ph type="title"/>
          </p:nvPr>
        </p:nvSpPr>
        <p:spPr/>
        <p:txBody>
          <a:bodyPr/>
          <a:lstStyle/>
          <a:p>
            <a:r>
              <a:rPr lang="en-US" dirty="0"/>
              <a:t>Defense Flaws</a:t>
            </a:r>
          </a:p>
        </p:txBody>
      </p:sp>
      <p:pic>
        <p:nvPicPr>
          <p:cNvPr id="5" name="Content Placeholder 4">
            <a:extLst>
              <a:ext uri="{FF2B5EF4-FFF2-40B4-BE49-F238E27FC236}">
                <a16:creationId xmlns:a16="http://schemas.microsoft.com/office/drawing/2014/main" id="{24592714-30DD-8D0A-F301-65A597C4D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8508" y="1606830"/>
            <a:ext cx="6633330" cy="4886045"/>
          </a:xfrm>
        </p:spPr>
      </p:pic>
      <p:sp>
        <p:nvSpPr>
          <p:cNvPr id="3" name="Slide Number Placeholder 2">
            <a:extLst>
              <a:ext uri="{FF2B5EF4-FFF2-40B4-BE49-F238E27FC236}">
                <a16:creationId xmlns:a16="http://schemas.microsoft.com/office/drawing/2014/main" id="{4D5AE167-A4C9-2084-BDEF-6C8CF30DA05C}"/>
              </a:ext>
            </a:extLst>
          </p:cNvPr>
          <p:cNvSpPr>
            <a:spLocks noGrp="1"/>
          </p:cNvSpPr>
          <p:nvPr>
            <p:ph type="sldNum" sz="quarter" idx="12"/>
          </p:nvPr>
        </p:nvSpPr>
        <p:spPr/>
        <p:txBody>
          <a:bodyPr/>
          <a:lstStyle/>
          <a:p>
            <a:fld id="{665B7325-2B96-4574-93A1-E24C4A2742E8}" type="slidenum">
              <a:rPr lang="en-US" smtClean="0"/>
              <a:t>7</a:t>
            </a:fld>
            <a:endParaRPr lang="en-US"/>
          </a:p>
        </p:txBody>
      </p:sp>
    </p:spTree>
    <p:extLst>
      <p:ext uri="{BB962C8B-B14F-4D97-AF65-F5344CB8AC3E}">
        <p14:creationId xmlns:p14="http://schemas.microsoft.com/office/powerpoint/2010/main" val="693753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p:txBody>
          <a:bodyPr/>
          <a:lstStyle/>
          <a:p>
            <a:r>
              <a:rPr lang="en-US" sz="3600" dirty="0"/>
              <a:t>Search  “Prabhas Chongstitvatana”</a:t>
            </a:r>
          </a:p>
          <a:p>
            <a:r>
              <a:rPr lang="en-US" sz="3600" dirty="0"/>
              <a:t>Get to me homepage</a:t>
            </a:r>
          </a:p>
          <a:p>
            <a:endParaRPr lang="en-US" sz="3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505200"/>
            <a:ext cx="2528108" cy="2629128"/>
          </a:xfrm>
          <a:prstGeom prst="rect">
            <a:avLst/>
          </a:prstGeom>
        </p:spPr>
      </p:pic>
      <p:sp>
        <p:nvSpPr>
          <p:cNvPr id="5" name="Slide Number Placeholder 4">
            <a:extLst>
              <a:ext uri="{FF2B5EF4-FFF2-40B4-BE49-F238E27FC236}">
                <a16:creationId xmlns:a16="http://schemas.microsoft.com/office/drawing/2014/main" id="{B8FCAFB1-D192-E3DF-5F95-E81B012528C4}"/>
              </a:ext>
            </a:extLst>
          </p:cNvPr>
          <p:cNvSpPr>
            <a:spLocks noGrp="1"/>
          </p:cNvSpPr>
          <p:nvPr>
            <p:ph type="sldNum" sz="quarter" idx="12"/>
          </p:nvPr>
        </p:nvSpPr>
        <p:spPr/>
        <p:txBody>
          <a:bodyPr/>
          <a:lstStyle/>
          <a:p>
            <a:fld id="{665B7325-2B96-4574-93A1-E24C4A2742E8}" type="slidenum">
              <a:rPr lang="en-US" smtClean="0"/>
              <a:t>70</a:t>
            </a:fld>
            <a:endParaRPr lang="en-US"/>
          </a:p>
        </p:txBody>
      </p:sp>
    </p:spTree>
    <p:extLst>
      <p:ext uri="{BB962C8B-B14F-4D97-AF65-F5344CB8AC3E}">
        <p14:creationId xmlns:p14="http://schemas.microsoft.com/office/powerpoint/2010/main" val="100993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86D3-8804-16F0-2454-D160BD658702}"/>
              </a:ext>
            </a:extLst>
          </p:cNvPr>
          <p:cNvSpPr>
            <a:spLocks noGrp="1"/>
          </p:cNvSpPr>
          <p:nvPr>
            <p:ph type="title"/>
          </p:nvPr>
        </p:nvSpPr>
        <p:spPr/>
        <p:txBody>
          <a:bodyPr/>
          <a:lstStyle/>
          <a:p>
            <a:r>
              <a:rPr lang="en-US" dirty="0"/>
              <a:t>Cyber Crime</a:t>
            </a:r>
          </a:p>
        </p:txBody>
      </p:sp>
      <p:pic>
        <p:nvPicPr>
          <p:cNvPr id="5" name="Content Placeholder 4">
            <a:extLst>
              <a:ext uri="{FF2B5EF4-FFF2-40B4-BE49-F238E27FC236}">
                <a16:creationId xmlns:a16="http://schemas.microsoft.com/office/drawing/2014/main" id="{C9D556AC-CAAB-8AE1-FE90-6D8B8E57D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7503" y="1497106"/>
            <a:ext cx="7231252" cy="2600232"/>
          </a:xfrm>
        </p:spPr>
      </p:pic>
      <p:pic>
        <p:nvPicPr>
          <p:cNvPr id="7" name="Picture 6">
            <a:extLst>
              <a:ext uri="{FF2B5EF4-FFF2-40B4-BE49-F238E27FC236}">
                <a16:creationId xmlns:a16="http://schemas.microsoft.com/office/drawing/2014/main" id="{788BD5C2-F4D1-AB87-5AD5-550C4BBE9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503" y="3917576"/>
            <a:ext cx="7275672" cy="2476968"/>
          </a:xfrm>
          <a:prstGeom prst="rect">
            <a:avLst/>
          </a:prstGeom>
        </p:spPr>
      </p:pic>
      <p:sp>
        <p:nvSpPr>
          <p:cNvPr id="3" name="Slide Number Placeholder 2">
            <a:extLst>
              <a:ext uri="{FF2B5EF4-FFF2-40B4-BE49-F238E27FC236}">
                <a16:creationId xmlns:a16="http://schemas.microsoft.com/office/drawing/2014/main" id="{95F54AB0-BD48-4BD7-2E7B-C99806B0C62D}"/>
              </a:ext>
            </a:extLst>
          </p:cNvPr>
          <p:cNvSpPr>
            <a:spLocks noGrp="1"/>
          </p:cNvSpPr>
          <p:nvPr>
            <p:ph type="sldNum" sz="quarter" idx="12"/>
          </p:nvPr>
        </p:nvSpPr>
        <p:spPr/>
        <p:txBody>
          <a:bodyPr/>
          <a:lstStyle/>
          <a:p>
            <a:fld id="{665B7325-2B96-4574-93A1-E24C4A2742E8}" type="slidenum">
              <a:rPr lang="en-US" smtClean="0"/>
              <a:t>8</a:t>
            </a:fld>
            <a:endParaRPr lang="en-US"/>
          </a:p>
        </p:txBody>
      </p:sp>
    </p:spTree>
    <p:extLst>
      <p:ext uri="{BB962C8B-B14F-4D97-AF65-F5344CB8AC3E}">
        <p14:creationId xmlns:p14="http://schemas.microsoft.com/office/powerpoint/2010/main" val="2906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622101-8604-3160-3952-4AB7048F2B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1260" y="645458"/>
            <a:ext cx="5395151" cy="5726055"/>
          </a:xfrm>
        </p:spPr>
      </p:pic>
      <p:sp>
        <p:nvSpPr>
          <p:cNvPr id="2" name="Slide Number Placeholder 1">
            <a:extLst>
              <a:ext uri="{FF2B5EF4-FFF2-40B4-BE49-F238E27FC236}">
                <a16:creationId xmlns:a16="http://schemas.microsoft.com/office/drawing/2014/main" id="{313B1B4F-189E-9205-9BF0-D8570D29E352}"/>
              </a:ext>
            </a:extLst>
          </p:cNvPr>
          <p:cNvSpPr>
            <a:spLocks noGrp="1"/>
          </p:cNvSpPr>
          <p:nvPr>
            <p:ph type="sldNum" sz="quarter" idx="12"/>
          </p:nvPr>
        </p:nvSpPr>
        <p:spPr/>
        <p:txBody>
          <a:bodyPr/>
          <a:lstStyle/>
          <a:p>
            <a:fld id="{665B7325-2B96-4574-93A1-E24C4A2742E8}" type="slidenum">
              <a:rPr lang="en-US" smtClean="0"/>
              <a:t>9</a:t>
            </a:fld>
            <a:endParaRPr lang="en-US"/>
          </a:p>
        </p:txBody>
      </p:sp>
    </p:spTree>
    <p:extLst>
      <p:ext uri="{BB962C8B-B14F-4D97-AF65-F5344CB8AC3E}">
        <p14:creationId xmlns:p14="http://schemas.microsoft.com/office/powerpoint/2010/main" val="131947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1778</Words>
  <Application>Microsoft Office PowerPoint</Application>
  <PresentationFormat>Widescreen</PresentationFormat>
  <Paragraphs>262</Paragraphs>
  <Slides>70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Cyber Security and Quantum Technology</vt:lpstr>
      <vt:lpstr>More Information</vt:lpstr>
      <vt:lpstr>Outline</vt:lpstr>
      <vt:lpstr>Cyber Security</vt:lpstr>
      <vt:lpstr>Anatomy of an attack</vt:lpstr>
      <vt:lpstr>Discovery and exploitation</vt:lpstr>
      <vt:lpstr>Defense Flaws</vt:lpstr>
      <vt:lpstr>Cyber Crime</vt:lpstr>
      <vt:lpstr>PowerPoint Presentation</vt:lpstr>
      <vt:lpstr>PowerPoint Presentation</vt:lpstr>
      <vt:lpstr>Example of attack:  Stuknet</vt:lpstr>
      <vt:lpstr>How the attack work</vt:lpstr>
      <vt:lpstr>PowerPoint Presentation</vt:lpstr>
      <vt:lpstr>Classic cryptography</vt:lpstr>
      <vt:lpstr>Famous algorithms</vt:lpstr>
      <vt:lpstr>Quantum Algorithms</vt:lpstr>
      <vt:lpstr>Quantum Computer</vt:lpstr>
      <vt:lpstr>What is a quantum computer?</vt:lpstr>
      <vt:lpstr>What is a quantum bit?</vt:lpstr>
      <vt:lpstr>PowerPoint Presentation</vt:lpstr>
      <vt:lpstr>What is the advantage?</vt:lpstr>
      <vt:lpstr>PowerPoint Presentation</vt:lpstr>
      <vt:lpstr>PowerPoint Presentation</vt:lpstr>
      <vt:lpstr>Quantum algorithms</vt:lpstr>
      <vt:lpstr>Combinatorial optimisation</vt:lpstr>
      <vt:lpstr>Technology to build qubits</vt:lpstr>
      <vt:lpstr>IBM  5 qubits processor</vt:lpstr>
      <vt:lpstr>Google Nasa,  D-Wave 2x machine</vt:lpstr>
      <vt:lpstr>Quantum bit in D-wave machine</vt:lpstr>
      <vt:lpstr>PowerPoint Presentation</vt:lpstr>
      <vt:lpstr>ION trapped system: with laser cooling </vt:lpstr>
      <vt:lpstr>Cold Atom Trap experiment at Physics, Chiengmai University, 2020 (5 Rubidium atoms)</vt:lpstr>
      <vt:lpstr>Experiment setup</vt:lpstr>
      <vt:lpstr>IBM  50 qubits quantum computer</vt:lpstr>
      <vt:lpstr>PowerPoint Presentation</vt:lpstr>
      <vt:lpstr>PowerPoint Presentation</vt:lpstr>
      <vt:lpstr>Recent developments</vt:lpstr>
      <vt:lpstr>PowerPoint Presentation</vt:lpstr>
      <vt:lpstr>PowerPoint Presentation</vt:lpstr>
      <vt:lpstr>PowerPoint Presentation</vt:lpstr>
      <vt:lpstr>PowerPoint Presentation</vt:lpstr>
      <vt:lpstr>The Hanyuan-1 Quantum System </vt:lpstr>
      <vt:lpstr>Microsoft Majorana 2 chip</vt:lpstr>
      <vt:lpstr>Quantum Communications</vt:lpstr>
      <vt:lpstr>PowerPoint Presentation</vt:lpstr>
      <vt:lpstr>PowerPoint Presentation</vt:lpstr>
      <vt:lpstr>PowerPoint Presentation</vt:lpstr>
      <vt:lpstr>No-Cloning Theorem</vt:lpstr>
      <vt:lpstr>PowerPoint Presentation</vt:lpstr>
      <vt:lpstr>Quantum repeaters</vt:lpstr>
      <vt:lpstr>PowerPoint Presentation</vt:lpstr>
      <vt:lpstr>PowerPoint Presentation</vt:lpstr>
      <vt:lpstr>Limitation of QKD</vt:lpstr>
      <vt:lpstr>Current development</vt:lpstr>
      <vt:lpstr>Timeline of quantum technologies</vt:lpstr>
      <vt:lpstr>Reference</vt:lpstr>
      <vt:lpstr>Post Quantum Cryptography</vt:lpstr>
      <vt:lpstr>PowerPoint Presentation</vt:lpstr>
      <vt:lpstr>NIST Recommendation (FIPS Standards)</vt:lpstr>
      <vt:lpstr>Federal Information Processing Standards</vt:lpstr>
      <vt:lpstr>"Harvest Now, Decrypt Later"</vt:lpstr>
      <vt:lpstr>Timeline</vt:lpstr>
      <vt:lpstr>The 2030 Mandates</vt:lpstr>
      <vt:lpstr>The 2035 Mandates</vt:lpstr>
      <vt:lpstr>PowerPoint Presentation</vt:lpstr>
      <vt:lpstr>PowerPoint Presentation</vt:lpstr>
      <vt:lpstr>PowerPoint Presentation</vt:lpstr>
      <vt:lpstr>PowerPoint Presentation</vt:lpstr>
      <vt:lpstr>Contributors (student team 2019)</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Prabhas Chongstitvatana</dc:creator>
  <cp:lastModifiedBy>Prabhas Chongstitvatana</cp:lastModifiedBy>
  <cp:revision>7</cp:revision>
  <dcterms:created xsi:type="dcterms:W3CDTF">2026-06-16T16:00:43Z</dcterms:created>
  <dcterms:modified xsi:type="dcterms:W3CDTF">2026-06-17T08:23:07Z</dcterms:modified>
</cp:coreProperties>
</file>