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2" r:id="rId2"/>
    <p:sldId id="333" r:id="rId3"/>
    <p:sldId id="288" r:id="rId4"/>
    <p:sldId id="260" r:id="rId5"/>
    <p:sldId id="262" r:id="rId6"/>
    <p:sldId id="263" r:id="rId7"/>
    <p:sldId id="265" r:id="rId8"/>
    <p:sldId id="267" r:id="rId9"/>
    <p:sldId id="271" r:id="rId10"/>
    <p:sldId id="268" r:id="rId11"/>
    <p:sldId id="272" r:id="rId12"/>
    <p:sldId id="273" r:id="rId13"/>
    <p:sldId id="274" r:id="rId14"/>
    <p:sldId id="275" r:id="rId15"/>
    <p:sldId id="285" r:id="rId16"/>
    <p:sldId id="284" r:id="rId17"/>
    <p:sldId id="327" r:id="rId18"/>
    <p:sldId id="287" r:id="rId19"/>
    <p:sldId id="321" r:id="rId20"/>
    <p:sldId id="289" r:id="rId21"/>
    <p:sldId id="328" r:id="rId22"/>
    <p:sldId id="305" r:id="rId23"/>
    <p:sldId id="316" r:id="rId24"/>
    <p:sldId id="317" r:id="rId25"/>
    <p:sldId id="290" r:id="rId26"/>
    <p:sldId id="291" r:id="rId27"/>
    <p:sldId id="322" r:id="rId28"/>
    <p:sldId id="293" r:id="rId29"/>
    <p:sldId id="329" r:id="rId30"/>
    <p:sldId id="294" r:id="rId31"/>
    <p:sldId id="318" r:id="rId32"/>
    <p:sldId id="295" r:id="rId33"/>
    <p:sldId id="296" r:id="rId34"/>
    <p:sldId id="297" r:id="rId35"/>
    <p:sldId id="298" r:id="rId36"/>
    <p:sldId id="330" r:id="rId37"/>
    <p:sldId id="299" r:id="rId38"/>
    <p:sldId id="323" r:id="rId39"/>
    <p:sldId id="301" r:id="rId40"/>
    <p:sldId id="302" r:id="rId41"/>
    <p:sldId id="331" r:id="rId42"/>
    <p:sldId id="304" r:id="rId43"/>
    <p:sldId id="306" r:id="rId44"/>
    <p:sldId id="307" r:id="rId45"/>
    <p:sldId id="324" r:id="rId46"/>
    <p:sldId id="309" r:id="rId47"/>
    <p:sldId id="310" r:id="rId48"/>
    <p:sldId id="311" r:id="rId49"/>
    <p:sldId id="325" r:id="rId50"/>
    <p:sldId id="300" r:id="rId51"/>
  </p:sldIdLst>
  <p:sldSz cx="12192000" cy="6858000"/>
  <p:notesSz cx="7102475" cy="10233025"/>
  <p:embeddedFontLst>
    <p:embeddedFont>
      <p:font typeface="Consolas" panose="020B0609020204030204" pitchFamily="49" charset="0"/>
      <p:regular r:id="rId52"/>
      <p:bold r:id="rId53"/>
      <p:italic r:id="rId54"/>
      <p:boldItalic r:id="rId55"/>
    </p:embeddedFont>
    <p:embeddedFont>
      <p:font typeface="TH Sarabun New" panose="020B0500040200020003" charset="-34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E32A-B165-4E3B-83C9-19C3A8330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DA4F4-B4DD-4493-8564-8BD27A574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4B22-CA63-42FC-AE2F-1653F207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BEAA-16F0-48D5-885F-22DD17DF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B3EEB-A22E-45D5-88CC-AE148D3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8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E859-B4BF-4161-A72F-D23E6129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D90F5-13A0-4CAD-9717-66F849C25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0D184-CBE3-4D68-9557-DA85FBE0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F6AD0-6BB1-476A-8E6D-7E9416099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2765C-7E00-47C2-8941-FB1AA39B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F3D6A-EE38-4BC9-8196-E8763575D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F256B-F9CC-4FF7-9CA3-14A7CDC1D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50C28-B711-4BE6-9CDB-CCB1A6EC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555ED-C748-4FDE-B155-86911227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06F6C-DBBF-4FAC-B9C3-407AB2AA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7FB6-CBEB-4518-BC76-03761F0D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1EDDC-3412-424F-B5C3-77217F7D9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9835-EF30-41FF-9766-4ACACFF7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05335-528F-438D-A2EA-77BE79C5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D4A8-09A1-42B0-9A29-7A23A0B6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24D7-642E-401F-870C-91D618F9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9EAAF-6C6F-4764-9E65-FDC779AEF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DCD07-0F8D-4B84-999F-D9BB3202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1C47A-7580-4F31-B4A6-47D56D4B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72936-DABF-41AC-8D75-97E9CD88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0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4D8E-5765-4BB4-B5A3-141EE72E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52E6-0722-48F1-8966-7BAD07EAE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9D873-0B24-46EB-A3B0-BDDDB64CB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17EFF-E052-4D09-B574-DDA20BD7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816F8-FAC8-4131-8F16-AB9B8F36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8DF3-5791-42E7-AF6F-3F24345A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9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41CB-DE5A-472E-8486-B48D6A6B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408F2-4877-4690-BC1A-FB3F96EB0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C9CF9-1956-42EA-8CE2-8CEA5ABF7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2344A-97A9-43F1-A5F4-AAD671E86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FF514-9CBA-49CE-A92D-068626FF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5464E-E35D-4CFE-BB8B-235C20F4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E7400-2523-478E-ACF1-6CDCE3F8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94892-7E5A-4DD0-9A13-D11DE25B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0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8494-55A2-49EE-BD06-783B0EA8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1DBE5-D4C8-4520-83F0-1B98BDDF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EC44E-341C-46C1-84A5-066012E5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2A571-8E77-410B-9FB1-2366AE9A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1C4C91-BE48-4358-BF4C-15EA962E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3F865-1198-4247-A27D-EC289E48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D0288-7215-4CDC-9E83-F24C4F06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7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ACFE-677C-421C-8F35-2A436DE7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0358-4051-46FD-894C-9D0818BFF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16175-07E7-4709-B7A2-D12828DBE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8C8E6-E5BB-411D-8295-81ADF874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D7E7E-EB72-4558-BF6B-CC1FD310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F58FC-3D76-476B-882E-3F961DA9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1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5CAD-119A-4D04-8D58-C36D744C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8A349-5308-4164-ABEF-B9DAD1C8D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64B59-6BFD-4031-8BBD-3A97BAB72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44FF4-4AD6-49F3-9C32-0176CD3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B6B1-771B-40B0-80CB-AF1906E3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C222D-2E2C-4010-B394-C1D299A8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08A85-BEEB-4B13-B724-AA665B14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8CD0-ABB5-488D-89AF-17056AE47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5422-27D7-425B-9BD5-F61AEF92A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F3734-9C70-4EB3-8593-4F4A5E9C2059}" type="datetimeFigureOut">
              <a:rPr lang="en-US" smtClean="0"/>
              <a:t>7/5/2026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50037-3E68-4F3B-87BC-843EC4E68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C4817-AC52-4400-BC78-8D6378C87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3C8A1-857D-46A1-9441-D94477E3C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584323_Coll_wavebreak_Animation_1280x720">
            <a:hlinkClick r:id="" action="ppaction://media"/>
            <a:extLst>
              <a:ext uri="{FF2B5EF4-FFF2-40B4-BE49-F238E27FC236}">
                <a16:creationId xmlns:a16="http://schemas.microsoft.com/office/drawing/2014/main" id="{8E4420CD-3A54-4E58-94CC-36D3E1181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6D13F6-036E-4C31-BCF6-F0CDA322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491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EB8EA-6B05-4AEE-A63F-A18DD6DDF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832" y="1041400"/>
            <a:ext cx="9732335" cy="2387600"/>
          </a:xfrm>
        </p:spPr>
        <p:txBody>
          <a:bodyPr>
            <a:normAutofit/>
          </a:bodyPr>
          <a:lstStyle/>
          <a:p>
            <a:r>
              <a:rPr lang="th-TH" dirty="0">
                <a:latin typeface="Consolas" panose="020B0609020204030204" pitchFamily="49" charset="0"/>
              </a:rPr>
              <a:t>การใช้ ปัญญาประดิษฐ์ในองค์กร </a:t>
            </a:r>
            <a:br>
              <a:rPr lang="th-TH" dirty="0">
                <a:latin typeface="Consolas" panose="020B0609020204030204" pitchFamily="49" charset="0"/>
              </a:rPr>
            </a:br>
            <a:r>
              <a:rPr lang="th-TH" dirty="0">
                <a:latin typeface="Consolas" panose="020B0609020204030204" pitchFamily="49" charset="0"/>
              </a:rPr>
              <a:t>และข้อควรระวัง</a:t>
            </a:r>
            <a:endParaRPr lang="en-US" dirty="0">
              <a:latin typeface="Consolas" panose="020B0609020204030204" pitchFamily="49" charset="0"/>
              <a:cs typeface="CHULALONGKORN" panose="02000506050000020004" pitchFamily="50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16D5F-8401-4D54-BEE3-8CA929ACD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27" y="4571320"/>
            <a:ext cx="3103344" cy="381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C72C8-D103-730E-954E-A51B42A085E1}"/>
              </a:ext>
            </a:extLst>
          </p:cNvPr>
          <p:cNvSpPr txBox="1"/>
          <p:nvPr/>
        </p:nvSpPr>
        <p:spPr>
          <a:xfrm>
            <a:off x="3080362" y="3641305"/>
            <a:ext cx="596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/>
              <a:t>ประภาส จงสถิตย์วัฒนา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2846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</a:t>
            </a:r>
            <a:r>
              <a:rPr lang="en-US" dirty="0"/>
              <a:t>L</a:t>
            </a:r>
            <a:r>
              <a:rPr dirty="0"/>
              <a:t>ogical reasoning.</a:t>
            </a:r>
          </a:p>
        </p:txBody>
      </p:sp>
      <p:sp>
        <p:nvSpPr>
          <p:cNvPr id="140" name="Content Placeholder 2"/>
          <p:cNvSpPr txBox="1">
            <a:spLocks noGrp="1"/>
          </p:cNvSpPr>
          <p:nvPr>
            <p:ph idx="1"/>
          </p:nvPr>
        </p:nvSpPr>
        <p:spPr>
          <a:xfrm>
            <a:off x="2019300" y="1690689"/>
            <a:ext cx="8445500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10311" indent="-210311" defTabSz="841247">
              <a:spcBef>
                <a:spcPts val="900"/>
              </a:spcBef>
              <a:defRPr sz="2944"/>
            </a:pPr>
            <a:r>
              <a:rPr dirty="0"/>
              <a:t>Computer program can perform deductive reasoning such as</a:t>
            </a:r>
          </a:p>
          <a:p>
            <a:pPr marL="210311" indent="-210311" defTabSz="841247">
              <a:spcBef>
                <a:spcPts val="900"/>
              </a:spcBef>
              <a:defRPr sz="828"/>
            </a:pPr>
            <a:endParaRPr dirty="0"/>
          </a:p>
          <a:p>
            <a:pPr marL="0" lvl="1" indent="420623" defTabSz="841247">
              <a:spcBef>
                <a:spcPts val="400"/>
              </a:spcBef>
              <a:buSzTx/>
              <a:buNone/>
              <a:defRPr sz="2944" i="1"/>
            </a:pPr>
            <a:r>
              <a:rPr dirty="0" err="1"/>
              <a:t>socrates</a:t>
            </a:r>
            <a:r>
              <a:rPr dirty="0"/>
              <a:t> is a human</a:t>
            </a:r>
            <a:endParaRPr sz="2208" dirty="0"/>
          </a:p>
          <a:p>
            <a:pPr marL="0" lvl="1" indent="420623" defTabSz="841247">
              <a:spcBef>
                <a:spcPts val="400"/>
              </a:spcBef>
              <a:buSzTx/>
              <a:buNone/>
              <a:defRPr sz="2944" i="1"/>
            </a:pPr>
            <a:r>
              <a:rPr dirty="0"/>
              <a:t>human are </a:t>
            </a:r>
            <a:r>
              <a:rPr dirty="0" err="1"/>
              <a:t>motal</a:t>
            </a:r>
            <a:endParaRPr dirty="0"/>
          </a:p>
          <a:p>
            <a:pPr marL="0" lvl="1" indent="420623" defTabSz="841247">
              <a:spcBef>
                <a:spcPts val="400"/>
              </a:spcBef>
              <a:buSzTx/>
              <a:buNone/>
              <a:defRPr sz="2944" i="1"/>
            </a:pPr>
            <a:r>
              <a:rPr dirty="0"/>
              <a:t>therefore </a:t>
            </a:r>
            <a:r>
              <a:rPr dirty="0" err="1"/>
              <a:t>socrates</a:t>
            </a:r>
            <a:r>
              <a:rPr dirty="0"/>
              <a:t> is mortal</a:t>
            </a:r>
            <a:endParaRPr sz="2208" dirty="0"/>
          </a:p>
          <a:p>
            <a:pPr marL="210311" indent="-210311" defTabSz="841247">
              <a:spcBef>
                <a:spcPts val="900"/>
              </a:spcBef>
              <a:defRPr sz="920"/>
            </a:pPr>
            <a:endParaRPr sz="2208" dirty="0"/>
          </a:p>
          <a:p>
            <a:pPr marL="210311" indent="-210311" defTabSz="841247">
              <a:spcBef>
                <a:spcPts val="900"/>
              </a:spcBef>
              <a:defRPr sz="2944"/>
            </a:pPr>
            <a:r>
              <a:rPr dirty="0"/>
              <a:t>We can use logic to encode situation in the real world </a:t>
            </a:r>
          </a:p>
          <a:p>
            <a:pPr marL="210311" indent="-210311" defTabSz="841247">
              <a:spcBef>
                <a:spcPts val="900"/>
              </a:spcBef>
              <a:defRPr sz="736"/>
            </a:pPr>
            <a:endParaRPr dirty="0"/>
          </a:p>
          <a:p>
            <a:pPr marL="0" lvl="1" indent="420623" defTabSz="841247">
              <a:spcBef>
                <a:spcPts val="400"/>
              </a:spcBef>
              <a:buSzTx/>
              <a:buNone/>
              <a:defRPr sz="2944" i="1"/>
            </a:pPr>
            <a:r>
              <a:rPr dirty="0"/>
              <a:t>when it rains, you cannot play tennis outdoor.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Second</a:t>
            </a:r>
            <a:r>
              <a:rPr lang="en-US" dirty="0"/>
              <a:t> method:</a:t>
            </a:r>
            <a:r>
              <a:rPr dirty="0"/>
              <a:t> use memory and learning</a:t>
            </a:r>
          </a:p>
        </p:txBody>
      </p:sp>
      <p:sp>
        <p:nvSpPr>
          <p:cNvPr id="153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t>We can imitate human brain by encoding information and memory into a large connected network.  </a:t>
            </a:r>
          </a:p>
          <a:p>
            <a:pPr>
              <a:defRPr sz="3600"/>
            </a:pPr>
            <a:r>
              <a:t>This network responses to input with a correct output.   The relationship of this input/output can be </a:t>
            </a:r>
            <a:r>
              <a:rPr i="1"/>
              <a:t>learn </a:t>
            </a:r>
            <a:r>
              <a:t>from large amount of data without human intervention. </a:t>
            </a:r>
          </a:p>
          <a:p>
            <a:pPr>
              <a:defRPr sz="3600"/>
            </a:pPr>
            <a:r>
              <a:t>This type of approach is called </a:t>
            </a:r>
            <a:r>
              <a:rPr i="1"/>
              <a:t>Artificial Neural Networks</a:t>
            </a:r>
            <a: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858" y="762024"/>
            <a:ext cx="6866450" cy="5304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Artificial Neural Network 3-layer</a:t>
            </a:r>
          </a:p>
        </p:txBody>
      </p:sp>
      <p:pic>
        <p:nvPicPr>
          <p:cNvPr id="159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42" y="1752600"/>
            <a:ext cx="7014521" cy="396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2" y="871540"/>
            <a:ext cx="6334126" cy="4902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8800"/>
            <a:ext cx="4300376" cy="11620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402012"/>
            <a:ext cx="657504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recognition NN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01168"/>
            <a:ext cx="6635750" cy="5181850"/>
          </a:xfrm>
        </p:spPr>
      </p:pic>
      <p:sp>
        <p:nvSpPr>
          <p:cNvPr id="5" name="TextBox 4"/>
          <p:cNvSpPr txBox="1"/>
          <p:nvPr/>
        </p:nvSpPr>
        <p:spPr>
          <a:xfrm>
            <a:off x="2438400" y="1524001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24x24 = 784</a:t>
            </a:r>
          </a:p>
          <a:p>
            <a:endParaRPr lang="en-US" sz="2400" dirty="0"/>
          </a:p>
          <a:p>
            <a:r>
              <a:rPr lang="en-US" sz="2400" dirty="0"/>
              <a:t>0.0 white   1.0 black</a:t>
            </a:r>
          </a:p>
        </p:txBody>
      </p:sp>
    </p:spTree>
    <p:extLst>
      <p:ext uri="{BB962C8B-B14F-4D97-AF65-F5344CB8AC3E}">
        <p14:creationId xmlns:p14="http://schemas.microsoft.com/office/powerpoint/2010/main" val="89810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3857D-3999-4032-BFE5-387D1C89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523" y="2899005"/>
            <a:ext cx="10515600" cy="1325563"/>
          </a:xfrm>
        </p:spPr>
        <p:txBody>
          <a:bodyPr/>
          <a:lstStyle/>
          <a:p>
            <a:r>
              <a:rPr lang="en-US" dirty="0"/>
              <a:t>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261693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14B4AA-140A-B7FC-B71D-E3EB2028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63" y="475488"/>
            <a:ext cx="8839873" cy="56283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9B886-5E2E-F38B-95E0-A2B0F73F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C83-21FE-4E9D-B44B-77FF70446425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88FCA-E1E0-23C7-24DC-53236514D02D}"/>
              </a:ext>
            </a:extLst>
          </p:cNvPr>
          <p:cNvSpPr txBox="1"/>
          <p:nvPr/>
        </p:nvSpPr>
        <p:spPr>
          <a:xfrm>
            <a:off x="4222679" y="472611"/>
            <a:ext cx="783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3424434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39E62-AFC8-F383-FF99-8DA98EA91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810117"/>
            <a:ext cx="8576842" cy="523776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7F079-C787-B840-FEF2-FA56B7B3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C83-21FE-4E9D-B44B-77FF704464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584323_Coll_wavebreak_Animation_1280x720">
            <a:hlinkClick r:id="" action="ppaction://media"/>
            <a:extLst>
              <a:ext uri="{FF2B5EF4-FFF2-40B4-BE49-F238E27FC236}">
                <a16:creationId xmlns:a16="http://schemas.microsoft.com/office/drawing/2014/main" id="{8E4420CD-3A54-4E58-94CC-36D3E1181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6D13F6-036E-4C31-BCF6-F0CDA322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666"/>
            <a:ext cx="118491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16D5F-8401-4D54-BEE3-8CA929ACD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7" y="4423273"/>
            <a:ext cx="3103344" cy="38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8E60B-18BE-A2ED-2C99-2760563F6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484" y="790734"/>
            <a:ext cx="654807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More Information</a:t>
            </a:r>
            <a:br>
              <a:rPr lang="en-US" sz="4000" dirty="0"/>
            </a:br>
            <a:r>
              <a:rPr lang="en-US" sz="4000" dirty="0"/>
              <a:t>Search  “Prabhas Chongstitvatana”</a:t>
            </a:r>
            <a:br>
              <a:rPr lang="en-US" sz="4000" dirty="0"/>
            </a:br>
            <a:r>
              <a:rPr lang="en-US" sz="4000" dirty="0"/>
              <a:t>Go to me homepage</a:t>
            </a:r>
            <a:br>
              <a:rPr lang="en-US" sz="3200" dirty="0"/>
            </a:br>
            <a:endParaRPr lang="en-US" sz="4400" dirty="0">
              <a:latin typeface="CHULALONGKORN" panose="02000506050000020004" pitchFamily="50" charset="-34"/>
              <a:cs typeface="CHULALONGKORN" panose="02000506050000020004" pitchFamily="50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1310A-0978-A8FF-A72D-8F6AC4E5E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85" y="2634868"/>
            <a:ext cx="2528108" cy="26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93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48EC2-F365-CD14-1054-9D1A9ECE2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4" y="845637"/>
            <a:ext cx="9843866" cy="57626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C7427-2B37-6399-D946-3DFB7908D3F3}"/>
              </a:ext>
            </a:extLst>
          </p:cNvPr>
          <p:cNvSpPr txBox="1"/>
          <p:nvPr/>
        </p:nvSpPr>
        <p:spPr>
          <a:xfrm>
            <a:off x="2423222" y="393574"/>
            <a:ext cx="87022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Retrieval Augmented Generation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91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3857D-3999-4032-BFE5-387D1C89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321" y="2943072"/>
            <a:ext cx="10515600" cy="1325563"/>
          </a:xfrm>
        </p:spPr>
        <p:txBody>
          <a:bodyPr/>
          <a:lstStyle/>
          <a:p>
            <a:r>
              <a:rPr lang="en-US" dirty="0"/>
              <a:t>Use of AI in an enterprise</a:t>
            </a:r>
          </a:p>
        </p:txBody>
      </p:sp>
    </p:spTree>
    <p:extLst>
      <p:ext uri="{BB962C8B-B14F-4D97-AF65-F5344CB8AC3E}">
        <p14:creationId xmlns:p14="http://schemas.microsoft.com/office/powerpoint/2010/main" val="2831288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3A21-3EF3-D106-C05C-F4A58BF4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AI in an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540ED-B44F-41D4-1A8A-DCCC71877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Enterprise AI applications generally fall into two types: </a:t>
            </a:r>
          </a:p>
          <a:p>
            <a:endParaRPr lang="en-US" dirty="0"/>
          </a:p>
          <a:p>
            <a:r>
              <a:rPr lang="en-US" dirty="0"/>
              <a:t>Generative AI (handling language, content creation, and knowledge management) and </a:t>
            </a:r>
          </a:p>
          <a:p>
            <a:r>
              <a:rPr lang="en-US" dirty="0"/>
              <a:t>Predictive/Analytical AI (handling numbers, forecasting, and automated logic).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31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E700-A832-95F2-DE28-F4E8400D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across Industries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AA695-A80D-F7BB-4FB0-B6438A912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38" y="1428109"/>
            <a:ext cx="9205354" cy="5021102"/>
          </a:xfrm>
        </p:spPr>
      </p:pic>
    </p:spTree>
    <p:extLst>
      <p:ext uri="{BB962C8B-B14F-4D97-AF65-F5344CB8AC3E}">
        <p14:creationId xmlns:p14="http://schemas.microsoft.com/office/powerpoint/2010/main" val="1946432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226872-BA6D-8975-24F1-2C9B7C8E9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79" y="914400"/>
            <a:ext cx="8669235" cy="4732650"/>
          </a:xfrm>
        </p:spPr>
      </p:pic>
    </p:spTree>
    <p:extLst>
      <p:ext uri="{BB962C8B-B14F-4D97-AF65-F5344CB8AC3E}">
        <p14:creationId xmlns:p14="http://schemas.microsoft.com/office/powerpoint/2010/main" val="2071085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A0CE-807A-D9CF-83E4-5CA95E09F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Automation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126C6-8902-6489-F2FE-95635C2ED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This is usually where companies start because the return on investment (ROI) is immediate.</a:t>
            </a:r>
          </a:p>
          <a:p>
            <a:endParaRPr lang="en-US" dirty="0"/>
          </a:p>
          <a:p>
            <a:r>
              <a:rPr lang="en-US" dirty="0"/>
              <a:t>Customer Support: AI-powered agents and semantic search engines handle up to 70–80% of routine tier-1 customer inquiries, resolving them instantly 24/7 and freeing up human agents for complex escalations.</a:t>
            </a:r>
          </a:p>
          <a:p>
            <a:endParaRPr lang="en-US" dirty="0"/>
          </a:p>
          <a:p>
            <a:r>
              <a:rPr lang="en-US" dirty="0"/>
              <a:t>Back-Office Operations: AI processes unstructured data—like invoices, legal contracts, and receipts—extracting key information and routing it into ERP (Enterprise Resource Planning) systems automatically.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5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4876-7097-F374-6597-5EA83596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Augmented Intelligence &amp; Knowledge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53BE-6C14-B547-AAA6-6DB895C8A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 Knowledge Synthesis: Enterprise-grade LLMs (Large Language Models) act as an internal "search engine" that can instantly find and summarize technical documentation, past project details, or compliance policies for employees.</a:t>
            </a:r>
          </a:p>
          <a:p>
            <a:endParaRPr lang="en-US" dirty="0"/>
          </a:p>
          <a:p>
            <a:r>
              <a:rPr lang="en-US" dirty="0"/>
              <a:t>Developer Productivity: Software engineering teams use AI code assistants to write boilerplate code, debug, and translate legacy codebases, frequently boosting coding speed by 20–30%.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31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8E1-6655-7F68-5BB7-491AA8E6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Data-Driven Strategy &amp; 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584B1-F7B5-5D49-E5C4-69423C61E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AI excels at finding patterns in data that are too vast or messy for traditional spreadsheets.</a:t>
            </a:r>
          </a:p>
          <a:p>
            <a:endParaRPr lang="en-US" dirty="0"/>
          </a:p>
          <a:p>
            <a:r>
              <a:rPr lang="en-US" dirty="0"/>
              <a:t>Predictive Maintenance: In manufacturing, energy, and logistics, AI analyzes IoT (Internet of Things) sensor data from machinery to predict equipment failures before they happen, preventing costly downtime.</a:t>
            </a:r>
          </a:p>
          <a:p>
            <a:endParaRPr lang="en-US" dirty="0"/>
          </a:p>
          <a:p>
            <a:r>
              <a:rPr lang="en-US" dirty="0"/>
              <a:t>Supply Chain Optimization: AI models forecast demand by mixing internal sales data with external variables like weather trends, shipping delays, and economic markers to optimize inventory levels.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0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992C-7E59-10A3-8A87-CCE3D94C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Hyper-Personalization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155A1-D522-7562-2C6D-FFC1934C7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segmenting customers into broad buckets (e.g., "Millennials in Chicago"), AI allows enterprises to treat every customer as an individual.</a:t>
            </a:r>
          </a:p>
          <a:p>
            <a:endParaRPr lang="en-US" dirty="0"/>
          </a:p>
          <a:p>
            <a:r>
              <a:rPr lang="en-US" dirty="0"/>
              <a:t>Dynamic Marketing &amp; Sales: AI crafts highly specific product recommendations, personalized email outreach, and custom pricing models in real-time based on granular user behavior.</a:t>
            </a:r>
          </a:p>
        </p:txBody>
      </p:sp>
    </p:spTree>
    <p:extLst>
      <p:ext uri="{BB962C8B-B14F-4D97-AF65-F5344CB8AC3E}">
        <p14:creationId xmlns:p14="http://schemas.microsoft.com/office/powerpoint/2010/main" val="2108969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3857D-3999-4032-BFE5-387D1C89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141" y="2732760"/>
            <a:ext cx="10515600" cy="1325563"/>
          </a:xfrm>
        </p:spPr>
        <p:txBody>
          <a:bodyPr/>
          <a:lstStyle/>
          <a:p>
            <a:r>
              <a:rPr lang="en-US" dirty="0"/>
              <a:t>Risk of the use of AI in an enterprise</a:t>
            </a:r>
          </a:p>
        </p:txBody>
      </p:sp>
    </p:spTree>
    <p:extLst>
      <p:ext uri="{BB962C8B-B14F-4D97-AF65-F5344CB8AC3E}">
        <p14:creationId xmlns:p14="http://schemas.microsoft.com/office/powerpoint/2010/main" val="196721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D88C20-5633-4E41-9FC7-9240D75AA5E3}"/>
              </a:ext>
            </a:extLst>
          </p:cNvPr>
          <p:cNvSpPr txBox="1">
            <a:spLocks/>
          </p:cNvSpPr>
          <p:nvPr/>
        </p:nvSpPr>
        <p:spPr>
          <a:xfrm>
            <a:off x="1290415" y="2381518"/>
            <a:ext cx="3840386" cy="1511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HULALONGKORN" panose="02000506050000020004" pitchFamily="50" charset="-34"/>
                <a:cs typeface="CHULALONGKORN" panose="02000506050000020004" pitchFamily="50" charset="-34"/>
              </a:rPr>
              <a:t>Outlines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44465-3A6F-4999-BF59-6C8EE03D393C}"/>
              </a:ext>
            </a:extLst>
          </p:cNvPr>
          <p:cNvSpPr txBox="1"/>
          <p:nvPr/>
        </p:nvSpPr>
        <p:spPr>
          <a:xfrm>
            <a:off x="6102091" y="1955611"/>
            <a:ext cx="5372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is AI </a:t>
            </a:r>
          </a:p>
          <a:p>
            <a:r>
              <a:rPr lang="en-US" sz="3600" dirty="0"/>
              <a:t>What is LLM</a:t>
            </a:r>
          </a:p>
          <a:p>
            <a:r>
              <a:rPr lang="en-US" sz="3600" dirty="0"/>
              <a:t>Use of AI in an enterprise</a:t>
            </a:r>
          </a:p>
          <a:p>
            <a:r>
              <a:rPr lang="en-US" sz="3600" dirty="0"/>
              <a:t>Security Risk</a:t>
            </a:r>
          </a:p>
          <a:p>
            <a:r>
              <a:rPr lang="en-US" sz="3600" dirty="0"/>
              <a:t>AI policy</a:t>
            </a: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790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A0B5-06B8-1FED-12A4-07811BB1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the use of AI in an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49ED9-B393-C8DB-6004-569C5FAD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Deploying AI in an enterprise fundamentally changes the corporate attack surface.</a:t>
            </a:r>
          </a:p>
          <a:p>
            <a:r>
              <a:rPr lang="en-US" dirty="0"/>
              <a:t>Traditional cybersecurity is built on strict, predictable rules</a:t>
            </a:r>
          </a:p>
          <a:p>
            <a:r>
              <a:rPr lang="en-US" dirty="0"/>
              <a:t>AI introduces non-deterministic behavior—meaning it can respond differently to the same input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27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52A5-5853-2650-DEC9-3C6E2DD8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OWASP Top 10 for </a:t>
            </a:r>
            <a:r>
              <a:rPr lang="en-US" dirty="0" err="1"/>
              <a:t>GenAI</a:t>
            </a:r>
            <a:r>
              <a:rPr lang="en-US" dirty="0"/>
              <a:t>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ABEC-E746-E896-1075-9B80570A7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Open Worldwide Application Security Project (OWASP) is a non-profit foundation that serves as the global authority on software security.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Three main zones: </a:t>
            </a:r>
          </a:p>
          <a:p>
            <a:r>
              <a:rPr lang="en-US" dirty="0"/>
              <a:t>data protection, </a:t>
            </a:r>
          </a:p>
          <a:p>
            <a:r>
              <a:rPr lang="en-US" dirty="0"/>
              <a:t>systemic vulnerabilities, and </a:t>
            </a:r>
          </a:p>
          <a:p>
            <a:r>
              <a:rPr lang="en-US" dirty="0"/>
              <a:t>operational threats.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10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9739-16F9-1ADF-046F-F6674C45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Data Governance &amp; Privacy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D7C2E-AFE2-7329-621C-0DD53DFE3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Generative AI Data Leakage</a:t>
            </a:r>
          </a:p>
          <a:p>
            <a:r>
              <a:rPr lang="en-US" dirty="0"/>
              <a:t>  intellectual property (IP), source code, or protected customer data into public AI models.</a:t>
            </a:r>
          </a:p>
          <a:p>
            <a:endParaRPr lang="en-US" dirty="0"/>
          </a:p>
          <a:p>
            <a:r>
              <a:rPr lang="en-US" dirty="0"/>
              <a:t>Shadow AI: This occurs when departments or employees bypass corporate IT to use unapproved, third-party AI tools</a:t>
            </a:r>
          </a:p>
          <a:p>
            <a:endParaRPr lang="en-US" dirty="0"/>
          </a:p>
          <a:p>
            <a:r>
              <a:rPr lang="en-US" dirty="0"/>
              <a:t>Model Inversion and Inference Attacks: Sophisticated attackers can reverse-engineer an enterprise’s private AI model by feeding it specific queries and analyzing the outputs.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23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D721-0836-6442-2BAC-CB279038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Systemic &amp; Technical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7976-7A14-E1E0-E325-F9F6E7B5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Prompt Injection:</a:t>
            </a:r>
          </a:p>
          <a:p>
            <a:r>
              <a:rPr lang="en-US" dirty="0"/>
              <a:t>Attackers craft hidden instructions within a prompt to override the system’s safety protocols.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Excessive Agency: </a:t>
            </a:r>
          </a:p>
          <a:p>
            <a:r>
              <a:rPr lang="en-US" dirty="0"/>
              <a:t>Giving AI agents the authority to read/write emails, access databases, or trigger APIs autonomously—the risk multiplies.</a:t>
            </a:r>
          </a:p>
          <a:p>
            <a:endParaRPr lang="en-US" dirty="0"/>
          </a:p>
          <a:p>
            <a:r>
              <a:rPr lang="en-US" dirty="0"/>
              <a:t>Training Data Poisoning: </a:t>
            </a:r>
          </a:p>
          <a:p>
            <a:r>
              <a:rPr lang="en-US" dirty="0"/>
              <a:t>Attackers can compromise the data supply chain. By subtly altering the training data, they can introduce a "sleeper agent" backdoor, causing the AI to consistently misclassify information or fail under specific, pre-engineered triggers.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8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072F-AB4E-B7C0-4B9D-C424FDE9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Operational &amp; Trust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93501-8717-0AE2-2DE0-7177CC0DD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Overreliance and Hallucinations</a:t>
            </a:r>
          </a:p>
          <a:p>
            <a:endParaRPr lang="en-US" dirty="0"/>
          </a:p>
          <a:p>
            <a:r>
              <a:rPr lang="en-US" dirty="0"/>
              <a:t>AI models naturally fill statistical gaps with plausible-sounding but entirely fabricated information</a:t>
            </a:r>
          </a:p>
          <a:p>
            <a:endParaRPr lang="en-US" dirty="0"/>
          </a:p>
          <a:p>
            <a:r>
              <a:rPr lang="en-US" dirty="0"/>
              <a:t>Model Denial of Service (DoS): AI workloads are incredibly resource-heavy. Attackers can flood an enterprise LLM or agent platform with highly complex, recursive queries, spiking the organization's cloud API costs and degrading the system's performance to a complete standstill.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58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DE62-096F-3606-DCA3-6A391243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17FA4-CC51-8038-E62D-D290A585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4627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Instructions and the untrusted user's input are treated as the same data type (natural language text). Because the AI cannot inherently tell the difference between a command and data, securing it requires a Zero Trust approach.</a:t>
            </a:r>
          </a:p>
          <a:p>
            <a:endParaRPr lang="en-US" dirty="0"/>
          </a:p>
          <a:p>
            <a:r>
              <a:rPr lang="en-US" dirty="0"/>
              <a:t>Defensive Best Practices   </a:t>
            </a:r>
            <a:r>
              <a:rPr lang="en-US" dirty="0">
                <a:highlight>
                  <a:srgbClr val="FFFF00"/>
                </a:highlight>
              </a:rPr>
              <a:t>Strict Output Sanitization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Treating AI outputs as completely untrusted text before they interact with internal databases or users.  </a:t>
            </a:r>
          </a:p>
          <a:p>
            <a:r>
              <a:rPr lang="en-US" dirty="0"/>
              <a:t>Human-in-the-Loop Gates: Requiring manual approval for high-impact autonomous actions (e.g., executing financial transactions or deleting system records).  </a:t>
            </a:r>
          </a:p>
          <a:p>
            <a:r>
              <a:rPr lang="en-US" dirty="0"/>
              <a:t>Data Anonymization Pipelines: Scrubbing sensitive information at the gateway before it ever reaches a model's context window.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28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3857D-3999-4032-BFE5-387D1C89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50" y="2612566"/>
            <a:ext cx="10515600" cy="1325563"/>
          </a:xfrm>
        </p:spPr>
        <p:txBody>
          <a:bodyPr/>
          <a:lstStyle/>
          <a:p>
            <a:r>
              <a:rPr lang="en-US" dirty="0"/>
              <a:t>Type of AI services and type of data</a:t>
            </a:r>
          </a:p>
        </p:txBody>
      </p:sp>
    </p:spTree>
    <p:extLst>
      <p:ext uri="{BB962C8B-B14F-4D97-AF65-F5344CB8AC3E}">
        <p14:creationId xmlns:p14="http://schemas.microsoft.com/office/powerpoint/2010/main" val="294497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BE6C4-DCBF-9E00-A69B-01B2FF31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AI services and type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2973B-533A-EF32-A94E-8A64E9371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more sensitive the data, the more control you must have over where that data lives and who processes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35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AE46-BB3B-AFED-567F-626504CF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Open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F7C1E-30A3-2594-FF1A-13E10C504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data includes public marketing copy, published research, press releases, and general industry documentation.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Public / Commercial AI (SaaS)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Suitable AI Architecture: </a:t>
            </a:r>
          </a:p>
          <a:p>
            <a:r>
              <a:rPr lang="en-US" dirty="0"/>
              <a:t>Public, commercial Cloud-based AI (e.g., standard enterprise tiers of ChatGPT, Claude, or Google Gemini).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57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347A-633B-02D3-D7F9-81B7A9AA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Corporate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F86AE-02C2-5C18-AE1E-E7EB50B84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Corporate data includes internal policies, training manuals, non-public Slack/Teams archives, internal wikis, and historical project data.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Private Cloud AI with RAG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Suitable AI Architecture: </a:t>
            </a:r>
          </a:p>
          <a:p>
            <a:r>
              <a:rPr lang="en-US" dirty="0"/>
              <a:t>Private Cloud-hosted AI via APIs (e.g., Azure OpenAI, AWS Bedrock) paired with Retrieval-Augmented Generation (RAG).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9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What is AI?</a:t>
            </a:r>
          </a:p>
        </p:txBody>
      </p:sp>
      <p:sp>
        <p:nvSpPr>
          <p:cNvPr id="115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an intelligent agent that acts like human.</a:t>
            </a:r>
          </a:p>
          <a:p>
            <a:pPr>
              <a:defRPr sz="4400"/>
            </a:pPr>
            <a:r>
              <a:t>this includes software services (aka Apps) and automated machines (think smart robot vacuum, automated factory etc.).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3BD0-F7A8-BA63-BDC2-999601CC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Confidential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4B15C-6BDC-795A-643B-57C1EEA40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Confidential data includes source code, customer PII (Personally Identifiable Information), trade secrets, legal contracts, and financial projections.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On-Premises or Private VPC3.  / Open-Source AI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Suitable AI Architecture: Self-hosted, Open-Source Models (e.g., Llama 3, Mistral, or </a:t>
            </a:r>
            <a:r>
              <a:rPr lang="en-US" dirty="0" err="1"/>
              <a:t>deepseek</a:t>
            </a:r>
            <a:r>
              <a:rPr lang="en-US" dirty="0"/>
              <a:t>) deployed entirely On-Premises or inside a strictly locked-down Virtual Private Cloud (VPC).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51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A06D22-1526-4505-86EF-DB5E39C1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945829" cy="15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DBE4B-1853-4351-9E8E-4508869C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7" y="241610"/>
            <a:ext cx="2009737" cy="247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58EC4-929F-4533-8AA1-2333CC939B3B}"/>
              </a:ext>
            </a:extLst>
          </p:cNvPr>
          <p:cNvSpPr txBox="1"/>
          <p:nvPr/>
        </p:nvSpPr>
        <p:spPr>
          <a:xfrm>
            <a:off x="183083" y="6538103"/>
            <a:ext cx="7004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HULALONGKORN" panose="02000506050000020004" pitchFamily="50" charset="-34"/>
                <a:cs typeface="CHULALONGKORN" panose="02000506050000020004" pitchFamily="50" charset="-34"/>
              </a:rPr>
              <a:t>Faculty of Engineering, Chulalongkorn University.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E3857D-3999-4032-BFE5-387D1C89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391" y="2766218"/>
            <a:ext cx="10515600" cy="1325563"/>
          </a:xfrm>
        </p:spPr>
        <p:txBody>
          <a:bodyPr/>
          <a:lstStyle/>
          <a:p>
            <a:r>
              <a:rPr lang="en-US" dirty="0"/>
              <a:t>AI Policy</a:t>
            </a:r>
          </a:p>
        </p:txBody>
      </p:sp>
    </p:spTree>
    <p:extLst>
      <p:ext uri="{BB962C8B-B14F-4D97-AF65-F5344CB8AC3E}">
        <p14:creationId xmlns:p14="http://schemas.microsoft.com/office/powerpoint/2010/main" val="89255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E2CF-7EC2-5385-988B-DF853852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</a:t>
            </a:r>
            <a:r>
              <a:rPr lang="en-US" dirty="0"/>
              <a:t>Generative AI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F6EE-712D-13D1-42BF-B051134D0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th-TH" dirty="0"/>
              <a:t>เนื้อหาไม่ถูกต้องตามข้อเท็จจริง (</a:t>
            </a:r>
            <a:r>
              <a:rPr lang="en-US" dirty="0"/>
              <a:t>Confabulation) </a:t>
            </a:r>
          </a:p>
          <a:p>
            <a:r>
              <a:rPr lang="th-TH" dirty="0"/>
              <a:t>เนื้อหาส่งผลกระทบต่อประเด็นที่มีความอ่อนไหว รวมถึงมีเนื้อหาที่ขัดต่อหลักการจริยธรรม </a:t>
            </a:r>
          </a:p>
          <a:p>
            <a:r>
              <a:rPr lang="th-TH" dirty="0"/>
              <a:t>(</a:t>
            </a:r>
            <a:r>
              <a:rPr lang="en-US" dirty="0"/>
              <a:t>Sensitive and Ethics Context) </a:t>
            </a:r>
          </a:p>
          <a:p>
            <a:r>
              <a:rPr lang="th-TH" dirty="0"/>
              <a:t>เนื้อหาที่สร้างก่อให้เกิดอคติและการเลือกปฏิบัติ (</a:t>
            </a:r>
            <a:r>
              <a:rPr lang="en-US" dirty="0"/>
              <a:t>Bias and Discrimination) </a:t>
            </a:r>
            <a:endParaRPr lang="th-TH" dirty="0"/>
          </a:p>
          <a:p>
            <a:r>
              <a:rPr lang="th-TH" dirty="0"/>
              <a:t>ข้อมูลส่วนบุคคลรั่วไหล (</a:t>
            </a:r>
            <a:r>
              <a:rPr lang="en-US" dirty="0"/>
              <a:t>Personal Data Leakage) </a:t>
            </a:r>
          </a:p>
          <a:p>
            <a:r>
              <a:rPr lang="th-TH" dirty="0"/>
              <a:t>การละเมิดทรัพย์สินทางปัญญา (</a:t>
            </a:r>
            <a:r>
              <a:rPr lang="en-US" dirty="0"/>
              <a:t>Intellectual Property Infringement) </a:t>
            </a:r>
          </a:p>
          <a:p>
            <a:r>
              <a:rPr lang="th-TH" dirty="0"/>
              <a:t>ความมั่นคงปลอดภัย (</a:t>
            </a:r>
            <a:r>
              <a:rPr lang="en-US" dirty="0"/>
              <a:t>Information Security)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30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6BC6-45C7-5CCE-658C-E4F43A1A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มาตรฐาน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3ABE7-6A0A-1D2C-C191-A587A1B7A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/>
              <a:t>พระราชบัญญัติการรักษาความมั่นคงปลอดภัยไซเบอร์ พ.ศ. ๒๕๖๒  สำหรับการใช้งาน </a:t>
            </a:r>
            <a:r>
              <a:rPr lang="en-US" dirty="0"/>
              <a:t>AI  </a:t>
            </a:r>
            <a:r>
              <a:rPr lang="th-TH" dirty="0"/>
              <a:t>ที่เกี่ยวข้องกับระบบสารสนเทศ โครงสร้างพื้นฐานสำคัญทางสารสนเทศ (</a:t>
            </a:r>
            <a:r>
              <a:rPr lang="en-US" dirty="0"/>
              <a:t>Critical Information Infrastructure: CII) </a:t>
            </a:r>
            <a:r>
              <a:rPr lang="th-TH" dirty="0"/>
              <a:t>หรือข้อมูลที่อาจกระทบต่อความมั่นคงปลอดภัยไซเบอร์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พระราชบัญญัติคุ้มครองข้อมูลส่วนบุคคล พ.ศ. ๒๕๖๒ (</a:t>
            </a:r>
            <a:r>
              <a:rPr lang="en-US" dirty="0"/>
              <a:t>PDPA) </a:t>
            </a:r>
            <a:r>
              <a:rPr lang="th-TH" dirty="0"/>
              <a:t>สำหรับการรวบรวม ใช้ เปิดเผย หรือประมวลผลข้อมูลส่วนบุคคลที่เกี่ยวข้องกับระบบ </a:t>
            </a:r>
            <a:r>
              <a:rPr lang="en-US" dirty="0"/>
              <a:t>AI </a:t>
            </a:r>
            <a:r>
              <a:rPr lang="th-TH" dirty="0"/>
              <a:t>และ </a:t>
            </a:r>
            <a:r>
              <a:rPr lang="en-US" dirty="0"/>
              <a:t>Generative AI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แนวทางการประยุกต์ใช้ปัญญาประดิษฐ์อย่างมีธรรมา</a:t>
            </a:r>
            <a:r>
              <a:rPr lang="th-TH" dirty="0" err="1"/>
              <a:t>ภิ</a:t>
            </a:r>
            <a:r>
              <a:rPr lang="th-TH" dirty="0"/>
              <a:t>บาลของประเทศไทย รวมถึงแนวทางหรือมาตรฐานที่กำหนดโดยหน่วยงานของรัฐที่เกี่ยวข้อง เช่น </a:t>
            </a:r>
            <a:r>
              <a:rPr lang="en-US" dirty="0"/>
              <a:t>ETDA, </a:t>
            </a:r>
            <a:r>
              <a:rPr lang="th-TH" dirty="0"/>
              <a:t>สกมช. และ </a:t>
            </a:r>
            <a:r>
              <a:rPr lang="en-US" dirty="0"/>
              <a:t>DGA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37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9B4F-A5E3-49B6-A108-E7EB058C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F74EB-AE58-86BB-8ECC-B40A1E2EA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การประยุกต์ใช้ </a:t>
            </a:r>
            <a:r>
              <a:rPr lang="en-US" dirty="0"/>
              <a:t>Generative AI </a:t>
            </a:r>
            <a:r>
              <a:rPr lang="th-TH" dirty="0"/>
              <a:t>ต้องเป็นไปเพื่อประโยชน์ของสำนักงาน กกพ. และสอดคล้อง </a:t>
            </a:r>
          </a:p>
          <a:p>
            <a:pPr marL="0" indent="0">
              <a:buNone/>
            </a:pPr>
            <a:r>
              <a:rPr lang="th-TH" dirty="0"/>
              <a:t>ตามภารกิจของสำนักงาน กกพ. เท่านั้น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28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48E6-2015-742F-EB62-23FF301E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การรักษาความลับและคุ้มครองข้อมูลส่วนบุคคล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6A44-06FC-EA14-BFBB-387A2161E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dirty="0"/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ไม่นำข้อมูลภายในองค์กรและข้อมูลที่มีชั้นความลับ (เช่น รหัสผ่าน เอกสาร สัญญา เอกสารหรือหนังสือที่ประทับข้อความลับ เอกสารหรือข้อมูลเกี่ยวกับโครงการภายในสำนักงาน กกพ. ฯลฯ)  ไปใช้งานร่วมกับแอปพลิเคชันหรือบริการ </a:t>
            </a:r>
            <a:r>
              <a:rPr lang="en-US" dirty="0"/>
              <a:t>Generative AI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ไม่นำข้อมูลส่วนบุคคล (เช่น รูปภาพบุคคล ชื่อ-สกุล หมายเลขประจำตัวประชาชน ที่อยู่ หมายเลขโทรศัพท์ อีเมล ฯลฯ) และข้อมูลส่วนบุคคลที่อ่อนไหว (เช่น สำเนาบัตรประชาชนที่มีข้อมูลศาสนา ข้อมูลชีวภาพ ใบรับรองแพทย์ ฯลฯ) ไปใช้งานร่วมกับแอปพลิเคชันหรือบริการ </a:t>
            </a:r>
            <a:r>
              <a:rPr lang="en-US" dirty="0"/>
              <a:t>Generative AI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ในกรณีที่ต้องใช้แอปพลิเคชันหรือบริการ </a:t>
            </a:r>
            <a:r>
              <a:rPr lang="en-US" dirty="0"/>
              <a:t>Generative AI </a:t>
            </a:r>
            <a:r>
              <a:rPr lang="th-TH" dirty="0"/>
              <a:t>ร่วมกับข้อมูลภายในองค์กร ข้อมูลที่มีชั้นความลับ ข้อมูลส่วนบุคคล และข้อมูลส่วนบุคคลที่อ่อนไหว ผู้ใช้งานจะต้องใช้แอปพลิเคชัน หรือบริการที่ได้รับการอนุมัติหรือจัดหาโดยสำนักงาน กกพ. เท่านั้น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76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91C78-6769-580B-5799-9D0F3860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การรักษาความมั่นคงปลอดภัย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E662-8342-A345-BD7A-16E0A75C3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h-TH" dirty="0"/>
              <a:t>ไม่นำข้อมูลที่อาจส่งผลกระทบต่อความมั่นคงปลอดภัยของระบบ (เช่น รหัสผ่าน ข้อมูล </a:t>
            </a:r>
            <a:r>
              <a:rPr lang="en-US" dirty="0"/>
              <a:t>API Key </a:t>
            </a:r>
            <a:r>
              <a:rPr lang="th-TH" dirty="0"/>
              <a:t>รายละเอียดการตั้งค่าของระบบ ฯลฯ) ไปใช้งานร่วมกับแอปพลิเคชันหรือบริการ </a:t>
            </a:r>
            <a:r>
              <a:rPr lang="en-US" dirty="0"/>
              <a:t>Generative AI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ไม่นำซอร์สโค้ดที่สร้างโดย </a:t>
            </a:r>
            <a:r>
              <a:rPr lang="en-US" dirty="0"/>
              <a:t>Generative AI </a:t>
            </a:r>
            <a:r>
              <a:rPr lang="th-TH" dirty="0"/>
              <a:t>มาใช้งาน โดยไม่พิจารณาถึงความถูกต้อง และการตรวจสอบช่องโหว่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02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C058-8DFD-C57F-D622-5965B49E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การลดหรือหลีกเลี่ยงการเกิดอคติ (</a:t>
            </a:r>
            <a:r>
              <a:rPr lang="en-US" dirty="0"/>
              <a:t>Bias) </a:t>
            </a:r>
            <a:r>
              <a:rPr lang="th-TH" dirty="0"/>
              <a:t>และการเลือกปฏิบัติ (</a:t>
            </a:r>
            <a:r>
              <a:rPr lang="en-US" dirty="0"/>
              <a:t>Discrimination)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42FEE-2552-0CC3-B311-FE25EA8B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ต้องตรวจสอบเนื้อหาที่สร้างโดย </a:t>
            </a:r>
            <a:r>
              <a:rPr lang="en-US" dirty="0"/>
              <a:t>Generative AI </a:t>
            </a:r>
            <a:r>
              <a:rPr lang="th-TH" dirty="0"/>
              <a:t>ก่อนนำไปใช้งานหรือเผยแพร่ต่อสาธารณะ  เพื่อลดหรือหลีกเลี่ยงการเกิดอคติหรือการเลือกปฏิบัติอย่างไม่เป็นธรรม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/>
              <a:t>เคารพสิทธิในทรัพย์สินทางปัญญา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27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90DBC-A2B7-CAB2-2736-DBD6B45E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750DF-CD18-7E9F-F327-3073F5C57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Enterprise AI must operate under strict guardrails. </a:t>
            </a:r>
          </a:p>
          <a:p>
            <a:r>
              <a:rPr lang="en-US" dirty="0"/>
              <a:t>This means deploying models within private cloud environments, </a:t>
            </a:r>
          </a:p>
          <a:p>
            <a:r>
              <a:rPr lang="en-US" dirty="0"/>
              <a:t>ensuring zero data retention by third parties, </a:t>
            </a:r>
          </a:p>
          <a:p>
            <a:r>
              <a:rPr lang="en-US" dirty="0"/>
              <a:t>enforcing strict role-based access control (RBAC), </a:t>
            </a:r>
          </a:p>
          <a:p>
            <a:r>
              <a:rPr lang="en-US" dirty="0"/>
              <a:t>and maintaining compliance with regulations like GDPR or the EU AI Act.</a:t>
            </a:r>
          </a:p>
        </p:txBody>
      </p:sp>
    </p:spTree>
    <p:extLst>
      <p:ext uri="{BB962C8B-B14F-4D97-AF65-F5344CB8AC3E}">
        <p14:creationId xmlns:p14="http://schemas.microsoft.com/office/powerpoint/2010/main" val="944241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F3F2-45BC-B308-B5DF-2942B0BB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สุดท้าย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EB207-F28E-8835-1AFE-5A7BC6947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th-TH" dirty="0"/>
              <a:t>ไม่ใช่คำตอบสำหรับทุกกรณี</a:t>
            </a:r>
          </a:p>
          <a:p>
            <a:r>
              <a:rPr lang="th-TH" dirty="0"/>
              <a:t>ไม่ใช่ทุกงานหรือทุกเทคโนโลยีจำเป็นต้องนำ </a:t>
            </a:r>
            <a:r>
              <a:rPr lang="en-US" dirty="0"/>
              <a:t>AI </a:t>
            </a:r>
            <a:r>
              <a:rPr lang="th-TH" dirty="0"/>
              <a:t>มาใช้เสมอไป </a:t>
            </a:r>
            <a:endParaRPr lang="en-US" dirty="0"/>
          </a:p>
          <a:p>
            <a:r>
              <a:rPr lang="th-TH" dirty="0"/>
              <a:t>โดยควรเลือกใช้ </a:t>
            </a:r>
            <a:r>
              <a:rPr lang="en-US" dirty="0"/>
              <a:t>AI </a:t>
            </a:r>
            <a:r>
              <a:rPr lang="th-TH" dirty="0"/>
              <a:t>ในงานที่สร้างคุณค่า เพิ่มประสิทธิภาพ หรือช่วยวิเคราะห์ข้อมูลได้ดีกว่าวิธีการเดิม </a:t>
            </a:r>
            <a:endParaRPr lang="en-US" dirty="0"/>
          </a:p>
          <a:p>
            <a:r>
              <a:rPr lang="th-TH" dirty="0"/>
              <a:t>บางกระบวนการอาจเหมาะสมกับระบบอัตโนมัติ (</a:t>
            </a:r>
            <a:r>
              <a:rPr lang="en-US" dirty="0"/>
              <a:t>Automation) </a:t>
            </a:r>
            <a:r>
              <a:rPr lang="th-TH" dirty="0"/>
              <a:t>หรือระบบสารสนเทศทั่วไปมากกว่า</a:t>
            </a:r>
          </a:p>
          <a:p>
            <a:endParaRPr lang="th-T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7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49" y="1027907"/>
            <a:ext cx="8938102" cy="5033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584323_Coll_wavebreak_Animation_1280x720">
            <a:hlinkClick r:id="" action="ppaction://media"/>
            <a:extLst>
              <a:ext uri="{FF2B5EF4-FFF2-40B4-BE49-F238E27FC236}">
                <a16:creationId xmlns:a16="http://schemas.microsoft.com/office/drawing/2014/main" id="{8E4420CD-3A54-4E58-94CC-36D3E1181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6D13F6-036E-4C31-BCF6-F0CDA322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666"/>
            <a:ext cx="118491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16D5F-8401-4D54-BEE3-8CA929ACD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7" y="4423273"/>
            <a:ext cx="3103344" cy="381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8E60B-18BE-A2ED-2C99-2760563F6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484" y="790734"/>
            <a:ext cx="654807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More Information</a:t>
            </a:r>
            <a:br>
              <a:rPr lang="en-US" sz="4000" dirty="0"/>
            </a:br>
            <a:r>
              <a:rPr lang="en-US" sz="4000" dirty="0"/>
              <a:t>Search  “Prabhas Chongstitvatana”</a:t>
            </a:r>
            <a:br>
              <a:rPr lang="en-US" sz="4000" dirty="0"/>
            </a:br>
            <a:r>
              <a:rPr lang="en-US" sz="4000" dirty="0"/>
              <a:t>Go to me homepage</a:t>
            </a:r>
            <a:br>
              <a:rPr lang="en-US" sz="3200" dirty="0"/>
            </a:br>
            <a:endParaRPr lang="en-US" sz="4400" dirty="0">
              <a:latin typeface="CHULALONGKORN" panose="02000506050000020004" pitchFamily="50" charset="-34"/>
              <a:cs typeface="CHULALONGKORN" panose="02000506050000020004" pitchFamily="50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1310A-0978-A8FF-A72D-8F6AC4E5E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85" y="2634868"/>
            <a:ext cx="2528108" cy="26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can AI do?</a:t>
            </a:r>
          </a:p>
        </p:txBody>
      </p:sp>
      <p:sp>
        <p:nvSpPr>
          <p:cNvPr id="125" name="Content Placeholder 2"/>
          <p:cNvSpPr txBox="1">
            <a:spLocks noGrp="1"/>
          </p:cNvSpPr>
          <p:nvPr>
            <p:ph idx="1"/>
          </p:nvPr>
        </p:nvSpPr>
        <p:spPr>
          <a:xfrm>
            <a:off x="2727959" y="1825625"/>
            <a:ext cx="862584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08026" indent="-208026" defTabSz="832104">
              <a:spcBef>
                <a:spcPts val="900"/>
              </a:spcBef>
              <a:defRPr sz="3640"/>
            </a:pPr>
            <a:r>
              <a:t>understand human speech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identify objects from pictures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play games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analyse big financial data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drive cars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control robots</a:t>
            </a:r>
          </a:p>
          <a:p>
            <a:pPr marL="208026" indent="-208026" defTabSz="832104">
              <a:spcBef>
                <a:spcPts val="900"/>
              </a:spcBef>
              <a:defRPr sz="3640"/>
            </a:pPr>
            <a:r>
              <a:t>automate many jobs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65" y="881081"/>
            <a:ext cx="8600599" cy="4816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How a computer program be intelligent?</a:t>
            </a:r>
          </a:p>
        </p:txBody>
      </p:sp>
      <p:sp>
        <p:nvSpPr>
          <p:cNvPr id="137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There are two approaches in the development of AI. </a:t>
            </a:r>
          </a:p>
          <a:p>
            <a:pPr>
              <a:defRPr sz="3600"/>
            </a:pPr>
            <a:endParaRPr dirty="0"/>
          </a:p>
          <a:p>
            <a:pPr marL="685800" lvl="1" indent="-228600">
              <a:spcBef>
                <a:spcPts val="500"/>
              </a:spcBef>
              <a:defRPr sz="4000"/>
            </a:pPr>
            <a:r>
              <a:rPr dirty="0"/>
              <a:t>Logic</a:t>
            </a:r>
            <a:endParaRPr sz="2400" dirty="0"/>
          </a:p>
          <a:p>
            <a:pPr marL="685800" lvl="1" indent="-228600">
              <a:spcBef>
                <a:spcPts val="500"/>
              </a:spcBef>
              <a:defRPr sz="4000"/>
            </a:pPr>
            <a:r>
              <a:t>Memory an</a:t>
            </a:r>
            <a:r>
              <a:rPr lang="en-US"/>
              <a:t>d</a:t>
            </a:r>
            <a:r>
              <a:t> learning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First method:  Logic</a:t>
            </a:r>
            <a:endParaRPr dirty="0"/>
          </a:p>
        </p:txBody>
      </p:sp>
      <p:sp>
        <p:nvSpPr>
          <p:cNvPr id="150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rPr dirty="0"/>
              <a:t>Using large amount of rules and facts, computer programs can deduce a lot of things.  </a:t>
            </a:r>
          </a:p>
          <a:p>
            <a:pPr>
              <a:defRPr sz="4400"/>
            </a:pPr>
            <a:r>
              <a:rPr dirty="0"/>
              <a:t>Hence, it behaves </a:t>
            </a:r>
            <a:r>
              <a:rPr i="1" dirty="0"/>
              <a:t>intelligently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Presentation (2568)</Template>
  <TotalTime>526</TotalTime>
  <Words>1931</Words>
  <Application>Microsoft Office PowerPoint</Application>
  <PresentationFormat>Widescreen</PresentationFormat>
  <Paragraphs>198</Paragraphs>
  <Slides>50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TH Sarabun New</vt:lpstr>
      <vt:lpstr>Calibri</vt:lpstr>
      <vt:lpstr>Arial</vt:lpstr>
      <vt:lpstr>Consolas</vt:lpstr>
      <vt:lpstr>Calibri Light</vt:lpstr>
      <vt:lpstr>CHULALONGKORN</vt:lpstr>
      <vt:lpstr>Office Theme</vt:lpstr>
      <vt:lpstr>การใช้ ปัญญาประดิษฐ์ในองค์กร  และข้อควรระวัง</vt:lpstr>
      <vt:lpstr>More Information Search  “Prabhas Chongstitvatana” Go to me homepage </vt:lpstr>
      <vt:lpstr>PowerPoint Presentation</vt:lpstr>
      <vt:lpstr>What is AI?</vt:lpstr>
      <vt:lpstr>PowerPoint Presentation</vt:lpstr>
      <vt:lpstr>What can AI do?</vt:lpstr>
      <vt:lpstr>PowerPoint Presentation</vt:lpstr>
      <vt:lpstr>How a computer program be intelligent?</vt:lpstr>
      <vt:lpstr>First method:  Logic</vt:lpstr>
      <vt:lpstr> Logical reasoning.</vt:lpstr>
      <vt:lpstr>Second method: use memory and learning</vt:lpstr>
      <vt:lpstr>PowerPoint Presentation</vt:lpstr>
      <vt:lpstr>Artificial Neural Network 3-layer</vt:lpstr>
      <vt:lpstr>PowerPoint Presentation</vt:lpstr>
      <vt:lpstr>PowerPoint Presentation</vt:lpstr>
      <vt:lpstr>Digit recognition NN</vt:lpstr>
      <vt:lpstr>Large Language Models</vt:lpstr>
      <vt:lpstr>PowerPoint Presentation</vt:lpstr>
      <vt:lpstr>PowerPoint Presentation</vt:lpstr>
      <vt:lpstr>PowerPoint Presentation</vt:lpstr>
      <vt:lpstr>Use of AI in an enterprise</vt:lpstr>
      <vt:lpstr>Use of AI in an enterprise</vt:lpstr>
      <vt:lpstr>AI across Industries</vt:lpstr>
      <vt:lpstr>PowerPoint Presentation</vt:lpstr>
      <vt:lpstr>1. Automation &amp; Efficiency</vt:lpstr>
      <vt:lpstr>2. Augmented Intelligence &amp; Knowledge Management</vt:lpstr>
      <vt:lpstr>3. Data-Driven Strategy &amp; Forecasting</vt:lpstr>
      <vt:lpstr>4. Hyper-Personalization</vt:lpstr>
      <vt:lpstr>Risk of the use of AI in an enterprise</vt:lpstr>
      <vt:lpstr>Risk of the use of AI in an enterprise</vt:lpstr>
      <vt:lpstr>OWASP Top 10 for GenAI Applications</vt:lpstr>
      <vt:lpstr>1. Data Governance &amp; Privacy Risks</vt:lpstr>
      <vt:lpstr>2. Systemic &amp; Technical Vulnerabilities</vt:lpstr>
      <vt:lpstr>3. Operational &amp; Trust Risks</vt:lpstr>
      <vt:lpstr>Preventions</vt:lpstr>
      <vt:lpstr>Type of AI services and type of data</vt:lpstr>
      <vt:lpstr>Type of AI services and type of data</vt:lpstr>
      <vt:lpstr>1. Open Data</vt:lpstr>
      <vt:lpstr>2. Corporate Data</vt:lpstr>
      <vt:lpstr>3. Confidential Data</vt:lpstr>
      <vt:lpstr>AI Policy</vt:lpstr>
      <vt:lpstr> Generative AI problems</vt:lpstr>
      <vt:lpstr>มาตรฐาน</vt:lpstr>
      <vt:lpstr>Practices</vt:lpstr>
      <vt:lpstr>การรักษาความลับและคุ้มครองข้อมูลส่วนบุคคล </vt:lpstr>
      <vt:lpstr>การรักษาความมั่นคงปลอดภัย </vt:lpstr>
      <vt:lpstr>การลดหรือหลีกเลี่ยงการเกิดอคติ (Bias) และการเลือกปฏิบัติ (Discrimination)</vt:lpstr>
      <vt:lpstr>Summary</vt:lpstr>
      <vt:lpstr>สุดท้าย</vt:lpstr>
      <vt:lpstr>More Information Search  “Prabhas Chongstitvatana” Go to me homepage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รวมผลงานภารกิจบริหารและธุรการด้านวิรัชกิจ เดือน กรกฎาคม 2567 - มิถุนายน 2568</dc:title>
  <dc:creator>Phuwadech Doungmanee</dc:creator>
  <cp:lastModifiedBy>Prabhas Chongstitvatana</cp:lastModifiedBy>
  <cp:revision>57</cp:revision>
  <cp:lastPrinted>2025-06-24T07:16:46Z</cp:lastPrinted>
  <dcterms:created xsi:type="dcterms:W3CDTF">2025-06-20T09:55:27Z</dcterms:created>
  <dcterms:modified xsi:type="dcterms:W3CDTF">2026-07-05T04:02:36Z</dcterms:modified>
</cp:coreProperties>
</file>