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53"/>
  </p:notesMasterIdLst>
  <p:handoutMasterIdLst>
    <p:handoutMasterId r:id="rId54"/>
  </p:handoutMasterIdLst>
  <p:sldIdLst>
    <p:sldId id="256" r:id="rId5"/>
    <p:sldId id="380" r:id="rId6"/>
    <p:sldId id="381" r:id="rId7"/>
    <p:sldId id="261" r:id="rId8"/>
    <p:sldId id="258" r:id="rId9"/>
    <p:sldId id="382" r:id="rId10"/>
    <p:sldId id="376" r:id="rId11"/>
    <p:sldId id="383" r:id="rId12"/>
    <p:sldId id="366" r:id="rId13"/>
    <p:sldId id="281" r:id="rId14"/>
    <p:sldId id="282" r:id="rId15"/>
    <p:sldId id="340" r:id="rId16"/>
    <p:sldId id="269" r:id="rId17"/>
    <p:sldId id="270" r:id="rId18"/>
    <p:sldId id="278" r:id="rId19"/>
    <p:sldId id="279" r:id="rId20"/>
    <p:sldId id="272" r:id="rId21"/>
    <p:sldId id="287" r:id="rId22"/>
    <p:sldId id="271" r:id="rId23"/>
    <p:sldId id="259" r:id="rId24"/>
    <p:sldId id="276" r:id="rId25"/>
    <p:sldId id="342" r:id="rId26"/>
    <p:sldId id="388" r:id="rId27"/>
    <p:sldId id="389" r:id="rId28"/>
    <p:sldId id="390" r:id="rId29"/>
    <p:sldId id="391" r:id="rId30"/>
    <p:sldId id="392" r:id="rId31"/>
    <p:sldId id="393" r:id="rId32"/>
    <p:sldId id="394" r:id="rId33"/>
    <p:sldId id="368" r:id="rId34"/>
    <p:sldId id="369" r:id="rId35"/>
    <p:sldId id="370" r:id="rId36"/>
    <p:sldId id="371" r:id="rId37"/>
    <p:sldId id="373" r:id="rId38"/>
    <p:sldId id="273" r:id="rId39"/>
    <p:sldId id="288" r:id="rId40"/>
    <p:sldId id="322" r:id="rId41"/>
    <p:sldId id="323" r:id="rId42"/>
    <p:sldId id="327" r:id="rId43"/>
    <p:sldId id="325" r:id="rId44"/>
    <p:sldId id="324" r:id="rId45"/>
    <p:sldId id="328" r:id="rId46"/>
    <p:sldId id="329" r:id="rId47"/>
    <p:sldId id="274" r:id="rId48"/>
    <p:sldId id="367" r:id="rId49"/>
    <p:sldId id="395" r:id="rId50"/>
    <p:sldId id="338" r:id="rId51"/>
    <p:sldId id="26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505E3EF-67EA-436B-97B2-0124C06EBD2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60" autoAdjust="0"/>
  </p:normalViewPr>
  <p:slideViewPr>
    <p:cSldViewPr snapToGrid="0">
      <p:cViewPr varScale="1">
        <p:scale>
          <a:sx n="42" d="100"/>
          <a:sy n="42" d="100"/>
        </p:scale>
        <p:origin x="748" y="32"/>
      </p:cViewPr>
      <p:guideLst/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064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E52182-8ED2-2CD9-1769-D9951A9939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73A34-C368-6B6E-8816-ABC664A85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BC06-9676-42B7-A8B4-279236EF9829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55158-3742-8894-B074-C872916FE8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B5579-9D25-81D6-8171-2F8C3F5377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735C-CF2D-4272-874B-84D65FE3C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5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4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A358A-DF0B-49E9-8A14-A456A6C31B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3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3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85251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381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844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0301" y="533292"/>
            <a:ext cx="4132469" cy="2213542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98061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E5FA1-697B-6FB5-4F63-346DF5F170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630067" y="3219450"/>
            <a:ext cx="4128934" cy="3092780"/>
          </a:xfrm>
        </p:spPr>
        <p:txBody>
          <a:bodyPr/>
          <a:lstStyle>
            <a:lvl1pPr marL="0" indent="0" algn="ctr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1pPr>
            <a:lvl2pPr marL="36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2pPr>
            <a:lvl3pPr marL="72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3pPr>
            <a:lvl4pPr marL="108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4pPr>
            <a:lvl5pPr marL="1440000" indent="0">
              <a:buNone/>
              <a:defRPr lang="en-US" sz="2000" kern="1200" spc="5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89466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22" y="298564"/>
            <a:ext cx="4650901" cy="6260873"/>
          </a:xfrm>
        </p:spPr>
        <p:txBody>
          <a:bodyPr anchor="ctr">
            <a:no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494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4504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2712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302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004688-7200-27A0-AED2-FDEA0C50E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62AE0E-CD08-E4A3-B4FB-58E3FB60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942343E8-72A7-5457-2C99-D033A36FF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1C19E638-91EB-75DC-9458-EA0229C044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6E02EB3D-A45E-B4B7-9E49-65E6921C6D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ED0F2C-33C6-33F8-D25A-653073FA8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6C992DF-7C76-80E6-220E-5545B437E8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532E4B2-6FAE-2363-8842-E08A265B0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D7AE19E9-E19F-29AF-639C-44EB5FB5E3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FC6B75DA-401A-8C4D-421A-4A0230030C8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83B7B7D8-FAE1-EF25-3177-C597CA2855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D8189C2B-39BF-F3AD-761F-3EC5A413936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9B3C11E0-E220-6347-106F-7361EEF4B7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79AAD932-DEE5-826A-1B8E-BF1B2B2BB3D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A9BA9C23-F16A-423E-DB70-2BBBE58B0C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237FA726-DD02-A25D-C698-4FB16B377C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A0991B4B-EDB7-1AEE-679D-75A7958333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198D13E0-51CA-CC43-BFAD-752CD4E5ED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979DDC47-298E-AFD7-CE86-9F24018FCB5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FDF6497C-C9D8-77C1-9EC1-AA3DC693FD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F94954A5-B504-9802-E8A3-D92A434B215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26CA4C70-E5AD-FFC4-4F64-9029A88E1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C2F66C97-233E-069E-842E-FC7DD613F3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AA0F3696-6B0D-543A-4D40-8B145249CBF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29D21825-8498-CADF-8EB5-D08C5C4348E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D1EBC7BA-66A7-56E5-19F7-65B9A2BE6EB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41A6EA28-930F-EBBA-43EE-6CB627294A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5297B34D-B81D-6350-4194-484D7EC282F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DD7C599E-910F-8D88-3AA0-B24C9A79E13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E663B789-16D2-7968-1AB9-E036E4D4285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BE4D28C-9D5D-2CDF-4E98-5D046F140C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19D439ED-096C-BC38-ECCB-78B2B5178F8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E820AB2-DB7A-A79D-FAE4-35AC3D677C8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88E5C4B-5B7B-FDA4-A576-7854A9D1598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E3C02BC9-4E4F-3743-8563-808D6A0B437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D0EF96EA-252F-062A-E566-42ABC6B9036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58DCE928-965C-EA85-F5C1-24E19E45854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B5B70EF0-D01D-E5DD-0234-6B93EE439E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CA0351E2-397A-7FC9-6BE5-A3018AAB2BD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EE4DD70-FCD0-DFFE-52A6-0DE9BC2331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466F87F-6F35-E28C-1556-6383A82F7F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D4FD8A8E-2B46-F940-BD0E-086FCF7666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7532BE26-5B7C-EE9E-4191-8A54CDBBD66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BFC8ECE6-D59A-9EE4-CB81-D6162F00D8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080BC2-EE72-5D70-6666-DEBC4916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3AA0A3-2A8A-2332-F348-F88D6E1F3B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355255-9D4E-147B-DA9E-4FFB14E7C1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0C229BCD-A083-BC81-2151-41E4947E04A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F138DCEE-5B8D-D5E5-54B6-6B0BA01F6E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F00BD61F-0747-E748-6BFB-CB875F4942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07C45B1B-92EA-5E82-24D1-931DB8AF99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11B1265-0119-731D-E758-7C0BAFE4B5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35056C9E-95B1-E743-9A73-5A39803B74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873B7450-9F65-5384-2976-127FD87757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93FE1A96-9FB8-DD4B-5EB8-26A91007B6E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07C997E7-D2EC-2533-34E1-ADA752DD0A5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CDFD69D0-D4F6-6990-4E0A-C6FEB0CE49B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825CB36E-9726-A54C-5717-F6A428FED5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F8184497-7251-D4E9-F39C-EE556E4B1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835D68A6-6C40-806B-C58A-25B22D6BC6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E36097E1-57E6-7188-7C0D-36C56EF55F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9C1BAB2A-BA9C-8C5A-13B8-CE9C056AE6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4F8DCA4A-A0D6-514F-47BB-541F133C696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0BEDD737-7AD9-32AF-DA50-AE940D883A1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361792E-BF11-44DD-3900-9EE92815F3E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EF08723B-66BF-73AE-106A-58DBBBABFA3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866A6C7D-739E-6ED2-8DC9-F62F9697723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3CAE0274-E38E-54A4-13C4-FFD1A9DDC6C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7561DEAF-B810-94D1-71BB-2116BFFFA7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23C31A5-9409-F839-90BA-3883DC5323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2742EC4-5A1C-631E-398C-F3C5A9C4A2E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D2C0A335-0DBB-9CDA-7CB6-64689BB782A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C21B6FD8-0F3F-70F9-2457-87BB8AAB793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44ACA065-23B9-0399-85C9-8821480A7DD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360F78FE-550E-F182-27C9-8D0D0411F4D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82BEC42F-0A94-4DB3-9210-90D9BA7610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4639297D-A086-3111-DE35-3ADFC63EC52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0A57F373-E650-007D-EF3A-125835724B3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F7AA1C2-3BC9-2CC2-246C-891EEAAAA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095730D-9E3D-CB3A-4FF1-D9B51A162A3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FDC9A03-E7DE-3D3E-74F8-C2990A5082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3B430687-A11D-CFC5-B7C6-AF9A479146F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F9EEDCBB-CCC4-61BB-3480-8D21A3D2F1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038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518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4021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8089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17" r:id="rId12"/>
    <p:sldLayoutId id="2147483672" r:id="rId1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2" pos="3840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Quantum_gat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12" y="309075"/>
            <a:ext cx="11112885" cy="3642815"/>
          </a:xfrm>
        </p:spPr>
        <p:txBody>
          <a:bodyPr>
            <a:noAutofit/>
          </a:bodyPr>
          <a:lstStyle/>
          <a:p>
            <a:r>
              <a:rPr lang="en-US" dirty="0"/>
              <a:t>Introduction to Quantum Computing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0E4BB-30D5-027E-92D1-7FAB99DF8864}"/>
              </a:ext>
            </a:extLst>
          </p:cNvPr>
          <p:cNvSpPr txBox="1"/>
          <p:nvPr/>
        </p:nvSpPr>
        <p:spPr>
          <a:xfrm>
            <a:off x="1122882" y="3721608"/>
            <a:ext cx="9595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Prabhas Chongstitvatana</a:t>
            </a:r>
          </a:p>
          <a:p>
            <a:pPr algn="ctr"/>
            <a:r>
              <a:rPr lang="en-US" sz="3200" dirty="0"/>
              <a:t>Faculty of Engineering </a:t>
            </a:r>
          </a:p>
          <a:p>
            <a:pPr algn="ctr"/>
            <a:r>
              <a:rPr lang="en-US" sz="3200" dirty="0"/>
              <a:t>Chulalongkorn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Quantum circuits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55" y="1518616"/>
            <a:ext cx="6193018" cy="4944095"/>
          </a:xfrm>
        </p:spPr>
      </p:pic>
    </p:spTree>
    <p:extLst>
      <p:ext uri="{BB962C8B-B14F-4D97-AF65-F5344CB8AC3E}">
        <p14:creationId xmlns:p14="http://schemas.microsoft.com/office/powerpoint/2010/main" val="179835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Quantum circuits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84" y="2141540"/>
            <a:ext cx="7103460" cy="4206708"/>
          </a:xfrm>
        </p:spPr>
      </p:pic>
    </p:spTree>
    <p:extLst>
      <p:ext uri="{BB962C8B-B14F-4D97-AF65-F5344CB8AC3E}">
        <p14:creationId xmlns:p14="http://schemas.microsoft.com/office/powerpoint/2010/main" val="1405629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1" y="247635"/>
            <a:ext cx="4508500" cy="6125679"/>
          </a:xfrm>
        </p:spPr>
      </p:pic>
    </p:spTree>
    <p:extLst>
      <p:ext uri="{BB962C8B-B14F-4D97-AF65-F5344CB8AC3E}">
        <p14:creationId xmlns:p14="http://schemas.microsoft.com/office/powerpoint/2010/main" val="368083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Quantum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computer programs that work on quantum computers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494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Famous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Shor's integer factorization</a:t>
            </a:r>
          </a:p>
          <a:p>
            <a:r>
              <a:rPr lang="en-US" sz="4000" dirty="0"/>
              <a:t>Given an integer N, find its prime factors</a:t>
            </a:r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37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Quantum Algorithms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34" y="2067910"/>
            <a:ext cx="213360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0317" y="1905002"/>
            <a:ext cx="6713483" cy="4202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32" indent="-742932">
              <a:buAutoNum type="arabicPlain" startAt="1994"/>
            </a:pPr>
            <a:r>
              <a:rPr lang="en-US" sz="4000" dirty="0"/>
              <a:t>   Peter Shor </a:t>
            </a:r>
          </a:p>
          <a:p>
            <a:pPr marL="0" indent="0">
              <a:buNone/>
            </a:pPr>
            <a:r>
              <a:rPr lang="en-US" sz="4000" dirty="0"/>
              <a:t>a quantum algorithm  for integer factorization formulated . </a:t>
            </a:r>
          </a:p>
        </p:txBody>
      </p:sp>
    </p:spTree>
    <p:extLst>
      <p:ext uri="{BB962C8B-B14F-4D97-AF65-F5344CB8AC3E}">
        <p14:creationId xmlns:p14="http://schemas.microsoft.com/office/powerpoint/2010/main" val="2090571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566" y="258654"/>
            <a:ext cx="10213200" cy="1112836"/>
          </a:xfrm>
        </p:spPr>
        <p:txBody>
          <a:bodyPr>
            <a:normAutofit/>
          </a:bodyPr>
          <a:lstStyle/>
          <a:p>
            <a:r>
              <a:rPr lang="en-US" sz="4400" dirty="0"/>
              <a:t>Shor’s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/>
              <a:t>The factorization also needs huge amount of </a:t>
            </a:r>
            <a:r>
              <a:rPr lang="en-US" sz="4000" dirty="0">
                <a:hlinkClick r:id="rId2" tooltip="Quantum gate"/>
              </a:rPr>
              <a:t>quantum gates</a:t>
            </a:r>
            <a:r>
              <a:rPr lang="en-US" sz="4000" dirty="0"/>
              <a:t>. It increases with </a:t>
            </a:r>
            <a:r>
              <a:rPr lang="en-US" sz="4000" i="1" dirty="0"/>
              <a:t>N</a:t>
            </a:r>
            <a:r>
              <a:rPr lang="en-US" sz="4000" dirty="0"/>
              <a:t> as (log </a:t>
            </a:r>
            <a:r>
              <a:rPr lang="en-US" sz="4000" i="1" dirty="0"/>
              <a:t>N</a:t>
            </a:r>
            <a:r>
              <a:rPr lang="en-US" sz="4000" dirty="0"/>
              <a:t>)</a:t>
            </a:r>
            <a:r>
              <a:rPr lang="en-US" sz="4000" baseline="30000" dirty="0"/>
              <a:t>3</a:t>
            </a:r>
            <a:r>
              <a:rPr lang="en-US" sz="4000" dirty="0"/>
              <a:t>.</a:t>
            </a:r>
            <a:r>
              <a:rPr lang="en-US" sz="4000" baseline="30000" dirty="0"/>
              <a:t> </a:t>
            </a:r>
            <a:r>
              <a:rPr lang="en-US" sz="4000" dirty="0"/>
              <a:t>Thus factoring of a 4096-bit number requires 4,947,802,324,992 quantum gates.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63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Claim Quantum Computer is 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google quantum lab's paper</a:t>
            </a:r>
          </a:p>
          <a:p>
            <a:r>
              <a:rPr lang="en-US" sz="4000" dirty="0"/>
              <a:t>claim of 100,000,000x speed up</a:t>
            </a:r>
          </a:p>
        </p:txBody>
      </p:sp>
    </p:spTree>
    <p:extLst>
      <p:ext uri="{BB962C8B-B14F-4D97-AF65-F5344CB8AC3E}">
        <p14:creationId xmlns:p14="http://schemas.microsoft.com/office/powerpoint/2010/main" val="506985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533404"/>
            <a:ext cx="8584267" cy="562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6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Example of quantum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/>
              <a:t>ibm</a:t>
            </a:r>
            <a:r>
              <a:rPr lang="en-US" sz="4000" dirty="0"/>
              <a:t> 5 qubits</a:t>
            </a:r>
          </a:p>
          <a:p>
            <a:r>
              <a:rPr lang="en-US" sz="4000" dirty="0"/>
              <a:t>D-wave two, quantum annealing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8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You can get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Go 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17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69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IBM  5 qubits processor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1379" y="2141540"/>
            <a:ext cx="3712049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72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Google Nasa,  D-Wave 2x machine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075" y="1508125"/>
            <a:ext cx="7315912" cy="513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82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46" y="167159"/>
            <a:ext cx="4913582" cy="6523682"/>
          </a:xfrm>
        </p:spPr>
      </p:pic>
    </p:spTree>
    <p:extLst>
      <p:ext uri="{BB962C8B-B14F-4D97-AF65-F5344CB8AC3E}">
        <p14:creationId xmlns:p14="http://schemas.microsoft.com/office/powerpoint/2010/main" val="1719734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526A-5012-32B5-A7C4-8F661B68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Atom Trap experiment at Physics, </a:t>
            </a:r>
            <a:r>
              <a:rPr lang="en-US" dirty="0" err="1"/>
              <a:t>Chiengmai</a:t>
            </a:r>
            <a:r>
              <a:rPr lang="en-US" dirty="0"/>
              <a:t> University, 2020 (5 Rubidium atoms)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4D020E-087E-9950-D22E-21358C3EC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42" y="2144541"/>
            <a:ext cx="4521586" cy="339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12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8AF6-D3C5-E9D3-08C1-26C672584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6ED48A-8AF1-D5A5-AF8B-E30A2F47C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69" y="2130224"/>
            <a:ext cx="4765415" cy="357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6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 50 qubits quantum computer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4" y="2406652"/>
            <a:ext cx="6073159" cy="3028950"/>
          </a:xfrm>
        </p:spPr>
      </p:pic>
    </p:spTree>
    <p:extLst>
      <p:ext uri="{BB962C8B-B14F-4D97-AF65-F5344CB8AC3E}">
        <p14:creationId xmlns:p14="http://schemas.microsoft.com/office/powerpoint/2010/main" val="602651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A762C-C420-6375-2594-306FB229F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19" y="1752600"/>
            <a:ext cx="7194162" cy="4038600"/>
          </a:xfrm>
        </p:spPr>
      </p:pic>
    </p:spTree>
    <p:extLst>
      <p:ext uri="{BB962C8B-B14F-4D97-AF65-F5344CB8AC3E}">
        <p14:creationId xmlns:p14="http://schemas.microsoft.com/office/powerpoint/2010/main" val="713811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A8997-5C1E-3171-062D-35B94714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48A20D-1422-80BE-2FAB-AA895FCE3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5562600" cy="312579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2ABCD2-52F0-4EB1-48D5-C5733AF26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25590"/>
            <a:ext cx="531114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C95B-C3DE-46C4-7A7F-2B2B855E0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C0B4FC-AD0D-35C9-5AAB-1F65782C1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52500"/>
            <a:ext cx="9350922" cy="4953000"/>
          </a:xfrm>
        </p:spPr>
      </p:pic>
    </p:spTree>
    <p:extLst>
      <p:ext uri="{BB962C8B-B14F-4D97-AF65-F5344CB8AC3E}">
        <p14:creationId xmlns:p14="http://schemas.microsoft.com/office/powerpoint/2010/main" val="3795983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8BB1-90B4-0615-4A71-D056FC96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485575E-1D20-63B3-2CFD-1B0D0C8D2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8129523" cy="4953000"/>
          </a:xfrm>
        </p:spPr>
      </p:pic>
    </p:spTree>
    <p:extLst>
      <p:ext uri="{BB962C8B-B14F-4D97-AF65-F5344CB8AC3E}">
        <p14:creationId xmlns:p14="http://schemas.microsoft.com/office/powerpoint/2010/main" val="97638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is a quantum computer?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 computer that relies on special memory, "quantum bit", to perform massively parallel computing.</a:t>
            </a:r>
          </a:p>
        </p:txBody>
      </p:sp>
    </p:spTree>
    <p:extLst>
      <p:ext uri="{BB962C8B-B14F-4D97-AF65-F5344CB8AC3E}">
        <p14:creationId xmlns:p14="http://schemas.microsoft.com/office/powerpoint/2010/main" val="2478518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400" dirty="0"/>
              <a:t>Quantum computers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23" y="1773678"/>
            <a:ext cx="5376877" cy="4602609"/>
          </a:xfrm>
        </p:spPr>
      </p:pic>
    </p:spTree>
    <p:extLst>
      <p:ext uri="{BB962C8B-B14F-4D97-AF65-F5344CB8AC3E}">
        <p14:creationId xmlns:p14="http://schemas.microsoft.com/office/powerpoint/2010/main" val="4269810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3" y="838202"/>
            <a:ext cx="5895191" cy="4977227"/>
          </a:xfrm>
        </p:spPr>
      </p:pic>
    </p:spTree>
    <p:extLst>
      <p:ext uri="{BB962C8B-B14F-4D97-AF65-F5344CB8AC3E}">
        <p14:creationId xmlns:p14="http://schemas.microsoft.com/office/powerpoint/2010/main" val="1445553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39" y="846086"/>
            <a:ext cx="7851224" cy="5495857"/>
          </a:xfrm>
        </p:spPr>
      </p:pic>
    </p:spTree>
    <p:extLst>
      <p:ext uri="{BB962C8B-B14F-4D97-AF65-F5344CB8AC3E}">
        <p14:creationId xmlns:p14="http://schemas.microsoft.com/office/powerpoint/2010/main" val="782931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Large array of ion-trap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76401"/>
            <a:ext cx="4724400" cy="4870396"/>
          </a:xfrm>
        </p:spPr>
      </p:pic>
    </p:spTree>
    <p:extLst>
      <p:ext uri="{BB962C8B-B14F-4D97-AF65-F5344CB8AC3E}">
        <p14:creationId xmlns:p14="http://schemas.microsoft.com/office/powerpoint/2010/main" val="2351630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16791"/>
            <a:ext cx="7162800" cy="5372100"/>
          </a:xfrm>
        </p:spPr>
      </p:pic>
    </p:spTree>
    <p:extLst>
      <p:ext uri="{BB962C8B-B14F-4D97-AF65-F5344CB8AC3E}">
        <p14:creationId xmlns:p14="http://schemas.microsoft.com/office/powerpoint/2010/main" val="713219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My own example of quantum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compact genetic algorithm by quantum computers</a:t>
            </a:r>
          </a:p>
          <a:p>
            <a:r>
              <a:rPr lang="en-US" sz="4000" dirty="0"/>
              <a:t>exponential speedup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39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55" y="693687"/>
            <a:ext cx="9945414" cy="526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203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E3853392-EA65-4CE3-3751-89BB33BFD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28" y="1558814"/>
            <a:ext cx="9786473" cy="4085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21B02D-C159-78F6-DFCD-E3BAA594090A}"/>
              </a:ext>
            </a:extLst>
          </p:cNvPr>
          <p:cNvSpPr txBox="1"/>
          <p:nvPr/>
        </p:nvSpPr>
        <p:spPr>
          <a:xfrm>
            <a:off x="2039007" y="5917324"/>
            <a:ext cx="814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Quantum computing  addressable market 2024-2035</a:t>
            </a:r>
          </a:p>
          <a:p>
            <a:r>
              <a:rPr lang="en-US" dirty="0"/>
              <a:t>Source: Quantum computing report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87627-07DF-C07C-7478-B9D180126E7F}"/>
              </a:ext>
            </a:extLst>
          </p:cNvPr>
          <p:cNvSpPr txBox="1"/>
          <p:nvPr/>
        </p:nvSpPr>
        <p:spPr>
          <a:xfrm>
            <a:off x="1671145" y="298564"/>
            <a:ext cx="9186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  <a:ea typeface="+mj-ea"/>
                <a:cs typeface="+mj-cs"/>
              </a:rPr>
              <a:t>Global View</a:t>
            </a:r>
          </a:p>
        </p:txBody>
      </p:sp>
    </p:spTree>
    <p:extLst>
      <p:ext uri="{BB962C8B-B14F-4D97-AF65-F5344CB8AC3E}">
        <p14:creationId xmlns:p14="http://schemas.microsoft.com/office/powerpoint/2010/main" val="1936953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6B3D-2504-4E54-30B2-C5882704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diagram of a product&#10;&#10;Description automatically generated with medium confidence">
            <a:extLst>
              <a:ext uri="{FF2B5EF4-FFF2-40B4-BE49-F238E27FC236}">
                <a16:creationId xmlns:a16="http://schemas.microsoft.com/office/drawing/2014/main" id="{EBE4845C-2AC3-E8FE-F600-76CE7C744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12" y="169787"/>
            <a:ext cx="11359376" cy="638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0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DBC93-3EAD-5414-5470-74550740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aph with different colored squares&#10;&#10;Description automatically generated">
            <a:extLst>
              <a:ext uri="{FF2B5EF4-FFF2-40B4-BE49-F238E27FC236}">
                <a16:creationId xmlns:a16="http://schemas.microsoft.com/office/drawing/2014/main" id="{40FB8B10-E965-99A6-6234-F8F732EC5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738187"/>
            <a:ext cx="103155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4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773" y="229658"/>
            <a:ext cx="7772400" cy="1456267"/>
          </a:xfrm>
        </p:spPr>
        <p:txBody>
          <a:bodyPr>
            <a:normAutofit/>
          </a:bodyPr>
          <a:lstStyle/>
          <a:p>
            <a:r>
              <a:rPr lang="en-US" sz="4400" dirty="0"/>
              <a:t>What is a quantum bit?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400" y="2064298"/>
            <a:ext cx="10213200" cy="4040191"/>
          </a:xfrm>
        </p:spPr>
        <p:txBody>
          <a:bodyPr>
            <a:noAutofit/>
          </a:bodyPr>
          <a:lstStyle/>
          <a:p>
            <a:r>
              <a:rPr lang="en-US" sz="3200" dirty="0"/>
              <a:t>a basic unit of memory that uses superposition of "quantum" effect (entanglement) to store information.</a:t>
            </a:r>
          </a:p>
          <a:p>
            <a:r>
              <a:rPr lang="en-US" sz="3200" dirty="0"/>
              <a:t>a "qubit" stores the probability of information.  It represents both "1" and "0"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791660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53AA2-3A52-5912-7BF7-D3F58EC58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aph with different colored squares&#10;&#10;Description automatically generated">
            <a:extLst>
              <a:ext uri="{FF2B5EF4-FFF2-40B4-BE49-F238E27FC236}">
                <a16:creationId xmlns:a16="http://schemas.microsoft.com/office/drawing/2014/main" id="{3EE1E2AA-050E-C005-E3B3-6950AB35E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71" y="630621"/>
            <a:ext cx="10526045" cy="562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42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3A370D4-1320-CE2A-5D0B-6B63B9B50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827" y="149282"/>
            <a:ext cx="5264346" cy="65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01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016877-5016-E0E2-9468-83E475F78C93}"/>
              </a:ext>
            </a:extLst>
          </p:cNvPr>
          <p:cNvSpPr txBox="1"/>
          <p:nvPr/>
        </p:nvSpPr>
        <p:spPr>
          <a:xfrm>
            <a:off x="1555531" y="714704"/>
            <a:ext cx="93786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US Quantum Policy</a:t>
            </a:r>
          </a:p>
          <a:p>
            <a:endParaRPr lang="en-US" sz="3600" dirty="0"/>
          </a:p>
          <a:p>
            <a:r>
              <a:rPr lang="en-US" sz="3600" dirty="0"/>
              <a:t>Quantum Information Science (QIS) encompass:</a:t>
            </a:r>
          </a:p>
          <a:p>
            <a:endParaRPr lang="en-US" sz="3600" dirty="0"/>
          </a:p>
          <a:p>
            <a:r>
              <a:rPr lang="en-US" sz="3600" dirty="0"/>
              <a:t>Quantum sensing and metrology</a:t>
            </a:r>
          </a:p>
          <a:p>
            <a:r>
              <a:rPr lang="en-US" sz="3600" dirty="0"/>
              <a:t>Quantum computing</a:t>
            </a:r>
          </a:p>
          <a:p>
            <a:r>
              <a:rPr lang="en-US" sz="3600" dirty="0"/>
              <a:t>Quantum networking</a:t>
            </a:r>
          </a:p>
          <a:p>
            <a:r>
              <a:rPr lang="en-US" sz="3600" dirty="0"/>
              <a:t>QIS for advancing fundamental science</a:t>
            </a:r>
          </a:p>
          <a:p>
            <a:r>
              <a:rPr lang="en-US" sz="3600" dirty="0"/>
              <a:t>Quantum 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96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C12BA-F484-D50A-856A-3C5BC868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aph of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2020089C-6BA0-DE87-4023-7F237D5B0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745" y="298563"/>
            <a:ext cx="8344510" cy="5548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BD9C7-3DFA-187B-5DCE-62BFE37069A6}"/>
              </a:ext>
            </a:extLst>
          </p:cNvPr>
          <p:cNvSpPr txBox="1"/>
          <p:nvPr/>
        </p:nvSpPr>
        <p:spPr>
          <a:xfrm>
            <a:off x="1534514" y="6064469"/>
            <a:ext cx="940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The U.S. Approach to Quantum Policy By </a:t>
            </a:r>
            <a:r>
              <a:rPr lang="en-US" dirty="0" err="1"/>
              <a:t>Hodan</a:t>
            </a:r>
            <a:r>
              <a:rPr lang="en-US" dirty="0"/>
              <a:t> Omaar, October 10, 2023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37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Looking into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Better qubits (live long, less error)</a:t>
            </a:r>
          </a:p>
          <a:p>
            <a:r>
              <a:rPr lang="en-US" sz="4000" dirty="0"/>
              <a:t>quantum annealing computers</a:t>
            </a:r>
          </a:p>
          <a:p>
            <a:r>
              <a:rPr lang="en-US" sz="4000" dirty="0"/>
              <a:t>scaling up</a:t>
            </a:r>
          </a:p>
        </p:txBody>
      </p:sp>
    </p:spTree>
    <p:extLst>
      <p:ext uri="{BB962C8B-B14F-4D97-AF65-F5344CB8AC3E}">
        <p14:creationId xmlns:p14="http://schemas.microsoft.com/office/powerpoint/2010/main" val="1271924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Studying quantum computer give rise to new ideas</a:t>
            </a:r>
          </a:p>
          <a:p>
            <a:r>
              <a:rPr lang="en-US" sz="2800" dirty="0"/>
              <a:t>Quantum “thinking” promises a new kind of method to solve really difficult problems</a:t>
            </a:r>
          </a:p>
          <a:p>
            <a:r>
              <a:rPr lang="en-US" sz="2800" dirty="0"/>
              <a:t>Quantum Computers will change the face of computing forever</a:t>
            </a:r>
          </a:p>
        </p:txBody>
      </p:sp>
    </p:spTree>
    <p:extLst>
      <p:ext uri="{BB962C8B-B14F-4D97-AF65-F5344CB8AC3E}">
        <p14:creationId xmlns:p14="http://schemas.microsoft.com/office/powerpoint/2010/main" val="1539746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792ED-DCDF-9416-2DC6-B7923ABEC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D5EB2-8DA1-76B0-8E23-A6D9DC556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S. </a:t>
            </a:r>
            <a:r>
              <a:rPr lang="en-US" dirty="0" err="1"/>
              <a:t>Yingchareonthawornchai</a:t>
            </a:r>
            <a:r>
              <a:rPr lang="en-US" dirty="0"/>
              <a:t>, C. </a:t>
            </a:r>
            <a:r>
              <a:rPr lang="en-US" dirty="0" err="1"/>
              <a:t>Aporntewan</a:t>
            </a:r>
            <a:r>
              <a:rPr lang="en-US" dirty="0"/>
              <a:t>, and P. Chongstitvatana, "An Implementation of Compact Genetic Algorithm on a Quantum Computer," Int. Joint Conf. on Computer Science and Software Engineering (JCSSE), 30 May - 1 June 2012, pp.131-135.   </a:t>
            </a:r>
          </a:p>
          <a:p>
            <a:r>
              <a:rPr lang="en-US" dirty="0"/>
              <a:t>http://www.cp.eng.chula.ac.th/~piak/paper/2012/jcsse-quantum-cga.pdf</a:t>
            </a:r>
          </a:p>
          <a:p>
            <a:endParaRPr lang="en-US" dirty="0"/>
          </a:p>
          <a:p>
            <a:r>
              <a:rPr lang="en-US" dirty="0"/>
              <a:t>K. </a:t>
            </a:r>
            <a:r>
              <a:rPr lang="en-US" dirty="0" err="1"/>
              <a:t>Suksen</a:t>
            </a:r>
            <a:r>
              <a:rPr lang="en-US" dirty="0"/>
              <a:t>, N. </a:t>
            </a:r>
            <a:r>
              <a:rPr lang="en-US" dirty="0" err="1"/>
              <a:t>Benchasattabuse</a:t>
            </a:r>
            <a:r>
              <a:rPr lang="en-US" dirty="0"/>
              <a:t> and P. Chongstitvatana, "Experiments on Quantum Circuits for Compact Genetic Algorithm," 2021 25th International Computer Science and Engineering Conference (ICSEC), Chiang Rai, Thailand, 2021, pp. 185-190, </a:t>
            </a:r>
            <a:r>
              <a:rPr lang="en-US" dirty="0" err="1"/>
              <a:t>doi</a:t>
            </a:r>
            <a:r>
              <a:rPr lang="en-US" dirty="0"/>
              <a:t>: 10.1109/ICSEC53205.2021.9684643.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175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F505-27E7-BAC2-3FC1-4DC8D459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Contributors (student team 2019)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2C139AA-CF36-051A-152F-84A7EDAE6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99" y="1638435"/>
            <a:ext cx="7236414" cy="4824276"/>
          </a:xfrm>
        </p:spPr>
      </p:pic>
    </p:spTree>
    <p:extLst>
      <p:ext uri="{BB962C8B-B14F-4D97-AF65-F5344CB8AC3E}">
        <p14:creationId xmlns:p14="http://schemas.microsoft.com/office/powerpoint/2010/main" val="29919761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sz="4800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4279C-473C-8E90-210F-F9E7DC6BA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45" y="2201917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85" y="1002794"/>
            <a:ext cx="4979274" cy="48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08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is the advantage?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It is very </a:t>
            </a:r>
            <a:r>
              <a:rPr lang="en-US" sz="4000" dirty="0" err="1"/>
              <a:t>very</a:t>
            </a:r>
            <a:r>
              <a:rPr lang="en-US" sz="4000" dirty="0"/>
              <a:t> fast compared to conventional computers</a:t>
            </a:r>
          </a:p>
          <a:p>
            <a:r>
              <a:rPr lang="en-US" sz="4000" dirty="0"/>
              <a:t>It has very large memory, example 10-qubit is ….</a:t>
            </a:r>
          </a:p>
        </p:txBody>
      </p:sp>
    </p:spTree>
    <p:extLst>
      <p:ext uri="{BB962C8B-B14F-4D97-AF65-F5344CB8AC3E}">
        <p14:creationId xmlns:p14="http://schemas.microsoft.com/office/powerpoint/2010/main" val="234730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10 Qubits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&gt;&gt;&gt; print(2**(2**10))</a:t>
            </a:r>
          </a:p>
          <a:p>
            <a:r>
              <a:rPr lang="en-US" sz="2400" dirty="0"/>
              <a:t>179769313486231590772930519078902473361797697894230657273430081157732675805500963132708477322407536021120113879871393357658789768814416622492847430639474124377767893424865485276302219601246094119453082952085005768838150682342462881473913110540827237163350510684586298239947245938479716304835356329624224137216</a:t>
            </a:r>
          </a:p>
          <a:p>
            <a:r>
              <a:rPr lang="en-US" sz="2400" dirty="0"/>
              <a:t>&gt;&gt;&gt;</a:t>
            </a:r>
          </a:p>
        </p:txBody>
      </p:sp>
    </p:spTree>
    <p:extLst>
      <p:ext uri="{BB962C8B-B14F-4D97-AF65-F5344CB8AC3E}">
        <p14:creationId xmlns:p14="http://schemas.microsoft.com/office/powerpoint/2010/main" val="275585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to make a quantum bit?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"quantum effect"</a:t>
            </a:r>
          </a:p>
          <a:p>
            <a:r>
              <a:rPr lang="en-US" sz="4000" dirty="0"/>
              <a:t>photon entanglement</a:t>
            </a:r>
          </a:p>
          <a:p>
            <a:r>
              <a:rPr lang="en-US" sz="4000" dirty="0"/>
              <a:t>cold atom</a:t>
            </a:r>
          </a:p>
          <a:p>
            <a:r>
              <a:rPr lang="en-US" sz="4000" dirty="0"/>
              <a:t>electron spin</a:t>
            </a:r>
          </a:p>
        </p:txBody>
      </p:sp>
    </p:spTree>
    <p:extLst>
      <p:ext uri="{BB962C8B-B14F-4D97-AF65-F5344CB8AC3E}">
        <p14:creationId xmlns:p14="http://schemas.microsoft.com/office/powerpoint/2010/main" val="324489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400" y="405799"/>
            <a:ext cx="10213200" cy="1112836"/>
          </a:xfrm>
        </p:spPr>
        <p:txBody>
          <a:bodyPr>
            <a:normAutofit/>
          </a:bodyPr>
          <a:lstStyle/>
          <a:p>
            <a:r>
              <a:rPr lang="en-US" sz="4400" dirty="0"/>
              <a:t>Technology to implement Quantum bits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1106" y="1645730"/>
            <a:ext cx="7635763" cy="48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67795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FEDA63D-DE73-4ED5-BDF0-D3D9FD35E1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954E08-A2C8-44D4-BABF-5531D0DF1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AE25C0-66E9-4E74-9814-75E5D2A6CAB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{0F5A70AA-D1A4-4861-B1C3-B9D85B85BF91}tf11158769_win32</Template>
  <TotalTime>89</TotalTime>
  <Words>558</Words>
  <Application>Microsoft Office PowerPoint</Application>
  <PresentationFormat>Widescreen</PresentationFormat>
  <Paragraphs>85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Avenir Next LT Pro</vt:lpstr>
      <vt:lpstr>Calibri</vt:lpstr>
      <vt:lpstr>Goudy Old Style</vt:lpstr>
      <vt:lpstr>Wingdings</vt:lpstr>
      <vt:lpstr>FrostyVTI</vt:lpstr>
      <vt:lpstr>Introduction to Quantum Computing</vt:lpstr>
      <vt:lpstr>You can get this presentation</vt:lpstr>
      <vt:lpstr>What is a quantum computer?</vt:lpstr>
      <vt:lpstr>What is a quantum bit?</vt:lpstr>
      <vt:lpstr>PowerPoint Presentation</vt:lpstr>
      <vt:lpstr>What is the advantage?</vt:lpstr>
      <vt:lpstr>10 Qubits </vt:lpstr>
      <vt:lpstr>How to make a quantum bit?</vt:lpstr>
      <vt:lpstr>Technology to implement Quantum bits</vt:lpstr>
      <vt:lpstr>Quantum circuits</vt:lpstr>
      <vt:lpstr>Quantum circuits</vt:lpstr>
      <vt:lpstr>PowerPoint Presentation</vt:lpstr>
      <vt:lpstr>Quantum algorithms</vt:lpstr>
      <vt:lpstr>Famous algorithms</vt:lpstr>
      <vt:lpstr>Quantum Algorithms</vt:lpstr>
      <vt:lpstr>Shor’s algorithm</vt:lpstr>
      <vt:lpstr>Claim Quantum Computer is fast</vt:lpstr>
      <vt:lpstr>PowerPoint Presentation</vt:lpstr>
      <vt:lpstr>Example of quantum computers</vt:lpstr>
      <vt:lpstr>IBM  5 qubits processor</vt:lpstr>
      <vt:lpstr>Google Nasa,  D-Wave 2x machine</vt:lpstr>
      <vt:lpstr>PowerPoint Presentation</vt:lpstr>
      <vt:lpstr>Cold Atom Trap experiment at Physics, Chiengmai University, 2020 (5 Rubidium atoms)</vt:lpstr>
      <vt:lpstr>Experiment setup</vt:lpstr>
      <vt:lpstr>IBM  50 qubits quantum computer</vt:lpstr>
      <vt:lpstr>PowerPoint Presentation</vt:lpstr>
      <vt:lpstr>PowerPoint Presentation</vt:lpstr>
      <vt:lpstr>PowerPoint Presentation</vt:lpstr>
      <vt:lpstr>PowerPoint Presentation</vt:lpstr>
      <vt:lpstr> Quantum computers</vt:lpstr>
      <vt:lpstr>PowerPoint Presentation</vt:lpstr>
      <vt:lpstr>PowerPoint Presentation</vt:lpstr>
      <vt:lpstr>Large array of ion-trap system</vt:lpstr>
      <vt:lpstr>PowerPoint Presentation</vt:lpstr>
      <vt:lpstr>My own example of quantum computation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Looking into the future</vt:lpstr>
      <vt:lpstr>Conclusion</vt:lpstr>
      <vt:lpstr>References</vt:lpstr>
      <vt:lpstr>Contributors (student team 2019)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Prabhas Chongstitvatana</dc:creator>
  <cp:lastModifiedBy>Prabhas Chongstitvatana</cp:lastModifiedBy>
  <cp:revision>11</cp:revision>
  <dcterms:created xsi:type="dcterms:W3CDTF">2024-08-20T13:20:12Z</dcterms:created>
  <dcterms:modified xsi:type="dcterms:W3CDTF">2026-02-12T01:18:09Z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