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7"/>
  </p:notesMasterIdLst>
  <p:sldIdLst>
    <p:sldId id="333" r:id="rId2"/>
    <p:sldId id="345" r:id="rId3"/>
    <p:sldId id="260" r:id="rId4"/>
    <p:sldId id="261" r:id="rId5"/>
    <p:sldId id="258" r:id="rId6"/>
    <p:sldId id="262" r:id="rId7"/>
    <p:sldId id="390" r:id="rId8"/>
    <p:sldId id="342" r:id="rId9"/>
    <p:sldId id="269" r:id="rId10"/>
    <p:sldId id="270" r:id="rId11"/>
    <p:sldId id="278" r:id="rId12"/>
    <p:sldId id="313" r:id="rId13"/>
    <p:sldId id="273" r:id="rId14"/>
    <p:sldId id="289" r:id="rId15"/>
    <p:sldId id="290" r:id="rId16"/>
    <p:sldId id="284" r:id="rId17"/>
    <p:sldId id="285" r:id="rId18"/>
    <p:sldId id="395" r:id="rId19"/>
    <p:sldId id="259" r:id="rId20"/>
    <p:sldId id="276" r:id="rId21"/>
    <p:sldId id="277" r:id="rId22"/>
    <p:sldId id="291" r:id="rId23"/>
    <p:sldId id="401" r:id="rId24"/>
    <p:sldId id="386" r:id="rId25"/>
    <p:sldId id="387" r:id="rId26"/>
    <p:sldId id="378" r:id="rId27"/>
    <p:sldId id="396" r:id="rId28"/>
    <p:sldId id="389" r:id="rId29"/>
    <p:sldId id="400" r:id="rId30"/>
    <p:sldId id="403" r:id="rId31"/>
    <p:sldId id="388" r:id="rId32"/>
    <p:sldId id="402" r:id="rId33"/>
    <p:sldId id="393" r:id="rId34"/>
    <p:sldId id="394" r:id="rId35"/>
    <p:sldId id="398" r:id="rId36"/>
    <p:sldId id="399" r:id="rId37"/>
    <p:sldId id="404" r:id="rId38"/>
    <p:sldId id="323" r:id="rId39"/>
    <p:sldId id="405" r:id="rId40"/>
    <p:sldId id="406" r:id="rId41"/>
    <p:sldId id="397" r:id="rId42"/>
    <p:sldId id="274" r:id="rId43"/>
    <p:sldId id="392" r:id="rId44"/>
    <p:sldId id="338" r:id="rId45"/>
    <p:sldId id="28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0037-E9E4-4EBD-8295-303FD5C0C86C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358A-DF0B-49E9-8A14-A456A6C3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A358A-DF0B-49E9-8A14-A456A6C31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4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D7249-89EE-4D62-8641-7C5B5079E29C}" type="slidenum">
              <a:rPr lang="en-US"/>
              <a:pPr/>
              <a:t>12</a:t>
            </a:fld>
            <a:endParaRPr lang="th-TH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78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A358A-DF0B-49E9-8A14-A456A6C31B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3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8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2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2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8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4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7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1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5282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0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6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8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3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1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5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7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56F23-4E36-4F5E-99C6-6295528B309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7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qubit.capital/blog/government-defense-grants-quantum-rd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148838"/>
            <a:ext cx="8610599" cy="20235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Quantum Computing: </a:t>
            </a:r>
            <a:br>
              <a:rPr lang="en-US" dirty="0"/>
            </a:br>
            <a:r>
              <a:rPr lang="en-US" dirty="0"/>
              <a:t>Theory and Practices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973" y="4648201"/>
            <a:ext cx="5714228" cy="1405467"/>
          </a:xfrm>
        </p:spPr>
        <p:txBody>
          <a:bodyPr/>
          <a:lstStyle/>
          <a:p>
            <a:r>
              <a:rPr lang="en-US" dirty="0"/>
              <a:t>Prabhas Chongstitvatana</a:t>
            </a:r>
          </a:p>
          <a:p>
            <a:r>
              <a:rPr lang="en-US" dirty="0" err="1"/>
              <a:t>Kamonluk</a:t>
            </a:r>
            <a:r>
              <a:rPr lang="en-US" dirty="0"/>
              <a:t> </a:t>
            </a:r>
            <a:r>
              <a:rPr lang="en-US" dirty="0" err="1"/>
              <a:t>Suksen</a:t>
            </a:r>
            <a:endParaRPr lang="en-US" dirty="0"/>
          </a:p>
          <a:p>
            <a:r>
              <a:rPr lang="en-US" dirty="0" err="1"/>
              <a:t>Chulalongkorn</a:t>
            </a:r>
            <a:r>
              <a:rPr lang="en-US" dirty="0"/>
              <a:t> University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759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Shor's integer factorization</a:t>
            </a:r>
          </a:p>
          <a:p>
            <a:endParaRPr lang="en-US" sz="4000" dirty="0"/>
          </a:p>
          <a:p>
            <a:r>
              <a:rPr lang="en-US" sz="4000" dirty="0"/>
              <a:t>Given an integer N, find its prime factors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209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514600"/>
            <a:ext cx="71628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1994"/>
            </a:pPr>
            <a:r>
              <a:rPr lang="en-US" sz="4000" dirty="0"/>
              <a:t>   Peter Shor </a:t>
            </a:r>
          </a:p>
          <a:p>
            <a:pPr marL="0" indent="0">
              <a:buNone/>
            </a:pPr>
            <a:r>
              <a:rPr lang="en-US" sz="4000" dirty="0"/>
              <a:t>a quantum algorithm  for integer factorization formulated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Combinatorial optimisation</a:t>
            </a:r>
            <a:endParaRPr lang="th-TH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domains of feasible solutions are discrete.  </a:t>
            </a:r>
          </a:p>
          <a:p>
            <a:r>
              <a:rPr lang="en-US" sz="3200" dirty="0"/>
              <a:t>Examples </a:t>
            </a:r>
          </a:p>
          <a:p>
            <a:pPr lvl="1"/>
            <a:r>
              <a:rPr lang="en-US" sz="3200" dirty="0"/>
              <a:t>Traveling salesman problem </a:t>
            </a:r>
          </a:p>
          <a:p>
            <a:pPr lvl="1"/>
            <a:r>
              <a:rPr lang="en-US" sz="3200" dirty="0"/>
              <a:t>Minimum spanning tree problem</a:t>
            </a:r>
          </a:p>
          <a:p>
            <a:pPr lvl="1"/>
            <a:r>
              <a:rPr lang="en-US" sz="3200" dirty="0"/>
              <a:t>Set-covering problem </a:t>
            </a:r>
          </a:p>
          <a:p>
            <a:pPr lvl="1"/>
            <a:r>
              <a:rPr lang="en-US" sz="3200" dirty="0"/>
              <a:t>Knapsack problem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70939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own example of quantum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compact genetic algorithm by quantum computers 2012, 2021</a:t>
            </a:r>
          </a:p>
          <a:p>
            <a:r>
              <a:rPr lang="en-US" sz="4000" dirty="0"/>
              <a:t>exponential speedup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1) </a:t>
            </a:r>
            <a:r>
              <a:rPr lang="en-US" sz="3600" dirty="0" err="1"/>
              <a:t>initialze</a:t>
            </a:r>
            <a:r>
              <a:rPr lang="en-US" sz="3600" dirty="0"/>
              <a:t> </a:t>
            </a:r>
            <a:r>
              <a:rPr lang="en-US" sz="3600" dirty="0" err="1"/>
              <a:t>qureg</a:t>
            </a:r>
            <a:r>
              <a:rPr lang="en-US" sz="3600" dirty="0"/>
              <a:t> x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2) generate two individuals from </a:t>
            </a:r>
            <a:r>
              <a:rPr lang="en-US" sz="3600" dirty="0" err="1">
                <a:solidFill>
                  <a:srgbClr val="FFFF00"/>
                </a:solidFill>
              </a:rPr>
              <a:t>qureg</a:t>
            </a: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4) update </a:t>
            </a:r>
            <a:r>
              <a:rPr lang="en-US" sz="3600" dirty="0" err="1">
                <a:solidFill>
                  <a:srgbClr val="FFFF00"/>
                </a:solidFill>
              </a:rPr>
              <a:t>qureg</a:t>
            </a:r>
            <a:r>
              <a:rPr lang="en-US" sz="3600" dirty="0">
                <a:solidFill>
                  <a:srgbClr val="FFFF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/>
              <a:t>5) repeat step 2..4 for k times</a:t>
            </a:r>
          </a:p>
          <a:p>
            <a:pPr marL="0" indent="0">
              <a:buNone/>
            </a:pPr>
            <a:r>
              <a:rPr lang="en-US" sz="3600" dirty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7772400" cy="1456267"/>
          </a:xfrm>
        </p:spPr>
        <p:txBody>
          <a:bodyPr>
            <a:normAutofit/>
          </a:bodyPr>
          <a:lstStyle/>
          <a:p>
            <a:r>
              <a:rPr lang="en-US" dirty="0"/>
              <a:t>quantum speedup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1) </a:t>
            </a:r>
            <a:r>
              <a:rPr lang="en-US" sz="3200" dirty="0" err="1"/>
              <a:t>initialze</a:t>
            </a:r>
            <a:r>
              <a:rPr lang="en-US" sz="3200" dirty="0"/>
              <a:t> </a:t>
            </a:r>
            <a:r>
              <a:rPr lang="en-US" sz="3200" dirty="0" err="1"/>
              <a:t>qureg</a:t>
            </a:r>
            <a:r>
              <a:rPr lang="en-US" sz="3200" dirty="0"/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2) generate the first individual from </a:t>
            </a:r>
            <a:r>
              <a:rPr lang="en-US" sz="3200" dirty="0" err="1">
                <a:solidFill>
                  <a:srgbClr val="FFFF00"/>
                </a:solidFill>
              </a:rPr>
              <a:t>qureg</a:t>
            </a:r>
            <a:r>
              <a:rPr lang="en-US" sz="3200" dirty="0">
                <a:solidFill>
                  <a:srgbClr val="FFFF0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5) update </a:t>
            </a:r>
            <a:r>
              <a:rPr lang="en-US" sz="3200" dirty="0" err="1">
                <a:solidFill>
                  <a:srgbClr val="FFFF00"/>
                </a:solidFill>
              </a:rPr>
              <a:t>qureg</a:t>
            </a:r>
            <a:r>
              <a:rPr lang="en-US" sz="3200" dirty="0">
                <a:solidFill>
                  <a:srgbClr val="FFFF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200" dirty="0"/>
              <a:t>6) repeat step 2..5 for k times</a:t>
            </a:r>
          </a:p>
          <a:p>
            <a:pPr marL="0" indent="0">
              <a:buNone/>
            </a:pPr>
            <a:r>
              <a:rPr lang="en-US" sz="3200" dirty="0"/>
              <a:t>7) generate the final result</a:t>
            </a:r>
          </a:p>
        </p:txBody>
      </p:sp>
    </p:spTree>
    <p:extLst>
      <p:ext uri="{BB962C8B-B14F-4D97-AF65-F5344CB8AC3E}">
        <p14:creationId xmlns:p14="http://schemas.microsoft.com/office/powerpoint/2010/main" val="355113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output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298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3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output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006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82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F99C-8D18-7CC7-1EF1-7A4AD553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to build qubits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24D7-86F2-3FBB-BCE2-F5A9D8B81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Super conducting qubit</a:t>
            </a:r>
          </a:p>
          <a:p>
            <a:r>
              <a:rPr lang="en-US" sz="3200" dirty="0"/>
              <a:t>Trapped Ion qubit</a:t>
            </a:r>
          </a:p>
          <a:p>
            <a:r>
              <a:rPr lang="en-US" sz="3200" dirty="0"/>
              <a:t>Photonic qubit</a:t>
            </a:r>
          </a:p>
          <a:p>
            <a:r>
              <a:rPr lang="en-US" sz="3200" dirty="0"/>
              <a:t>Semiconductor quantum dots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9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 qubits processor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488" y="2141538"/>
            <a:ext cx="3712049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Get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7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Google Nasa,  D-Wave 2x machine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371600"/>
            <a:ext cx="7315912" cy="51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Quantum bit in D-wave machine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057400"/>
            <a:ext cx="6343011" cy="3568606"/>
          </a:xfrm>
        </p:spPr>
      </p:pic>
    </p:spTree>
    <p:extLst>
      <p:ext uri="{BB962C8B-B14F-4D97-AF65-F5344CB8AC3E}">
        <p14:creationId xmlns:p14="http://schemas.microsoft.com/office/powerpoint/2010/main" val="293194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219201"/>
            <a:ext cx="6783881" cy="4525963"/>
          </a:xfrm>
        </p:spPr>
      </p:pic>
    </p:spTree>
    <p:extLst>
      <p:ext uri="{BB962C8B-B14F-4D97-AF65-F5344CB8AC3E}">
        <p14:creationId xmlns:p14="http://schemas.microsoft.com/office/powerpoint/2010/main" val="3147847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0B9A-D715-3882-F4CF-B6F1F987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trapped system: with laser cooling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0E74F4-A5F0-0870-8164-2E64F36DE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00" y="2174145"/>
            <a:ext cx="8212900" cy="4175690"/>
          </a:xfrm>
        </p:spPr>
      </p:pic>
    </p:spTree>
    <p:extLst>
      <p:ext uri="{BB962C8B-B14F-4D97-AF65-F5344CB8AC3E}">
        <p14:creationId xmlns:p14="http://schemas.microsoft.com/office/powerpoint/2010/main" val="501990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526A-5012-32B5-A7C4-8F661B68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Atom Trap experiment at Physics, </a:t>
            </a:r>
            <a:r>
              <a:rPr lang="en-US" dirty="0" err="1"/>
              <a:t>Chiengmai</a:t>
            </a:r>
            <a:r>
              <a:rPr lang="en-US" dirty="0"/>
              <a:t> University, 2020 (5 Rubidium atoms)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4D020E-087E-9950-D22E-21358C3EC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2" y="2144541"/>
            <a:ext cx="4521586" cy="33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8AF6-D3C5-E9D3-08C1-26C67258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6ED48A-8AF1-D5A5-AF8B-E30A2F47C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9" y="2130224"/>
            <a:ext cx="4765415" cy="357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6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50 qubits quantum computer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4" y="2406652"/>
            <a:ext cx="6073159" cy="3028950"/>
          </a:xfrm>
        </p:spPr>
      </p:pic>
    </p:spTree>
    <p:extLst>
      <p:ext uri="{BB962C8B-B14F-4D97-AF65-F5344CB8AC3E}">
        <p14:creationId xmlns:p14="http://schemas.microsoft.com/office/powerpoint/2010/main" val="2822949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36E9-993B-40C4-2C3B-E93C569A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67B63-1F13-8C00-9F99-279DE771F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514349"/>
            <a:ext cx="9067800" cy="5829301"/>
          </a:xfrm>
        </p:spPr>
      </p:pic>
    </p:spTree>
    <p:extLst>
      <p:ext uri="{BB962C8B-B14F-4D97-AF65-F5344CB8AC3E}">
        <p14:creationId xmlns:p14="http://schemas.microsoft.com/office/powerpoint/2010/main" val="2410661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A762C-C420-6375-2594-306FB229F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19" y="1752600"/>
            <a:ext cx="7194162" cy="4038600"/>
          </a:xfrm>
        </p:spPr>
      </p:pic>
    </p:spTree>
    <p:extLst>
      <p:ext uri="{BB962C8B-B14F-4D97-AF65-F5344CB8AC3E}">
        <p14:creationId xmlns:p14="http://schemas.microsoft.com/office/powerpoint/2010/main" val="713811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BBA-51A6-2CE4-476D-87354365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EB09A-A6D2-1FB4-7E9F-AE348D86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from scientific demonstrations to commercial utility and fault-tolerant scaling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Google: </a:t>
            </a:r>
          </a:p>
          <a:p>
            <a:r>
              <a:rPr lang="en-US" sz="2800" dirty="0"/>
              <a:t>Willow processor (105 qubits) successfully reduces errors exponentially as more qubits are added.</a:t>
            </a:r>
          </a:p>
          <a:p>
            <a:r>
              <a:rPr lang="en-US" sz="2800" dirty="0"/>
              <a:t>New algorithmic framework: Quantum Advantage</a:t>
            </a:r>
          </a:p>
        </p:txBody>
      </p:sp>
    </p:spTree>
    <p:extLst>
      <p:ext uri="{BB962C8B-B14F-4D97-AF65-F5344CB8AC3E}">
        <p14:creationId xmlns:p14="http://schemas.microsoft.com/office/powerpoint/2010/main" val="394481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quantum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640D-86CA-D103-88B0-6A5AAE497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38200"/>
            <a:ext cx="10131425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IBM:</a:t>
            </a:r>
          </a:p>
          <a:p>
            <a:r>
              <a:rPr lang="en-US" sz="2800" dirty="0"/>
              <a:t>Kookaburra Processor, By linking three chips together, they have achieved a 4,158-qubit system</a:t>
            </a:r>
          </a:p>
          <a:p>
            <a:r>
              <a:rPr lang="en-US" sz="2800" dirty="0"/>
              <a:t>Heron family processors can now perform 5,000 two-qubit gate operations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Microsoft: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Magne</a:t>
            </a:r>
            <a:r>
              <a:rPr lang="en-US" sz="2800" dirty="0"/>
              <a:t> System: January 2026, Microsoft (in collaboration with Atom Computing) unveiled </a:t>
            </a:r>
            <a:r>
              <a:rPr lang="en-US" sz="2800" dirty="0" err="1"/>
              <a:t>Magne</a:t>
            </a:r>
            <a:r>
              <a:rPr lang="en-US" sz="2800" dirty="0"/>
              <a:t>, a high-performance quantum computer using neutral-atom qubits.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63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48A20D-1422-80BE-2FAB-AA895FCE3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68638"/>
            <a:ext cx="5562600" cy="312579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634BCD-8FCC-7B2A-4F71-FE5ABD07D09B}"/>
              </a:ext>
            </a:extLst>
          </p:cNvPr>
          <p:cNvSpPr txBox="1"/>
          <p:nvPr/>
        </p:nvSpPr>
        <p:spPr>
          <a:xfrm>
            <a:off x="907648" y="4572000"/>
            <a:ext cx="9902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Willow chip is titled "Quantum error correction below the surface code threshold," published in the journal Nature on December 9, 2024.  </a:t>
            </a:r>
          </a:p>
          <a:p>
            <a:endParaRPr lang="en-US" dirty="0"/>
          </a:p>
          <a:p>
            <a:r>
              <a:rPr lang="en-US" dirty="0"/>
              <a:t>The Willow processor is a 105-qubit superconducting system. It is the first quantum hardware to demonstrate that logical qubits can achieve lower error rates as the number of physical qubits they are built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0C5C-B0F6-E87E-CE9E-C0641982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AB59-E940-999C-00B5-2A46DEEE6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724400"/>
            <a:ext cx="9601198" cy="1905000"/>
          </a:xfrm>
        </p:spPr>
        <p:txBody>
          <a:bodyPr/>
          <a:lstStyle/>
          <a:p>
            <a:r>
              <a:rPr lang="en-US" dirty="0" err="1"/>
              <a:t>Zuchongzhi</a:t>
            </a:r>
            <a:r>
              <a:rPr lang="en-US" dirty="0"/>
              <a:t> Series </a:t>
            </a:r>
          </a:p>
          <a:p>
            <a:r>
              <a:rPr lang="en-US" dirty="0"/>
              <a:t>Developed by the University of Science and Technology of China (USTC)   105-qubit processor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ABCD2-52F0-4EB1-48D5-C5733AF26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37733"/>
            <a:ext cx="53111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06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C95B-C3DE-46C4-7A7F-2B2B855E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0B4FC-AD0D-35C9-5AAB-1F65782C1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9350922" cy="4953000"/>
          </a:xfrm>
        </p:spPr>
      </p:pic>
    </p:spTree>
    <p:extLst>
      <p:ext uri="{BB962C8B-B14F-4D97-AF65-F5344CB8AC3E}">
        <p14:creationId xmlns:p14="http://schemas.microsoft.com/office/powerpoint/2010/main" val="3795983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8BB1-90B4-0615-4A71-D056FC96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Hanyuan-1 Quantum System</a:t>
            </a:r>
            <a:br>
              <a:rPr lang="en-US" b="1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85575E-1D20-63B3-2CFD-1B0D0C8D2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28800"/>
            <a:ext cx="5753201" cy="3505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AF2E26-0C71-2D83-9322-72B53787D19D}"/>
              </a:ext>
            </a:extLst>
          </p:cNvPr>
          <p:cNvSpPr txBox="1"/>
          <p:nvPr/>
        </p:nvSpPr>
        <p:spPr>
          <a:xfrm>
            <a:off x="685801" y="5696634"/>
            <a:ext cx="1059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 2025, China secured export order for a commercial-grade quantum computer, which was sold to Pakistan.</a:t>
            </a:r>
          </a:p>
          <a:p>
            <a:r>
              <a:rPr lang="en-US" dirty="0"/>
              <a:t>The Hanyuan-1 Quantum System, </a:t>
            </a:r>
            <a:r>
              <a:rPr lang="pt-BR" dirty="0"/>
              <a:t>a neutral-atom (cold atom) quantum computing system, </a:t>
            </a:r>
            <a:r>
              <a:rPr lang="en-US" dirty="0"/>
              <a:t>100 qubits</a:t>
            </a:r>
          </a:p>
        </p:txBody>
      </p:sp>
    </p:spTree>
    <p:extLst>
      <p:ext uri="{BB962C8B-B14F-4D97-AF65-F5344CB8AC3E}">
        <p14:creationId xmlns:p14="http://schemas.microsoft.com/office/powerpoint/2010/main" val="976389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2A96-D7A6-804D-90E2-59764FCD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207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/>
              <a:t>Global landscape:  Global investment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C4923B-D5AC-B7B2-C054-BBE8E657E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43000"/>
            <a:ext cx="6095999" cy="42672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192DC7-D82A-C61D-A6B3-3D6FC8C2C77D}"/>
              </a:ext>
            </a:extLst>
          </p:cNvPr>
          <p:cNvSpPr txBox="1"/>
          <p:nvPr/>
        </p:nvSpPr>
        <p:spPr>
          <a:xfrm>
            <a:off x="649147" y="57150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Cumulative global investment from 2012 through early 2026 has exceeded $60 billion</a:t>
            </a:r>
          </a:p>
          <a:p>
            <a:r>
              <a:rPr lang="en-US" dirty="0"/>
              <a:t>https://www.futuremarketsinc.com/quantum-2-market-report-2026-2036/</a:t>
            </a:r>
          </a:p>
        </p:txBody>
      </p:sp>
    </p:spTree>
    <p:extLst>
      <p:ext uri="{BB962C8B-B14F-4D97-AF65-F5344CB8AC3E}">
        <p14:creationId xmlns:p14="http://schemas.microsoft.com/office/powerpoint/2010/main" val="1530021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2F46-7D8D-8854-FDE3-B1647C36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49" y="236479"/>
            <a:ext cx="10131425" cy="1456267"/>
          </a:xfrm>
        </p:spPr>
        <p:txBody>
          <a:bodyPr/>
          <a:lstStyle/>
          <a:p>
            <a:r>
              <a:rPr lang="en-US" dirty="0"/>
              <a:t>Public funding initiatives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AA670A-3608-D1B4-AE13-724AA7E9B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26" y="1763236"/>
            <a:ext cx="6586273" cy="39517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3AF97-0961-ADB3-D314-7F9AF7D4C63B}"/>
              </a:ext>
            </a:extLst>
          </p:cNvPr>
          <p:cNvSpPr txBox="1"/>
          <p:nvPr/>
        </p:nvSpPr>
        <p:spPr>
          <a:xfrm>
            <a:off x="1066800" y="5715000"/>
            <a:ext cx="97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Qubit Capital. (2026, January 24). Government &amp; International Quantum Grants: Funding for R&amp;D 2026. </a:t>
            </a:r>
            <a:r>
              <a:rPr lang="en-US" i="1" dirty="0"/>
              <a:t>Qubit Capital Blog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https://qubit.capital/blog/government-defense-grants-quantum-rd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67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117F-FD5F-85E9-492A-67AAE456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Global View</a:t>
            </a:r>
            <a:br>
              <a:rPr lang="en-US" sz="3600" dirty="0"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4" name="Content Placeholder 3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6F09FEA9-D4D2-460E-B1E6-E028A07FC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712" y="2000250"/>
            <a:ext cx="9172575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231E8F-705E-CCAD-0CE2-1A95D0C4F234}"/>
              </a:ext>
            </a:extLst>
          </p:cNvPr>
          <p:cNvSpPr txBox="1"/>
          <p:nvPr/>
        </p:nvSpPr>
        <p:spPr>
          <a:xfrm>
            <a:off x="2023240" y="5579657"/>
            <a:ext cx="814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Quantum computing  addressable market 2024-2035</a:t>
            </a:r>
          </a:p>
          <a:p>
            <a:r>
              <a:rPr lang="en-US" dirty="0"/>
              <a:t>Source: Quantum computing report 2024</a:t>
            </a:r>
          </a:p>
        </p:txBody>
      </p:sp>
    </p:spTree>
    <p:extLst>
      <p:ext uri="{BB962C8B-B14F-4D97-AF65-F5344CB8AC3E}">
        <p14:creationId xmlns:p14="http://schemas.microsoft.com/office/powerpoint/2010/main" val="2294655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6B3D-2504-4E54-30B2-C5882704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diagram of a product&#10;&#10;Description automatically generated with medium confidence">
            <a:extLst>
              <a:ext uri="{FF2B5EF4-FFF2-40B4-BE49-F238E27FC236}">
                <a16:creationId xmlns:a16="http://schemas.microsoft.com/office/drawing/2014/main" id="{EBE4845C-2AC3-E8FE-F600-76CE7C74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12" y="169787"/>
            <a:ext cx="11359376" cy="63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0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8E75-4B20-4F90-9B98-BD4690A3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342F4-7035-BCA9-4277-6833E3BF0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87CD847-0E57-FD3E-46EA-3A0CEB3FE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340" y="228600"/>
            <a:ext cx="5264346" cy="65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1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1"/>
            <a:ext cx="7772400" cy="1456267"/>
          </a:xfrm>
        </p:spPr>
        <p:txBody>
          <a:bodyPr/>
          <a:lstStyle/>
          <a:p>
            <a:r>
              <a:rPr lang="en-US" dirty="0"/>
              <a:t>What is a quantum bit?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 basic unit of memory that uses “quantum state” to store information.</a:t>
            </a:r>
          </a:p>
          <a:p>
            <a:r>
              <a:rPr lang="en-US" sz="4000" dirty="0"/>
              <a:t>a "qubit" stores the probability of many states of information.  </a:t>
            </a:r>
          </a:p>
        </p:txBody>
      </p:sp>
    </p:spTree>
    <p:extLst>
      <p:ext uri="{BB962C8B-B14F-4D97-AF65-F5344CB8AC3E}">
        <p14:creationId xmlns:p14="http://schemas.microsoft.com/office/powerpoint/2010/main" val="791660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844A-F305-CFFF-2EB4-275D787C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US Quantum Policy</a:t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53C7D-48BB-5CE2-D591-BD8DDE321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11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Quantum Information Science (QIS) encompass:</a:t>
            </a:r>
          </a:p>
          <a:p>
            <a:endParaRPr lang="en-US" sz="3200" dirty="0"/>
          </a:p>
          <a:p>
            <a:r>
              <a:rPr lang="en-US" sz="3200" dirty="0"/>
              <a:t>Quantum sensing and metrology</a:t>
            </a:r>
          </a:p>
          <a:p>
            <a:r>
              <a:rPr lang="en-US" sz="3200" dirty="0"/>
              <a:t>Quantum computing</a:t>
            </a:r>
          </a:p>
          <a:p>
            <a:r>
              <a:rPr lang="en-US" sz="3200" dirty="0"/>
              <a:t>Quantum networking</a:t>
            </a:r>
          </a:p>
          <a:p>
            <a:r>
              <a:rPr lang="en-US" sz="3200" dirty="0"/>
              <a:t>QIS for advancing fundamental science</a:t>
            </a:r>
          </a:p>
          <a:p>
            <a:r>
              <a:rPr lang="en-US" sz="3200" dirty="0"/>
              <a:t>Quantum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50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CF5EAF-62B1-E349-67BB-1519A5345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8186969" cy="48453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CD4387-2445-1F2A-3912-81CAF61E63CF}"/>
              </a:ext>
            </a:extLst>
          </p:cNvPr>
          <p:cNvSpPr txBox="1"/>
          <p:nvPr/>
        </p:nvSpPr>
        <p:spPr>
          <a:xfrm>
            <a:off x="1981200" y="5867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sq2.chula.ac.th</a:t>
            </a:r>
          </a:p>
        </p:txBody>
      </p:sp>
    </p:spTree>
    <p:extLst>
      <p:ext uri="{BB962C8B-B14F-4D97-AF65-F5344CB8AC3E}">
        <p14:creationId xmlns:p14="http://schemas.microsoft.com/office/powerpoint/2010/main" val="4233584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Better qubits (live long, less error)</a:t>
            </a:r>
          </a:p>
          <a:p>
            <a:r>
              <a:rPr lang="en-US" sz="4000" dirty="0"/>
              <a:t>quantum annealing computers</a:t>
            </a:r>
          </a:p>
          <a:p>
            <a:r>
              <a:rPr lang="en-US" sz="4000" dirty="0"/>
              <a:t>scaling up</a:t>
            </a:r>
          </a:p>
        </p:txBody>
      </p:sp>
    </p:spTree>
    <p:extLst>
      <p:ext uri="{BB962C8B-B14F-4D97-AF65-F5344CB8AC3E}">
        <p14:creationId xmlns:p14="http://schemas.microsoft.com/office/powerpoint/2010/main" val="1271924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92ED-DCDF-9416-2DC6-B7923ABE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5EB2-8DA1-76B0-8E23-A6D9DC556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Yingchareonthawornchai</a:t>
            </a:r>
            <a:r>
              <a:rPr lang="en-US" dirty="0"/>
              <a:t>, C. </a:t>
            </a:r>
            <a:r>
              <a:rPr lang="en-US" dirty="0" err="1"/>
              <a:t>Aporntewan</a:t>
            </a:r>
            <a:r>
              <a:rPr lang="en-US" dirty="0"/>
              <a:t>, and P. Chongstitvatana, "An Implementation of Compact Genetic Algorithm on a Quantum Computer," Int. Joint Conf. on Computer Science and Software Engineering (JCSSE), 30 May - 1 June 2012, pp.131-135.   </a:t>
            </a:r>
          </a:p>
          <a:p>
            <a:r>
              <a:rPr lang="en-US" dirty="0"/>
              <a:t>http://www.cp.eng.chula.ac.th/~piak/paper/2012/jcsse-quantum-cga.pdf</a:t>
            </a:r>
          </a:p>
          <a:p>
            <a:endParaRPr lang="en-US" dirty="0"/>
          </a:p>
          <a:p>
            <a:r>
              <a:rPr lang="en-US" dirty="0"/>
              <a:t>K. </a:t>
            </a:r>
            <a:r>
              <a:rPr lang="en-US" dirty="0" err="1"/>
              <a:t>Suksen</a:t>
            </a:r>
            <a:r>
              <a:rPr lang="en-US" dirty="0"/>
              <a:t>, N. </a:t>
            </a:r>
            <a:r>
              <a:rPr lang="en-US" dirty="0" err="1"/>
              <a:t>Benchasattabuse</a:t>
            </a:r>
            <a:r>
              <a:rPr lang="en-US" dirty="0"/>
              <a:t> and P. Chongstitvatana, "Experiments on Quantum Circuits for Compact Genetic Algorithm," 2021 25th International Computer Science and Engineering Conference (ICSEC), Chiang Rai, Thailand, 2021, pp. 185-190, </a:t>
            </a:r>
            <a:r>
              <a:rPr lang="en-US" dirty="0" err="1"/>
              <a:t>doi</a:t>
            </a:r>
            <a:r>
              <a:rPr lang="en-US" dirty="0"/>
              <a:t>: 10.1109/ICSEC53205.2021.9684643.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17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F505-27E7-BAC2-3FC1-4DC8D459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10131425" cy="1456267"/>
          </a:xfrm>
        </p:spPr>
        <p:txBody>
          <a:bodyPr/>
          <a:lstStyle/>
          <a:p>
            <a:r>
              <a:rPr lang="en-US" dirty="0"/>
              <a:t>Contributors (student team 2019)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2C139AA-CF36-051A-152F-84A7EDAE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99" y="1638435"/>
            <a:ext cx="7236414" cy="4824276"/>
          </a:xfrm>
        </p:spPr>
      </p:pic>
    </p:spTree>
    <p:extLst>
      <p:ext uri="{BB962C8B-B14F-4D97-AF65-F5344CB8AC3E}">
        <p14:creationId xmlns:p14="http://schemas.microsoft.com/office/powerpoint/2010/main" val="2991976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Get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3708426" cy="36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advantage?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is very </a:t>
            </a:r>
            <a:r>
              <a:rPr lang="en-US" sz="4000" dirty="0" err="1"/>
              <a:t>very</a:t>
            </a:r>
            <a:r>
              <a:rPr lang="en-US" sz="4000" dirty="0"/>
              <a:t> fast compared to conventional computers.</a:t>
            </a:r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google quantum lab's paper Dec 2015</a:t>
            </a:r>
          </a:p>
          <a:p>
            <a:endParaRPr lang="en-US" sz="4000" dirty="0"/>
          </a:p>
          <a:p>
            <a:r>
              <a:rPr lang="en-US" sz="4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219065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609602"/>
            <a:ext cx="4352925" cy="5779307"/>
          </a:xfrm>
        </p:spPr>
      </p:pic>
    </p:spTree>
    <p:extLst>
      <p:ext uri="{BB962C8B-B14F-4D97-AF65-F5344CB8AC3E}">
        <p14:creationId xmlns:p14="http://schemas.microsoft.com/office/powerpoint/2010/main" val="171973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1697</TotalTime>
  <Words>828</Words>
  <Application>Microsoft Office PowerPoint</Application>
  <PresentationFormat>Widescreen</PresentationFormat>
  <Paragraphs>120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Celestial</vt:lpstr>
      <vt:lpstr>Quantum Computing:  Theory and Practices</vt:lpstr>
      <vt:lpstr>More Information</vt:lpstr>
      <vt:lpstr>What is a quantum computer?</vt:lpstr>
      <vt:lpstr>What is a quantum bit?</vt:lpstr>
      <vt:lpstr>PowerPoint Presentation</vt:lpstr>
      <vt:lpstr>What is the advantage?</vt:lpstr>
      <vt:lpstr>PowerPoint Presentation</vt:lpstr>
      <vt:lpstr>PowerPoint Presentation</vt:lpstr>
      <vt:lpstr>Quantum algorithms</vt:lpstr>
      <vt:lpstr>Famous algorithms</vt:lpstr>
      <vt:lpstr>Quantum Algorithms</vt:lpstr>
      <vt:lpstr>Combinatorial optimisation</vt:lpstr>
      <vt:lpstr>My own example of quantum computation</vt:lpstr>
      <vt:lpstr>Normal</vt:lpstr>
      <vt:lpstr>quantum speedup</vt:lpstr>
      <vt:lpstr>output</vt:lpstr>
      <vt:lpstr>output</vt:lpstr>
      <vt:lpstr>Technology to build qubits</vt:lpstr>
      <vt:lpstr>IBM  5 qubits processor</vt:lpstr>
      <vt:lpstr>Google Nasa,  D-Wave 2x machine</vt:lpstr>
      <vt:lpstr>Quantum bit in D-wave machine</vt:lpstr>
      <vt:lpstr>PowerPoint Presentation</vt:lpstr>
      <vt:lpstr>ION trapped system: with laser cooling </vt:lpstr>
      <vt:lpstr>Cold Atom Trap experiment at Physics, Chiengmai University, 2020 (5 Rubidium atoms)</vt:lpstr>
      <vt:lpstr>Experiment setup</vt:lpstr>
      <vt:lpstr>IBM  50 qubits quantum computer</vt:lpstr>
      <vt:lpstr>PowerPoint Presentation</vt:lpstr>
      <vt:lpstr>PowerPoint Presentation</vt:lpstr>
      <vt:lpstr>Recent developments</vt:lpstr>
      <vt:lpstr>PowerPoint Presentation</vt:lpstr>
      <vt:lpstr>PowerPoint Presentation</vt:lpstr>
      <vt:lpstr>PowerPoint Presentation</vt:lpstr>
      <vt:lpstr>PowerPoint Presentation</vt:lpstr>
      <vt:lpstr>The Hanyuan-1 Quantum System </vt:lpstr>
      <vt:lpstr>Global landscape:  Global investment </vt:lpstr>
      <vt:lpstr>Public funding initiatives</vt:lpstr>
      <vt:lpstr>Global View </vt:lpstr>
      <vt:lpstr>PowerPoint Presentation</vt:lpstr>
      <vt:lpstr>PowerPoint Presentation</vt:lpstr>
      <vt:lpstr>US Quantum Policy </vt:lpstr>
      <vt:lpstr>PowerPoint Presentation</vt:lpstr>
      <vt:lpstr>Future</vt:lpstr>
      <vt:lpstr>References</vt:lpstr>
      <vt:lpstr>Contributors (student team 2019)</vt:lpstr>
      <vt:lpstr>More Information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Prabhas Chongstitvatana</cp:lastModifiedBy>
  <cp:revision>36</cp:revision>
  <dcterms:created xsi:type="dcterms:W3CDTF">2016-07-13T15:36:01Z</dcterms:created>
  <dcterms:modified xsi:type="dcterms:W3CDTF">2026-05-02T18:12:51Z</dcterms:modified>
</cp:coreProperties>
</file>