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70" r:id="rId16"/>
    <p:sldId id="269" r:id="rId17"/>
    <p:sldId id="271" r:id="rId18"/>
    <p:sldId id="273" r:id="rId19"/>
    <p:sldId id="272" r:id="rId20"/>
    <p:sldId id="275" r:id="rId21"/>
    <p:sldId id="276" r:id="rId22"/>
    <p:sldId id="274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D32B-647B-2531-2705-A374052BF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6BAC4-5E2B-5E7F-87A1-5A00709A1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9D3A1-62F2-3F91-4DDD-3F2BDC87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5884A-EFBF-B120-50E6-A6F69909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29D5F-B4D1-9E53-3345-C600905E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637A-C06F-9F14-0C19-3D5F2683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03DF7-073E-55AE-A468-483B3251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19750-279A-6D24-53F2-B300031F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2E284-D674-8D53-ABCA-645D396C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5ED1-3407-4395-B3BB-4EC1C1D3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612F1-4F4F-CFDD-D5DC-49ED26E24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FB656-1EEC-A65C-190E-43EAFAADC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D826-5F81-74AA-BCBB-F9F8128B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E009B-D0E5-963B-47AA-9B4643D0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4F9F-FAB9-DC2A-415A-2ACAC113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9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27A5-A96F-789A-BF67-14FCAC94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FF9F-7AC4-66E7-1AB2-39368D84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5AF7A-2DD0-022B-A342-6A7B9170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9BA2-53CB-A4A9-7A21-6EB021BF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1553-E15C-B127-6C0D-6B67B994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7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C4DD-835F-A23A-EC24-E330778B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CCC5-BB02-23A8-BC5A-73DF8D045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38EE-094E-75A3-008A-8BE0F847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ACDE3-ABC2-5EFC-2942-6C64E18B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FD593-C730-BEE4-1848-A50219E2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1D48-FA44-ED98-CE8C-2E29527D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1505E-7E1C-F727-907B-B5F6FE2F7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52166-9C47-9954-4E2B-E9B47F306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157C4-768D-4D3E-78E4-B370657A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0F271-8B6B-DAAB-352F-31D1CBB5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721DF-9D4D-2B85-899D-C292DF3C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B1B4-C59B-9D19-47AA-CF0854B2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7D038-61EB-D60A-539C-0011B29F5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85EFD-5C23-4315-EE6B-70525B374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E367-809B-CA29-BBBA-F32A6CA0D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840F8-E15B-3FF2-FFBE-7021CD8CC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EB863-8E78-FEA8-4834-38FF58CF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C298B-2D96-8015-8E39-5EF2516F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91C1F-668B-9898-4FE1-7051238C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16D6-B0F7-956A-2CF6-F2958D55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E4425-A4CC-608D-9ABB-916087EF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92C44-56EF-8DAB-2065-DEB8F8CB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FE7B7-875B-EDB0-02F1-AE63FC51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6A51B-5F58-2995-AFAC-B808BC91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0614D-06EB-10BD-C4A8-390100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C5416-14AE-B22F-B5E4-E5293ECF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B10C-9D8D-7D3A-F90D-2E8DD69C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2EEB-317D-1601-E9E3-BD40A9F8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44AA0-84CF-B477-23D3-709E7734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8C520-ED97-E701-C78B-E0F958F3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92654-B27F-762E-DAC1-EDE4D932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B1947-837C-7DC3-ACCD-C3883211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637E-D197-32E2-AA1C-8B0D3336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160E7-1B0A-653A-EF2D-73DB65292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3A6B-6116-9606-E9AB-533D14E5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5902C-DD51-B396-EB4C-6CA3A590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A8F22-1F2B-6FEE-FDE6-2028CFB9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45B0F-2A95-9129-FF81-2D0EDBDB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744B7-1C67-BAEC-8018-F660F336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93BF2-1C90-53FA-52DB-18277CF2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C1C0-6C7A-2FEF-6292-876629ED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3C1F-89F6-4259-8BA3-282A2E3A717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9335-703C-0ACE-03F0-00C5D97EB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31623-98BB-D7B6-4443-6D70BF3F0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FA0E-5D08-4BB3-AB1F-A7E8F29E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mb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he_National_Museum_of_Computi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4D6E-D386-EE26-2057-9F0F6AF65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Machines Think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9D1A1-3B07-B685-703F-FE5601567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888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Lecture series: Artificial Intelligence Perspective</a:t>
            </a:r>
          </a:p>
          <a:p>
            <a:endParaRPr lang="en-US" dirty="0"/>
          </a:p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 </a:t>
            </a:r>
          </a:p>
          <a:p>
            <a:r>
              <a:rPr lang="en-US" dirty="0"/>
              <a:t>Chulalongkorn University</a:t>
            </a:r>
          </a:p>
        </p:txBody>
      </p:sp>
    </p:spTree>
    <p:extLst>
      <p:ext uri="{BB962C8B-B14F-4D97-AF65-F5344CB8AC3E}">
        <p14:creationId xmlns:p14="http://schemas.microsoft.com/office/powerpoint/2010/main" val="348066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12D4-47D1-0655-D5E3-9DEC8AB1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Alan Turing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E51FC6-2BE5-6CDD-01A9-AC97D7874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25" y="1375794"/>
            <a:ext cx="8067477" cy="5268287"/>
          </a:xfrm>
        </p:spPr>
      </p:pic>
    </p:spTree>
    <p:extLst>
      <p:ext uri="{BB962C8B-B14F-4D97-AF65-F5344CB8AC3E}">
        <p14:creationId xmlns:p14="http://schemas.microsoft.com/office/powerpoint/2010/main" val="293270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FD948-8550-5E49-DE38-44B38EC0A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99" y="805343"/>
            <a:ext cx="8274103" cy="5363231"/>
          </a:xfrm>
        </p:spPr>
      </p:pic>
    </p:spTree>
    <p:extLst>
      <p:ext uri="{BB962C8B-B14F-4D97-AF65-F5344CB8AC3E}">
        <p14:creationId xmlns:p14="http://schemas.microsoft.com/office/powerpoint/2010/main" val="261901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BAF4E-F2EE-69F2-1B9B-D66832BA6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82" y="931178"/>
            <a:ext cx="8176978" cy="5229007"/>
          </a:xfrm>
        </p:spPr>
      </p:pic>
    </p:spTree>
    <p:extLst>
      <p:ext uri="{BB962C8B-B14F-4D97-AF65-F5344CB8AC3E}">
        <p14:creationId xmlns:p14="http://schemas.microsoft.com/office/powerpoint/2010/main" val="353112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B7C18-222C-2D98-1D2E-6B661E494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79" y="768613"/>
            <a:ext cx="594747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3653B-E2F7-155D-BA49-8CB96BC90E42}"/>
              </a:ext>
            </a:extLst>
          </p:cNvPr>
          <p:cNvSpPr txBox="1"/>
          <p:nvPr/>
        </p:nvSpPr>
        <p:spPr>
          <a:xfrm>
            <a:off x="2525086" y="5503178"/>
            <a:ext cx="68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 working replica of a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Bombe"/>
              </a:rPr>
              <a:t>bombe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 now at </a:t>
            </a:r>
            <a:r>
              <a:rPr lang="en-US" b="0" i="0" u="sng" dirty="0">
                <a:effectLst/>
                <a:latin typeface="Arial" panose="020B0604020202020204" pitchFamily="34" charset="0"/>
                <a:hlinkClick r:id="rId4"/>
              </a:rPr>
              <a:t>The National Museum of Computing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 on Bletchley Park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2965C-29A4-6AF3-ADCF-D6081BA1520E}"/>
              </a:ext>
            </a:extLst>
          </p:cNvPr>
          <p:cNvSpPr txBox="1"/>
          <p:nvPr/>
        </p:nvSpPr>
        <p:spPr>
          <a:xfrm>
            <a:off x="2600587" y="6333688"/>
            <a:ext cx="551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https://en.wikipedia.org/wiki/Alan_Turing</a:t>
            </a:r>
          </a:p>
        </p:txBody>
      </p:sp>
    </p:spTree>
    <p:extLst>
      <p:ext uri="{BB962C8B-B14F-4D97-AF65-F5344CB8AC3E}">
        <p14:creationId xmlns:p14="http://schemas.microsoft.com/office/powerpoint/2010/main" val="162442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CD42-7056-9BB0-D2AB-86ED6FA4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30029"/>
            <a:ext cx="10515600" cy="1325563"/>
          </a:xfrm>
        </p:spPr>
        <p:txBody>
          <a:bodyPr/>
          <a:lstStyle/>
          <a:p>
            <a:r>
              <a:rPr lang="en-US" dirty="0"/>
              <a:t>Chinese Room Argument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F9E31-4BF9-DBC8-A836-AF836E4C1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30" y="1434517"/>
            <a:ext cx="7812934" cy="5293454"/>
          </a:xfrm>
        </p:spPr>
      </p:pic>
    </p:spTree>
    <p:extLst>
      <p:ext uri="{BB962C8B-B14F-4D97-AF65-F5344CB8AC3E}">
        <p14:creationId xmlns:p14="http://schemas.microsoft.com/office/powerpoint/2010/main" val="3103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8C036-ADB2-186C-F16F-32F8F1971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21" y="1225750"/>
            <a:ext cx="7407418" cy="4406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8A509-9021-5BDC-300F-53F156E8155D}"/>
              </a:ext>
            </a:extLst>
          </p:cNvPr>
          <p:cNvSpPr txBox="1"/>
          <p:nvPr/>
        </p:nvSpPr>
        <p:spPr>
          <a:xfrm>
            <a:off x="1803633" y="6048462"/>
            <a:ext cx="999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https://medium.com/devansh-mittal/chinese-room-argument-a-robot-cannot-feel-pain-b9fed973aba0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F6C8BF-2A76-7591-3848-AB6B7CDA6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51" y="906011"/>
            <a:ext cx="9242098" cy="5287730"/>
          </a:xfrm>
        </p:spPr>
      </p:pic>
    </p:spTree>
    <p:extLst>
      <p:ext uri="{BB962C8B-B14F-4D97-AF65-F5344CB8AC3E}">
        <p14:creationId xmlns:p14="http://schemas.microsoft.com/office/powerpoint/2010/main" val="207511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7121F-FA1F-8C12-BA17-FC57FAD9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68" y="1023244"/>
            <a:ext cx="9220200" cy="34837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6A0A6-1E0B-626F-8DF0-7DC28C9C3F50}"/>
              </a:ext>
            </a:extLst>
          </p:cNvPr>
          <p:cNvSpPr txBox="1"/>
          <p:nvPr/>
        </p:nvSpPr>
        <p:spPr>
          <a:xfrm>
            <a:off x="823168" y="5092117"/>
            <a:ext cx="1098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article </a:t>
            </a:r>
          </a:p>
          <a:p>
            <a:r>
              <a:rPr lang="en-US" dirty="0"/>
              <a:t>"Minds, Brains, and Programs," by John R. Searle, from The Behavioral and Brain Sciences, vol. 3. Copyright 1980 Cambridge University Press.</a:t>
            </a:r>
          </a:p>
          <a:p>
            <a:r>
              <a:rPr lang="en-US" dirty="0"/>
              <a:t>https://web.archive.org/web/20071210043312/http://members.aol.com/NeoNoetics/MindsBrainsPrograms.html</a:t>
            </a:r>
          </a:p>
        </p:txBody>
      </p:sp>
    </p:spTree>
    <p:extLst>
      <p:ext uri="{BB962C8B-B14F-4D97-AF65-F5344CB8AC3E}">
        <p14:creationId xmlns:p14="http://schemas.microsoft.com/office/powerpoint/2010/main" val="309359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05A0-B640-93ED-2AEC-9CAEA4B3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Argument: Hard AI is False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404BA-0AD1-387D-AC7F-FB33335F1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48" y="1690688"/>
            <a:ext cx="8353264" cy="44223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2B1CD-B9DA-6B9D-0A92-68752AB95CE7}"/>
              </a:ext>
            </a:extLst>
          </p:cNvPr>
          <p:cNvSpPr txBox="1"/>
          <p:nvPr/>
        </p:nvSpPr>
        <p:spPr>
          <a:xfrm>
            <a:off x="1100356" y="6300132"/>
            <a:ext cx="999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https://medium.com/devansh-mittal/chinese-room-argument-a-robot-cannot-feel-pain-b9fed973aba0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34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7A0E-FAA5-4C82-6C51-237DA5EA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vs Syntax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C42BC-98DF-B459-1A7E-300DBF9C1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1" y="2440787"/>
            <a:ext cx="9670497" cy="23668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D62FA-0111-B4FA-5310-7BEFE3E3C594}"/>
              </a:ext>
            </a:extLst>
          </p:cNvPr>
          <p:cNvSpPr txBox="1"/>
          <p:nvPr/>
        </p:nvSpPr>
        <p:spPr>
          <a:xfrm>
            <a:off x="1100355" y="5003856"/>
            <a:ext cx="999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https://medium.com/devansh-mittal/chinese-room-argument-a-robot-cannot-feel-pain-b9fed973aba0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35DC0-8161-BF02-6A89-2A7CB7E86D40}"/>
              </a:ext>
            </a:extLst>
          </p:cNvPr>
          <p:cNvSpPr txBox="1"/>
          <p:nvPr/>
        </p:nvSpPr>
        <p:spPr>
          <a:xfrm>
            <a:off x="1166070" y="5838738"/>
            <a:ext cx="952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 more detailed explanation about Chinese Room Argument and Strong AI: wiki   https://en.wikipedia.org/wiki/Chinese_room</a:t>
            </a:r>
          </a:p>
        </p:txBody>
      </p:sp>
    </p:spTree>
    <p:extLst>
      <p:ext uri="{BB962C8B-B14F-4D97-AF65-F5344CB8AC3E}">
        <p14:creationId xmlns:p14="http://schemas.microsoft.com/office/powerpoint/2010/main" val="203344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FF16-1475-A94B-BBC0-23DD36C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AI vs Soft 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1DD73-1CD5-9A95-BED3-D5F8E169D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65" y="1501630"/>
            <a:ext cx="8230103" cy="5167414"/>
          </a:xfrm>
        </p:spPr>
      </p:pic>
    </p:spTree>
    <p:extLst>
      <p:ext uri="{BB962C8B-B14F-4D97-AF65-F5344CB8AC3E}">
        <p14:creationId xmlns:p14="http://schemas.microsoft.com/office/powerpoint/2010/main" val="303200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49DF-6ADF-35E4-EE6B-C14F1270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Chat Bot: Eliza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8A757-DCE3-452B-701E-24D043C3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13" y="1690688"/>
            <a:ext cx="671017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72CB4-CE0F-A723-CFF2-BF54D2B44216}"/>
              </a:ext>
            </a:extLst>
          </p:cNvPr>
          <p:cNvSpPr txBox="1"/>
          <p:nvPr/>
        </p:nvSpPr>
        <p:spPr>
          <a:xfrm>
            <a:off x="2869035" y="6308209"/>
            <a:ext cx="688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https://en.wikipedia.org/wiki/ELIZA</a:t>
            </a:r>
          </a:p>
        </p:txBody>
      </p:sp>
    </p:spTree>
    <p:extLst>
      <p:ext uri="{BB962C8B-B14F-4D97-AF65-F5344CB8AC3E}">
        <p14:creationId xmlns:p14="http://schemas.microsoft.com/office/powerpoint/2010/main" val="100661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812DB-ED2C-C74C-6788-F563A58C0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49" y="692856"/>
            <a:ext cx="8365189" cy="5472288"/>
          </a:xfrm>
        </p:spPr>
      </p:pic>
    </p:spTree>
    <p:extLst>
      <p:ext uri="{BB962C8B-B14F-4D97-AF65-F5344CB8AC3E}">
        <p14:creationId xmlns:p14="http://schemas.microsoft.com/office/powerpoint/2010/main" val="2477803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EC6A-D6DA-D538-13DB-C7AD331A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Wider View: Philosophy of Mind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EAE1AD-B84D-9E1B-8850-0197501B0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81" y="1501629"/>
            <a:ext cx="7777893" cy="5238303"/>
          </a:xfrm>
        </p:spPr>
      </p:pic>
    </p:spTree>
    <p:extLst>
      <p:ext uri="{BB962C8B-B14F-4D97-AF65-F5344CB8AC3E}">
        <p14:creationId xmlns:p14="http://schemas.microsoft.com/office/powerpoint/2010/main" val="344943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8BF5B-F558-DD60-C270-1BD1C74C1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56" y="1591374"/>
            <a:ext cx="9153088" cy="3267285"/>
          </a:xfrm>
        </p:spPr>
      </p:pic>
    </p:spTree>
    <p:extLst>
      <p:ext uri="{BB962C8B-B14F-4D97-AF65-F5344CB8AC3E}">
        <p14:creationId xmlns:p14="http://schemas.microsoft.com/office/powerpoint/2010/main" val="3431898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9C14-1C20-6A5A-7991-1CCBC143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0" y="449014"/>
            <a:ext cx="10515600" cy="1325563"/>
          </a:xfrm>
        </p:spPr>
        <p:txBody>
          <a:bodyPr/>
          <a:lstStyle/>
          <a:p>
            <a:r>
              <a:rPr lang="en-US" dirty="0"/>
              <a:t>Debates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11597-377C-4910-4C07-9526EA5A7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12" y="449014"/>
            <a:ext cx="8001593" cy="6292711"/>
          </a:xfrm>
        </p:spPr>
      </p:pic>
    </p:spTree>
    <p:extLst>
      <p:ext uri="{BB962C8B-B14F-4D97-AF65-F5344CB8AC3E}">
        <p14:creationId xmlns:p14="http://schemas.microsoft.com/office/powerpoint/2010/main" val="118864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9844-421A-14AA-F6BA-F1082E27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explanation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03733-DAF6-8B86-9304-B119100B3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4" y="1700545"/>
            <a:ext cx="8987354" cy="4792330"/>
          </a:xfrm>
        </p:spPr>
      </p:pic>
    </p:spTree>
    <p:extLst>
      <p:ext uri="{BB962C8B-B14F-4D97-AF65-F5344CB8AC3E}">
        <p14:creationId xmlns:p14="http://schemas.microsoft.com/office/powerpoint/2010/main" val="72605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D9B3-8584-616D-2F1B-AC41D9FD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06227-485E-15E3-B25A-5A8B53A66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41" y="2399251"/>
            <a:ext cx="8311724" cy="2953224"/>
          </a:xfrm>
        </p:spPr>
      </p:pic>
    </p:spTree>
    <p:extLst>
      <p:ext uri="{BB962C8B-B14F-4D97-AF65-F5344CB8AC3E}">
        <p14:creationId xmlns:p14="http://schemas.microsoft.com/office/powerpoint/2010/main" val="32075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7432-77D4-FDC1-C4F7-B189A4B7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63121"/>
            <a:ext cx="10515600" cy="1325563"/>
          </a:xfrm>
        </p:spPr>
        <p:txBody>
          <a:bodyPr/>
          <a:lstStyle/>
          <a:p>
            <a:r>
              <a:rPr lang="en-US" dirty="0"/>
              <a:t>How to measure Intelligence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2476E-36D7-45C2-26BF-C86A080C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6" y="1284218"/>
            <a:ext cx="6828639" cy="5416405"/>
          </a:xfrm>
        </p:spPr>
      </p:pic>
    </p:spTree>
    <p:extLst>
      <p:ext uri="{BB962C8B-B14F-4D97-AF65-F5344CB8AC3E}">
        <p14:creationId xmlns:p14="http://schemas.microsoft.com/office/powerpoint/2010/main" val="142951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098B8-88A0-B29C-E6AB-73AF565DF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08" y="855677"/>
            <a:ext cx="7276872" cy="5363231"/>
          </a:xfrm>
        </p:spPr>
      </p:pic>
    </p:spTree>
    <p:extLst>
      <p:ext uri="{BB962C8B-B14F-4D97-AF65-F5344CB8AC3E}">
        <p14:creationId xmlns:p14="http://schemas.microsoft.com/office/powerpoint/2010/main" val="305268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743D77-5F82-6EF7-7BC0-051124B2A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41" y="1249959"/>
            <a:ext cx="8338745" cy="4910225"/>
          </a:xfrm>
        </p:spPr>
      </p:pic>
    </p:spTree>
    <p:extLst>
      <p:ext uri="{BB962C8B-B14F-4D97-AF65-F5344CB8AC3E}">
        <p14:creationId xmlns:p14="http://schemas.microsoft.com/office/powerpoint/2010/main" val="33565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CF71-5750-98D3-C988-13E1D806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/>
          <a:lstStyle/>
          <a:p>
            <a:r>
              <a:rPr lang="en-US" dirty="0"/>
              <a:t>Turing Test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487BD-29AB-5337-90DB-1C9B669F0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6" y="1342239"/>
            <a:ext cx="8164555" cy="5226137"/>
          </a:xfrm>
        </p:spPr>
      </p:pic>
    </p:spTree>
    <p:extLst>
      <p:ext uri="{BB962C8B-B14F-4D97-AF65-F5344CB8AC3E}">
        <p14:creationId xmlns:p14="http://schemas.microsoft.com/office/powerpoint/2010/main" val="73640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856033-BE45-4EE8-AC47-B4DD72A0A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78" y="939567"/>
            <a:ext cx="9301411" cy="5170284"/>
          </a:xfrm>
        </p:spPr>
      </p:pic>
    </p:spTree>
    <p:extLst>
      <p:ext uri="{BB962C8B-B14F-4D97-AF65-F5344CB8AC3E}">
        <p14:creationId xmlns:p14="http://schemas.microsoft.com/office/powerpoint/2010/main" val="2982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5D77-3931-D4B1-361B-C0A6E4C3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38622"/>
            <a:ext cx="10515600" cy="1325563"/>
          </a:xfrm>
        </p:spPr>
        <p:txBody>
          <a:bodyPr/>
          <a:lstStyle/>
          <a:p>
            <a:r>
              <a:rPr lang="en-US" dirty="0"/>
              <a:t>Total Turing Test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6FAC1-B636-7171-8017-731B3DEF7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71" y="1308683"/>
            <a:ext cx="8295179" cy="5268286"/>
          </a:xfrm>
        </p:spPr>
      </p:pic>
    </p:spTree>
    <p:extLst>
      <p:ext uri="{BB962C8B-B14F-4D97-AF65-F5344CB8AC3E}">
        <p14:creationId xmlns:p14="http://schemas.microsoft.com/office/powerpoint/2010/main" val="148018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214</Words>
  <Application>Microsoft Office PowerPoint</Application>
  <PresentationFormat>Widescreen</PresentationFormat>
  <Paragraphs>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Can Machines Think ?</vt:lpstr>
      <vt:lpstr>Hard AI vs Soft AI</vt:lpstr>
      <vt:lpstr>Soft AI</vt:lpstr>
      <vt:lpstr>How to measure Intelligence</vt:lpstr>
      <vt:lpstr>PowerPoint Presentation</vt:lpstr>
      <vt:lpstr>PowerPoint Presentation</vt:lpstr>
      <vt:lpstr>Turing Test</vt:lpstr>
      <vt:lpstr>PowerPoint Presentation</vt:lpstr>
      <vt:lpstr>Total Turing Test</vt:lpstr>
      <vt:lpstr>Who is Alan Turing</vt:lpstr>
      <vt:lpstr>PowerPoint Presentation</vt:lpstr>
      <vt:lpstr>PowerPoint Presentation</vt:lpstr>
      <vt:lpstr>PowerPoint Presentation</vt:lpstr>
      <vt:lpstr>Chinese Room Argument</vt:lpstr>
      <vt:lpstr>PowerPoint Presentation</vt:lpstr>
      <vt:lpstr>PowerPoint Presentation</vt:lpstr>
      <vt:lpstr>PowerPoint Presentation</vt:lpstr>
      <vt:lpstr>Argument: Hard AI is False</vt:lpstr>
      <vt:lpstr>Semantics vs Syntax</vt:lpstr>
      <vt:lpstr>First Chat Bot: Eliza</vt:lpstr>
      <vt:lpstr>PowerPoint Presentation</vt:lpstr>
      <vt:lpstr>Wider View: Philosophy of Mind</vt:lpstr>
      <vt:lpstr>PowerPoint Presentation</vt:lpstr>
      <vt:lpstr>Debates</vt:lpstr>
      <vt:lpstr>Alternative explanation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5</cp:revision>
  <dcterms:created xsi:type="dcterms:W3CDTF">2025-02-20T15:45:19Z</dcterms:created>
  <dcterms:modified xsi:type="dcterms:W3CDTF">2025-02-21T03:51:47Z</dcterms:modified>
</cp:coreProperties>
</file>