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59" r:id="rId6"/>
    <p:sldId id="260" r:id="rId7"/>
    <p:sldId id="261" r:id="rId8"/>
    <p:sldId id="262" r:id="rId9"/>
    <p:sldId id="283" r:id="rId10"/>
    <p:sldId id="258" r:id="rId11"/>
    <p:sldId id="268" r:id="rId12"/>
    <p:sldId id="269" r:id="rId13"/>
    <p:sldId id="270" r:id="rId14"/>
    <p:sldId id="266" r:id="rId15"/>
    <p:sldId id="267" r:id="rId16"/>
    <p:sldId id="271" r:id="rId17"/>
    <p:sldId id="272" r:id="rId18"/>
    <p:sldId id="273" r:id="rId19"/>
    <p:sldId id="274" r:id="rId20"/>
    <p:sldId id="284" r:id="rId21"/>
    <p:sldId id="285" r:id="rId22"/>
    <p:sldId id="286" r:id="rId23"/>
    <p:sldId id="287" r:id="rId24"/>
    <p:sldId id="275" r:id="rId25"/>
    <p:sldId id="276" r:id="rId26"/>
    <p:sldId id="277" r:id="rId27"/>
    <p:sldId id="278"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2A8E-F6B4-39C3-5CBB-9967BCD8A4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D548A6-591D-C974-593D-3514EF7FC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F68A92-FF4F-A52D-11CD-E2177F2351A9}"/>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5" name="Footer Placeholder 4">
            <a:extLst>
              <a:ext uri="{FF2B5EF4-FFF2-40B4-BE49-F238E27FC236}">
                <a16:creationId xmlns:a16="http://schemas.microsoft.com/office/drawing/2014/main" id="{F326F987-A5CF-B403-3A8B-690953D93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CE80B-C68A-C9E1-0591-AEB7F96A0B8D}"/>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284016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2AE6-DA3E-4CA9-A3B1-CD3D630BC3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E0B67A-FFA5-F173-EBD0-BA31AF6D57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4297F-B633-205D-0BFD-018CF251F430}"/>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5" name="Footer Placeholder 4">
            <a:extLst>
              <a:ext uri="{FF2B5EF4-FFF2-40B4-BE49-F238E27FC236}">
                <a16:creationId xmlns:a16="http://schemas.microsoft.com/office/drawing/2014/main" id="{5419958A-80FC-6AA6-02C5-0B1F21EBA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10141-E010-0684-3691-A839D455384B}"/>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249399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114D9A-9118-BB32-9223-A42755ED04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5FD57E-9B25-6365-824A-6236EE1DF3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25D8F-09B3-BC23-99C5-A352476DF11B}"/>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5" name="Footer Placeholder 4">
            <a:extLst>
              <a:ext uri="{FF2B5EF4-FFF2-40B4-BE49-F238E27FC236}">
                <a16:creationId xmlns:a16="http://schemas.microsoft.com/office/drawing/2014/main" id="{3B01E63D-E54E-6892-1195-A87077E0E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23A0C-D9F3-E48D-C729-D20D75667B80}"/>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136816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6558-D418-BD0D-0C7C-D9D62F31DE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47544-EDF3-0508-1662-C861AB0EB6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CCF47-8727-0574-D1C2-17D47CEDF372}"/>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5" name="Footer Placeholder 4">
            <a:extLst>
              <a:ext uri="{FF2B5EF4-FFF2-40B4-BE49-F238E27FC236}">
                <a16:creationId xmlns:a16="http://schemas.microsoft.com/office/drawing/2014/main" id="{7565A00D-47BD-2AC6-8297-A3C30AB94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A2736-B2EE-26F6-DA16-EA2E53E9A9DA}"/>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284997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94A8-1A40-DD06-FF49-41BF0A804A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383F30-A46D-2ED6-A2E7-52CD4D1E8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DBFF52-A582-4A9F-EE26-3F94E34849E4}"/>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5" name="Footer Placeholder 4">
            <a:extLst>
              <a:ext uri="{FF2B5EF4-FFF2-40B4-BE49-F238E27FC236}">
                <a16:creationId xmlns:a16="http://schemas.microsoft.com/office/drawing/2014/main" id="{D2877644-5DA5-8A1C-2588-8F28A0F8C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1FAD3-FBEF-EDCA-700A-443E073B42D1}"/>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367244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857D-DF20-9ECE-0DEC-EC243A155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75588-6665-E805-E26B-53DD8FDB97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D50D6E-8B3C-F727-40AA-926AA893F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B3DF5-E6A0-DD7F-04C7-B9495D81576B}"/>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6" name="Footer Placeholder 5">
            <a:extLst>
              <a:ext uri="{FF2B5EF4-FFF2-40B4-BE49-F238E27FC236}">
                <a16:creationId xmlns:a16="http://schemas.microsoft.com/office/drawing/2014/main" id="{7470B8F9-E26B-9F9C-FB3E-2DECF4F98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09495-8743-35D0-630E-3D7CE10DC12F}"/>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74842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CEFF-AA5B-FB16-4AFA-F787F10E29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30559-B2E2-0721-AF7A-B8E3D7F46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16E365-4F27-D5A6-07C9-05E668AD16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EEA8FE-4337-1449-95FC-3EB2BF913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B2CAD2-1E43-C8BB-A438-9EE1152C96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710C6-E8AE-F6CB-BEAC-EA540E86C0E9}"/>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8" name="Footer Placeholder 7">
            <a:extLst>
              <a:ext uri="{FF2B5EF4-FFF2-40B4-BE49-F238E27FC236}">
                <a16:creationId xmlns:a16="http://schemas.microsoft.com/office/drawing/2014/main" id="{F86D7788-77DC-D1B2-1F2C-9BD60EF3F3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F2914B-AAA5-506B-D140-4A352B7BFD87}"/>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378204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CF15-A5BA-4E24-A3F7-58F1152244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460A86-158D-421F-443B-F81F1AB396E5}"/>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4" name="Footer Placeholder 3">
            <a:extLst>
              <a:ext uri="{FF2B5EF4-FFF2-40B4-BE49-F238E27FC236}">
                <a16:creationId xmlns:a16="http://schemas.microsoft.com/office/drawing/2014/main" id="{E5D98C2F-923A-92E8-D1B2-CB94F36FCE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9186DD-1D4B-D781-1D17-61FACD269990}"/>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47615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4EB36-1836-0AA8-C38E-98DD3B0F67EF}"/>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3" name="Footer Placeholder 2">
            <a:extLst>
              <a:ext uri="{FF2B5EF4-FFF2-40B4-BE49-F238E27FC236}">
                <a16:creationId xmlns:a16="http://schemas.microsoft.com/office/drawing/2014/main" id="{1FA0F78D-B9A5-15A2-E6BE-666EEE8CE2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94A286-2A6E-C432-5A9B-BE67F7E1B7AA}"/>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386184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0D49-F39E-FBFB-7018-3F06D6F61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64A99-A71E-CBD7-7EEE-57B572E3D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52188F-0AD7-8BE2-2A9D-E6B08BF5D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335E3-2454-E12C-C111-F2EAF31DB501}"/>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6" name="Footer Placeholder 5">
            <a:extLst>
              <a:ext uri="{FF2B5EF4-FFF2-40B4-BE49-F238E27FC236}">
                <a16:creationId xmlns:a16="http://schemas.microsoft.com/office/drawing/2014/main" id="{FCE635F7-B8CC-0370-532D-481B27A04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8FCAE-2429-11AF-EDC1-2E199C71904A}"/>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199856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1D19-05AA-53F4-D838-1EEBC733D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52A9F-9DEE-59D3-FDAE-D4749C820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7A84A-EAE5-BE12-0EFD-440C229E5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AA0FD-8B6C-0AA1-01AD-AFC06873EE89}"/>
              </a:ext>
            </a:extLst>
          </p:cNvPr>
          <p:cNvSpPr>
            <a:spLocks noGrp="1"/>
          </p:cNvSpPr>
          <p:nvPr>
            <p:ph type="dt" sz="half" idx="10"/>
          </p:nvPr>
        </p:nvSpPr>
        <p:spPr/>
        <p:txBody>
          <a:bodyPr/>
          <a:lstStyle/>
          <a:p>
            <a:fld id="{EC988B83-9415-4FF2-872A-7DAEF265AB03}" type="datetimeFigureOut">
              <a:rPr lang="en-US" smtClean="0"/>
              <a:t>4/20/2025</a:t>
            </a:fld>
            <a:endParaRPr lang="en-US"/>
          </a:p>
        </p:txBody>
      </p:sp>
      <p:sp>
        <p:nvSpPr>
          <p:cNvPr id="6" name="Footer Placeholder 5">
            <a:extLst>
              <a:ext uri="{FF2B5EF4-FFF2-40B4-BE49-F238E27FC236}">
                <a16:creationId xmlns:a16="http://schemas.microsoft.com/office/drawing/2014/main" id="{8B21012A-E033-42E2-C0FA-F6A5D265A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6C558-8D63-EBB3-C0EB-32E8F551EE78}"/>
              </a:ext>
            </a:extLst>
          </p:cNvPr>
          <p:cNvSpPr>
            <a:spLocks noGrp="1"/>
          </p:cNvSpPr>
          <p:nvPr>
            <p:ph type="sldNum" sz="quarter" idx="12"/>
          </p:nvPr>
        </p:nvSpPr>
        <p:spPr/>
        <p:txBody>
          <a:bodyPr/>
          <a:lstStyle/>
          <a:p>
            <a:fld id="{8DF7BB86-66E2-4756-816D-82FDADEAEE39}" type="slidenum">
              <a:rPr lang="en-US" smtClean="0"/>
              <a:t>‹#›</a:t>
            </a:fld>
            <a:endParaRPr lang="en-US"/>
          </a:p>
        </p:txBody>
      </p:sp>
    </p:spTree>
    <p:extLst>
      <p:ext uri="{BB962C8B-B14F-4D97-AF65-F5344CB8AC3E}">
        <p14:creationId xmlns:p14="http://schemas.microsoft.com/office/powerpoint/2010/main" val="335242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42D78-01FE-7345-4872-9739D6467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96A790-5C5A-898C-3DCB-4D445C0F9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C613B-D1A5-1BD2-5C5B-EDB16F2E9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88B83-9415-4FF2-872A-7DAEF265AB03}" type="datetimeFigureOut">
              <a:rPr lang="en-US" smtClean="0"/>
              <a:t>4/20/2025</a:t>
            </a:fld>
            <a:endParaRPr lang="en-US"/>
          </a:p>
        </p:txBody>
      </p:sp>
      <p:sp>
        <p:nvSpPr>
          <p:cNvPr id="5" name="Footer Placeholder 4">
            <a:extLst>
              <a:ext uri="{FF2B5EF4-FFF2-40B4-BE49-F238E27FC236}">
                <a16:creationId xmlns:a16="http://schemas.microsoft.com/office/drawing/2014/main" id="{22EDC7CF-EAF8-95A3-75DF-2E455E3CF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FA23F8-B9E8-FF27-B997-497DB3F025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7BB86-66E2-4756-816D-82FDADEAEE39}" type="slidenum">
              <a:rPr lang="en-US" smtClean="0"/>
              <a:t>‹#›</a:t>
            </a:fld>
            <a:endParaRPr lang="en-US"/>
          </a:p>
        </p:txBody>
      </p:sp>
    </p:spTree>
    <p:extLst>
      <p:ext uri="{BB962C8B-B14F-4D97-AF65-F5344CB8AC3E}">
        <p14:creationId xmlns:p14="http://schemas.microsoft.com/office/powerpoint/2010/main" val="1074694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usinessenergyuk.com/knowledge-hub/chatgpt-energy-consumption-visualized/" TargetMode="External"/><Relationship Id="rId2" Type="http://schemas.openxmlformats.org/officeDocument/2006/relationships/hyperlink" Target="https://www.baeldung.com/cs/chatgpt-large-language-models-power-consump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cholar.google.com/citations?user=fnDQwyIAAAAJ&amp;hl=nl" TargetMode="External"/><Relationship Id="rId2" Type="http://schemas.openxmlformats.org/officeDocument/2006/relationships/hyperlink" Target="https://ceur-ws.org/Vol-2561/paper5.pdf" TargetMode="External"/><Relationship Id="rId1" Type="http://schemas.openxmlformats.org/officeDocument/2006/relationships/slideLayout" Target="../slideLayouts/slideLayout2.xml"/><Relationship Id="rId4" Type="http://schemas.openxmlformats.org/officeDocument/2006/relationships/hyperlink" Target="https://www.mdpi.com/1099-4300/25/2/287"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p.eng.chula.ac.th/~prabhas/paper/mypub.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d.stanford.edu/news/all-news/2025/04/ai-index-report-science-medicine.html" TargetMode="External"/><Relationship Id="rId2" Type="http://schemas.openxmlformats.org/officeDocument/2006/relationships/hyperlink" Target="https://www.sciencenewstoday.org/how-ai-is-transforming-healthcare-diagnosis-treatment-and-beyond" TargetMode="External"/><Relationship Id="rId1" Type="http://schemas.openxmlformats.org/officeDocument/2006/relationships/slideLayout" Target="../slideLayouts/slideLayout2.xml"/><Relationship Id="rId4" Type="http://schemas.openxmlformats.org/officeDocument/2006/relationships/hyperlink" Target="https://news.harvard.edu/gazette/story/2025/03/how-ai-is-transforming-medicine-healthc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CFF7-CCCD-796A-0034-8012A20657DF}"/>
              </a:ext>
            </a:extLst>
          </p:cNvPr>
          <p:cNvSpPr>
            <a:spLocks noGrp="1"/>
          </p:cNvSpPr>
          <p:nvPr>
            <p:ph type="ctrTitle"/>
          </p:nvPr>
        </p:nvSpPr>
        <p:spPr/>
        <p:txBody>
          <a:bodyPr/>
          <a:lstStyle/>
          <a:p>
            <a:r>
              <a:rPr lang="en-US" dirty="0"/>
              <a:t>Future of Artificial Intelligence</a:t>
            </a:r>
          </a:p>
        </p:txBody>
      </p:sp>
      <p:sp>
        <p:nvSpPr>
          <p:cNvPr id="3" name="Subtitle 2">
            <a:extLst>
              <a:ext uri="{FF2B5EF4-FFF2-40B4-BE49-F238E27FC236}">
                <a16:creationId xmlns:a16="http://schemas.microsoft.com/office/drawing/2014/main" id="{25F125EE-1E74-8D50-DC74-FFBB0BD1D2BA}"/>
              </a:ext>
            </a:extLst>
          </p:cNvPr>
          <p:cNvSpPr>
            <a:spLocks noGrp="1"/>
          </p:cNvSpPr>
          <p:nvPr>
            <p:ph type="subTitle" idx="1"/>
          </p:nvPr>
        </p:nvSpPr>
        <p:spPr>
          <a:xfrm>
            <a:off x="1524000" y="3940366"/>
            <a:ext cx="9144000" cy="1655762"/>
          </a:xfrm>
        </p:spPr>
        <p:txBody>
          <a:bodyPr>
            <a:normAutofit lnSpcReduction="10000"/>
          </a:bodyPr>
          <a:lstStyle/>
          <a:p>
            <a:r>
              <a:rPr lang="en-US" dirty="0"/>
              <a:t>Lecture series on Artificial Intelligence Perspective</a:t>
            </a:r>
          </a:p>
          <a:p>
            <a:r>
              <a:rPr lang="en-US" dirty="0"/>
              <a:t>Prabhas Chongstitvatana</a:t>
            </a:r>
          </a:p>
          <a:p>
            <a:r>
              <a:rPr lang="en-US" dirty="0"/>
              <a:t>Faculty of Engineering</a:t>
            </a:r>
          </a:p>
          <a:p>
            <a:r>
              <a:rPr lang="en-US" dirty="0"/>
              <a:t>Chulalongkorn University</a:t>
            </a:r>
          </a:p>
        </p:txBody>
      </p:sp>
    </p:spTree>
    <p:extLst>
      <p:ext uri="{BB962C8B-B14F-4D97-AF65-F5344CB8AC3E}">
        <p14:creationId xmlns:p14="http://schemas.microsoft.com/office/powerpoint/2010/main" val="310675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B6EDB5-CC68-278D-CDBD-71DCC5A616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733" y="706278"/>
            <a:ext cx="7711426" cy="5445443"/>
          </a:xfrm>
        </p:spPr>
      </p:pic>
    </p:spTree>
    <p:extLst>
      <p:ext uri="{BB962C8B-B14F-4D97-AF65-F5344CB8AC3E}">
        <p14:creationId xmlns:p14="http://schemas.microsoft.com/office/powerpoint/2010/main" val="278951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32DF84-9976-D3B8-6304-FB6F02AFE0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2954" y="576072"/>
            <a:ext cx="7563898" cy="5555171"/>
          </a:xfrm>
        </p:spPr>
      </p:pic>
    </p:spTree>
    <p:extLst>
      <p:ext uri="{BB962C8B-B14F-4D97-AF65-F5344CB8AC3E}">
        <p14:creationId xmlns:p14="http://schemas.microsoft.com/office/powerpoint/2010/main" val="108874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D7A123-B422-0A3D-8358-9F93455DD5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630" y="1297166"/>
            <a:ext cx="7944739" cy="3579412"/>
          </a:xfrm>
        </p:spPr>
      </p:pic>
    </p:spTree>
    <p:extLst>
      <p:ext uri="{BB962C8B-B14F-4D97-AF65-F5344CB8AC3E}">
        <p14:creationId xmlns:p14="http://schemas.microsoft.com/office/powerpoint/2010/main" val="270842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6A010D-0343-3E69-AA4B-1043FCFF65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3135" y="915654"/>
            <a:ext cx="8499391" cy="5026692"/>
          </a:xfrm>
        </p:spPr>
      </p:pic>
    </p:spTree>
    <p:extLst>
      <p:ext uri="{BB962C8B-B14F-4D97-AF65-F5344CB8AC3E}">
        <p14:creationId xmlns:p14="http://schemas.microsoft.com/office/powerpoint/2010/main" val="85599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5461FF-D429-DC07-F0F4-38445ED9CA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691" y="557784"/>
            <a:ext cx="7237649" cy="5600891"/>
          </a:xfrm>
        </p:spPr>
      </p:pic>
    </p:spTree>
    <p:extLst>
      <p:ext uri="{BB962C8B-B14F-4D97-AF65-F5344CB8AC3E}">
        <p14:creationId xmlns:p14="http://schemas.microsoft.com/office/powerpoint/2010/main" val="305434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239AE7-E5E3-D52A-039D-1B272DBCBC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7696" y="687990"/>
            <a:ext cx="7463815" cy="5482019"/>
          </a:xfrm>
        </p:spPr>
      </p:pic>
    </p:spTree>
    <p:extLst>
      <p:ext uri="{BB962C8B-B14F-4D97-AF65-F5344CB8AC3E}">
        <p14:creationId xmlns:p14="http://schemas.microsoft.com/office/powerpoint/2010/main" val="354265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A588EB-D73F-1540-BF0F-67618899D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6018" y="601645"/>
            <a:ext cx="7109150" cy="5654710"/>
          </a:xfrm>
        </p:spPr>
      </p:pic>
    </p:spTree>
    <p:extLst>
      <p:ext uri="{BB962C8B-B14F-4D97-AF65-F5344CB8AC3E}">
        <p14:creationId xmlns:p14="http://schemas.microsoft.com/office/powerpoint/2010/main" val="325736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CDEB62-B6A6-6B01-B8A2-07CD13B7FC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4560" y="1278366"/>
            <a:ext cx="8642511" cy="4301268"/>
          </a:xfrm>
        </p:spPr>
      </p:pic>
    </p:spTree>
    <p:extLst>
      <p:ext uri="{BB962C8B-B14F-4D97-AF65-F5344CB8AC3E}">
        <p14:creationId xmlns:p14="http://schemas.microsoft.com/office/powerpoint/2010/main" val="417314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C6CE4B-A72A-AC42-260E-17B7F09B0F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5902" y="692562"/>
            <a:ext cx="7698030" cy="5472875"/>
          </a:xfrm>
        </p:spPr>
      </p:pic>
    </p:spTree>
    <p:extLst>
      <p:ext uri="{BB962C8B-B14F-4D97-AF65-F5344CB8AC3E}">
        <p14:creationId xmlns:p14="http://schemas.microsoft.com/office/powerpoint/2010/main" val="321441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341A-62F6-CBB7-4F5D-DD41F3D22BFC}"/>
              </a:ext>
            </a:extLst>
          </p:cNvPr>
          <p:cNvSpPr>
            <a:spLocks noGrp="1"/>
          </p:cNvSpPr>
          <p:nvPr>
            <p:ph type="title"/>
          </p:nvPr>
        </p:nvSpPr>
        <p:spPr>
          <a:xfrm>
            <a:off x="2136648" y="401701"/>
            <a:ext cx="7766304" cy="1325563"/>
          </a:xfrm>
        </p:spPr>
        <p:txBody>
          <a:bodyPr/>
          <a:lstStyle/>
          <a:p>
            <a:r>
              <a:rPr lang="en-US" dirty="0"/>
              <a:t>energy consumption of AI</a:t>
            </a:r>
          </a:p>
        </p:txBody>
      </p:sp>
      <p:sp>
        <p:nvSpPr>
          <p:cNvPr id="3" name="Content Placeholder 2">
            <a:extLst>
              <a:ext uri="{FF2B5EF4-FFF2-40B4-BE49-F238E27FC236}">
                <a16:creationId xmlns:a16="http://schemas.microsoft.com/office/drawing/2014/main" id="{CCF89B3F-A072-D744-E371-E945E3F3CFCF}"/>
              </a:ext>
            </a:extLst>
          </p:cNvPr>
          <p:cNvSpPr>
            <a:spLocks noGrp="1"/>
          </p:cNvSpPr>
          <p:nvPr>
            <p:ph idx="1"/>
          </p:nvPr>
        </p:nvSpPr>
        <p:spPr>
          <a:xfrm>
            <a:off x="2039112" y="1843913"/>
            <a:ext cx="8996172" cy="4351338"/>
          </a:xfrm>
        </p:spPr>
        <p:txBody>
          <a:bodyPr/>
          <a:lstStyle/>
          <a:p>
            <a:endParaRPr lang="en-US" dirty="0"/>
          </a:p>
          <a:p>
            <a:r>
              <a:rPr lang="en-US" dirty="0">
                <a:hlinkClick r:id="rId2"/>
              </a:rPr>
              <a:t>https://www.baeldung.com/cs/chatgpt-large-language-models-power-consumption</a:t>
            </a:r>
            <a:endParaRPr lang="en-US" dirty="0"/>
          </a:p>
          <a:p>
            <a:endParaRPr lang="en-US" dirty="0"/>
          </a:p>
          <a:p>
            <a:r>
              <a:rPr lang="en-US" dirty="0">
                <a:hlinkClick r:id="rId3"/>
              </a:rPr>
              <a:t>https://www.businessenergyuk.com/knowledge-hub/chatgpt-energy-consumption-visualized/</a:t>
            </a:r>
            <a:endParaRPr lang="en-US" dirty="0"/>
          </a:p>
          <a:p>
            <a:endParaRPr lang="en-US" dirty="0"/>
          </a:p>
          <a:p>
            <a:endParaRPr lang="en-US" dirty="0"/>
          </a:p>
        </p:txBody>
      </p:sp>
    </p:spTree>
    <p:extLst>
      <p:ext uri="{BB962C8B-B14F-4D97-AF65-F5344CB8AC3E}">
        <p14:creationId xmlns:p14="http://schemas.microsoft.com/office/powerpoint/2010/main" val="220423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0211EB-5BF4-4FAC-C096-C9C05412F7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508" y="642270"/>
            <a:ext cx="7605965" cy="5573459"/>
          </a:xfrm>
        </p:spPr>
      </p:pic>
    </p:spTree>
    <p:extLst>
      <p:ext uri="{BB962C8B-B14F-4D97-AF65-F5344CB8AC3E}">
        <p14:creationId xmlns:p14="http://schemas.microsoft.com/office/powerpoint/2010/main" val="732081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FA63F4-D619-144B-5F64-DCF50CAD10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092" y="676656"/>
            <a:ext cx="8952870" cy="5341017"/>
          </a:xfrm>
        </p:spPr>
      </p:pic>
    </p:spTree>
    <p:extLst>
      <p:ext uri="{BB962C8B-B14F-4D97-AF65-F5344CB8AC3E}">
        <p14:creationId xmlns:p14="http://schemas.microsoft.com/office/powerpoint/2010/main" val="1141949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54099F-A821-8823-0EB3-AE4739AEC8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5500" y="1060704"/>
            <a:ext cx="8688213" cy="4900835"/>
          </a:xfrm>
        </p:spPr>
      </p:pic>
    </p:spTree>
    <p:extLst>
      <p:ext uri="{BB962C8B-B14F-4D97-AF65-F5344CB8AC3E}">
        <p14:creationId xmlns:p14="http://schemas.microsoft.com/office/powerpoint/2010/main" val="168726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A657A2-F21E-D3E2-7DBE-219BBC61F7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9048" y="740664"/>
            <a:ext cx="8268783" cy="4795425"/>
          </a:xfrm>
        </p:spPr>
      </p:pic>
    </p:spTree>
    <p:extLst>
      <p:ext uri="{BB962C8B-B14F-4D97-AF65-F5344CB8AC3E}">
        <p14:creationId xmlns:p14="http://schemas.microsoft.com/office/powerpoint/2010/main" val="3244897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8917931-36B3-6223-05CD-12C200E73A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3210" y="1992042"/>
            <a:ext cx="8833686" cy="2873915"/>
          </a:xfrm>
        </p:spPr>
      </p:pic>
    </p:spTree>
    <p:extLst>
      <p:ext uri="{BB962C8B-B14F-4D97-AF65-F5344CB8AC3E}">
        <p14:creationId xmlns:p14="http://schemas.microsoft.com/office/powerpoint/2010/main" val="127857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F37FE7-7E6E-225A-893F-4BAEA443EE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811" y="667512"/>
            <a:ext cx="7787341" cy="5381435"/>
          </a:xfrm>
        </p:spPr>
      </p:pic>
    </p:spTree>
    <p:extLst>
      <p:ext uri="{BB962C8B-B14F-4D97-AF65-F5344CB8AC3E}">
        <p14:creationId xmlns:p14="http://schemas.microsoft.com/office/powerpoint/2010/main" val="164512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5C61A8-FE4F-F29E-A024-E405DEDAB0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532" y="1316736"/>
            <a:ext cx="8602935" cy="3879755"/>
          </a:xfrm>
        </p:spPr>
      </p:pic>
    </p:spTree>
    <p:extLst>
      <p:ext uri="{BB962C8B-B14F-4D97-AF65-F5344CB8AC3E}">
        <p14:creationId xmlns:p14="http://schemas.microsoft.com/office/powerpoint/2010/main" val="393660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0403F8-95A6-9219-AB37-EBC3721B76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8884" y="601122"/>
            <a:ext cx="7976439" cy="5655755"/>
          </a:xfrm>
        </p:spPr>
      </p:pic>
    </p:spTree>
    <p:extLst>
      <p:ext uri="{BB962C8B-B14F-4D97-AF65-F5344CB8AC3E}">
        <p14:creationId xmlns:p14="http://schemas.microsoft.com/office/powerpoint/2010/main" val="3967656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5EDF-4480-46BD-A68E-3F11DED81B09}"/>
              </a:ext>
            </a:extLst>
          </p:cNvPr>
          <p:cNvSpPr>
            <a:spLocks noGrp="1"/>
          </p:cNvSpPr>
          <p:nvPr>
            <p:ph type="title"/>
          </p:nvPr>
        </p:nvSpPr>
        <p:spPr/>
        <p:txBody>
          <a:bodyPr/>
          <a:lstStyle/>
          <a:p>
            <a:r>
              <a:rPr lang="en-US" dirty="0"/>
              <a:t>quantum machine learning</a:t>
            </a:r>
          </a:p>
        </p:txBody>
      </p:sp>
      <p:sp>
        <p:nvSpPr>
          <p:cNvPr id="3" name="Content Placeholder 2">
            <a:extLst>
              <a:ext uri="{FF2B5EF4-FFF2-40B4-BE49-F238E27FC236}">
                <a16:creationId xmlns:a16="http://schemas.microsoft.com/office/drawing/2014/main" id="{797DA30F-4A50-EADA-96DE-DBAC51FA112E}"/>
              </a:ext>
            </a:extLst>
          </p:cNvPr>
          <p:cNvSpPr>
            <a:spLocks noGrp="1"/>
          </p:cNvSpPr>
          <p:nvPr>
            <p:ph idx="1"/>
          </p:nvPr>
        </p:nvSpPr>
        <p:spPr/>
        <p:txBody>
          <a:bodyPr>
            <a:normAutofit lnSpcReduction="10000"/>
          </a:bodyPr>
          <a:lstStyle/>
          <a:p>
            <a:endParaRPr lang="en-US" dirty="0"/>
          </a:p>
          <a:p>
            <a:r>
              <a:rPr lang="en-US" dirty="0">
                <a:hlinkClick r:id="rId2"/>
              </a:rPr>
              <a:t>https://ceur-ws.org/Vol-2561/paper5.pdf</a:t>
            </a:r>
            <a:endParaRPr lang="en-US" dirty="0"/>
          </a:p>
          <a:p>
            <a:r>
              <a:rPr lang="en-US" dirty="0"/>
              <a:t>Frank Phillipson, Quantum Machine Learning: Benefits and Practical Examples, 2020</a:t>
            </a:r>
          </a:p>
          <a:p>
            <a:r>
              <a:rPr lang="en-US" dirty="0">
                <a:hlinkClick r:id="rId3"/>
              </a:rPr>
              <a:t>https://scholar.google.com/citations?user=fnDQwyIAAAAJ&amp;hl=nl</a:t>
            </a:r>
            <a:endParaRPr lang="en-US" dirty="0"/>
          </a:p>
          <a:p>
            <a:endParaRPr lang="en-US" dirty="0">
              <a:hlinkClick r:id="rId4"/>
            </a:endParaRPr>
          </a:p>
          <a:p>
            <a:r>
              <a:rPr lang="en-US" dirty="0">
                <a:hlinkClick r:id="rId4"/>
              </a:rPr>
              <a:t>Quantum Machine Learning: A Review and Case Studies</a:t>
            </a:r>
            <a:r>
              <a:rPr lang="en-US" dirty="0"/>
              <a:t> (2023)</a:t>
            </a:r>
          </a:p>
          <a:p>
            <a:r>
              <a:rPr lang="en-US" dirty="0"/>
              <a:t>Amine </a:t>
            </a:r>
            <a:r>
              <a:rPr lang="en-US" dirty="0" err="1"/>
              <a:t>Zeguendry,Zahi</a:t>
            </a:r>
            <a:r>
              <a:rPr lang="en-US" dirty="0"/>
              <a:t> Jarir and Mohamed </a:t>
            </a:r>
            <a:r>
              <a:rPr lang="en-US" dirty="0" err="1"/>
              <a:t>Quafafou</a:t>
            </a:r>
            <a:endParaRPr lang="en-US" dirty="0"/>
          </a:p>
          <a:p>
            <a:r>
              <a:rPr lang="en-US" dirty="0"/>
              <a:t>https://www.mdpi.com/1099-4300/25/2/287</a:t>
            </a:r>
          </a:p>
          <a:p>
            <a:endParaRPr lang="en-US" dirty="0"/>
          </a:p>
          <a:p>
            <a:endParaRPr lang="en-US" dirty="0"/>
          </a:p>
        </p:txBody>
      </p:sp>
    </p:spTree>
    <p:extLst>
      <p:ext uri="{BB962C8B-B14F-4D97-AF65-F5344CB8AC3E}">
        <p14:creationId xmlns:p14="http://schemas.microsoft.com/office/powerpoint/2010/main" val="447929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4C23-1400-A80F-106B-4762E1F704CE}"/>
              </a:ext>
            </a:extLst>
          </p:cNvPr>
          <p:cNvSpPr>
            <a:spLocks noGrp="1"/>
          </p:cNvSpPr>
          <p:nvPr>
            <p:ph type="title"/>
          </p:nvPr>
        </p:nvSpPr>
        <p:spPr/>
        <p:txBody>
          <a:bodyPr>
            <a:normAutofit/>
          </a:bodyPr>
          <a:lstStyle/>
          <a:p>
            <a:r>
              <a:rPr lang="en-US" dirty="0"/>
              <a:t>Simulating Coupled Oscillators on Quantum Circuits</a:t>
            </a:r>
          </a:p>
        </p:txBody>
      </p:sp>
      <p:sp>
        <p:nvSpPr>
          <p:cNvPr id="3" name="Content Placeholder 2">
            <a:extLst>
              <a:ext uri="{FF2B5EF4-FFF2-40B4-BE49-F238E27FC236}">
                <a16:creationId xmlns:a16="http://schemas.microsoft.com/office/drawing/2014/main" id="{8503CB0A-E593-7A86-9C60-893A1FCC0D64}"/>
              </a:ext>
            </a:extLst>
          </p:cNvPr>
          <p:cNvSpPr>
            <a:spLocks noGrp="1"/>
          </p:cNvSpPr>
          <p:nvPr>
            <p:ph idx="1"/>
          </p:nvPr>
        </p:nvSpPr>
        <p:spPr>
          <a:xfrm>
            <a:off x="838200" y="1825625"/>
            <a:ext cx="9796272" cy="4351338"/>
          </a:xfrm>
        </p:spPr>
        <p:txBody>
          <a:bodyPr>
            <a:normAutofit fontScale="92500" lnSpcReduction="20000"/>
          </a:bodyPr>
          <a:lstStyle/>
          <a:p>
            <a:endParaRPr lang="en-US" dirty="0"/>
          </a:p>
          <a:p>
            <a:r>
              <a:rPr lang="en-US" dirty="0"/>
              <a:t>In this work, we present and implement an explicit quantum circuit to efficiently simulate one-dimensional coupled-oscillator systems. Our quantum simulation results show excellent agreement with classical methods, showcasing a practical implementation of Hamiltonian simulation and highlighting the potential for circuit-based algorithm to simulate many-body systems on larger-scale quantum computers.</a:t>
            </a:r>
          </a:p>
          <a:p>
            <a:endParaRPr lang="en-US" dirty="0"/>
          </a:p>
          <a:p>
            <a:r>
              <a:rPr lang="en-US" dirty="0" err="1"/>
              <a:t>Luangsirapornchai</a:t>
            </a:r>
            <a:r>
              <a:rPr lang="en-US" dirty="0"/>
              <a:t>, N., </a:t>
            </a:r>
            <a:r>
              <a:rPr lang="en-US" dirty="0" err="1"/>
              <a:t>Sanglaor</a:t>
            </a:r>
            <a:r>
              <a:rPr lang="en-US" dirty="0"/>
              <a:t>, P., </a:t>
            </a:r>
            <a:r>
              <a:rPr lang="en-US" dirty="0" err="1"/>
              <a:t>Apimuk</a:t>
            </a:r>
            <a:r>
              <a:rPr lang="en-US" dirty="0"/>
              <a:t> </a:t>
            </a:r>
            <a:r>
              <a:rPr lang="en-US" dirty="0" err="1"/>
              <a:t>Sornsaeng</a:t>
            </a:r>
            <a:r>
              <a:rPr lang="en-US" dirty="0"/>
              <a:t>, A., </a:t>
            </a:r>
            <a:r>
              <a:rPr lang="en-US" dirty="0" err="1"/>
              <a:t>Bressan</a:t>
            </a:r>
            <a:r>
              <a:rPr lang="en-US" dirty="0"/>
              <a:t>, S., </a:t>
            </a:r>
            <a:r>
              <a:rPr lang="en-US" dirty="0" err="1"/>
              <a:t>Chotibut</a:t>
            </a:r>
            <a:r>
              <a:rPr lang="en-US" dirty="0"/>
              <a:t>, T., </a:t>
            </a:r>
            <a:r>
              <a:rPr lang="en-US" dirty="0" err="1"/>
              <a:t>Suksen</a:t>
            </a:r>
            <a:r>
              <a:rPr lang="en-US" dirty="0"/>
              <a:t>, K., Chongstitvatana, P., "Practical Quantum Circuit Implementation for Simulating Coupled Classical Oscillators," IEEE Access, early access, 14 March 2025, (abstract) DOI: 10.1109/ACCESS.2025.3551308</a:t>
            </a:r>
          </a:p>
          <a:p>
            <a:endParaRPr lang="en-US" dirty="0"/>
          </a:p>
        </p:txBody>
      </p:sp>
    </p:spTree>
    <p:extLst>
      <p:ext uri="{BB962C8B-B14F-4D97-AF65-F5344CB8AC3E}">
        <p14:creationId xmlns:p14="http://schemas.microsoft.com/office/powerpoint/2010/main" val="2031227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7550-817A-BCFB-4347-9D575F1244BC}"/>
              </a:ext>
            </a:extLst>
          </p:cNvPr>
          <p:cNvSpPr>
            <a:spLocks noGrp="1"/>
          </p:cNvSpPr>
          <p:nvPr>
            <p:ph type="title"/>
          </p:nvPr>
        </p:nvSpPr>
        <p:spPr/>
        <p:txBody>
          <a:bodyPr>
            <a:normAutofit/>
          </a:bodyPr>
          <a:lstStyle/>
          <a:p>
            <a:r>
              <a:rPr lang="en-US" dirty="0"/>
              <a:t>Benchmarking quantum computing for combinatorial optimization</a:t>
            </a:r>
          </a:p>
        </p:txBody>
      </p:sp>
      <p:sp>
        <p:nvSpPr>
          <p:cNvPr id="3" name="Content Placeholder 2">
            <a:extLst>
              <a:ext uri="{FF2B5EF4-FFF2-40B4-BE49-F238E27FC236}">
                <a16:creationId xmlns:a16="http://schemas.microsoft.com/office/drawing/2014/main" id="{0D45A03B-E457-0966-2702-D6C4B0B8BF67}"/>
              </a:ext>
            </a:extLst>
          </p:cNvPr>
          <p:cNvSpPr>
            <a:spLocks noGrp="1"/>
          </p:cNvSpPr>
          <p:nvPr>
            <p:ph idx="1"/>
          </p:nvPr>
        </p:nvSpPr>
        <p:spPr>
          <a:xfrm>
            <a:off x="838200" y="1825625"/>
            <a:ext cx="9933432" cy="4351338"/>
          </a:xfrm>
        </p:spPr>
        <p:txBody>
          <a:bodyPr>
            <a:normAutofit fontScale="85000" lnSpcReduction="20000"/>
          </a:bodyPr>
          <a:lstStyle/>
          <a:p>
            <a:endParaRPr lang="en-US" dirty="0"/>
          </a:p>
          <a:p>
            <a:r>
              <a:rPr lang="en-US" dirty="0"/>
              <a:t>Quantum computers can be much faster than any classical computers in solving a certain class of problems.  One of an interesting problem is the combinatorial </a:t>
            </a:r>
            <a:r>
              <a:rPr lang="en-US" dirty="0" err="1"/>
              <a:t>optimisation</a:t>
            </a:r>
            <a:r>
              <a:rPr lang="en-US" dirty="0"/>
              <a:t> problem, which is a challenge for classical computer systems.  We encode these problems into the Quadratic Unconstrained Binary Optimization (QUBO) format and then solve it with quantum solvers.  In this study, we compare the performance of D-Wave's quantum annealing system with classical solvers, namely, </a:t>
            </a:r>
            <a:r>
              <a:rPr lang="en-US" dirty="0" err="1"/>
              <a:t>Gurobi</a:t>
            </a:r>
            <a:r>
              <a:rPr lang="en-US" dirty="0"/>
              <a:t> and </a:t>
            </a:r>
            <a:r>
              <a:rPr lang="en-US" dirty="0" err="1"/>
              <a:t>Fixstars</a:t>
            </a:r>
            <a:r>
              <a:rPr lang="en-US" dirty="0"/>
              <a:t>.  We demonstrate the current capabilities of D-Wave system.</a:t>
            </a:r>
          </a:p>
          <a:p>
            <a:endParaRPr lang="en-US" dirty="0"/>
          </a:p>
          <a:p>
            <a:r>
              <a:rPr lang="en-US" dirty="0"/>
              <a:t>Nathan </a:t>
            </a:r>
            <a:r>
              <a:rPr lang="en-US" dirty="0" err="1"/>
              <a:t>Kittichaikoonkij</a:t>
            </a:r>
            <a:r>
              <a:rPr lang="en-US" dirty="0"/>
              <a:t>, </a:t>
            </a:r>
            <a:r>
              <a:rPr lang="en-US" dirty="0" err="1"/>
              <a:t>Nutthapat</a:t>
            </a:r>
            <a:r>
              <a:rPr lang="en-US" dirty="0"/>
              <a:t> </a:t>
            </a:r>
            <a:r>
              <a:rPr lang="en-US" dirty="0" err="1"/>
              <a:t>Pongtanyavichai</a:t>
            </a:r>
            <a:r>
              <a:rPr lang="en-US" dirty="0"/>
              <a:t>, </a:t>
            </a:r>
            <a:r>
              <a:rPr lang="en-US" dirty="0" err="1"/>
              <a:t>Poopha</a:t>
            </a:r>
            <a:r>
              <a:rPr lang="en-US" dirty="0"/>
              <a:t> </a:t>
            </a:r>
            <a:r>
              <a:rPr lang="en-US" dirty="0" err="1"/>
              <a:t>Suwananek</a:t>
            </a:r>
            <a:r>
              <a:rPr lang="en-US" dirty="0"/>
              <a:t>, </a:t>
            </a:r>
            <a:r>
              <a:rPr lang="en-US" dirty="0" err="1"/>
              <a:t>Kamonluk</a:t>
            </a:r>
            <a:r>
              <a:rPr lang="en-US" dirty="0"/>
              <a:t> </a:t>
            </a:r>
            <a:r>
              <a:rPr lang="en-US" dirty="0" err="1"/>
              <a:t>Suksen</a:t>
            </a:r>
            <a:r>
              <a:rPr lang="en-US" dirty="0"/>
              <a:t>, Prabhas Chongstitvatana, "Benchmarking quantum computing for combinatorial optimization," (abstract) accepted ECTI-CON 2025, June 2025</a:t>
            </a:r>
          </a:p>
          <a:p>
            <a:endParaRPr lang="en-US" dirty="0"/>
          </a:p>
          <a:p>
            <a:endParaRPr lang="en-US" dirty="0"/>
          </a:p>
        </p:txBody>
      </p:sp>
    </p:spTree>
    <p:extLst>
      <p:ext uri="{BB962C8B-B14F-4D97-AF65-F5344CB8AC3E}">
        <p14:creationId xmlns:p14="http://schemas.microsoft.com/office/powerpoint/2010/main" val="374196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500FBC-C400-123B-1D3E-DAA97E46A3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4616" y="713232"/>
            <a:ext cx="7682768" cy="5628323"/>
          </a:xfrm>
        </p:spPr>
      </p:pic>
    </p:spTree>
    <p:extLst>
      <p:ext uri="{BB962C8B-B14F-4D97-AF65-F5344CB8AC3E}">
        <p14:creationId xmlns:p14="http://schemas.microsoft.com/office/powerpoint/2010/main" val="133298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9DB09-8FC4-2C12-B906-F6EAC2E56A18}"/>
              </a:ext>
            </a:extLst>
          </p:cNvPr>
          <p:cNvSpPr>
            <a:spLocks noGrp="1"/>
          </p:cNvSpPr>
          <p:nvPr>
            <p:ph idx="1"/>
          </p:nvPr>
        </p:nvSpPr>
        <p:spPr>
          <a:xfrm>
            <a:off x="838200" y="1253331"/>
            <a:ext cx="10515600" cy="4351338"/>
          </a:xfrm>
        </p:spPr>
        <p:txBody>
          <a:bodyPr>
            <a:normAutofit fontScale="85000" lnSpcReduction="10000"/>
          </a:bodyPr>
          <a:lstStyle/>
          <a:p>
            <a:r>
              <a:rPr lang="en-US" dirty="0" err="1"/>
              <a:t>Laokondee</a:t>
            </a:r>
            <a:r>
              <a:rPr lang="en-US" dirty="0"/>
              <a:t>, S. and Chongstitvatana, P., "Quantum neural network model for token allocation for course bidding," ECTI Trans on computer and information technology, Vol.18, No.1, January 2024, pp.112-117. (local copy) DOI</a:t>
            </a:r>
          </a:p>
          <a:p>
            <a:endParaRPr lang="en-US" dirty="0"/>
          </a:p>
          <a:p>
            <a:r>
              <a:rPr lang="en-US" dirty="0" err="1"/>
              <a:t>Suksen</a:t>
            </a:r>
            <a:r>
              <a:rPr lang="en-US" dirty="0"/>
              <a:t>, K., </a:t>
            </a:r>
            <a:r>
              <a:rPr lang="en-US" dirty="0" err="1"/>
              <a:t>Benchasattabuse</a:t>
            </a:r>
            <a:r>
              <a:rPr lang="en-US" dirty="0"/>
              <a:t>, N., Chongstitvatana, P., "Compact Genetic Algorithm with Quantum-Assisted Feasibility Enforcement," ECTI Trans. on Computer and Information Technology, Vol.16, No.4, December 2022, pp.422-435.</a:t>
            </a:r>
          </a:p>
          <a:p>
            <a:endParaRPr lang="en-US" dirty="0"/>
          </a:p>
          <a:p>
            <a:r>
              <a:rPr lang="en-US" dirty="0"/>
              <a:t>link to my publications</a:t>
            </a:r>
          </a:p>
          <a:p>
            <a:endParaRPr lang="en-US" dirty="0"/>
          </a:p>
          <a:p>
            <a:r>
              <a:rPr lang="en-US" dirty="0">
                <a:hlinkClick r:id="rId2"/>
              </a:rPr>
              <a:t>https://www.cp.eng.chula.ac.th/~prabhas//paper/mypub.htm</a:t>
            </a:r>
            <a:endParaRPr lang="en-US" dirty="0"/>
          </a:p>
          <a:p>
            <a:endParaRPr lang="en-US" dirty="0"/>
          </a:p>
        </p:txBody>
      </p:sp>
    </p:spTree>
    <p:extLst>
      <p:ext uri="{BB962C8B-B14F-4D97-AF65-F5344CB8AC3E}">
        <p14:creationId xmlns:p14="http://schemas.microsoft.com/office/powerpoint/2010/main" val="174959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63B9C4-DC5E-A1FC-DD66-A49FE22134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247" y="582834"/>
            <a:ext cx="7687506" cy="5692331"/>
          </a:xfrm>
        </p:spPr>
      </p:pic>
    </p:spTree>
    <p:extLst>
      <p:ext uri="{BB962C8B-B14F-4D97-AF65-F5344CB8AC3E}">
        <p14:creationId xmlns:p14="http://schemas.microsoft.com/office/powerpoint/2010/main" val="65226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E7B1BC-31A7-941C-416E-DFFCE69257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0897" y="1137808"/>
            <a:ext cx="8586103" cy="4582383"/>
          </a:xfrm>
        </p:spPr>
      </p:pic>
    </p:spTree>
    <p:extLst>
      <p:ext uri="{BB962C8B-B14F-4D97-AF65-F5344CB8AC3E}">
        <p14:creationId xmlns:p14="http://schemas.microsoft.com/office/powerpoint/2010/main" val="369908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49BF44-E34F-1416-413B-20B63C03BA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561" y="1795993"/>
            <a:ext cx="9048877" cy="3266013"/>
          </a:xfrm>
        </p:spPr>
      </p:pic>
    </p:spTree>
    <p:extLst>
      <p:ext uri="{BB962C8B-B14F-4D97-AF65-F5344CB8AC3E}">
        <p14:creationId xmlns:p14="http://schemas.microsoft.com/office/powerpoint/2010/main" val="30873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B1B138-121E-A932-C905-E756C042BD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9093" y="559974"/>
            <a:ext cx="7662483" cy="5738051"/>
          </a:xfrm>
        </p:spPr>
      </p:pic>
    </p:spTree>
    <p:extLst>
      <p:ext uri="{BB962C8B-B14F-4D97-AF65-F5344CB8AC3E}">
        <p14:creationId xmlns:p14="http://schemas.microsoft.com/office/powerpoint/2010/main" val="44105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1BB32F-389C-44A7-3AD0-E22E23204E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0782" y="649224"/>
            <a:ext cx="7457233" cy="5692331"/>
          </a:xfrm>
        </p:spPr>
      </p:pic>
    </p:spTree>
    <p:extLst>
      <p:ext uri="{BB962C8B-B14F-4D97-AF65-F5344CB8AC3E}">
        <p14:creationId xmlns:p14="http://schemas.microsoft.com/office/powerpoint/2010/main" val="287492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2E92CE-FCEA-CDA1-7FA1-7DFA79882EEA}"/>
              </a:ext>
            </a:extLst>
          </p:cNvPr>
          <p:cNvSpPr txBox="1"/>
          <p:nvPr/>
        </p:nvSpPr>
        <p:spPr>
          <a:xfrm>
            <a:off x="1847088" y="2304288"/>
            <a:ext cx="8741664" cy="2308324"/>
          </a:xfrm>
          <a:prstGeom prst="rect">
            <a:avLst/>
          </a:prstGeom>
          <a:noFill/>
        </p:spPr>
        <p:txBody>
          <a:bodyPr wrap="square">
            <a:spAutoFit/>
          </a:bodyPr>
          <a:lstStyle/>
          <a:p>
            <a:r>
              <a:rPr lang="en-US" dirty="0"/>
              <a:t>(1) </a:t>
            </a:r>
            <a:r>
              <a:rPr lang="en-US" dirty="0">
                <a:hlinkClick r:id="rId2"/>
              </a:rPr>
              <a:t>https://www.sciencenewstoday.org/how-ai-is-transforming-healthcare-diagnosis-treatment-and-beyond</a:t>
            </a:r>
            <a:endParaRPr lang="en-US" dirty="0"/>
          </a:p>
          <a:p>
            <a:endParaRPr lang="en-US" dirty="0"/>
          </a:p>
          <a:p>
            <a:r>
              <a:rPr lang="en-US" dirty="0"/>
              <a:t>(2) </a:t>
            </a:r>
            <a:r>
              <a:rPr lang="en-US" dirty="0">
                <a:hlinkClick r:id="rId3"/>
              </a:rPr>
              <a:t>https://med.stanford.edu/news/all-news/2025/04/ai-index-report-science-medicine.html</a:t>
            </a:r>
            <a:endParaRPr lang="en-US" dirty="0"/>
          </a:p>
          <a:p>
            <a:endParaRPr lang="en-US" dirty="0"/>
          </a:p>
          <a:p>
            <a:r>
              <a:rPr lang="en-US" dirty="0"/>
              <a:t>(3) </a:t>
            </a:r>
            <a:r>
              <a:rPr lang="en-US" dirty="0">
                <a:hlinkClick r:id="rId4"/>
              </a:rPr>
              <a:t>https://news.harvard.edu/gazette/story/2025/03/how-ai-is-transforming-medicine-healthcare/</a:t>
            </a:r>
            <a:endParaRPr lang="en-US" dirty="0"/>
          </a:p>
        </p:txBody>
      </p:sp>
    </p:spTree>
    <p:extLst>
      <p:ext uri="{BB962C8B-B14F-4D97-AF65-F5344CB8AC3E}">
        <p14:creationId xmlns:p14="http://schemas.microsoft.com/office/powerpoint/2010/main" val="23297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536</Words>
  <Application>Microsoft Office PowerPoint</Application>
  <PresentationFormat>Widescreen</PresentationFormat>
  <Paragraphs>41</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Future of Artificial Intelligence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consumption of 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quantum machine learning</vt:lpstr>
      <vt:lpstr>Simulating Coupled Oscillators on Quantum Circuits</vt:lpstr>
      <vt:lpstr>Benchmarking quantum computing for combinatorial optimization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Prabhas Chongstitvatana</dc:creator>
  <cp:lastModifiedBy>Prabhas Chongstitvatana</cp:lastModifiedBy>
  <cp:revision>4</cp:revision>
  <dcterms:created xsi:type="dcterms:W3CDTF">2025-04-20T14:38:53Z</dcterms:created>
  <dcterms:modified xsi:type="dcterms:W3CDTF">2025-04-20T15:15:39Z</dcterms:modified>
</cp:coreProperties>
</file>