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 b="def" i="def"/>
      <a:tcStyle>
        <a:tcBdr/>
        <a:fill>
          <a:solidFill>
            <a:srgbClr val="E9EFF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02" name="Shape 10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93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94" name="Body Level One…"/>
          <p:cNvSpPr txBox="1"/>
          <p:nvPr>
            <p:ph type="body" idx="1"/>
          </p:nvPr>
        </p:nvSpPr>
        <p:spPr>
          <a:xfrm>
            <a:off x="913773" y="2367091"/>
            <a:ext cx="10363828" cy="3424108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9" name="Body Level One…"/>
          <p:cNvSpPr txBox="1"/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/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" name="Body Level One…"/>
          <p:cNvSpPr txBox="1"/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 sz="2400"/>
            </a:lvl1pPr>
            <a:lvl2pPr marL="0" indent="457200">
              <a:buSzTx/>
              <a:buFontTx/>
              <a:buNone/>
              <a:defRPr b="1" sz="2400"/>
            </a:lvl2pPr>
            <a:lvl3pPr marL="0" indent="914400">
              <a:buSzTx/>
              <a:buFontTx/>
              <a:buNone/>
              <a:defRPr b="1" sz="2400"/>
            </a:lvl3pPr>
            <a:lvl4pPr marL="0" indent="1371600">
              <a:buSzTx/>
              <a:buFontTx/>
              <a:buNone/>
              <a:defRPr b="1" sz="2400"/>
            </a:lvl4pPr>
            <a:lvl5pPr marL="0" indent="1828800">
              <a:buSzTx/>
              <a:buFontTx/>
              <a:buNone/>
              <a:defRPr b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/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b="1" sz="2400"/>
            </a:pPr>
          </a:p>
        </p:txBody>
      </p:sp>
      <p:sp>
        <p:nvSpPr>
          <p:cNvPr id="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73" name="Body Level One…"/>
          <p:cNvSpPr txBox="1"/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/>
          <p:nvPr>
            <p:ph type="body" sz="quarter" idx="2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</a:p>
        </p:txBody>
      </p:sp>
      <p:sp>
        <p:nvSpPr>
          <p:cNvPr id="7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83" name="Picture Placeholder 2"/>
          <p:cNvSpPr/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4" name="Body Level One…"/>
          <p:cNvSpPr txBox="1"/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1.gif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itle 1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600"/>
            </a:lvl1pPr>
          </a:lstStyle>
          <a:p>
            <a:pPr/>
            <a:r>
              <a:t>Artificial Intelligence</a:t>
            </a:r>
          </a:p>
        </p:txBody>
      </p:sp>
      <p:sp>
        <p:nvSpPr>
          <p:cNvPr id="105" name="Subtitle 2"/>
          <p:cNvSpPr txBox="1"/>
          <p:nvPr>
            <p:ph type="subTitle" sz="half" idx="1"/>
          </p:nvPr>
        </p:nvSpPr>
        <p:spPr>
          <a:xfrm>
            <a:off x="1524000" y="4364037"/>
            <a:ext cx="9144000" cy="2407466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1000"/>
              </a:lnSpc>
              <a:defRPr sz="3600"/>
            </a:pPr>
            <a:r>
              <a:t>Prabhas Chongstitvatana</a:t>
            </a:r>
          </a:p>
          <a:p>
            <a:pPr>
              <a:lnSpc>
                <a:spcPct val="81000"/>
              </a:lnSpc>
              <a:defRPr sz="3600"/>
            </a:pPr>
            <a:r>
              <a:t>Chulalongkorn University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itle 1"/>
          <p:cNvSpPr txBox="1"/>
          <p:nvPr>
            <p:ph type="title"/>
          </p:nvPr>
        </p:nvSpPr>
        <p:spPr>
          <a:xfrm>
            <a:off x="985212" y="111648"/>
            <a:ext cx="10364453" cy="1596178"/>
          </a:xfrm>
          <a:prstGeom prst="rect">
            <a:avLst/>
          </a:prstGeom>
        </p:spPr>
        <p:txBody>
          <a:bodyPr/>
          <a:lstStyle/>
          <a:p>
            <a:pPr/>
            <a:r>
              <a:t>DriverLess car</a:t>
            </a:r>
          </a:p>
        </p:txBody>
      </p:sp>
      <p:pic>
        <p:nvPicPr>
          <p:cNvPr id="134" name="Content Placeholder 3" descr="Content Placeholder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89977" y="1707825"/>
            <a:ext cx="6154062" cy="45977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itle 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pPr/>
            <a:r>
              <a:t>How a computer program be intelligent?</a:t>
            </a:r>
          </a:p>
        </p:txBody>
      </p:sp>
      <p:sp>
        <p:nvSpPr>
          <p:cNvPr id="137" name="Content Placeholder 2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>
              <a:defRPr sz="3600"/>
            </a:pPr>
            <a:r>
              <a:t>There are two approaches in the development of AI. </a:t>
            </a:r>
          </a:p>
          <a:p>
            <a:pPr>
              <a:defRPr sz="3600"/>
            </a:pPr>
          </a:p>
          <a:p>
            <a:pPr lvl="1" marL="685800" indent="-228600">
              <a:spcBef>
                <a:spcPts val="500"/>
              </a:spcBef>
              <a:defRPr sz="4000"/>
            </a:pPr>
            <a:r>
              <a:t>Logic</a:t>
            </a:r>
            <a:endParaRPr sz="2400"/>
          </a:p>
          <a:p>
            <a:pPr lvl="1" marL="685800" indent="-228600">
              <a:spcBef>
                <a:spcPts val="500"/>
              </a:spcBef>
              <a:defRPr sz="4000"/>
            </a:pPr>
            <a:r>
              <a:t>Memory an learning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itle 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/>
            <a:r>
              <a:t>First, using logical reasoning.</a:t>
            </a:r>
          </a:p>
        </p:txBody>
      </p:sp>
      <p:sp>
        <p:nvSpPr>
          <p:cNvPr id="140" name="Content Placeholder 2"/>
          <p:cNvSpPr txBox="1"/>
          <p:nvPr>
            <p:ph type="body" idx="1"/>
          </p:nvPr>
        </p:nvSpPr>
        <p:spPr>
          <a:xfrm>
            <a:off x="2019300" y="1690689"/>
            <a:ext cx="8445500" cy="4351338"/>
          </a:xfrm>
          <a:prstGeom prst="rect">
            <a:avLst/>
          </a:prstGeom>
        </p:spPr>
        <p:txBody>
          <a:bodyPr/>
          <a:lstStyle/>
          <a:p>
            <a:pPr marL="210311" indent="-210311" defTabSz="841247">
              <a:spcBef>
                <a:spcPts val="900"/>
              </a:spcBef>
              <a:defRPr sz="2944"/>
            </a:pPr>
            <a:r>
              <a:t>Computer program can perform deductive reasoning such as</a:t>
            </a:r>
          </a:p>
          <a:p>
            <a:pPr marL="210311" indent="-210311" defTabSz="841247">
              <a:spcBef>
                <a:spcPts val="900"/>
              </a:spcBef>
              <a:defRPr sz="828"/>
            </a:pPr>
          </a:p>
          <a:p>
            <a:pPr lvl="1" marL="0" indent="420623" defTabSz="841247">
              <a:spcBef>
                <a:spcPts val="400"/>
              </a:spcBef>
              <a:buSzTx/>
              <a:buNone/>
              <a:defRPr i="1" sz="2944"/>
            </a:pPr>
            <a:r>
              <a:t>socrates is a human</a:t>
            </a:r>
            <a:endParaRPr sz="2208"/>
          </a:p>
          <a:p>
            <a:pPr lvl="1" marL="0" indent="420623" defTabSz="841247">
              <a:spcBef>
                <a:spcPts val="400"/>
              </a:spcBef>
              <a:buSzTx/>
              <a:buNone/>
              <a:defRPr i="1" sz="2944"/>
            </a:pPr>
            <a:r>
              <a:t>human are motal</a:t>
            </a:r>
          </a:p>
          <a:p>
            <a:pPr lvl="1" marL="0" indent="420623" defTabSz="841247">
              <a:spcBef>
                <a:spcPts val="400"/>
              </a:spcBef>
              <a:buSzTx/>
              <a:buNone/>
              <a:defRPr i="1" sz="2944"/>
            </a:pPr>
            <a:r>
              <a:t>therefore socrates is mortal</a:t>
            </a:r>
            <a:endParaRPr sz="2208"/>
          </a:p>
          <a:p>
            <a:pPr marL="210311" indent="-210311" defTabSz="841247">
              <a:spcBef>
                <a:spcPts val="900"/>
              </a:spcBef>
              <a:defRPr sz="920"/>
            </a:pPr>
          </a:p>
          <a:p>
            <a:pPr marL="210311" indent="-210311" defTabSz="841247">
              <a:spcBef>
                <a:spcPts val="900"/>
              </a:spcBef>
              <a:defRPr sz="2944"/>
            </a:pPr>
            <a:r>
              <a:t>We can use logic to encode situation in the real world </a:t>
            </a:r>
          </a:p>
          <a:p>
            <a:pPr marL="210311" indent="-210311" defTabSz="841247">
              <a:spcBef>
                <a:spcPts val="900"/>
              </a:spcBef>
              <a:defRPr sz="736"/>
            </a:pPr>
          </a:p>
          <a:p>
            <a:pPr lvl="1" marL="0" indent="420623" defTabSz="841247">
              <a:spcBef>
                <a:spcPts val="400"/>
              </a:spcBef>
              <a:buSzTx/>
              <a:buNone/>
              <a:defRPr i="1" sz="2944"/>
            </a:pPr>
            <a:r>
              <a:t>when it rains, you cannot play tennis outdoor.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itle 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3" name="Content Placeholder 3" descr="Content Placeholder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33721" y="1441207"/>
            <a:ext cx="7129354" cy="39924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itle 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6" name="Content Placeholder 3" descr="Content Placeholder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52696" y="1435100"/>
            <a:ext cx="4961306" cy="37209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514001" y="2424489"/>
            <a:ext cx="4027000" cy="22539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itle 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0" name="Content Placeholder 2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>
              <a:defRPr sz="4400"/>
            </a:pPr>
            <a:r>
              <a:t>Using large amount of rules and facts, computer programs can deduce a lot of things.  </a:t>
            </a:r>
          </a:p>
          <a:p>
            <a:pPr>
              <a:defRPr sz="4400"/>
            </a:pPr>
            <a:r>
              <a:t>Hence, it behaves </a:t>
            </a:r>
            <a:r>
              <a:rPr i="1"/>
              <a:t>intelligently</a:t>
            </a:r>
            <a:r>
              <a:t>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itle 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/>
            <a:r>
              <a:t>Second, use memory and learning</a:t>
            </a:r>
            <a:br/>
          </a:p>
        </p:txBody>
      </p:sp>
      <p:sp>
        <p:nvSpPr>
          <p:cNvPr id="153" name="Content Placeholder 2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>
              <a:defRPr sz="3600"/>
            </a:pPr>
            <a:r>
              <a:t>We can imitate human brain by encoding information and memory into a large connected network.  </a:t>
            </a:r>
          </a:p>
          <a:p>
            <a:pPr>
              <a:defRPr sz="3600"/>
            </a:pPr>
            <a:r>
              <a:t>This network responses to input with a correct output.   The relationship of this input/output can be </a:t>
            </a:r>
            <a:r>
              <a:rPr i="1"/>
              <a:t>learn </a:t>
            </a:r>
            <a:r>
              <a:t>from large amount of data without human intervention. </a:t>
            </a:r>
          </a:p>
          <a:p>
            <a:pPr>
              <a:defRPr sz="3600"/>
            </a:pPr>
            <a:r>
              <a:t>This type of approach is called </a:t>
            </a:r>
            <a:r>
              <a:rPr i="1"/>
              <a:t>Artificial Neural Networks</a:t>
            </a:r>
            <a:r>
              <a:t>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itle 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56" name="Content Placeholder 3" descr="Content Placeholder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68858" y="762024"/>
            <a:ext cx="6866450" cy="53046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itle 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/>
            <a:r>
              <a:t>Artificial Neural Network 3-layer</a:t>
            </a:r>
          </a:p>
        </p:txBody>
      </p:sp>
      <p:pic>
        <p:nvPicPr>
          <p:cNvPr id="159" name="Content Placeholder 3" descr="Content Placeholder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88742" y="1752600"/>
            <a:ext cx="7014521" cy="3962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Title 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2" name="Content Placeholder 3" descr="Content Placeholder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8002" y="871540"/>
            <a:ext cx="6334126" cy="490237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itle 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/>
            <a:r>
              <a:t>More Information</a:t>
            </a:r>
          </a:p>
        </p:txBody>
      </p:sp>
      <p:sp>
        <p:nvSpPr>
          <p:cNvPr id="108" name="Content Placeholder 2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>
              <a:defRPr sz="3600"/>
            </a:pPr>
            <a:r>
              <a:t>Search  “Prabhas Chongstitvatana”</a:t>
            </a:r>
          </a:p>
          <a:p>
            <a:pPr>
              <a:defRPr sz="3600"/>
            </a:pPr>
            <a:r>
              <a:t>Go to me homepage</a:t>
            </a:r>
          </a:p>
        </p:txBody>
      </p:sp>
      <p:pic>
        <p:nvPicPr>
          <p:cNvPr id="109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84900" y="3413759"/>
            <a:ext cx="2528109" cy="26291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Title 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/>
            <a:r>
              <a:t>Example, recognise the picture of my wife</a:t>
            </a:r>
          </a:p>
        </p:txBody>
      </p:sp>
      <p:sp>
        <p:nvSpPr>
          <p:cNvPr id="165" name="Content Placeholder 2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1800"/>
            </a:pPr>
          </a:p>
          <a:p>
            <a:pPr>
              <a:defRPr sz="3600"/>
            </a:pPr>
            <a:r>
              <a:t>I can show a lot of pictures of my wife from many angles.  Then I can train a kind of network to </a:t>
            </a:r>
            <a:r>
              <a:rPr i="1"/>
              <a:t>remember</a:t>
            </a:r>
            <a:r>
              <a:t> this face.  I also train a lot of pictures of not-my-wife face.  So, now the network can distinguish between my-wife and not-my-wife faces.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Title 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8" name="Content Placeholder 2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>
              <a:defRPr sz="4400"/>
            </a:pPr>
            <a:r>
              <a:t>This is the most popular method today.</a:t>
            </a:r>
          </a:p>
          <a:p>
            <a:pPr>
              <a:defRPr sz="4400"/>
            </a:pPr>
            <a:r>
              <a:t>Multiple layers (update few hundreds) of this Network can be constructed</a:t>
            </a:r>
          </a:p>
          <a:p>
            <a:pPr>
              <a:defRPr sz="4400"/>
            </a:pPr>
            <a:r>
              <a:t>It is called </a:t>
            </a:r>
            <a:r>
              <a:rPr i="1"/>
              <a:t>Deep learning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itle 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/>
            <a:r>
              <a:t>Example of NN layer</a:t>
            </a:r>
          </a:p>
        </p:txBody>
      </p:sp>
      <p:pic>
        <p:nvPicPr>
          <p:cNvPr id="171" name="Content Placeholder 3" descr="Content Placeholder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79625" y="1932781"/>
            <a:ext cx="8032750" cy="3860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itle 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4" name="Content Placeholder 2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>
              <a:defRPr sz="4000"/>
            </a:pPr>
            <a:r>
              <a:t>Most AI programs are written using "heuristic", i.e. the program behaves by some rule that is encoded "human" tactic.  </a:t>
            </a:r>
          </a:p>
          <a:p>
            <a:pPr>
              <a:defRPr sz="4000"/>
            </a:pPr>
            <a:r>
              <a:t>For example, a program to play chess evaluate the board position according to rule created by human expert.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Title 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77" name="Content Placeholder 3" descr="Content Placeholder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21661" y="1334183"/>
            <a:ext cx="5963019" cy="427537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Content Placeholder 2"/>
          <p:cNvSpPr txBox="1"/>
          <p:nvPr>
            <p:ph type="body" idx="1"/>
          </p:nvPr>
        </p:nvSpPr>
        <p:spPr>
          <a:xfrm>
            <a:off x="2127250" y="758825"/>
            <a:ext cx="7886700" cy="4351338"/>
          </a:xfrm>
          <a:prstGeom prst="rect">
            <a:avLst/>
          </a:prstGeom>
        </p:spPr>
        <p:txBody>
          <a:bodyPr/>
          <a:lstStyle/>
          <a:p>
            <a:pPr marL="185165" indent="-185165" defTabSz="740663">
              <a:spcBef>
                <a:spcPts val="800"/>
              </a:spcBef>
              <a:defRPr sz="2916"/>
            </a:pPr>
            <a:r>
              <a:t>Another way to create AI program is by using "search".  </a:t>
            </a:r>
          </a:p>
          <a:p>
            <a:pPr marL="185165" indent="-185165" defTabSz="740663">
              <a:spcBef>
                <a:spcPts val="800"/>
              </a:spcBef>
              <a:defRPr sz="2916"/>
            </a:pPr>
            <a:r>
              <a:t>The problem is encoded as many alternative way to solve it, and AI program looks at these alternatives (which can be enormously large in number) and choose a path carefully until a good solution is found. </a:t>
            </a:r>
          </a:p>
          <a:p>
            <a:pPr marL="185165" indent="-185165" defTabSz="740663">
              <a:spcBef>
                <a:spcPts val="800"/>
              </a:spcBef>
              <a:defRPr sz="2916"/>
            </a:pPr>
            <a:r>
              <a:t>For example, the sequence of chess moves can be "search" to maximise the possibility to win the game.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Title 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82" name="Content Placeholder 3" descr="Content Placeholder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97152" y="839610"/>
            <a:ext cx="5335833" cy="49465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Title 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5" name="Content Placeholder 2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>
              <a:defRPr sz="3700"/>
            </a:pPr>
            <a:r>
              <a:t>AI program can use </a:t>
            </a:r>
            <a:r>
              <a:rPr i="1"/>
              <a:t>evolution</a:t>
            </a:r>
            <a:r>
              <a:t> to find good solutions.  </a:t>
            </a:r>
            <a:endParaRPr sz="2500"/>
          </a:p>
          <a:p>
            <a:pPr>
              <a:defRPr sz="3700"/>
            </a:pPr>
            <a:r>
              <a:t>In this way, initial candidate solutions are created and then evaluate.  The good solutions are selected and improve upon.  </a:t>
            </a:r>
            <a:endParaRPr sz="2500"/>
          </a:p>
          <a:p>
            <a:pPr>
              <a:defRPr sz="3700"/>
            </a:pPr>
            <a:r>
              <a:t>This step are repeated until solutions are found.  </a:t>
            </a:r>
            <a:endParaRPr sz="2500"/>
          </a:p>
          <a:p>
            <a:pPr>
              <a:defRPr sz="3700"/>
            </a:pPr>
            <a:r>
              <a:t>One of the popular method in this class is called </a:t>
            </a:r>
            <a:r>
              <a:rPr i="1"/>
              <a:t>Genetic Algorithm</a:t>
            </a:r>
            <a:r>
              <a:rPr sz="2500"/>
              <a:t>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itle 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88" name="Content Placeholder 3" descr="Content Placeholder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93156" y="1027907"/>
            <a:ext cx="7405689" cy="49281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itle 1"/>
          <p:cNvSpPr txBox="1"/>
          <p:nvPr>
            <p:ph type="title"/>
          </p:nvPr>
        </p:nvSpPr>
        <p:spPr>
          <a:xfrm>
            <a:off x="1909117" y="2202162"/>
            <a:ext cx="10515601" cy="1325564"/>
          </a:xfrm>
          <a:prstGeom prst="rect">
            <a:avLst/>
          </a:prstGeom>
        </p:spPr>
        <p:txBody>
          <a:bodyPr/>
          <a:lstStyle/>
          <a:p>
            <a:pPr/>
            <a:r>
              <a:t>AI Fundamentals</a:t>
            </a:r>
          </a:p>
        </p:txBody>
      </p:sp>
      <p:sp>
        <p:nvSpPr>
          <p:cNvPr id="112" name="Content Placeholder 2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itle 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pPr/>
            <a:r>
              <a:t>What is AI?</a:t>
            </a:r>
          </a:p>
        </p:txBody>
      </p:sp>
      <p:sp>
        <p:nvSpPr>
          <p:cNvPr id="115" name="Content Placeholder 2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>
              <a:defRPr sz="4400"/>
            </a:pPr>
            <a:r>
              <a:t>an intelligent agent that acts like human.</a:t>
            </a:r>
          </a:p>
          <a:p>
            <a:pPr>
              <a:defRPr sz="4400"/>
            </a:pPr>
            <a:r>
              <a:t>this includes software services (aka Apps) and automated machines (think smart robot vacuum, automated factory etc.).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18" name="Content Placeholder 3" descr="Content Placeholder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11020" y="975653"/>
            <a:ext cx="3023308" cy="5374769"/>
          </a:xfrm>
          <a:prstGeom prst="rect">
            <a:avLst/>
          </a:prstGeom>
          <a:ln w="12700">
            <a:miter lim="400000"/>
          </a:ln>
        </p:spPr>
      </p:pic>
      <p:pic>
        <p:nvPicPr>
          <p:cNvPr id="119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20505" y="975651"/>
            <a:ext cx="2945750" cy="523950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itle 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2" name="Content Placeholder 4" descr="Content Placeholder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26949" y="1027907"/>
            <a:ext cx="8938102" cy="503376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itle 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/>
            <a:r>
              <a:t>What can AI do?</a:t>
            </a:r>
          </a:p>
        </p:txBody>
      </p:sp>
      <p:sp>
        <p:nvSpPr>
          <p:cNvPr id="125" name="Content Placeholder 2"/>
          <p:cNvSpPr txBox="1"/>
          <p:nvPr>
            <p:ph type="body" idx="1"/>
          </p:nvPr>
        </p:nvSpPr>
        <p:spPr>
          <a:xfrm>
            <a:off x="2727959" y="1825625"/>
            <a:ext cx="8625842" cy="4351338"/>
          </a:xfrm>
          <a:prstGeom prst="rect">
            <a:avLst/>
          </a:prstGeom>
        </p:spPr>
        <p:txBody>
          <a:bodyPr/>
          <a:lstStyle/>
          <a:p>
            <a:pPr marL="208026" indent="-208026" defTabSz="832104">
              <a:spcBef>
                <a:spcPts val="900"/>
              </a:spcBef>
              <a:defRPr sz="3640"/>
            </a:pPr>
            <a:r>
              <a:t>understand human speech</a:t>
            </a:r>
          </a:p>
          <a:p>
            <a:pPr marL="208026" indent="-208026" defTabSz="832104">
              <a:spcBef>
                <a:spcPts val="900"/>
              </a:spcBef>
              <a:defRPr sz="3640"/>
            </a:pPr>
            <a:r>
              <a:t>identify objects from pictures</a:t>
            </a:r>
          </a:p>
          <a:p>
            <a:pPr marL="208026" indent="-208026" defTabSz="832104">
              <a:spcBef>
                <a:spcPts val="900"/>
              </a:spcBef>
              <a:defRPr sz="3640"/>
            </a:pPr>
            <a:r>
              <a:t>play games</a:t>
            </a:r>
          </a:p>
          <a:p>
            <a:pPr marL="208026" indent="-208026" defTabSz="832104">
              <a:spcBef>
                <a:spcPts val="900"/>
              </a:spcBef>
              <a:defRPr sz="3640"/>
            </a:pPr>
            <a:r>
              <a:t>analyse big financial data</a:t>
            </a:r>
          </a:p>
          <a:p>
            <a:pPr marL="208026" indent="-208026" defTabSz="832104">
              <a:spcBef>
                <a:spcPts val="900"/>
              </a:spcBef>
              <a:defRPr sz="3640"/>
            </a:pPr>
            <a:r>
              <a:t>drive cars</a:t>
            </a:r>
          </a:p>
          <a:p>
            <a:pPr marL="208026" indent="-208026" defTabSz="832104">
              <a:spcBef>
                <a:spcPts val="900"/>
              </a:spcBef>
              <a:defRPr sz="3640"/>
            </a:pPr>
            <a:r>
              <a:t>control robots</a:t>
            </a:r>
          </a:p>
          <a:p>
            <a:pPr marL="208026" indent="-208026" defTabSz="832104">
              <a:spcBef>
                <a:spcPts val="900"/>
              </a:spcBef>
              <a:defRPr sz="3640"/>
            </a:pPr>
            <a:r>
              <a:t>automate many jobs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itle 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8" name="Content Placeholder 3" descr="Content Placeholder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72884" y="1827881"/>
            <a:ext cx="7846232" cy="43468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itle 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31" name="Content Placeholder 3" descr="Content Placeholder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06465" y="881081"/>
            <a:ext cx="8600599" cy="481633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