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36" r:id="rId4"/>
    <p:sldId id="259" r:id="rId5"/>
    <p:sldId id="260" r:id="rId6"/>
    <p:sldId id="269" r:id="rId7"/>
    <p:sldId id="262" r:id="rId8"/>
    <p:sldId id="286" r:id="rId9"/>
    <p:sldId id="288" r:id="rId10"/>
    <p:sldId id="290" r:id="rId11"/>
    <p:sldId id="296" r:id="rId12"/>
    <p:sldId id="300" r:id="rId13"/>
    <p:sldId id="301" r:id="rId14"/>
    <p:sldId id="302" r:id="rId15"/>
    <p:sldId id="305" r:id="rId16"/>
    <p:sldId id="309" r:id="rId17"/>
    <p:sldId id="310" r:id="rId18"/>
    <p:sldId id="311" r:id="rId19"/>
    <p:sldId id="303" r:id="rId20"/>
    <p:sldId id="304" r:id="rId21"/>
    <p:sldId id="313" r:id="rId22"/>
    <p:sldId id="343" r:id="rId23"/>
    <p:sldId id="344" r:id="rId24"/>
    <p:sldId id="345" r:id="rId25"/>
    <p:sldId id="291" r:id="rId26"/>
    <p:sldId id="292" r:id="rId27"/>
    <p:sldId id="320" r:id="rId28"/>
    <p:sldId id="321" r:id="rId29"/>
    <p:sldId id="322" r:id="rId30"/>
    <p:sldId id="315" r:id="rId31"/>
    <p:sldId id="307" r:id="rId32"/>
    <p:sldId id="348" r:id="rId33"/>
    <p:sldId id="346" r:id="rId34"/>
    <p:sldId id="334" r:id="rId35"/>
    <p:sldId id="338" r:id="rId36"/>
    <p:sldId id="33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920EE-3862-4090-B4F7-AC87B0BBBC2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74AF92-19BF-47F9-A541-5494907ACD41}">
      <dgm:prSet/>
      <dgm:spPr/>
      <dgm:t>
        <a:bodyPr/>
        <a:lstStyle/>
        <a:p>
          <a:r>
            <a:rPr lang="en-US"/>
            <a:t>What is Quantum Computer</a:t>
          </a:r>
        </a:p>
      </dgm:t>
    </dgm:pt>
    <dgm:pt modelId="{0A45051E-2B38-466E-9B4F-F0148359CDB0}" type="parTrans" cxnId="{610DE39C-D727-4023-99F0-6DF9A3F2233C}">
      <dgm:prSet/>
      <dgm:spPr/>
      <dgm:t>
        <a:bodyPr/>
        <a:lstStyle/>
        <a:p>
          <a:endParaRPr lang="en-US"/>
        </a:p>
      </dgm:t>
    </dgm:pt>
    <dgm:pt modelId="{FC957128-1939-4CC4-B030-BCFEC65A3DD3}" type="sibTrans" cxnId="{610DE39C-D727-4023-99F0-6DF9A3F2233C}">
      <dgm:prSet/>
      <dgm:spPr/>
      <dgm:t>
        <a:bodyPr/>
        <a:lstStyle/>
        <a:p>
          <a:endParaRPr lang="en-US"/>
        </a:p>
      </dgm:t>
    </dgm:pt>
    <dgm:pt modelId="{C55CD92B-EAA8-4686-825E-4FEC5B02B45C}">
      <dgm:prSet/>
      <dgm:spPr/>
      <dgm:t>
        <a:bodyPr/>
        <a:lstStyle/>
        <a:p>
          <a:r>
            <a:rPr lang="en-US"/>
            <a:t>How does it work</a:t>
          </a:r>
        </a:p>
      </dgm:t>
    </dgm:pt>
    <dgm:pt modelId="{5E03105F-F781-4439-912A-A02B754741D6}" type="parTrans" cxnId="{4B9A6200-0BA7-4952-AFDB-054D3FC67227}">
      <dgm:prSet/>
      <dgm:spPr/>
      <dgm:t>
        <a:bodyPr/>
        <a:lstStyle/>
        <a:p>
          <a:endParaRPr lang="en-US"/>
        </a:p>
      </dgm:t>
    </dgm:pt>
    <dgm:pt modelId="{3549FB89-B0B9-466B-8D28-F5D2D10B9CF3}" type="sibTrans" cxnId="{4B9A6200-0BA7-4952-AFDB-054D3FC67227}">
      <dgm:prSet/>
      <dgm:spPr/>
      <dgm:t>
        <a:bodyPr/>
        <a:lstStyle/>
        <a:p>
          <a:endParaRPr lang="en-US"/>
        </a:p>
      </dgm:t>
    </dgm:pt>
    <dgm:pt modelId="{7444DECC-277B-4B00-99DF-1325DB745CF3}">
      <dgm:prSet/>
      <dgm:spPr/>
      <dgm:t>
        <a:bodyPr/>
        <a:lstStyle/>
        <a:p>
          <a:r>
            <a:rPr lang="en-US" dirty="0"/>
            <a:t>Try your hands on programming</a:t>
          </a:r>
        </a:p>
      </dgm:t>
    </dgm:pt>
    <dgm:pt modelId="{4F57F68D-0F13-4FB9-931D-621D974CB010}" type="parTrans" cxnId="{A82A5308-B30F-4E84-85ED-A758F920267A}">
      <dgm:prSet/>
      <dgm:spPr/>
      <dgm:t>
        <a:bodyPr/>
        <a:lstStyle/>
        <a:p>
          <a:endParaRPr lang="en-US"/>
        </a:p>
      </dgm:t>
    </dgm:pt>
    <dgm:pt modelId="{1D77D3F8-FCB7-4BE6-9508-F4E063F1771D}" type="sibTrans" cxnId="{A82A5308-B30F-4E84-85ED-A758F920267A}">
      <dgm:prSet/>
      <dgm:spPr/>
      <dgm:t>
        <a:bodyPr/>
        <a:lstStyle/>
        <a:p>
          <a:endParaRPr lang="en-US"/>
        </a:p>
      </dgm:t>
    </dgm:pt>
    <dgm:pt modelId="{8563196B-3FD5-4BF5-B074-9A0D8992DB8B}" type="pres">
      <dgm:prSet presAssocID="{CF9920EE-3862-4090-B4F7-AC87B0BBBC23}" presName="vert0" presStyleCnt="0">
        <dgm:presLayoutVars>
          <dgm:dir/>
          <dgm:animOne val="branch"/>
          <dgm:animLvl val="lvl"/>
        </dgm:presLayoutVars>
      </dgm:prSet>
      <dgm:spPr/>
    </dgm:pt>
    <dgm:pt modelId="{5A27C43F-BA5C-46DC-9EE1-35CE638E54BA}" type="pres">
      <dgm:prSet presAssocID="{8174AF92-19BF-47F9-A541-5494907ACD41}" presName="thickLine" presStyleLbl="alignNode1" presStyleIdx="0" presStyleCnt="3"/>
      <dgm:spPr/>
    </dgm:pt>
    <dgm:pt modelId="{CBE497DF-E81C-46D3-B4AD-E9123FD462C5}" type="pres">
      <dgm:prSet presAssocID="{8174AF92-19BF-47F9-A541-5494907ACD41}" presName="horz1" presStyleCnt="0"/>
      <dgm:spPr/>
    </dgm:pt>
    <dgm:pt modelId="{54BE337D-FA81-4713-9047-E4087DFC4387}" type="pres">
      <dgm:prSet presAssocID="{8174AF92-19BF-47F9-A541-5494907ACD41}" presName="tx1" presStyleLbl="revTx" presStyleIdx="0" presStyleCnt="3"/>
      <dgm:spPr/>
    </dgm:pt>
    <dgm:pt modelId="{A9EC73B6-5E9D-43EE-982D-3F937F2F7E89}" type="pres">
      <dgm:prSet presAssocID="{8174AF92-19BF-47F9-A541-5494907ACD41}" presName="vert1" presStyleCnt="0"/>
      <dgm:spPr/>
    </dgm:pt>
    <dgm:pt modelId="{B0AC1A13-EBB5-4655-BC2E-6EBEBAA83364}" type="pres">
      <dgm:prSet presAssocID="{C55CD92B-EAA8-4686-825E-4FEC5B02B45C}" presName="thickLine" presStyleLbl="alignNode1" presStyleIdx="1" presStyleCnt="3"/>
      <dgm:spPr/>
    </dgm:pt>
    <dgm:pt modelId="{40C29FC6-A612-4C87-86AF-5E1439F58CD8}" type="pres">
      <dgm:prSet presAssocID="{C55CD92B-EAA8-4686-825E-4FEC5B02B45C}" presName="horz1" presStyleCnt="0"/>
      <dgm:spPr/>
    </dgm:pt>
    <dgm:pt modelId="{C319D2DF-7648-4F61-8BE6-ACA7C2A95E96}" type="pres">
      <dgm:prSet presAssocID="{C55CD92B-EAA8-4686-825E-4FEC5B02B45C}" presName="tx1" presStyleLbl="revTx" presStyleIdx="1" presStyleCnt="3"/>
      <dgm:spPr/>
    </dgm:pt>
    <dgm:pt modelId="{2CB65F54-2B50-4CF9-92BA-FF5E215D6232}" type="pres">
      <dgm:prSet presAssocID="{C55CD92B-EAA8-4686-825E-4FEC5B02B45C}" presName="vert1" presStyleCnt="0"/>
      <dgm:spPr/>
    </dgm:pt>
    <dgm:pt modelId="{93D4B009-8F05-4937-823E-03D91264BB20}" type="pres">
      <dgm:prSet presAssocID="{7444DECC-277B-4B00-99DF-1325DB745CF3}" presName="thickLine" presStyleLbl="alignNode1" presStyleIdx="2" presStyleCnt="3"/>
      <dgm:spPr/>
    </dgm:pt>
    <dgm:pt modelId="{0BBCBD61-F381-49F0-88CE-FE26ADBAFCAA}" type="pres">
      <dgm:prSet presAssocID="{7444DECC-277B-4B00-99DF-1325DB745CF3}" presName="horz1" presStyleCnt="0"/>
      <dgm:spPr/>
    </dgm:pt>
    <dgm:pt modelId="{EE5BAA34-0A30-4D58-BA67-495EFF42E996}" type="pres">
      <dgm:prSet presAssocID="{7444DECC-277B-4B00-99DF-1325DB745CF3}" presName="tx1" presStyleLbl="revTx" presStyleIdx="2" presStyleCnt="3"/>
      <dgm:spPr/>
    </dgm:pt>
    <dgm:pt modelId="{8B0BF370-E1CF-4149-8443-1834137E2C2A}" type="pres">
      <dgm:prSet presAssocID="{7444DECC-277B-4B00-99DF-1325DB745CF3}" presName="vert1" presStyleCnt="0"/>
      <dgm:spPr/>
    </dgm:pt>
  </dgm:ptLst>
  <dgm:cxnLst>
    <dgm:cxn modelId="{4B9A6200-0BA7-4952-AFDB-054D3FC67227}" srcId="{CF9920EE-3862-4090-B4F7-AC87B0BBBC23}" destId="{C55CD92B-EAA8-4686-825E-4FEC5B02B45C}" srcOrd="1" destOrd="0" parTransId="{5E03105F-F781-4439-912A-A02B754741D6}" sibTransId="{3549FB89-B0B9-466B-8D28-F5D2D10B9CF3}"/>
    <dgm:cxn modelId="{A82A5308-B30F-4E84-85ED-A758F920267A}" srcId="{CF9920EE-3862-4090-B4F7-AC87B0BBBC23}" destId="{7444DECC-277B-4B00-99DF-1325DB745CF3}" srcOrd="2" destOrd="0" parTransId="{4F57F68D-0F13-4FB9-931D-621D974CB010}" sibTransId="{1D77D3F8-FCB7-4BE6-9508-F4E063F1771D}"/>
    <dgm:cxn modelId="{DEBBB075-FA0C-4C5C-B5A6-1E77ACC7526B}" type="presOf" srcId="{C55CD92B-EAA8-4686-825E-4FEC5B02B45C}" destId="{C319D2DF-7648-4F61-8BE6-ACA7C2A95E96}" srcOrd="0" destOrd="0" presId="urn:microsoft.com/office/officeart/2008/layout/LinedList"/>
    <dgm:cxn modelId="{84E3C19C-0D74-4F42-9D32-BC1B31DEE46A}" type="presOf" srcId="{7444DECC-277B-4B00-99DF-1325DB745CF3}" destId="{EE5BAA34-0A30-4D58-BA67-495EFF42E996}" srcOrd="0" destOrd="0" presId="urn:microsoft.com/office/officeart/2008/layout/LinedList"/>
    <dgm:cxn modelId="{610DE39C-D727-4023-99F0-6DF9A3F2233C}" srcId="{CF9920EE-3862-4090-B4F7-AC87B0BBBC23}" destId="{8174AF92-19BF-47F9-A541-5494907ACD41}" srcOrd="0" destOrd="0" parTransId="{0A45051E-2B38-466E-9B4F-F0148359CDB0}" sibTransId="{FC957128-1939-4CC4-B030-BCFEC65A3DD3}"/>
    <dgm:cxn modelId="{612F6AAE-ADB5-41BA-BCCB-1C160A4DC935}" type="presOf" srcId="{CF9920EE-3862-4090-B4F7-AC87B0BBBC23}" destId="{8563196B-3FD5-4BF5-B074-9A0D8992DB8B}" srcOrd="0" destOrd="0" presId="urn:microsoft.com/office/officeart/2008/layout/LinedList"/>
    <dgm:cxn modelId="{F01E63B0-254E-424D-872D-AFB78EC56B0E}" type="presOf" srcId="{8174AF92-19BF-47F9-A541-5494907ACD41}" destId="{54BE337D-FA81-4713-9047-E4087DFC4387}" srcOrd="0" destOrd="0" presId="urn:microsoft.com/office/officeart/2008/layout/LinedList"/>
    <dgm:cxn modelId="{D9AAB7A5-4687-4273-8BF2-4646F57C7C83}" type="presParOf" srcId="{8563196B-3FD5-4BF5-B074-9A0D8992DB8B}" destId="{5A27C43F-BA5C-46DC-9EE1-35CE638E54BA}" srcOrd="0" destOrd="0" presId="urn:microsoft.com/office/officeart/2008/layout/LinedList"/>
    <dgm:cxn modelId="{74FBA8A4-977A-45CB-BC8D-9D3224B287D6}" type="presParOf" srcId="{8563196B-3FD5-4BF5-B074-9A0D8992DB8B}" destId="{CBE497DF-E81C-46D3-B4AD-E9123FD462C5}" srcOrd="1" destOrd="0" presId="urn:microsoft.com/office/officeart/2008/layout/LinedList"/>
    <dgm:cxn modelId="{F1F56BDB-5B52-41A4-9EE4-1F8C63108BEC}" type="presParOf" srcId="{CBE497DF-E81C-46D3-B4AD-E9123FD462C5}" destId="{54BE337D-FA81-4713-9047-E4087DFC4387}" srcOrd="0" destOrd="0" presId="urn:microsoft.com/office/officeart/2008/layout/LinedList"/>
    <dgm:cxn modelId="{83A0C7F6-B1C2-4B7E-8224-1C9623C264AE}" type="presParOf" srcId="{CBE497DF-E81C-46D3-B4AD-E9123FD462C5}" destId="{A9EC73B6-5E9D-43EE-982D-3F937F2F7E89}" srcOrd="1" destOrd="0" presId="urn:microsoft.com/office/officeart/2008/layout/LinedList"/>
    <dgm:cxn modelId="{7B31B4C7-836E-4A0D-980D-FA6D7067F776}" type="presParOf" srcId="{8563196B-3FD5-4BF5-B074-9A0D8992DB8B}" destId="{B0AC1A13-EBB5-4655-BC2E-6EBEBAA83364}" srcOrd="2" destOrd="0" presId="urn:microsoft.com/office/officeart/2008/layout/LinedList"/>
    <dgm:cxn modelId="{02003292-CAD5-4EE5-896B-619E5A003D7F}" type="presParOf" srcId="{8563196B-3FD5-4BF5-B074-9A0D8992DB8B}" destId="{40C29FC6-A612-4C87-86AF-5E1439F58CD8}" srcOrd="3" destOrd="0" presId="urn:microsoft.com/office/officeart/2008/layout/LinedList"/>
    <dgm:cxn modelId="{B966CE6E-270A-4FF2-A251-C3BBC1ED8F47}" type="presParOf" srcId="{40C29FC6-A612-4C87-86AF-5E1439F58CD8}" destId="{C319D2DF-7648-4F61-8BE6-ACA7C2A95E96}" srcOrd="0" destOrd="0" presId="urn:microsoft.com/office/officeart/2008/layout/LinedList"/>
    <dgm:cxn modelId="{64F0F7CE-DEFE-4B35-9F91-02D2A1614DF9}" type="presParOf" srcId="{40C29FC6-A612-4C87-86AF-5E1439F58CD8}" destId="{2CB65F54-2B50-4CF9-92BA-FF5E215D6232}" srcOrd="1" destOrd="0" presId="urn:microsoft.com/office/officeart/2008/layout/LinedList"/>
    <dgm:cxn modelId="{75C0BB78-B2AF-4B43-932C-A35A1E3622A6}" type="presParOf" srcId="{8563196B-3FD5-4BF5-B074-9A0D8992DB8B}" destId="{93D4B009-8F05-4937-823E-03D91264BB20}" srcOrd="4" destOrd="0" presId="urn:microsoft.com/office/officeart/2008/layout/LinedList"/>
    <dgm:cxn modelId="{2C13F5F1-1348-40FC-AD02-E18720EAAF85}" type="presParOf" srcId="{8563196B-3FD5-4BF5-B074-9A0D8992DB8B}" destId="{0BBCBD61-F381-49F0-88CE-FE26ADBAFCAA}" srcOrd="5" destOrd="0" presId="urn:microsoft.com/office/officeart/2008/layout/LinedList"/>
    <dgm:cxn modelId="{74BFFCCE-2796-482D-A1B1-F0FEF4E61FAF}" type="presParOf" srcId="{0BBCBD61-F381-49F0-88CE-FE26ADBAFCAA}" destId="{EE5BAA34-0A30-4D58-BA67-495EFF42E996}" srcOrd="0" destOrd="0" presId="urn:microsoft.com/office/officeart/2008/layout/LinedList"/>
    <dgm:cxn modelId="{069F39BB-3116-4F0B-9846-75A64CB6D9D8}" type="presParOf" srcId="{0BBCBD61-F381-49F0-88CE-FE26ADBAFCAA}" destId="{8B0BF370-E1CF-4149-8443-1834137E2C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C43F-BA5C-46DC-9EE1-35CE638E54B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E337D-FA81-4713-9047-E4087DFC438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is Quantum Computer</a:t>
          </a:r>
        </a:p>
      </dsp:txBody>
      <dsp:txXfrm>
        <a:off x="0" y="2703"/>
        <a:ext cx="6900512" cy="1843578"/>
      </dsp:txXfrm>
    </dsp:sp>
    <dsp:sp modelId="{B0AC1A13-EBB5-4655-BC2E-6EBEBAA8336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9D2DF-7648-4F61-8BE6-ACA7C2A95E9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does it work</a:t>
          </a:r>
        </a:p>
      </dsp:txBody>
      <dsp:txXfrm>
        <a:off x="0" y="1846281"/>
        <a:ext cx="6900512" cy="1843578"/>
      </dsp:txXfrm>
    </dsp:sp>
    <dsp:sp modelId="{93D4B009-8F05-4937-823E-03D91264BB2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BAA34-0A30-4D58-BA67-495EFF42E996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Try your hands on programming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5CF50-85D1-4A3F-8762-A9520A8CCB9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08584-5386-4E72-9C69-BAF16950A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5339-060E-032C-F840-D92D2D333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D4371-018C-DB1F-0644-110791448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EA78B-59DE-E0DB-D7C8-472960EE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794C-CB05-4D2E-B430-11F9C5C4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2DDB3-879E-1F69-631C-ADB005AC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00AF-46D9-1901-40BB-2702F286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0C782-7162-7759-0F19-2BA7EFB79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30C57-D9A3-A82F-E1CB-A016895E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CBCFD-2C24-74DF-5AC7-1875B911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228B-4BB5-8C3A-87A5-76D54E03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494D3-B3F8-4079-BD77-49939D2A9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5B711-52F3-85A2-3124-BE7F1EE5D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7291-948D-CF6E-0307-64A6D7EF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F884-3F6D-05F6-863C-7B8F260E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E6B35-9DF7-BE88-F6DA-B3B297C4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CCB8-D0A9-4D7A-996F-3E34143A8F94}"/>
              </a:ext>
            </a:extLst>
          </p:cNvPr>
          <p:cNvGrpSpPr/>
          <p:nvPr userDrawn="1"/>
        </p:nvGrpSpPr>
        <p:grpSpPr>
          <a:xfrm>
            <a:off x="635000" y="276596"/>
            <a:ext cx="11131550" cy="523504"/>
            <a:chOff x="635000" y="174996"/>
            <a:chExt cx="11131550" cy="52350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C09CD-0884-49DC-BDD0-AE00F1ED86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000" y="698500"/>
              <a:ext cx="1050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70A127-D24F-434B-AC3F-D6A0961EC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412" b="6262"/>
            <a:stretch/>
          </p:blipFill>
          <p:spPr>
            <a:xfrm>
              <a:off x="11347450" y="174996"/>
              <a:ext cx="419100" cy="523504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7CE59-E8B5-4245-8E8F-6765CB13B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E8C4BF-BD85-4BE7-B8D8-C0D79560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686BDD3-9A6A-4256-906F-8F0AB169F5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732B7A4-8010-49FD-9F94-F2FD76BEB4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60CDDD6-A6D7-4394-8F3C-20258C60BF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CE199-030D-4599-AFCC-EA87B4552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60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5010-BEE3-6D2E-7590-7D8E1A56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AE96-C74B-F70C-971B-BBB8C045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589C9-DB95-3C36-0AFC-33597EC1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34936-95C1-E526-D03F-F4A6EDE0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4B235-63F3-CAB9-BC0F-1E397487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76D-6E11-49D3-7AB4-D15D5A45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B0E78-29F7-C701-03AB-902E8DEB5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FF1DA-C024-3ACF-DDD9-CB069447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D8C1-51EF-D2E5-2776-45D1999E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0B56-59DA-B426-5F39-4E62FEF5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CA61-6740-8E02-2611-0F82433A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3D14C-0533-3A09-F08F-95FAFAE62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6A426-76E3-8D41-0C16-C507C465B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438F-668B-206E-E80D-505781D1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DAB0-213B-FA90-099D-8ADF9378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9501-6378-1AE7-64BE-FC734B0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E82C-9345-D893-3A35-570A524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C17DF-A14F-6C80-B248-5044A8B5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7FA53-64A6-F59F-E33E-4758377D3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25E17-E9E1-15C4-A83B-05DC98404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59C8A-5F25-1D46-0370-FEBB254ED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A9091-BA47-0223-6770-9EBD7F3B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74BF1-37DF-F1B2-6467-C69BA5DC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DA468-72F0-7919-2B2B-4BBAF90B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61BD-5D7C-93B1-7E02-6C5460FA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F9A9A-65BF-1400-DF13-303323B8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DBC2D-B040-D33C-28AD-98940F00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801F9-78A8-FE1A-6BA2-BACBF2A7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7B5C4-087B-DA90-47E7-0A6A5842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AC1DB-A31B-5C8B-3163-4D334427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89B68-ECC6-E81E-1473-1567B9C4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907A-ED87-0DA2-E3F0-EDF681D5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06EC-8EF2-E950-A5A9-DA8CC874A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FFE7B-D7A3-4B14-9F27-2938FE72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32EAA-8219-8B60-863E-B417C936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AFA33-9933-0622-655B-D3808EE4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0E01C-93D0-52BC-11B7-21CE9C96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1C69-F444-9B3F-9B49-38A3B40F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FD257-7510-4DC7-CD45-26204B2D4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363B9-6DD0-C012-8986-5E916E5C6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BC2B-6449-D9E8-0C3C-150F1814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31059-DA44-B199-5678-07D76AAF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1A59E-4CD1-6A8E-7E0D-05129B6C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FD653-FCEF-8549-8020-756DA413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19DA-6F2C-CE3E-BB31-E9AD0E45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251F8-3D2A-E1DF-7473-9FD1CEB77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EA52A-85AD-405E-B45C-76C753CBF957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B9291-7709-125C-5812-7DAA1AF67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E9BA7-FE9F-2C08-68AB-544D5D2C9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B966-F5AE-4A87-88BE-6D45A6A2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robert.prevedel/test_research_LOQC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E2A4-974F-3FF3-622B-1F7BDC814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895" y="49927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/>
              <a:t>Programming for Quantum </a:t>
            </a:r>
            <a:r>
              <a:rPr lang="en-US" dirty="0"/>
              <a:t>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49057-E15A-97C2-7DF5-303FEA05B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773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  <a:p>
            <a:endParaRPr lang="en-US" dirty="0"/>
          </a:p>
          <a:p>
            <a:r>
              <a:rPr lang="en-US" dirty="0"/>
              <a:t>Workshop for Joint Conference of Computer Science and Engineering</a:t>
            </a:r>
          </a:p>
          <a:p>
            <a:r>
              <a:rPr lang="en-US" dirty="0"/>
              <a:t>Bangkok, Thailand</a:t>
            </a:r>
          </a:p>
          <a:p>
            <a:r>
              <a:rPr lang="en-US" dirty="0"/>
              <a:t>22 June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Quantum computers: physical realization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83" y="977773"/>
            <a:ext cx="8637572" cy="54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3" y="838202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297658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420643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IBM 5 and 50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9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117623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33404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4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4" y="1027906"/>
            <a:ext cx="9222956" cy="4689235"/>
          </a:xfrm>
        </p:spPr>
      </p:pic>
    </p:spTree>
    <p:extLst>
      <p:ext uri="{BB962C8B-B14F-4D97-AF65-F5344CB8AC3E}">
        <p14:creationId xmlns:p14="http://schemas.microsoft.com/office/powerpoint/2010/main" val="198977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5494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5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263783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4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7E0A-E5D3-EC49-F76F-95D5D7D2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C037AC-E80E-823F-8D60-DB1FD2F48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0573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1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Google Nasa,  D-Wave 2x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428" y="1785624"/>
            <a:ext cx="6239643" cy="43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Quantum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6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874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1570339"/>
            <a:ext cx="3029464" cy="45441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04784" y="1969477"/>
            <a:ext cx="5334000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93071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03" y="2141540"/>
            <a:ext cx="4571601" cy="3649663"/>
          </a:xfrm>
        </p:spPr>
      </p:pic>
    </p:spTree>
    <p:extLst>
      <p:ext uri="{BB962C8B-B14F-4D97-AF65-F5344CB8AC3E}">
        <p14:creationId xmlns:p14="http://schemas.microsoft.com/office/powerpoint/2010/main" val="396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247635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078711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1219204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4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1) </a:t>
            </a:r>
            <a:r>
              <a:rPr lang="en-US" sz="3600" dirty="0" err="1">
                <a:solidFill>
                  <a:srgbClr val="FF0000"/>
                </a:solidFill>
              </a:rPr>
              <a:t>initialze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r>
              <a:rPr lang="en-US" sz="3600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4) update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r>
              <a:rPr lang="en-US" sz="36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measure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/>
              <a:t>quantum speedup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/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5) update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59786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Grover-assisted Compact Genetic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5  </a:t>
            </a:r>
            <a:r>
              <a:rPr lang="da-DK" dirty="0">
                <a:solidFill>
                  <a:schemeClr val="tx2"/>
                </a:solidFill>
              </a:rPr>
              <a:t>Proposed Method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BB58F-8CDC-4372-83B7-5D5377FF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7" y="1675481"/>
            <a:ext cx="5739716" cy="4680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A945A-76CB-4DD4-A5D4-06DF2C67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529" y="1903715"/>
            <a:ext cx="3010320" cy="666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C24D7-25E6-44BD-8F34-E87933DCF7BD}"/>
              </a:ext>
            </a:extLst>
          </p:cNvPr>
          <p:cNvSpPr/>
          <p:nvPr/>
        </p:nvSpPr>
        <p:spPr>
          <a:xfrm>
            <a:off x="7228577" y="1550058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An arbitrary single-qubit state is defined: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80E6-D495-4A9A-B3D2-2185F7FD7A7D}"/>
              </a:ext>
            </a:extLst>
          </p:cNvPr>
          <p:cNvSpPr/>
          <p:nvPr/>
        </p:nvSpPr>
        <p:spPr>
          <a:xfrm>
            <a:off x="7228576" y="2695713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The qubit rotation for angle(θ) is defined: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3757B-7180-4965-95A1-D9C188C47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949" y="3112312"/>
            <a:ext cx="3820058" cy="495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5E14E0-3C02-4475-839B-D06F878EA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871" y="4046726"/>
            <a:ext cx="2219635" cy="6096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9F6458-CEE5-4BBB-99E8-996827ED1DD1}"/>
              </a:ext>
            </a:extLst>
          </p:cNvPr>
          <p:cNvSpPr/>
          <p:nvPr/>
        </p:nvSpPr>
        <p:spPr>
          <a:xfrm>
            <a:off x="7705450" y="3749246"/>
            <a:ext cx="364577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Mapping to </a:t>
            </a:r>
            <a:r>
              <a:rPr lang="en-US" sz="2000" dirty="0" err="1">
                <a:solidFill>
                  <a:schemeClr val="tx2"/>
                </a:solidFill>
              </a:rPr>
              <a:t>Ising</a:t>
            </a:r>
            <a:r>
              <a:rPr lang="en-US" sz="2000" dirty="0">
                <a:solidFill>
                  <a:schemeClr val="tx2"/>
                </a:solidFill>
              </a:rPr>
              <a:t> model for TSP: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AC1B0-D5FC-49B9-9B15-8D605C0C39AF}"/>
              </a:ext>
            </a:extLst>
          </p:cNvPr>
          <p:cNvSpPr/>
          <p:nvPr/>
        </p:nvSpPr>
        <p:spPr>
          <a:xfrm>
            <a:off x="8185000" y="4737771"/>
            <a:ext cx="254795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System energy for TSP: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AF3B71-F441-4941-AE65-A8AD7ECD0A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8"/>
          <a:stretch/>
        </p:blipFill>
        <p:spPr>
          <a:xfrm>
            <a:off x="6551253" y="5216600"/>
            <a:ext cx="5487119" cy="759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B58647-3A02-4E97-A093-96F5918624BD}"/>
              </a:ext>
            </a:extLst>
          </p:cNvPr>
          <p:cNvSpPr/>
          <p:nvPr/>
        </p:nvSpPr>
        <p:spPr>
          <a:xfrm>
            <a:off x="7144620" y="5262825"/>
            <a:ext cx="1447316" cy="6605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E37526-B6CE-431F-9C21-FC87375C940B}"/>
              </a:ext>
            </a:extLst>
          </p:cNvPr>
          <p:cNvSpPr/>
          <p:nvPr/>
        </p:nvSpPr>
        <p:spPr>
          <a:xfrm>
            <a:off x="6935588" y="5976154"/>
            <a:ext cx="186538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Total distance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CBA47-A6AE-401C-909B-6387B4D18047}"/>
              </a:ext>
            </a:extLst>
          </p:cNvPr>
          <p:cNvSpPr/>
          <p:nvPr/>
        </p:nvSpPr>
        <p:spPr>
          <a:xfrm>
            <a:off x="8723528" y="5260682"/>
            <a:ext cx="3372594" cy="6605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DC1249-A5E1-4C43-8539-9BDE6DF0EAA5}"/>
              </a:ext>
            </a:extLst>
          </p:cNvPr>
          <p:cNvSpPr/>
          <p:nvPr/>
        </p:nvSpPr>
        <p:spPr>
          <a:xfrm>
            <a:off x="8658938" y="5974011"/>
            <a:ext cx="35041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The constraints to check a feasible path </a:t>
            </a:r>
          </a:p>
        </p:txBody>
      </p:sp>
    </p:spTree>
    <p:extLst>
      <p:ext uri="{BB962C8B-B14F-4D97-AF65-F5344CB8AC3E}">
        <p14:creationId xmlns:p14="http://schemas.microsoft.com/office/powerpoint/2010/main" val="2196743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Grover-assisted Compact Genetic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5  </a:t>
            </a:r>
            <a:r>
              <a:rPr lang="da-DK" dirty="0">
                <a:solidFill>
                  <a:schemeClr val="tx2"/>
                </a:solidFill>
              </a:rPr>
              <a:t>Proposed Method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A945A-76CB-4DD4-A5D4-06DF2C67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16" y="1959033"/>
            <a:ext cx="3010320" cy="666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C24D7-25E6-44BD-8F34-E87933DCF7BD}"/>
              </a:ext>
            </a:extLst>
          </p:cNvPr>
          <p:cNvSpPr/>
          <p:nvPr/>
        </p:nvSpPr>
        <p:spPr>
          <a:xfrm>
            <a:off x="4235113" y="1601433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An arbitrary single-qubit state is defined: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80E6-D495-4A9A-B3D2-2185F7FD7A7D}"/>
              </a:ext>
            </a:extLst>
          </p:cNvPr>
          <p:cNvSpPr/>
          <p:nvPr/>
        </p:nvSpPr>
        <p:spPr>
          <a:xfrm>
            <a:off x="4235112" y="2747088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The qubit rotation for angle(θ) is defined: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3757B-7180-4965-95A1-D9C188C4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59" y="3094002"/>
            <a:ext cx="3820058" cy="495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8525C-29FD-47A0-9F6D-F824EE161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045" y="3813542"/>
            <a:ext cx="2553056" cy="21148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5EB36B-097F-40F8-BFF0-7801050F231B}"/>
              </a:ext>
            </a:extLst>
          </p:cNvPr>
          <p:cNvSpPr/>
          <p:nvPr/>
        </p:nvSpPr>
        <p:spPr>
          <a:xfrm>
            <a:off x="381881" y="5893420"/>
            <a:ext cx="4947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 circuit to initial the state based on the probability which encoding problem with 4 qubits.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8EC4E-32B6-4EAC-AEA6-BC09B2B50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089" y="3813542"/>
            <a:ext cx="6213694" cy="19719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922C2D7-66BA-48AC-BB69-606093F912DA}"/>
              </a:ext>
            </a:extLst>
          </p:cNvPr>
          <p:cNvSpPr/>
          <p:nvPr/>
        </p:nvSpPr>
        <p:spPr>
          <a:xfrm>
            <a:off x="6527215" y="5892645"/>
            <a:ext cx="43374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 diffuser circuit which encoding problem with 4 qubits.</a:t>
            </a:r>
          </a:p>
        </p:txBody>
      </p:sp>
    </p:spTree>
    <p:extLst>
      <p:ext uri="{BB962C8B-B14F-4D97-AF65-F5344CB8AC3E}">
        <p14:creationId xmlns:p14="http://schemas.microsoft.com/office/powerpoint/2010/main" val="58825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87B0-DCD8-901C-E690-6A56B8AA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an atom at </a:t>
            </a:r>
            <a:r>
              <a:rPr lang="en-US" dirty="0" err="1"/>
              <a:t>Chiengmai</a:t>
            </a:r>
            <a:r>
              <a:rPr lang="en-US" dirty="0"/>
              <a:t> U, Physics</a:t>
            </a:r>
          </a:p>
        </p:txBody>
      </p:sp>
      <p:pic>
        <p:nvPicPr>
          <p:cNvPr id="5" name="Content Placeholder 4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8B71F86E-2812-0BA1-77C4-5262CC17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32" y="1503581"/>
            <a:ext cx="6652392" cy="4989294"/>
          </a:xfrm>
        </p:spPr>
      </p:pic>
    </p:spTree>
    <p:extLst>
      <p:ext uri="{BB962C8B-B14F-4D97-AF65-F5344CB8AC3E}">
        <p14:creationId xmlns:p14="http://schemas.microsoft.com/office/powerpoint/2010/main" val="1969155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A714-A360-B8C4-4E77-D676D46B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quantum computer system one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EFC0E5-D0D3-CD41-446D-F04DA5152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25" y="1465861"/>
            <a:ext cx="779335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8CD84-37D0-BE05-9064-112CCF0FEA83}"/>
              </a:ext>
            </a:extLst>
          </p:cNvPr>
          <p:cNvSpPr txBox="1"/>
          <p:nvPr/>
        </p:nvSpPr>
        <p:spPr>
          <a:xfrm>
            <a:off x="2908092" y="6295869"/>
            <a:ext cx="649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https://www.youtube.com/watch?v=tPMY4oP3Qgk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0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dirty="0"/>
              <a:t>http://www.cp.eng.chula.ac.th/~piak/paper/2012/jcsse-quantum-cga.pdf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</a:rPr>
              <a:t>Suksen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K. and Chongstitvatana, P., "Experiments on Quantum Circuits for Compact Genetic Algorithm," Int. Computer Science and Engineering Conference, 18-20 Nov, 2021, Thailand.</a:t>
            </a:r>
          </a:p>
          <a:p>
            <a:r>
              <a:rPr lang="en-US" dirty="0"/>
              <a:t>McKinsey &amp; Company, Quantum computing: an emerging ecosystem and industry use cases,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879823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505-27E7-BAC2-3FC1-4DC8D459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 (student team 2019)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C139AA-CF36-051A-152F-84A7EDA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91976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141001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3"/>
            <a:ext cx="7772400" cy="1456267"/>
          </a:xfrm>
        </p:spPr>
        <p:txBody>
          <a:bodyPr/>
          <a:lstStyle/>
          <a:p>
            <a:r>
              <a:rPr lang="en-US" dirty="0"/>
              <a:t>What is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superposition of "quantum" effect (entanglement) to store information.</a:t>
            </a:r>
          </a:p>
          <a:p>
            <a:r>
              <a:rPr lang="en-US" sz="40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233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Quantum Bits (Qubits)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Classical bits vs. Quantum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Qubits are mathematical objects (similarly to 0/1 in classical bits)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4" y="2945916"/>
            <a:ext cx="464820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10" y="4063940"/>
            <a:ext cx="3488288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367" y="2568143"/>
            <a:ext cx="3134435" cy="2665669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2282121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828756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8704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5339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Prob.</a:t>
            </a:r>
          </a:p>
        </p:txBody>
      </p:sp>
    </p:spTree>
    <p:extLst>
      <p:ext uri="{BB962C8B-B14F-4D97-AF65-F5344CB8AC3E}">
        <p14:creationId xmlns:p14="http://schemas.microsoft.com/office/powerpoint/2010/main" val="10277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</a:t>
            </a:r>
          </a:p>
        </p:txBody>
      </p:sp>
    </p:spTree>
    <p:extLst>
      <p:ext uri="{BB962C8B-B14F-4D97-AF65-F5344CB8AC3E}">
        <p14:creationId xmlns:p14="http://schemas.microsoft.com/office/powerpoint/2010/main" val="212460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Linear optics quantum computing (LOQC)</a:t>
            </a:r>
            <a:endParaRPr lang="en-US" sz="3200" b="1" dirty="0"/>
          </a:p>
        </p:txBody>
      </p:sp>
      <p:pic>
        <p:nvPicPr>
          <p:cNvPr id="2050" name="Picture 2" descr="http://homepage.univie.ac.at/robert.prevedel/images/4ph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2" y="880448"/>
            <a:ext cx="7018107" cy="52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232" y="6243614"/>
            <a:ext cx="1133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</a:rPr>
              <a:t>Experimental setup to generate up to four entangled photons. These photons are typically entangled in polarization and can be further manipulated by simple optical devices. Recently a four-photon cluster state was realized with this setup. </a:t>
            </a:r>
            <a:r>
              <a:rPr lang="en-US" sz="1200" dirty="0">
                <a:latin typeface="Times New Roman" panose="02020603050405020304" pitchFamily="18" charset="0"/>
                <a:hlinkClick r:id="rId3"/>
              </a:rPr>
              <a:t>http://homepage.univie.ac.at/robert.prevedel/test_research_LOQC.html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56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53" y="1935309"/>
            <a:ext cx="5730157" cy="205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Quantum Optical </a:t>
            </a:r>
            <a:r>
              <a:rPr lang="en-US" sz="3200" b="1" dirty="0" err="1"/>
              <a:t>Fredkin</a:t>
            </a:r>
            <a:r>
              <a:rPr lang="en-US" sz="3200" b="1" dirty="0"/>
              <a:t> Gate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1" y="4246852"/>
            <a:ext cx="1117282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881420"/>
            <a:ext cx="3790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704</Words>
  <Application>Microsoft Office PowerPoint</Application>
  <PresentationFormat>Widescreen</PresentationFormat>
  <Paragraphs>102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Introduction to Programming for Quantum Computer</vt:lpstr>
      <vt:lpstr>Outline</vt:lpstr>
      <vt:lpstr>More Information</vt:lpstr>
      <vt:lpstr>What is a quantum computer?</vt:lpstr>
      <vt:lpstr>What is a quantum bit?</vt:lpstr>
      <vt:lpstr>PowerPoint Presentation</vt:lpstr>
      <vt:lpstr>What is the advantage?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quantum computers</vt:lpstr>
      <vt:lpstr>Recent work</vt:lpstr>
      <vt:lpstr>PowerPoint Presentation</vt:lpstr>
      <vt:lpstr>PowerPoint Presentation</vt:lpstr>
      <vt:lpstr>IBM  50 qubits quantum computer</vt:lpstr>
      <vt:lpstr>PowerPoint Presentation</vt:lpstr>
      <vt:lpstr>IBM  5 qubits processor</vt:lpstr>
      <vt:lpstr>Google Nasa,  D-Wave 2x machine</vt:lpstr>
      <vt:lpstr>Programming Quantum Computers</vt:lpstr>
      <vt:lpstr>Quantum algorithms</vt:lpstr>
      <vt:lpstr>Famous algorithms</vt:lpstr>
      <vt:lpstr>Quantum Algorithms</vt:lpstr>
      <vt:lpstr>Quantum circuits</vt:lpstr>
      <vt:lpstr>PowerPoint Presentation</vt:lpstr>
      <vt:lpstr>PowerPoint Presentation</vt:lpstr>
      <vt:lpstr>Normal</vt:lpstr>
      <vt:lpstr>quantum speedup</vt:lpstr>
      <vt:lpstr>PowerPoint Presentation</vt:lpstr>
      <vt:lpstr>PowerPoint Presentation</vt:lpstr>
      <vt:lpstr>Capture an atom at Chiengmai U, Physics</vt:lpstr>
      <vt:lpstr>IBM quantum computer system one</vt:lpstr>
      <vt:lpstr>References</vt:lpstr>
      <vt:lpstr>Contributors (student team 2019)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4</cp:revision>
  <dcterms:created xsi:type="dcterms:W3CDTF">2022-06-20T14:18:45Z</dcterms:created>
  <dcterms:modified xsi:type="dcterms:W3CDTF">2022-06-20T15:36:13Z</dcterms:modified>
</cp:coreProperties>
</file>