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notesSlides/notesSlide1.xml" ContentType="application/vnd.openxmlformats-officedocument.presentationml.notesSlide+xml"/>
  <Override PartName="/ppt/media/image20.jpeg" ContentType="image/jpeg"/>
  <Override PartName="/ppt/media/image21.jpeg" ContentType="image/jpeg"/>
  <Override PartName="/ppt/notesSlides/notesSlide2.xml" ContentType="application/vnd.openxmlformats-officedocument.presentationml.notesSlide+xml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1" name="Shape 10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hape 18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Long Short Term Memory 2007,  Recurrent NN,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hape 19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may 2017  win against Ke Jie</a:t>
            </a:r>
          </a:p>
          <a:p>
            <a:pPr/>
            <a:r>
              <a:t>presently 9 dan</a:t>
            </a:r>
          </a:p>
          <a:p>
            <a:pPr/>
            <a:r>
              <a:t>&lt;picture future-go-summit&gt;</a:t>
            </a:r>
          </a:p>
          <a:p>
            <a:pPr/>
          </a:p>
          <a:p>
            <a:pPr/>
            <a:r>
              <a:t>alpha go use  Monte Carlo tree search</a:t>
            </a:r>
          </a:p>
          <a:p>
            <a:pPr/>
          </a:p>
          <a:p>
            <a:pPr/>
            <a:r>
              <a:t>select, expand, simulate, backpropagate</a:t>
            </a:r>
          </a:p>
          <a:p>
            <a:pPr/>
          </a:p>
          <a:p>
            <a:pPr/>
            <a:r>
              <a:t>&lt;picture  MCT&gt;</a:t>
            </a:r>
          </a:p>
          <a:p>
            <a:pPr/>
          </a:p>
          <a:p>
            <a:pPr/>
            <a:r>
              <a:t>learn previous games by Neural Network</a:t>
            </a:r>
          </a:p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xfrm>
            <a:off x="685330" y="2367092"/>
            <a:ext cx="7772870" cy="342410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1800"/>
            </a:lvl1pPr>
            <a:lvl2pPr marL="0" indent="342900">
              <a:buSzTx/>
              <a:buFontTx/>
              <a:buNone/>
              <a:defRPr b="1" sz="1800"/>
            </a:lvl2pPr>
            <a:lvl3pPr marL="0" indent="685800">
              <a:buSzTx/>
              <a:buFontTx/>
              <a:buNone/>
              <a:defRPr b="1" sz="1800"/>
            </a:lvl3pPr>
            <a:lvl4pPr marL="0" indent="1028700">
              <a:buSzTx/>
              <a:buFontTx/>
              <a:buNone/>
              <a:defRPr b="1" sz="1800"/>
            </a:lvl4pPr>
            <a:lvl5pPr marL="0" indent="1371600">
              <a:buSzTx/>
              <a:buFontTx/>
              <a:buNone/>
              <a:defRPr b="1"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29149" y="1681163"/>
            <a:ext cx="3887393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18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20"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2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295347" y="6435956"/>
            <a:ext cx="220003" cy="20591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xmlns:p14="http://schemas.microsoft.com/office/powerpoint/2010/main" spd="med" advClick="1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6485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9914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3343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6772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0201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1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3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www.nature.com/doifinder/10.1038/nature16961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4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7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8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9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1"/>
          <p:cNvSpPr txBox="1"/>
          <p:nvPr>
            <p:ph type="ctrTitle"/>
          </p:nvPr>
        </p:nvSpPr>
        <p:spPr>
          <a:xfrm>
            <a:off x="1775731" y="1711268"/>
            <a:ext cx="5592537" cy="1790701"/>
          </a:xfrm>
          <a:prstGeom prst="rect">
            <a:avLst/>
          </a:prstGeom>
        </p:spPr>
        <p:txBody>
          <a:bodyPr/>
          <a:lstStyle/>
          <a:p>
            <a:pPr/>
            <a:r>
              <a:t>Machine Learning </a:t>
            </a:r>
          </a:p>
        </p:txBody>
      </p:sp>
      <p:sp>
        <p:nvSpPr>
          <p:cNvPr id="104" name="Subtitle 2"/>
          <p:cNvSpPr txBox="1"/>
          <p:nvPr>
            <p:ph type="subTitle" sz="quarter" idx="1"/>
          </p:nvPr>
        </p:nvSpPr>
        <p:spPr>
          <a:xfrm>
            <a:off x="1143000" y="3970258"/>
            <a:ext cx="6858000" cy="1241823"/>
          </a:xfrm>
          <a:prstGeom prst="rect">
            <a:avLst/>
          </a:prstGeom>
        </p:spPr>
        <p:txBody>
          <a:bodyPr/>
          <a:lstStyle/>
          <a:p>
            <a:pPr>
              <a:defRPr sz="2100"/>
            </a:pPr>
            <a:r>
              <a:t>Prabhas Chongstitvatana</a:t>
            </a:r>
          </a:p>
          <a:p>
            <a:pPr>
              <a:defRPr sz="2100"/>
            </a:pPr>
            <a:r>
              <a:t>Chulalongkorn University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3250" y="2400300"/>
            <a:ext cx="2590800" cy="700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74168" y="3429000"/>
            <a:ext cx="3395664" cy="747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/>
            <a:r>
              <a:t>Digit recognition NN</a:t>
            </a:r>
          </a:p>
        </p:txBody>
      </p:sp>
      <p:pic>
        <p:nvPicPr>
          <p:cNvPr id="141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9635" y="2125266"/>
            <a:ext cx="4238626" cy="3309938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TextBox 4"/>
          <p:cNvSpPr txBox="1"/>
          <p:nvPr/>
        </p:nvSpPr>
        <p:spPr>
          <a:xfrm>
            <a:off x="674369" y="2114550"/>
            <a:ext cx="3166112" cy="1129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t>24x24 = 784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0.0 white   1.0 black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/>
          <p:nvPr>
            <p:ph type="title"/>
          </p:nvPr>
        </p:nvSpPr>
        <p:spPr>
          <a:xfrm>
            <a:off x="1559859" y="984960"/>
            <a:ext cx="5769259" cy="1197135"/>
          </a:xfrm>
          <a:prstGeom prst="rect">
            <a:avLst/>
          </a:prstGeom>
        </p:spPr>
        <p:txBody>
          <a:bodyPr/>
          <a:lstStyle/>
          <a:p>
            <a:pPr/>
            <a:r>
              <a:t>Training NN</a:t>
            </a:r>
          </a:p>
        </p:txBody>
      </p:sp>
      <p:pic>
        <p:nvPicPr>
          <p:cNvPr id="145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7316" y="1832191"/>
            <a:ext cx="4462995" cy="1264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47827" y="2908127"/>
            <a:ext cx="3872485" cy="2904364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extBox 5"/>
          <p:cNvSpPr txBox="1"/>
          <p:nvPr/>
        </p:nvSpPr>
        <p:spPr>
          <a:xfrm>
            <a:off x="251459" y="4715431"/>
            <a:ext cx="3360421" cy="1129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Backpropagation is a fast way to compute this, 1986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/>
            <a:r>
              <a:t>Convolutional Neural Network</a:t>
            </a:r>
          </a:p>
        </p:txBody>
      </p:sp>
      <p:sp>
        <p:nvSpPr>
          <p:cNvPr id="150" name="Content Placeholder 2"/>
          <p:cNvSpPr txBox="1"/>
          <p:nvPr>
            <p:ph type="body" idx="1"/>
          </p:nvPr>
        </p:nvSpPr>
        <p:spPr>
          <a:xfrm>
            <a:off x="685330" y="2367092"/>
            <a:ext cx="7772870" cy="3424108"/>
          </a:xfrm>
          <a:prstGeom prst="rect">
            <a:avLst/>
          </a:prstGeom>
        </p:spPr>
        <p:txBody>
          <a:bodyPr/>
          <a:lstStyle/>
          <a:p>
            <a:pPr/>
          </a:p>
          <a:p>
            <a:pPr>
              <a:defRPr sz="3000"/>
            </a:pPr>
            <a:r>
              <a:t>3 main types of layers</a:t>
            </a:r>
          </a:p>
          <a:p>
            <a:pPr>
              <a:defRPr sz="3000"/>
            </a:pPr>
          </a:p>
          <a:p>
            <a:pPr>
              <a:defRPr sz="3000"/>
            </a:pPr>
            <a:r>
              <a:t>Convolutional layer</a:t>
            </a:r>
          </a:p>
          <a:p>
            <a:pPr>
              <a:defRPr sz="3000"/>
            </a:pPr>
            <a:r>
              <a:t>Pooling layer</a:t>
            </a:r>
          </a:p>
          <a:p>
            <a:pPr>
              <a:defRPr sz="3000"/>
            </a:pPr>
            <a:r>
              <a:t>Fully Connected layer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/>
            <a:r>
              <a:t>First layer</a:t>
            </a:r>
          </a:p>
        </p:txBody>
      </p:sp>
      <p:pic>
        <p:nvPicPr>
          <p:cNvPr id="153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7450" y="2171700"/>
            <a:ext cx="3886352" cy="2805709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TextBox 4"/>
          <p:cNvSpPr txBox="1"/>
          <p:nvPr/>
        </p:nvSpPr>
        <p:spPr>
          <a:xfrm>
            <a:off x="4960619" y="5257799"/>
            <a:ext cx="2194562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/>
            </a:lvl1pPr>
          </a:lstStyle>
          <a:p>
            <a:pPr/>
            <a:r>
              <a:t>Drawing by Michael Zibulevsky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/>
            <a:r>
              <a:t>Feature map</a:t>
            </a:r>
          </a:p>
        </p:txBody>
      </p:sp>
      <p:pic>
        <p:nvPicPr>
          <p:cNvPr id="157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00300" y="2228850"/>
            <a:ext cx="4728208" cy="26771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/>
            <a:r>
              <a:t>Pooling operation</a:t>
            </a:r>
          </a:p>
        </p:txBody>
      </p:sp>
      <p:pic>
        <p:nvPicPr>
          <p:cNvPr id="160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7450" y="2228850"/>
            <a:ext cx="4491038" cy="30731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/>
            <a:r>
              <a:t>Activation function</a:t>
            </a:r>
          </a:p>
        </p:txBody>
      </p:sp>
      <p:pic>
        <p:nvPicPr>
          <p:cNvPr id="163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750" y="3033713"/>
            <a:ext cx="3162300" cy="1371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3450" y="2800350"/>
            <a:ext cx="2724150" cy="1838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/>
            <a:r>
              <a:t>Convolutional Neural Network</a:t>
            </a:r>
          </a:p>
        </p:txBody>
      </p:sp>
      <p:pic>
        <p:nvPicPr>
          <p:cNvPr id="167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3100" y="2286000"/>
            <a:ext cx="5600967" cy="22246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 1"/>
          <p:cNvSpPr txBox="1"/>
          <p:nvPr>
            <p:ph type="title"/>
          </p:nvPr>
        </p:nvSpPr>
        <p:spPr>
          <a:xfrm>
            <a:off x="658438" y="857249"/>
            <a:ext cx="7773338" cy="1197135"/>
          </a:xfrm>
          <a:prstGeom prst="rect">
            <a:avLst/>
          </a:prstGeom>
        </p:spPr>
        <p:txBody>
          <a:bodyPr/>
          <a:lstStyle/>
          <a:p>
            <a:pPr/>
            <a:r>
              <a:t>CIFA-10 image dataset</a:t>
            </a:r>
          </a:p>
        </p:txBody>
      </p:sp>
      <p:pic>
        <p:nvPicPr>
          <p:cNvPr id="170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3150" y="1943100"/>
            <a:ext cx="4629350" cy="35581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/>
          <p:cNvSpPr txBox="1"/>
          <p:nvPr>
            <p:ph type="title"/>
          </p:nvPr>
        </p:nvSpPr>
        <p:spPr>
          <a:xfrm>
            <a:off x="685331" y="1049467"/>
            <a:ext cx="7773338" cy="1197134"/>
          </a:xfrm>
          <a:prstGeom prst="rect">
            <a:avLst/>
          </a:prstGeom>
        </p:spPr>
        <p:txBody>
          <a:bodyPr/>
          <a:lstStyle/>
          <a:p>
            <a:pPr/>
            <a:r>
              <a:t>More Information</a:t>
            </a:r>
          </a:p>
        </p:txBody>
      </p:sp>
      <p:sp>
        <p:nvSpPr>
          <p:cNvPr id="107" name="Content Placeholder 2"/>
          <p:cNvSpPr txBox="1"/>
          <p:nvPr>
            <p:ph type="body" sz="half" idx="1"/>
          </p:nvPr>
        </p:nvSpPr>
        <p:spPr>
          <a:xfrm>
            <a:off x="685799" y="2120467"/>
            <a:ext cx="7772869" cy="2568081"/>
          </a:xfrm>
          <a:prstGeom prst="rect">
            <a:avLst/>
          </a:prstGeom>
        </p:spPr>
        <p:txBody>
          <a:bodyPr/>
          <a:lstStyle/>
          <a:p>
            <a:pPr>
              <a:defRPr sz="2700"/>
            </a:pPr>
            <a:r>
              <a:t>Search  “Prabhas Chongstitvatana”</a:t>
            </a:r>
          </a:p>
          <a:p>
            <a:pPr>
              <a:defRPr sz="2700"/>
            </a:pPr>
            <a:r>
              <a:t>Get to my homepage</a:t>
            </a:r>
          </a:p>
        </p:txBody>
      </p:sp>
      <p:pic>
        <p:nvPicPr>
          <p:cNvPr id="10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6196" y="3404508"/>
            <a:ext cx="2791610" cy="24651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/>
            <a:r>
              <a:t>Example of CNN layer</a:t>
            </a:r>
          </a:p>
        </p:txBody>
      </p:sp>
      <p:pic>
        <p:nvPicPr>
          <p:cNvPr id="173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9719" y="2306835"/>
            <a:ext cx="6024563" cy="2895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 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/>
            <a:r>
              <a:t>Parameters</a:t>
            </a:r>
          </a:p>
        </p:txBody>
      </p:sp>
      <p:sp>
        <p:nvSpPr>
          <p:cNvPr id="176" name="Content Placeholder 2"/>
          <p:cNvSpPr txBox="1"/>
          <p:nvPr>
            <p:ph type="body" idx="1"/>
          </p:nvPr>
        </p:nvSpPr>
        <p:spPr>
          <a:xfrm>
            <a:off x="628650" y="2226468"/>
            <a:ext cx="8515350" cy="3263505"/>
          </a:xfrm>
          <a:prstGeom prst="rect">
            <a:avLst/>
          </a:prstGeom>
        </p:spPr>
        <p:txBody>
          <a:bodyPr/>
          <a:lstStyle/>
          <a:p>
            <a:pPr marL="164592" indent="-164592" defTabSz="658368">
              <a:lnSpc>
                <a:spcPct val="72000"/>
              </a:lnSpc>
              <a:spcBef>
                <a:spcPts val="600"/>
              </a:spcBef>
              <a:defRPr sz="2880"/>
            </a:pPr>
            <a:r>
              <a:t>ImageNet challenge in 2012</a:t>
            </a:r>
            <a:endParaRPr sz="1344"/>
          </a:p>
          <a:p>
            <a:pPr marL="164592" indent="-164592" defTabSz="658368">
              <a:lnSpc>
                <a:spcPct val="72000"/>
              </a:lnSpc>
              <a:spcBef>
                <a:spcPts val="600"/>
              </a:spcBef>
              <a:defRPr sz="2880"/>
            </a:pPr>
            <a:r>
              <a:t>images 227x227x3</a:t>
            </a:r>
            <a:endParaRPr sz="1344"/>
          </a:p>
          <a:p>
            <a:pPr marL="164592" indent="-164592" defTabSz="658368">
              <a:lnSpc>
                <a:spcPct val="72000"/>
              </a:lnSpc>
              <a:spcBef>
                <a:spcPts val="600"/>
              </a:spcBef>
              <a:defRPr sz="2880"/>
            </a:pPr>
            <a:r>
              <a:t>convolutional layer</a:t>
            </a:r>
            <a:endParaRPr sz="1344"/>
          </a:p>
          <a:p>
            <a:pPr marL="164592" indent="-164592" defTabSz="658368">
              <a:lnSpc>
                <a:spcPct val="72000"/>
              </a:lnSpc>
              <a:spcBef>
                <a:spcPts val="600"/>
              </a:spcBef>
              <a:defRPr sz="2880"/>
            </a:pPr>
            <a:r>
              <a:t>receptive field F = 11, S = 4, with 96 filters</a:t>
            </a:r>
            <a:endParaRPr sz="1344"/>
          </a:p>
          <a:p>
            <a:pPr marL="164592" indent="-164592" defTabSz="658368">
              <a:lnSpc>
                <a:spcPct val="72000"/>
              </a:lnSpc>
              <a:spcBef>
                <a:spcPts val="600"/>
              </a:spcBef>
              <a:defRPr sz="2880"/>
            </a:pPr>
            <a:r>
              <a:t>55x55x96   = 290,400 neurons</a:t>
            </a:r>
            <a:endParaRPr sz="1344"/>
          </a:p>
          <a:p>
            <a:pPr marL="164592" indent="-164592" defTabSz="658368">
              <a:lnSpc>
                <a:spcPct val="72000"/>
              </a:lnSpc>
              <a:spcBef>
                <a:spcPts val="600"/>
              </a:spcBef>
              <a:defRPr sz="2880"/>
            </a:pPr>
            <a:r>
              <a:t>each neuron connects to 11x11x3 = 363+1 bias weights </a:t>
            </a:r>
            <a:endParaRPr sz="1344"/>
          </a:p>
          <a:p>
            <a:pPr marL="164592" indent="-164592" defTabSz="658368">
              <a:lnSpc>
                <a:spcPct val="72000"/>
              </a:lnSpc>
              <a:spcBef>
                <a:spcPts val="600"/>
              </a:spcBef>
              <a:defRPr sz="2880"/>
            </a:pPr>
            <a:r>
              <a:t>total 290400*364 = 105,705,600 parameters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/>
            <a:r>
              <a:t> Human Pose Estimation</a:t>
            </a:r>
          </a:p>
        </p:txBody>
      </p:sp>
      <p:pic>
        <p:nvPicPr>
          <p:cNvPr id="17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4900" y="1622852"/>
            <a:ext cx="6154200" cy="44208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2595" y="1245741"/>
            <a:ext cx="4663442" cy="42269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le 1"/>
          <p:cNvSpPr txBox="1"/>
          <p:nvPr>
            <p:ph type="title"/>
          </p:nvPr>
        </p:nvSpPr>
        <p:spPr>
          <a:xfrm>
            <a:off x="628649" y="1131094"/>
            <a:ext cx="2380708" cy="3387840"/>
          </a:xfrm>
          <a:prstGeom prst="rect">
            <a:avLst/>
          </a:prstGeom>
        </p:spPr>
        <p:txBody>
          <a:bodyPr/>
          <a:lstStyle/>
          <a:p>
            <a:pPr/>
            <a:r>
              <a:t>Automatic Speech Recognition</a:t>
            </a:r>
          </a:p>
        </p:txBody>
      </p:sp>
      <p:pic>
        <p:nvPicPr>
          <p:cNvPr id="185" name="Content Placeholder 5" descr="Content Placeholder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58979" y="1463341"/>
            <a:ext cx="4705896" cy="42035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/>
            <a:r>
              <a:t>Long Short Term Memory</a:t>
            </a:r>
          </a:p>
        </p:txBody>
      </p:sp>
      <p:pic>
        <p:nvPicPr>
          <p:cNvPr id="190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7456" y="2488337"/>
            <a:ext cx="4764548" cy="2615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itle 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3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9107" y="1131094"/>
            <a:ext cx="5432612" cy="46433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/>
            <a:r>
              <a:t>AlphaGo  vs  Lee Seidol,  March 2016</a:t>
            </a:r>
          </a:p>
        </p:txBody>
      </p:sp>
      <p:pic>
        <p:nvPicPr>
          <p:cNvPr id="196" name="Content Placeholder 4" descr="Content Placeholder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98191" y="2518269"/>
            <a:ext cx="4747619" cy="2848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/>
            <a:r>
              <a:t>Future of Go Summit   2017</a:t>
            </a:r>
          </a:p>
        </p:txBody>
      </p:sp>
      <p:pic>
        <p:nvPicPr>
          <p:cNvPr id="201" name="Content Placeholder 5" descr="Content Placeholder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7529" y="2089687"/>
            <a:ext cx="3209382" cy="32715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 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/>
            <a:r>
              <a:t>Alpha Go</a:t>
            </a:r>
          </a:p>
        </p:txBody>
      </p:sp>
      <p:sp>
        <p:nvSpPr>
          <p:cNvPr id="204" name="Content Placeholder 2"/>
          <p:cNvSpPr txBox="1"/>
          <p:nvPr>
            <p:ph type="body" idx="1"/>
          </p:nvPr>
        </p:nvSpPr>
        <p:spPr>
          <a:xfrm>
            <a:off x="685330" y="2367092"/>
            <a:ext cx="7772870" cy="3424108"/>
          </a:xfrm>
          <a:prstGeom prst="rect">
            <a:avLst/>
          </a:prstGeom>
        </p:spPr>
        <p:txBody>
          <a:bodyPr/>
          <a:lstStyle/>
          <a:p>
            <a:pPr/>
            <a:r>
              <a:t> </a:t>
            </a:r>
            <a:r>
              <a:rPr sz="33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"Mastering the game of Go with deep neural networks and tree search"</a:t>
            </a:r>
            <a:r>
              <a:rPr sz="3300"/>
              <a:t>. </a:t>
            </a:r>
            <a:r>
              <a:rPr i="1" sz="3300"/>
              <a:t>Nature</a:t>
            </a:r>
            <a:r>
              <a:rPr sz="3300"/>
              <a:t>. </a:t>
            </a:r>
            <a:r>
              <a:rPr b="1" sz="3300"/>
              <a:t>529</a:t>
            </a:r>
            <a:r>
              <a:rPr sz="3300"/>
              <a:t> (7587): 484–489.</a:t>
            </a:r>
            <a:endParaRPr sz="3300"/>
          </a:p>
          <a:p>
            <a:pPr marL="0" indent="0">
              <a:buSzTx/>
              <a:buNone/>
              <a:defRPr sz="3300"/>
            </a:pPr>
          </a:p>
          <a:p>
            <a:pPr>
              <a:defRPr sz="3300"/>
            </a:pPr>
            <a:r>
              <a:t>Deep learning</a:t>
            </a:r>
          </a:p>
          <a:p>
            <a:pPr>
              <a:defRPr sz="3300"/>
            </a:pPr>
            <a:r>
              <a:t>Monte Carlo Tree search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/>
            <a:r>
              <a:t>Machine Learning</a:t>
            </a:r>
          </a:p>
        </p:txBody>
      </p:sp>
      <p:sp>
        <p:nvSpPr>
          <p:cNvPr id="111" name="Content Placeholder 2"/>
          <p:cNvSpPr txBox="1"/>
          <p:nvPr>
            <p:ph type="body" idx="1"/>
          </p:nvPr>
        </p:nvSpPr>
        <p:spPr>
          <a:xfrm>
            <a:off x="685330" y="2367092"/>
            <a:ext cx="7772870" cy="3424108"/>
          </a:xfrm>
          <a:prstGeom prst="rect">
            <a:avLst/>
          </a:prstGeom>
        </p:spPr>
        <p:txBody>
          <a:bodyPr/>
          <a:lstStyle/>
          <a:p>
            <a:pPr>
              <a:defRPr sz="2700"/>
            </a:pPr>
            <a:r>
              <a:t>Learning from data</a:t>
            </a:r>
          </a:p>
          <a:p>
            <a:pPr>
              <a:defRPr sz="2700"/>
            </a:pPr>
            <a:r>
              <a:t>Task : classification</a:t>
            </a:r>
          </a:p>
          <a:p>
            <a:pPr>
              <a:defRPr sz="2700"/>
            </a:pPr>
            <a:r>
              <a:t>Learn:</a:t>
            </a:r>
          </a:p>
          <a:p>
            <a:pPr>
              <a:defRPr sz="2700"/>
            </a:pPr>
            <a:r>
              <a:t>Association rule</a:t>
            </a:r>
          </a:p>
          <a:p>
            <a:pPr>
              <a:defRPr sz="2700"/>
            </a:pPr>
            <a:r>
              <a:t>Decision tree</a:t>
            </a:r>
          </a:p>
          <a:p>
            <a:pPr>
              <a:defRPr sz="2700"/>
            </a:pPr>
            <a:r>
              <a:t>Self improvement (reinforcement learning)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le 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/>
            <a:r>
              <a:t>Monte Carlo Tree Search</a:t>
            </a:r>
          </a:p>
        </p:txBody>
      </p:sp>
      <p:pic>
        <p:nvPicPr>
          <p:cNvPr id="207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9168" y="2522764"/>
            <a:ext cx="6919201" cy="23121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1"/>
          <p:cNvSpPr txBox="1"/>
          <p:nvPr>
            <p:ph type="title"/>
          </p:nvPr>
        </p:nvSpPr>
        <p:spPr>
          <a:xfrm>
            <a:off x="684862" y="1079172"/>
            <a:ext cx="7773338" cy="1197135"/>
          </a:xfrm>
          <a:prstGeom prst="rect">
            <a:avLst/>
          </a:prstGeom>
        </p:spPr>
        <p:txBody>
          <a:bodyPr/>
          <a:lstStyle/>
          <a:p>
            <a:pPr/>
            <a:r>
              <a:t>Computation power</a:t>
            </a:r>
          </a:p>
        </p:txBody>
      </p:sp>
      <p:sp>
        <p:nvSpPr>
          <p:cNvPr id="210" name="Content Placeholder 2"/>
          <p:cNvSpPr txBox="1"/>
          <p:nvPr>
            <p:ph type="body" sz="half" idx="1"/>
          </p:nvPr>
        </p:nvSpPr>
        <p:spPr>
          <a:xfrm>
            <a:off x="685330" y="2276305"/>
            <a:ext cx="7772870" cy="2568082"/>
          </a:xfrm>
          <a:prstGeom prst="rect">
            <a:avLst/>
          </a:prstGeom>
        </p:spPr>
        <p:txBody>
          <a:bodyPr/>
          <a:lstStyle/>
          <a:p>
            <a:pPr/>
            <a:r>
              <a:t>The second generation TPU was announced in May 2017. The individual TPU ASICs are rated at 45 TFLOPS </a:t>
            </a:r>
          </a:p>
        </p:txBody>
      </p:sp>
      <p:pic>
        <p:nvPicPr>
          <p:cNvPr id="21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1146" y="3117175"/>
            <a:ext cx="3567795" cy="2742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4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8508" y="1191135"/>
            <a:ext cx="2954370" cy="45380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le 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7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0759" y="757111"/>
            <a:ext cx="5843812" cy="3527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92360" y="4511475"/>
            <a:ext cx="5600610" cy="16716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1"/>
          <p:cNvSpPr txBox="1"/>
          <p:nvPr>
            <p:ph type="title"/>
          </p:nvPr>
        </p:nvSpPr>
        <p:spPr>
          <a:xfrm>
            <a:off x="2045151" y="1131094"/>
            <a:ext cx="6470199" cy="994173"/>
          </a:xfrm>
          <a:prstGeom prst="rect">
            <a:avLst/>
          </a:prstGeom>
        </p:spPr>
        <p:txBody>
          <a:bodyPr/>
          <a:lstStyle/>
          <a:p>
            <a:pPr/>
            <a:r>
              <a:t>Top500.org</a:t>
            </a:r>
          </a:p>
        </p:txBody>
      </p:sp>
      <p:sp>
        <p:nvSpPr>
          <p:cNvPr id="221" name="Content Placeholder 2"/>
          <p:cNvSpPr txBox="1"/>
          <p:nvPr>
            <p:ph type="body" sz="half" idx="1"/>
          </p:nvPr>
        </p:nvSpPr>
        <p:spPr>
          <a:xfrm>
            <a:off x="2045153" y="2226468"/>
            <a:ext cx="6470198" cy="326350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                           cores     TFlop/s      Power kW</a:t>
            </a:r>
          </a:p>
          <a:p>
            <a:pPr marL="0" indent="0">
              <a:buSzTx/>
              <a:buNone/>
            </a:pPr>
            <a:r>
              <a:t>1  Sunway          10M       93K           15K</a:t>
            </a:r>
          </a:p>
          <a:p>
            <a:pPr marL="0" indent="0">
              <a:buSzTx/>
              <a:buNone/>
            </a:pPr>
            <a:r>
              <a:t>...</a:t>
            </a:r>
          </a:p>
          <a:p>
            <a:pPr marL="0" indent="0">
              <a:buSzTx/>
              <a:buNone/>
            </a:pPr>
            <a:r>
              <a:t>5  Sequoia           1M        15K           7.8K</a:t>
            </a:r>
          </a:p>
          <a:p>
            <a:pPr marL="0" indent="0">
              <a:buSzTx/>
              <a:buNone/>
            </a:pPr>
            <a:r>
              <a:t>..</a:t>
            </a:r>
          </a:p>
          <a:p>
            <a:pPr marL="0" indent="0">
              <a:buSzTx/>
              <a:buNone/>
            </a:pPr>
            <a:r>
              <a:t>10  Trinity          0.3M        8K            4K</a:t>
            </a:r>
          </a:p>
          <a:p>
            <a:pPr marL="0" indent="0">
              <a:buSzTx/>
              <a:buNone/>
            </a:pPr>
            <a:r>
              <a:t>...</a:t>
            </a:r>
          </a:p>
          <a:p>
            <a:pPr marL="0" indent="0">
              <a:buSzTx/>
              <a:buNone/>
            </a:pPr>
            <a:r>
              <a:t>500 Bull            0.01M     0.4K          0.2K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 1"/>
          <p:cNvSpPr txBox="1"/>
          <p:nvPr>
            <p:ph type="title"/>
          </p:nvPr>
        </p:nvSpPr>
        <p:spPr>
          <a:xfrm>
            <a:off x="738910" y="940985"/>
            <a:ext cx="7773338" cy="1197134"/>
          </a:xfrm>
          <a:prstGeom prst="rect">
            <a:avLst/>
          </a:prstGeom>
        </p:spPr>
        <p:txBody>
          <a:bodyPr/>
          <a:lstStyle/>
          <a:p>
            <a:pPr/>
            <a:r>
              <a:t>DriverLess car</a:t>
            </a:r>
          </a:p>
        </p:txBody>
      </p:sp>
      <p:pic>
        <p:nvPicPr>
          <p:cNvPr id="224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7482" y="2138118"/>
            <a:ext cx="4615548" cy="34482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le 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State of the art</a:t>
            </a:r>
          </a:p>
        </p:txBody>
      </p:sp>
      <p:sp>
        <p:nvSpPr>
          <p:cNvPr id="227" name="Content Placeholder 2"/>
          <p:cNvSpPr txBox="1"/>
          <p:nvPr>
            <p:ph type="body" idx="1"/>
          </p:nvPr>
        </p:nvSpPr>
        <p:spPr>
          <a:xfrm>
            <a:off x="685330" y="2367092"/>
            <a:ext cx="7772870" cy="3424108"/>
          </a:xfrm>
          <a:prstGeom prst="rect">
            <a:avLst/>
          </a:prstGeom>
        </p:spPr>
        <p:txBody>
          <a:bodyPr/>
          <a:lstStyle/>
          <a:p>
            <a:pPr>
              <a:defRPr sz="3300"/>
            </a:pPr>
            <a:r>
              <a:t>Learn everything</a:t>
            </a:r>
          </a:p>
          <a:p>
            <a:pPr>
              <a:defRPr sz="3300"/>
            </a:pPr>
            <a:r>
              <a:t>No user program</a:t>
            </a:r>
          </a:p>
          <a:p>
            <a:pPr>
              <a:defRPr sz="3300"/>
            </a:pPr>
            <a:r>
              <a:t>Self improvement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itle 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/>
            <a:r>
              <a:t>Team work  2010</a:t>
            </a:r>
          </a:p>
        </p:txBody>
      </p:sp>
      <p:pic>
        <p:nvPicPr>
          <p:cNvPr id="230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4647" y="2003612"/>
            <a:ext cx="7543035" cy="4141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le 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/>
            <a:r>
              <a:t>Students 2019</a:t>
            </a:r>
          </a:p>
        </p:txBody>
      </p:sp>
      <p:pic>
        <p:nvPicPr>
          <p:cNvPr id="233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8703" y="1690689"/>
            <a:ext cx="6568890" cy="43792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 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/>
            <a:r>
              <a:t>More Information</a:t>
            </a:r>
          </a:p>
        </p:txBody>
      </p:sp>
      <p:sp>
        <p:nvSpPr>
          <p:cNvPr id="236" name="Content Placeholder 2"/>
          <p:cNvSpPr txBox="1"/>
          <p:nvPr>
            <p:ph type="body" idx="1"/>
          </p:nvPr>
        </p:nvSpPr>
        <p:spPr>
          <a:xfrm>
            <a:off x="685330" y="2367092"/>
            <a:ext cx="7772870" cy="3424108"/>
          </a:xfrm>
          <a:prstGeom prst="rect">
            <a:avLst/>
          </a:prstGeom>
        </p:spPr>
        <p:txBody>
          <a:bodyPr/>
          <a:lstStyle/>
          <a:p>
            <a:pPr>
              <a:defRPr sz="2700"/>
            </a:pPr>
            <a:r>
              <a:t>Search  “Prabhas Chongstitvatana”</a:t>
            </a:r>
          </a:p>
          <a:p>
            <a:pPr>
              <a:defRPr sz="2700"/>
            </a:pPr>
            <a:r>
              <a:t>Get to my homepage</a:t>
            </a:r>
          </a:p>
        </p:txBody>
      </p:sp>
      <p:pic>
        <p:nvPicPr>
          <p:cNvPr id="23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64524" y="3343102"/>
            <a:ext cx="1896081" cy="19718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4" name="Content Placeholder 2"/>
          <p:cNvSpPr txBox="1"/>
          <p:nvPr>
            <p:ph type="body" idx="1"/>
          </p:nvPr>
        </p:nvSpPr>
        <p:spPr>
          <a:xfrm>
            <a:off x="685330" y="2367092"/>
            <a:ext cx="7772870" cy="3424108"/>
          </a:xfrm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t>Artificial Neural Networks</a:t>
            </a:r>
          </a:p>
          <a:p>
            <a:pPr>
              <a:defRPr sz="4000"/>
            </a:pPr>
            <a:r>
              <a:t>Deep learning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7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7506" y="2466378"/>
            <a:ext cx="3328988" cy="25765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/>
            <a:r>
              <a:t>Perceptron</a:t>
            </a:r>
          </a:p>
        </p:txBody>
      </p:sp>
      <p:pic>
        <p:nvPicPr>
          <p:cNvPr id="120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6189" y="1858098"/>
            <a:ext cx="3074671" cy="1517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4633" y="3709801"/>
            <a:ext cx="4811829" cy="1250443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extBox 5"/>
          <p:cNvSpPr txBox="1"/>
          <p:nvPr/>
        </p:nvSpPr>
        <p:spPr>
          <a:xfrm>
            <a:off x="5175504" y="4961333"/>
            <a:ext cx="1979677" cy="36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100"/>
            </a:lvl1pPr>
          </a:lstStyle>
          <a:p>
            <a:pPr/>
            <a:r>
              <a:t>Rosenblatt, 1950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/>
            <a:r>
              <a:t>Multi-layer perceptron</a:t>
            </a:r>
          </a:p>
        </p:txBody>
      </p:sp>
      <p:pic>
        <p:nvPicPr>
          <p:cNvPr id="125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3100" y="2343150"/>
            <a:ext cx="5462613" cy="2329459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extBox 4"/>
          <p:cNvSpPr txBox="1"/>
          <p:nvPr/>
        </p:nvSpPr>
        <p:spPr>
          <a:xfrm>
            <a:off x="4446269" y="4972050"/>
            <a:ext cx="3545588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Michael Nielsen, 2016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1"/>
          <p:cNvSpPr txBox="1"/>
          <p:nvPr>
            <p:ph type="title"/>
          </p:nvPr>
        </p:nvSpPr>
        <p:spPr>
          <a:xfrm>
            <a:off x="711708" y="1110392"/>
            <a:ext cx="7773338" cy="1197134"/>
          </a:xfrm>
          <a:prstGeom prst="rect">
            <a:avLst/>
          </a:prstGeom>
        </p:spPr>
        <p:txBody>
          <a:bodyPr/>
          <a:lstStyle/>
          <a:p>
            <a:pPr/>
            <a:r>
              <a:t>Sigmoid function</a:t>
            </a:r>
          </a:p>
        </p:txBody>
      </p:sp>
      <p:pic>
        <p:nvPicPr>
          <p:cNvPr id="129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1650" y="2000250"/>
            <a:ext cx="3209973" cy="1098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1373" y="3389895"/>
            <a:ext cx="2854530" cy="1900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98377" y="3274686"/>
            <a:ext cx="3086101" cy="2062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/>
            <a:r>
              <a:t>Artificial Neural Network 3-layer</a:t>
            </a:r>
          </a:p>
        </p:txBody>
      </p:sp>
      <p:pic>
        <p:nvPicPr>
          <p:cNvPr id="134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5852" y="2655796"/>
            <a:ext cx="4212296" cy="23794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