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4" r:id="rId16"/>
    <p:sldId id="271" r:id="rId17"/>
    <p:sldId id="270" r:id="rId18"/>
    <p:sldId id="273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6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6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BDA8-6217-4F41-B1CE-973AA27F37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4A4F-2C2A-4861-B495-7FDDD7AB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751"/>
            <a:ext cx="7772400" cy="2387600"/>
          </a:xfrm>
        </p:spPr>
        <p:txBody>
          <a:bodyPr/>
          <a:lstStyle/>
          <a:p>
            <a:r>
              <a:rPr lang="en-US" dirty="0" smtClean="0"/>
              <a:t>GPU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8800 GTX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0" y="1825625"/>
            <a:ext cx="6553219" cy="4351338"/>
          </a:xfrm>
        </p:spPr>
      </p:pic>
    </p:spTree>
    <p:extLst>
      <p:ext uri="{BB962C8B-B14F-4D97-AF65-F5344CB8AC3E}">
        <p14:creationId xmlns:p14="http://schemas.microsoft.com/office/powerpoint/2010/main" val="325619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GTX 590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4" y="2356270"/>
            <a:ext cx="7767306" cy="3479753"/>
          </a:xfrm>
        </p:spPr>
      </p:pic>
    </p:spTree>
    <p:extLst>
      <p:ext uri="{BB962C8B-B14F-4D97-AF65-F5344CB8AC3E}">
        <p14:creationId xmlns:p14="http://schemas.microsoft.com/office/powerpoint/2010/main" val="116961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graphics processing unit (GPU) is </a:t>
            </a:r>
            <a:r>
              <a:rPr lang="en-US" dirty="0" smtClean="0"/>
              <a:t>designed </a:t>
            </a:r>
            <a:r>
              <a:rPr lang="en-US" dirty="0"/>
              <a:t>to </a:t>
            </a:r>
            <a:r>
              <a:rPr lang="en-US" dirty="0" smtClean="0"/>
              <a:t>accelerate </a:t>
            </a:r>
            <a:r>
              <a:rPr lang="en-US" dirty="0"/>
              <a:t>the creation of images in a frame buffer intended for output to a display </a:t>
            </a:r>
            <a:r>
              <a:rPr lang="en-US" dirty="0" smtClean="0"/>
              <a:t>device</a:t>
            </a:r>
          </a:p>
          <a:p>
            <a:r>
              <a:rPr lang="en-US" dirty="0"/>
              <a:t>H</a:t>
            </a:r>
            <a:r>
              <a:rPr lang="en-US" dirty="0" smtClean="0"/>
              <a:t>ighly </a:t>
            </a:r>
            <a:r>
              <a:rPr lang="en-US" dirty="0"/>
              <a:t>parallel structure makes them more efficient than general-purpose central processing units (CPUs) for algorithms that process large blocks of data in parallel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8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GPUs were initially used to accelerate the memory-intensive work of texture mapping and rendering </a:t>
            </a:r>
            <a:r>
              <a:rPr lang="en-US" dirty="0" smtClean="0"/>
              <a:t>polygons</a:t>
            </a:r>
          </a:p>
          <a:p>
            <a:r>
              <a:rPr lang="en-US" dirty="0" smtClean="0"/>
              <a:t>later </a:t>
            </a:r>
            <a:r>
              <a:rPr lang="en-US" dirty="0"/>
              <a:t>adding units to accelerate geometric calculations such as the rotation and translation of vertices into different coordinate systems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2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API extension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OpenMP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GPU vendor introduced its own API which only works with their </a:t>
            </a:r>
            <a:r>
              <a:rPr lang="en-US" dirty="0" smtClean="0"/>
              <a:t>cards: </a:t>
            </a:r>
          </a:p>
          <a:p>
            <a:r>
              <a:rPr lang="en-US" dirty="0" smtClean="0"/>
              <a:t>AMD </a:t>
            </a:r>
            <a:r>
              <a:rPr lang="en-US" dirty="0"/>
              <a:t>APP SDK </a:t>
            </a:r>
            <a:r>
              <a:rPr lang="en-US" dirty="0" smtClean="0"/>
              <a:t> from AMD</a:t>
            </a:r>
          </a:p>
          <a:p>
            <a:r>
              <a:rPr lang="en-US" dirty="0" smtClean="0"/>
              <a:t>CUDA </a:t>
            </a:r>
            <a:r>
              <a:rPr lang="en-US" dirty="0"/>
              <a:t>from </a:t>
            </a:r>
            <a:r>
              <a:rPr lang="en-US" dirty="0" smtClean="0"/>
              <a:t> </a:t>
            </a:r>
            <a:r>
              <a:rPr lang="en-US" dirty="0" err="1"/>
              <a:t>Nvidia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 (general purpose GPU)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 </a:t>
            </a:r>
            <a:r>
              <a:rPr lang="en-US" dirty="0"/>
              <a:t>Processing Unit (GPU) is a processor that was specialized </a:t>
            </a:r>
            <a:r>
              <a:rPr lang="en-US" dirty="0" err="1" smtClean="0"/>
              <a:t>forprocessing</a:t>
            </a:r>
            <a:r>
              <a:rPr lang="en-US" dirty="0" smtClean="0"/>
              <a:t> </a:t>
            </a:r>
            <a:r>
              <a:rPr lang="en-US" dirty="0"/>
              <a:t>graphics.</a:t>
            </a:r>
          </a:p>
          <a:p>
            <a:r>
              <a:rPr lang="en-US" dirty="0" smtClean="0"/>
              <a:t>The </a:t>
            </a:r>
            <a:r>
              <a:rPr lang="en-US" dirty="0"/>
              <a:t>GPU has recently evolved towards a more flexible </a:t>
            </a:r>
            <a:r>
              <a:rPr lang="en-US" dirty="0" smtClean="0"/>
              <a:t>architecture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can implement *any algorithm*, not only graphic</a:t>
            </a:r>
          </a:p>
        </p:txBody>
      </p:sp>
    </p:spTree>
    <p:extLst>
      <p:ext uri="{BB962C8B-B14F-4D97-AF65-F5344CB8AC3E}">
        <p14:creationId xmlns:p14="http://schemas.microsoft.com/office/powerpoint/2010/main" val="317595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vs CPU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3" y="1825625"/>
            <a:ext cx="6874973" cy="4351338"/>
          </a:xfrm>
        </p:spPr>
      </p:pic>
    </p:spTree>
    <p:extLst>
      <p:ext uri="{BB962C8B-B14F-4D97-AF65-F5344CB8AC3E}">
        <p14:creationId xmlns:p14="http://schemas.microsoft.com/office/powerpoint/2010/main" val="279661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33" y="1484966"/>
            <a:ext cx="4650533" cy="4351338"/>
          </a:xfrm>
        </p:spPr>
      </p:pic>
      <p:sp>
        <p:nvSpPr>
          <p:cNvPr id="5" name="TextBox 4"/>
          <p:cNvSpPr txBox="1"/>
          <p:nvPr/>
        </p:nvSpPr>
        <p:spPr>
          <a:xfrm>
            <a:off x="1757083" y="5970494"/>
            <a:ext cx="654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 </a:t>
            </a:r>
            <a:r>
              <a:rPr lang="en-US" sz="1600" dirty="0" err="1"/>
              <a:t>ScotXW</a:t>
            </a:r>
            <a:r>
              <a:rPr lang="en-US" sz="1600" dirty="0"/>
              <a:t> - Own work, CC0, https://commons.wikimedia.org/w/index.php?curid=61055349</a:t>
            </a:r>
          </a:p>
        </p:txBody>
      </p:sp>
    </p:spTree>
    <p:extLst>
      <p:ext uri="{BB962C8B-B14F-4D97-AF65-F5344CB8AC3E}">
        <p14:creationId xmlns:p14="http://schemas.microsoft.com/office/powerpoint/2010/main" val="32100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Intel Kaby Lake GT2 GPU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9" y="1825625"/>
            <a:ext cx="7550522" cy="4351338"/>
          </a:xfrm>
        </p:spPr>
      </p:pic>
    </p:spTree>
    <p:extLst>
      <p:ext uri="{BB962C8B-B14F-4D97-AF65-F5344CB8AC3E}">
        <p14:creationId xmlns:p14="http://schemas.microsoft.com/office/powerpoint/2010/main" val="18385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generic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08" y="1825625"/>
            <a:ext cx="5151984" cy="4351338"/>
          </a:xfrm>
        </p:spPr>
      </p:pic>
    </p:spTree>
    <p:extLst>
      <p:ext uri="{BB962C8B-B14F-4D97-AF65-F5344CB8AC3E}">
        <p14:creationId xmlns:p14="http://schemas.microsoft.com/office/powerpoint/2010/main" val="70905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Arcade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270126" cy="4091081"/>
          </a:xfrm>
        </p:spPr>
        <p:txBody>
          <a:bodyPr/>
          <a:lstStyle/>
          <a:p>
            <a:r>
              <a:rPr lang="en-US" dirty="0"/>
              <a:t>1976 Breakout (Atari), a discrete logic (non-microprocessor) game, was designed by Nolan Bushnell, Steve Wozniak, and Steve Bristow</a:t>
            </a:r>
          </a:p>
          <a:p>
            <a:r>
              <a:rPr lang="en-US" dirty="0"/>
              <a:t>discrete devices around 100 </a:t>
            </a:r>
            <a:r>
              <a:rPr lang="en-US" dirty="0" smtClean="0"/>
              <a:t>chips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68" y="1690689"/>
            <a:ext cx="2505075" cy="360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5714" y="5624318"/>
            <a:ext cx="483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 Source (WP:NFCC#4), Fair use, https://en.wikipedia.org/w/index.php?curid=62975606</a:t>
            </a:r>
          </a:p>
        </p:txBody>
      </p:sp>
    </p:spTree>
    <p:extLst>
      <p:ext uri="{BB962C8B-B14F-4D97-AF65-F5344CB8AC3E}">
        <p14:creationId xmlns:p14="http://schemas.microsoft.com/office/powerpoint/2010/main" val="302312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GPU (software model)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2" y="2171007"/>
            <a:ext cx="5712324" cy="3306428"/>
          </a:xfrm>
        </p:spPr>
      </p:pic>
    </p:spTree>
    <p:extLst>
      <p:ext uri="{BB962C8B-B14F-4D97-AF65-F5344CB8AC3E}">
        <p14:creationId xmlns:p14="http://schemas.microsoft.com/office/powerpoint/2010/main" val="296689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invader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57481"/>
          </a:xfrm>
        </p:spPr>
        <p:txBody>
          <a:bodyPr/>
          <a:lstStyle/>
          <a:p>
            <a:r>
              <a:rPr lang="en-US" dirty="0" smtClean="0"/>
              <a:t>1979 Namco </a:t>
            </a:r>
            <a:r>
              <a:rPr lang="en-US" dirty="0" err="1"/>
              <a:t>Galaxian</a:t>
            </a:r>
            <a:r>
              <a:rPr lang="en-US" dirty="0"/>
              <a:t> arcade </a:t>
            </a:r>
            <a:r>
              <a:rPr lang="en-US" dirty="0" smtClean="0"/>
              <a:t>system </a:t>
            </a:r>
            <a:r>
              <a:rPr lang="en-US" dirty="0"/>
              <a:t>used specialized graphics hardware supporting RGB color, multi-colored sprites and </a:t>
            </a:r>
            <a:r>
              <a:rPr lang="en-US" dirty="0" err="1"/>
              <a:t>tilemap</a:t>
            </a:r>
            <a:r>
              <a:rPr lang="en-US" dirty="0"/>
              <a:t> backgrounds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0" y="3323664"/>
            <a:ext cx="2862263" cy="3271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981" y="4561242"/>
            <a:ext cx="324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Space Invader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383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1940 Saga computer system as the flight simulator, US military, 256 colors</a:t>
            </a:r>
          </a:p>
          <a:p>
            <a:endParaRPr lang="en-US" dirty="0"/>
          </a:p>
          <a:p>
            <a:r>
              <a:rPr lang="en-US" dirty="0"/>
              <a:t>1981 IBM introduced Monochrome Display Adapter</a:t>
            </a:r>
          </a:p>
          <a:p>
            <a:endParaRPr lang="en-US" dirty="0"/>
          </a:p>
          <a:p>
            <a:r>
              <a:rPr lang="en-US" dirty="0"/>
              <a:t>1983 Intel released </a:t>
            </a:r>
            <a:r>
              <a:rPr lang="en-US" dirty="0" err="1"/>
              <a:t>iSBX</a:t>
            </a:r>
            <a:r>
              <a:rPr lang="en-US" dirty="0"/>
              <a:t> 275 video graphics card, 8 colors, </a:t>
            </a:r>
            <a:r>
              <a:rPr lang="en-US" dirty="0" smtClean="0"/>
              <a:t>256 x 256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5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1987 VGA, </a:t>
            </a:r>
            <a:r>
              <a:rPr lang="en-US" dirty="0" smtClean="0"/>
              <a:t>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15068" cy="4351338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600" dirty="0"/>
              <a:t>VGA provides 640 x 480, 60 Hz, 16 colors</a:t>
            </a:r>
          </a:p>
          <a:p>
            <a:endParaRPr lang="en-US" sz="3600" dirty="0"/>
          </a:p>
          <a:p>
            <a:r>
              <a:rPr lang="en-US" sz="3600" dirty="0"/>
              <a:t>A Video Graphics Array connector, three-row 15-pin DE-15 connector.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Pin 15: ID3/SCL</a:t>
            </a:r>
          </a:p>
          <a:p>
            <a:pPr marL="0" indent="0">
              <a:buNone/>
            </a:pPr>
            <a:r>
              <a:rPr lang="en-US" dirty="0"/>
              <a:t>Pin 3: BLUE</a:t>
            </a:r>
          </a:p>
          <a:p>
            <a:pPr marL="0" indent="0">
              <a:buNone/>
            </a:pPr>
            <a:r>
              <a:rPr lang="en-US" dirty="0"/>
              <a:t>Pin 1: RED</a:t>
            </a:r>
          </a:p>
          <a:p>
            <a:pPr marL="0" indent="0">
              <a:buNone/>
            </a:pPr>
            <a:r>
              <a:rPr lang="en-US" dirty="0"/>
              <a:t>Pin 6: RED_RTN</a:t>
            </a:r>
          </a:p>
          <a:p>
            <a:pPr marL="0" indent="0">
              <a:buNone/>
            </a:pPr>
            <a:r>
              <a:rPr lang="en-US" dirty="0"/>
              <a:t>Pin 2: GREEN</a:t>
            </a:r>
          </a:p>
          <a:p>
            <a:pPr marL="0" indent="0">
              <a:buNone/>
            </a:pPr>
            <a:r>
              <a:rPr lang="en-US" dirty="0"/>
              <a:t>Pin 5: </a:t>
            </a:r>
            <a:r>
              <a:rPr lang="en-US" dirty="0" smtClean="0"/>
              <a:t>GND</a:t>
            </a:r>
          </a:p>
          <a:p>
            <a:pPr marL="0" indent="0">
              <a:buNone/>
            </a:pPr>
            <a:r>
              <a:rPr lang="en-US" dirty="0"/>
              <a:t>Pin 4: ID2/RES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07" y="2273673"/>
            <a:ext cx="2623857" cy="37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31255" cy="11246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1992 Silicon Graphics </a:t>
            </a:r>
            <a:r>
              <a:rPr lang="en-US" dirty="0" err="1"/>
              <a:t>Inc</a:t>
            </a:r>
            <a:r>
              <a:rPr lang="en-US" dirty="0"/>
              <a:t> (SGI) released OpenGL 1.0, (API) for 2D and 3D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term "GPU" was coined by Sony in reference to the PlayStation console's Toshiba-designed Sony GPU in </a:t>
            </a:r>
            <a:r>
              <a:rPr lang="en-US" dirty="0" smtClean="0"/>
              <a:t>1994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33" y="2950260"/>
            <a:ext cx="4326189" cy="3145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106" y="3648635"/>
            <a:ext cx="332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1998 Voodoo2,  1024 x 768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1010" y="6103438"/>
            <a:ext cx="517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Swaaye</a:t>
            </a:r>
            <a:r>
              <a:rPr lang="en-US" sz="1400" dirty="0"/>
              <a:t> at the English language Wikipedia, CC BY-SA 3.0, https://commons.wikimedia.org/w/index.php?curid=6037820</a:t>
            </a:r>
          </a:p>
        </p:txBody>
      </p:sp>
    </p:spTree>
    <p:extLst>
      <p:ext uri="{BB962C8B-B14F-4D97-AF65-F5344CB8AC3E}">
        <p14:creationId xmlns:p14="http://schemas.microsoft.com/office/powerpoint/2010/main" val="409471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(external)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1999 GeForce, </a:t>
            </a:r>
            <a:r>
              <a:rPr lang="en-US" dirty="0" err="1"/>
              <a:t>Nvidia</a:t>
            </a:r>
            <a:r>
              <a:rPr lang="en-US" dirty="0"/>
              <a:t> video card, being called a GPU</a:t>
            </a:r>
          </a:p>
          <a:p>
            <a:pPr marL="0" indent="0">
              <a:buNone/>
            </a:pPr>
            <a:r>
              <a:rPr lang="en-US" dirty="0"/>
              <a:t>a "single-chip processor with integrated transform, lighting, triangle setup/clipping, and rendering engines"</a:t>
            </a:r>
          </a:p>
          <a:p>
            <a:endParaRPr lang="en-US" dirty="0"/>
          </a:p>
          <a:p>
            <a:r>
              <a:rPr lang="en-US" dirty="0"/>
              <a:t>2004 </a:t>
            </a:r>
            <a:r>
              <a:rPr lang="en-US" dirty="0" err="1"/>
              <a:t>Nvidia</a:t>
            </a:r>
            <a:r>
              <a:rPr lang="en-US" dirty="0"/>
              <a:t> GeForce 6 Series 6600 and 6800</a:t>
            </a:r>
          </a:p>
          <a:p>
            <a:endParaRPr lang="en-US" dirty="0"/>
          </a:p>
          <a:p>
            <a:r>
              <a:rPr lang="en-US" dirty="0"/>
              <a:t>2006 GeForce GTX 8800, 129 streaming processors, 575MHz core speed, 768MB of DDR3 memory</a:t>
            </a:r>
          </a:p>
          <a:p>
            <a:endParaRPr lang="en-US" dirty="0"/>
          </a:p>
          <a:p>
            <a:r>
              <a:rPr lang="en-US" dirty="0"/>
              <a:t>2009 AMD took over ATI and released Radeon HD 5970. The dual GPU card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5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8514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690689"/>
            <a:ext cx="7188574" cy="3972886"/>
          </a:xfrm>
        </p:spPr>
      </p:pic>
      <p:sp>
        <p:nvSpPr>
          <p:cNvPr id="5" name="TextBox 4"/>
          <p:cNvSpPr txBox="1"/>
          <p:nvPr/>
        </p:nvSpPr>
        <p:spPr>
          <a:xfrm>
            <a:off x="860612" y="6015318"/>
            <a:ext cx="702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Raymangold22 - Own work, CC0, https://commons.wikimedia.org/w/index.php?curid=34790200</a:t>
            </a:r>
          </a:p>
        </p:txBody>
      </p:sp>
    </p:spTree>
    <p:extLst>
      <p:ext uri="{BB962C8B-B14F-4D97-AF65-F5344CB8AC3E}">
        <p14:creationId xmlns:p14="http://schemas.microsoft.com/office/powerpoint/2010/main" val="39917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 RADEON 4870 x2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977231"/>
            <a:ext cx="7143750" cy="4048125"/>
          </a:xfrm>
        </p:spPr>
      </p:pic>
    </p:spTree>
    <p:extLst>
      <p:ext uri="{BB962C8B-B14F-4D97-AF65-F5344CB8AC3E}">
        <p14:creationId xmlns:p14="http://schemas.microsoft.com/office/powerpoint/2010/main" val="137093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511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GPU history</vt:lpstr>
      <vt:lpstr>Early Arcade machines</vt:lpstr>
      <vt:lpstr>space invader </vt:lpstr>
      <vt:lpstr>Graphics Card</vt:lpstr>
      <vt:lpstr>1987 VGA, IBM</vt:lpstr>
      <vt:lpstr>GPU</vt:lpstr>
      <vt:lpstr>GPU (external)</vt:lpstr>
      <vt:lpstr>IBM 8514</vt:lpstr>
      <vt:lpstr>AMD RADEON 4870 x2</vt:lpstr>
      <vt:lpstr>NVIDIA 8800 GTX</vt:lpstr>
      <vt:lpstr>NVIDIA GTX 590</vt:lpstr>
      <vt:lpstr>GPU</vt:lpstr>
      <vt:lpstr>GPU evolution</vt:lpstr>
      <vt:lpstr>GPU API extension to C</vt:lpstr>
      <vt:lpstr>GPGPU  (general purpose GPU)</vt:lpstr>
      <vt:lpstr>GPU vs CPU</vt:lpstr>
      <vt:lpstr>GPU components</vt:lpstr>
      <vt:lpstr>Intel Kaby Lake GT2 GPU</vt:lpstr>
      <vt:lpstr>NVIDIA GPU generic</vt:lpstr>
      <vt:lpstr>Generic GPU (software model)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history</dc:title>
  <dc:creator>Prabhas Chongstitvatana</dc:creator>
  <cp:lastModifiedBy>Prabhas Chongstitvatana</cp:lastModifiedBy>
  <cp:revision>8</cp:revision>
  <dcterms:created xsi:type="dcterms:W3CDTF">2020-04-07T01:03:14Z</dcterms:created>
  <dcterms:modified xsi:type="dcterms:W3CDTF">2020-04-07T04:47:58Z</dcterms:modified>
</cp:coreProperties>
</file>