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73" r:id="rId9"/>
    <p:sldId id="275" r:id="rId10"/>
    <p:sldId id="276" r:id="rId11"/>
    <p:sldId id="270" r:id="rId12"/>
    <p:sldId id="277" r:id="rId13"/>
    <p:sldId id="261" r:id="rId14"/>
    <p:sldId id="280" r:id="rId15"/>
    <p:sldId id="291" r:id="rId16"/>
    <p:sldId id="292" r:id="rId17"/>
    <p:sldId id="293" r:id="rId18"/>
    <p:sldId id="294" r:id="rId19"/>
    <p:sldId id="262" r:id="rId20"/>
    <p:sldId id="281" r:id="rId21"/>
    <p:sldId id="282" r:id="rId22"/>
    <p:sldId id="263" r:id="rId23"/>
    <p:sldId id="283" r:id="rId24"/>
    <p:sldId id="288" r:id="rId25"/>
    <p:sldId id="296" r:id="rId26"/>
    <p:sldId id="287" r:id="rId27"/>
    <p:sldId id="284" r:id="rId28"/>
    <p:sldId id="285" r:id="rId29"/>
    <p:sldId id="289" r:id="rId30"/>
    <p:sldId id="290" r:id="rId31"/>
    <p:sldId id="265" r:id="rId32"/>
    <p:sldId id="295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CC3399"/>
    <a:srgbClr val="3366FF"/>
    <a:srgbClr val="33CC33"/>
    <a:srgbClr val="FF3399"/>
    <a:srgbClr val="FFC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2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800">
                <a:latin typeface="Angsana New" pitchFamily="18" charset="-34"/>
              </a:defRPr>
            </a:lvl1pPr>
          </a:lstStyle>
          <a:p>
            <a:endParaRPr lang="th-TH" altLang="th-TH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latin typeface="Angsana New" pitchFamily="18" charset="-34"/>
              </a:defRPr>
            </a:lvl1pPr>
          </a:lstStyle>
          <a:p>
            <a:endParaRPr lang="th-TH" altLang="th-TH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Click to edit Master text styles</a:t>
            </a:r>
          </a:p>
          <a:p>
            <a:pPr lvl="1"/>
            <a:r>
              <a:rPr lang="th-TH" altLang="th-TH" smtClean="0"/>
              <a:t>Second level</a:t>
            </a:r>
          </a:p>
          <a:p>
            <a:pPr lvl="2"/>
            <a:r>
              <a:rPr lang="th-TH" altLang="th-TH" smtClean="0"/>
              <a:t>Third level</a:t>
            </a:r>
          </a:p>
          <a:p>
            <a:pPr lvl="3"/>
            <a:r>
              <a:rPr lang="th-TH" altLang="th-TH" smtClean="0"/>
              <a:t>Fourth level</a:t>
            </a:r>
          </a:p>
          <a:p>
            <a:pPr lvl="4"/>
            <a:r>
              <a:rPr lang="th-TH" altLang="th-TH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800">
                <a:latin typeface="Angsana New" pitchFamily="18" charset="-34"/>
              </a:defRPr>
            </a:lvl1pPr>
          </a:lstStyle>
          <a:p>
            <a:endParaRPr lang="th-TH" altLang="th-TH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latin typeface="Angsana New" pitchFamily="18" charset="-34"/>
              </a:defRPr>
            </a:lvl1pPr>
          </a:lstStyle>
          <a:p>
            <a:fld id="{37FF1B42-799A-417A-993B-DF8A1673385B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405553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8915" name="Freeform 3" descr="CITTEXT"/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3840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3840 h 3840"/>
                <a:gd name="T8" fmla="*/ 0 w 1824"/>
                <a:gd name="T9" fmla="*/ 3840 h 3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8916" name="Rectangle 4"/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38917" name="Picture 5" descr="CITBANN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38919" name="Group 7"/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38920" name="Freeform 8"/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grpSp>
            <p:nvGrpSpPr>
              <p:cNvPr id="38921" name="Group 9"/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38922" name="Oval 10"/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CC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8923" name="Oval 11"/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CC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8924" name="Oval 12"/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CC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8925" name="Oval 13"/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CC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</p:grpSp>
      </p:grpSp>
      <p:sp>
        <p:nvSpPr>
          <p:cNvPr id="38926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th-TH" altLang="th-TH" noProof="0" smtClean="0"/>
              <a:t>คลิกเพื่อแก้ไขลักษณะต้นแบบชื่อเรื่อง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386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th-TH" altLang="th-TH" noProof="0" smtClean="0"/>
              <a:t>คลิกเพื่อแก้ไขลักษณะต้นแบบหัวข้อย่อย</a:t>
            </a:r>
          </a:p>
        </p:txBody>
      </p:sp>
      <p:sp>
        <p:nvSpPr>
          <p:cNvPr id="3892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38930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8C225C3-25E7-441F-AB5F-C31A6F9D6E85}" type="slidenum">
              <a:rPr lang="en-US" altLang="th-TH"/>
              <a:pPr/>
              <a:t>‹#›</a:t>
            </a:fld>
            <a:endParaRPr lang="th-TH" alt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637DC-6148-468F-B5FC-3EA6AA00697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5918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1526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63055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CD091-3176-4601-89CF-D6EFB968D827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99145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143000"/>
            <a:ext cx="4229100" cy="5334000"/>
          </a:xfrm>
        </p:spPr>
        <p:txBody>
          <a:bodyPr/>
          <a:lstStyle/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143000"/>
            <a:ext cx="42291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209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532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1828800" cy="228600"/>
          </a:xfrm>
        </p:spPr>
        <p:txBody>
          <a:bodyPr/>
          <a:lstStyle>
            <a:lvl1pPr>
              <a:defRPr/>
            </a:lvl1pPr>
          </a:lstStyle>
          <a:p>
            <a:fld id="{262F08D9-D5FB-41E6-8187-FFA7EBC7591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92676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1060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886200"/>
            <a:ext cx="861060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209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532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1828800" cy="228600"/>
          </a:xfrm>
        </p:spPr>
        <p:txBody>
          <a:bodyPr/>
          <a:lstStyle>
            <a:lvl1pPr>
              <a:defRPr/>
            </a:lvl1pPr>
          </a:lstStyle>
          <a:p>
            <a:fld id="{1EBFBEEF-F167-4E32-8B69-D728790C9039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71316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291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0100" y="1143000"/>
            <a:ext cx="4229100" cy="53340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209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532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1828800" cy="228600"/>
          </a:xfrm>
        </p:spPr>
        <p:txBody>
          <a:bodyPr/>
          <a:lstStyle>
            <a:lvl1pPr>
              <a:defRPr/>
            </a:lvl1pPr>
          </a:lstStyle>
          <a:p>
            <a:fld id="{8B7F0831-839A-40B7-BE80-B34C1707F0D1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7304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D8351-07F1-49A8-84FD-ECB193512DB5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79819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8C886-D454-4E12-9FDD-788481E09EE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4937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E4D40-CC3A-4E2A-922B-76EEA893404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8502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1E291-694A-43CB-BED8-A91663C4A0D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695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674CB-476F-45FC-BE81-2B5EA73FD74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6496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4E95F-EE88-4238-B946-FF0B9B864F5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945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2147F-658E-4B1E-9399-270E4DCAA95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06502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6A1D0-62C9-41A7-9DF4-DF643F58287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7718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CITBANN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66" r="5334" b="86667"/>
          <a:stretch>
            <a:fillRect/>
          </a:stretch>
        </p:blipFill>
        <p:spPr bwMode="auto">
          <a:xfrm>
            <a:off x="2514600" y="76200"/>
            <a:ext cx="6629400" cy="13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600200" y="0"/>
            <a:ext cx="7543800" cy="76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4" name="Freeform 6"/>
          <p:cNvSpPr>
            <a:spLocks/>
          </p:cNvSpPr>
          <p:nvPr/>
        </p:nvSpPr>
        <p:spPr bwMode="auto">
          <a:xfrm>
            <a:off x="228600" y="1066800"/>
            <a:ext cx="6858000" cy="4876800"/>
          </a:xfrm>
          <a:custGeom>
            <a:avLst/>
            <a:gdLst>
              <a:gd name="T0" fmla="*/ 0 w 4320"/>
              <a:gd name="T1" fmla="*/ 3264 h 3264"/>
              <a:gd name="T2" fmla="*/ 0 w 4320"/>
              <a:gd name="T3" fmla="*/ 0 h 3264"/>
              <a:gd name="T4" fmla="*/ 4320 w 4320"/>
              <a:gd name="T5" fmla="*/ 0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" h="3264">
                <a:moveTo>
                  <a:pt x="0" y="3264"/>
                </a:moveTo>
                <a:lnTo>
                  <a:pt x="0" y="0"/>
                </a:lnTo>
                <a:lnTo>
                  <a:pt x="4320" y="0"/>
                </a:ln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609600" y="9906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1447800" y="9906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7" name="Oval 9"/>
          <p:cNvSpPr>
            <a:spLocks noChangeArrowheads="1"/>
          </p:cNvSpPr>
          <p:nvPr/>
        </p:nvSpPr>
        <p:spPr bwMode="auto">
          <a:xfrm>
            <a:off x="2286000" y="9906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3144838" y="1001713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8610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คลิกเพื่อแก้ไขลักษณะต้นแบบชื่อเรื่อง</a:t>
            </a:r>
          </a:p>
        </p:txBody>
      </p:sp>
      <p:sp>
        <p:nvSpPr>
          <p:cNvPr id="3790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10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th-TH" smtClean="0"/>
              <a:t>ระดับที่สอง</a:t>
            </a:r>
          </a:p>
          <a:p>
            <a:pPr lvl="2"/>
            <a:r>
              <a:rPr lang="th-TH" altLang="th-TH" smtClean="0"/>
              <a:t>ระดับที่สาม</a:t>
            </a:r>
          </a:p>
          <a:p>
            <a:pPr lvl="3"/>
            <a:r>
              <a:rPr lang="th-TH" altLang="th-TH" smtClean="0"/>
              <a:t>ระดับที่สี่</a:t>
            </a:r>
          </a:p>
          <a:p>
            <a:pPr lvl="4"/>
            <a:r>
              <a:rPr lang="th-TH" altLang="th-TH" smtClean="0"/>
              <a:t>ระดับที่ห้า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2209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379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3790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553200"/>
            <a:ext cx="1828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9495401-0C71-4C93-81F3-1033DF4C9043}" type="slidenum">
              <a:rPr lang="en-US" altLang="th-TH"/>
              <a:pPr/>
              <a:t>‹#›</a:t>
            </a:fld>
            <a:endParaRPr lang="th-TH" altLang="th-TH"/>
          </a:p>
        </p:txBody>
      </p:sp>
      <p:sp>
        <p:nvSpPr>
          <p:cNvPr id="37913" name="Oval 25"/>
          <p:cNvSpPr>
            <a:spLocks noChangeArrowheads="1"/>
          </p:cNvSpPr>
          <p:nvPr/>
        </p:nvSpPr>
        <p:spPr bwMode="auto">
          <a:xfrm>
            <a:off x="6075363" y="64008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914" name="Oval 26"/>
          <p:cNvSpPr>
            <a:spLocks noChangeArrowheads="1"/>
          </p:cNvSpPr>
          <p:nvPr/>
        </p:nvSpPr>
        <p:spPr bwMode="auto">
          <a:xfrm>
            <a:off x="6913563" y="64008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915" name="Oval 27"/>
          <p:cNvSpPr>
            <a:spLocks noChangeArrowheads="1"/>
          </p:cNvSpPr>
          <p:nvPr/>
        </p:nvSpPr>
        <p:spPr bwMode="auto">
          <a:xfrm>
            <a:off x="7751763" y="64008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7916" name="Oval 28"/>
          <p:cNvSpPr>
            <a:spLocks noChangeArrowheads="1"/>
          </p:cNvSpPr>
          <p:nvPr/>
        </p:nvSpPr>
        <p:spPr bwMode="auto">
          <a:xfrm>
            <a:off x="8610600" y="6400800"/>
            <a:ext cx="149225" cy="1492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339CEB7-D8CD-429D-9ED6-34BF8E8D3C31}" type="slidenum">
              <a:rPr lang="en-US" altLang="th-TH"/>
              <a:pPr/>
              <a:t>1</a:t>
            </a:fld>
            <a:endParaRPr lang="th-TH" altLang="th-TH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h-TH" altLang="th-TH"/>
              <a:t>Context-Free Grammars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altLang="th-TH"/>
              <a:t>Using grammars in parsers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E6DB-7A82-4D3B-B14E-DF969626AD95}" type="slidenum">
              <a:rPr lang="en-US" altLang="th-TH"/>
              <a:pPr/>
              <a:t>10</a:t>
            </a:fld>
            <a:endParaRPr lang="th-TH" altLang="th-TH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2800"/>
              <a:t>Leftmost Derivation Rightmost Derivation</a:t>
            </a:r>
            <a:endParaRPr lang="th-TH" altLang="th-TH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27513" cy="53340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th-TH" altLang="th-TH" sz="2400"/>
              <a:t>Each step of the derivation is a replacement of the </a:t>
            </a:r>
            <a:r>
              <a:rPr lang="th-TH" altLang="th-TH" sz="2400" i="1"/>
              <a:t>leftmost</a:t>
            </a:r>
            <a:r>
              <a:rPr lang="th-TH" altLang="th-TH" sz="2400"/>
              <a:t> nonterminals in a sentential form.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th-TH" altLang="th-TH" sz="2000" b="1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 b="1">
                <a:cs typeface="Tahoma" pitchFamily="34" charset="0"/>
              </a:rPr>
              <a:t>E </a:t>
            </a:r>
            <a:r>
              <a:rPr lang="th-TH" altLang="th-TH" sz="2400">
                <a:cs typeface="Tahoma" pitchFamily="34" charset="0"/>
              </a:rPr>
              <a:t>O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) O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O E) O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</a:t>
            </a:r>
            <a:r>
              <a:rPr lang="th-TH" altLang="th-TH" sz="2400" b="1">
                <a:cs typeface="Tahoma" pitchFamily="34" charset="0"/>
              </a:rPr>
              <a:t>O</a:t>
            </a:r>
            <a:r>
              <a:rPr lang="th-TH" altLang="th-TH" sz="2400">
                <a:cs typeface="Tahoma" pitchFamily="34" charset="0"/>
              </a:rPr>
              <a:t> E) O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+ 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) O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+ id) </a:t>
            </a:r>
            <a:r>
              <a:rPr lang="th-TH" altLang="th-TH" sz="2400" b="1">
                <a:cs typeface="Tahoma" pitchFamily="34" charset="0"/>
              </a:rPr>
              <a:t>O</a:t>
            </a:r>
            <a:r>
              <a:rPr lang="th-TH" altLang="th-TH" sz="2400">
                <a:cs typeface="Tahoma" pitchFamily="34" charset="0"/>
              </a:rPr>
              <a:t> 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+ id) * 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+ id) * id 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1688" y="1143000"/>
            <a:ext cx="4227512" cy="53340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th-TH" altLang="th-TH" sz="2400"/>
              <a:t>Each step of the derivation is a replacement of the </a:t>
            </a:r>
            <a:r>
              <a:rPr lang="th-TH" altLang="th-TH" sz="2400" i="1"/>
              <a:t>rightmost</a:t>
            </a:r>
            <a:r>
              <a:rPr lang="th-TH" altLang="th-TH" sz="2400"/>
              <a:t> nonterminals in a sentential form.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h-TH" altLang="th-TH" sz="200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E</a:t>
            </a:r>
            <a:r>
              <a:rPr lang="th-TH" altLang="th-TH" sz="2400" b="1">
                <a:cs typeface="Tahoma" pitchFamily="34" charset="0"/>
              </a:rPr>
              <a:t> </a:t>
            </a:r>
            <a:r>
              <a:rPr lang="th-TH" altLang="th-TH" sz="2400">
                <a:cs typeface="Tahoma" pitchFamily="34" charset="0"/>
              </a:rPr>
              <a:t>O 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E </a:t>
            </a:r>
            <a:r>
              <a:rPr lang="th-TH" altLang="th-TH" sz="2400" b="1">
                <a:cs typeface="Tahoma" pitchFamily="34" charset="0"/>
              </a:rPr>
              <a:t>O</a:t>
            </a:r>
            <a:r>
              <a:rPr lang="th-TH" altLang="th-TH" sz="2400">
                <a:cs typeface="Tahoma" pitchFamily="34" charset="0"/>
              </a:rPr>
              <a:t>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*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) *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(E O 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) *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(E </a:t>
            </a:r>
            <a:r>
              <a:rPr lang="th-TH" altLang="th-TH" sz="2400" b="1">
                <a:cs typeface="Tahoma" pitchFamily="34" charset="0"/>
              </a:rPr>
              <a:t>O</a:t>
            </a:r>
            <a:r>
              <a:rPr lang="th-TH" altLang="th-TH" sz="2400">
                <a:cs typeface="Tahoma" pitchFamily="34" charset="0"/>
              </a:rPr>
              <a:t> id) *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</a:t>
            </a:r>
            <a:r>
              <a:rPr lang="th-TH" altLang="th-TH" sz="2400" b="1">
                <a:cs typeface="Tahoma" pitchFamily="34" charset="0"/>
              </a:rPr>
              <a:t>E</a:t>
            </a:r>
            <a:r>
              <a:rPr lang="th-TH" altLang="th-TH" sz="2400">
                <a:cs typeface="Tahoma" pitchFamily="34" charset="0"/>
              </a:rPr>
              <a:t> + id) * id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(id + id) * id</a:t>
            </a:r>
            <a:r>
              <a:rPr lang="th-TH" altLang="th-TH"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36D6-125D-492F-80CC-15DA13798681}" type="slidenum">
              <a:rPr lang="en-US" altLang="th-TH"/>
              <a:pPr/>
              <a:t>11</a:t>
            </a:fld>
            <a:endParaRPr lang="th-TH" altLang="th-TH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Language Derived from Grammar</a:t>
            </a:r>
            <a:endParaRPr lang="th-TH" alt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>
                <a:cs typeface="Tahoma" pitchFamily="34" charset="0"/>
              </a:rPr>
              <a:t>Let </a:t>
            </a:r>
            <a:r>
              <a:rPr lang="th-TH" altLang="th-TH" i="1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 = (</a:t>
            </a:r>
            <a:r>
              <a:rPr lang="th-TH" altLang="th-TH" i="1">
                <a:cs typeface="Tahoma" pitchFamily="34" charset="0"/>
              </a:rPr>
              <a:t>V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T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P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</a:rPr>
              <a:t>) be a CFG.</a:t>
            </a:r>
          </a:p>
          <a:p>
            <a:r>
              <a:rPr lang="th-TH" altLang="th-TH">
                <a:cs typeface="Tahoma" pitchFamily="34" charset="0"/>
              </a:rPr>
              <a:t>A string w in </a:t>
            </a:r>
            <a:r>
              <a:rPr lang="th-TH" altLang="th-TH" i="1">
                <a:cs typeface="Tahoma" pitchFamily="34" charset="0"/>
              </a:rPr>
              <a:t>T </a:t>
            </a:r>
            <a:r>
              <a:rPr lang="th-TH" altLang="th-TH">
                <a:cs typeface="Tahoma" pitchFamily="34" charset="0"/>
              </a:rPr>
              <a:t>* is derived from </a:t>
            </a:r>
            <a:r>
              <a:rPr lang="th-TH" altLang="th-TH" i="1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 if </a:t>
            </a:r>
            <a:r>
              <a:rPr lang="th-TH" altLang="th-TH" i="1">
                <a:cs typeface="Tahoma" pitchFamily="34" charset="0"/>
              </a:rPr>
              <a:t>S </a:t>
            </a:r>
            <a:r>
              <a:rPr lang="th-TH" altLang="th-TH" baseline="30000">
                <a:cs typeface="Tahoma" pitchFamily="34" charset="0"/>
              </a:rPr>
              <a:t>*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b="1" baseline="-20000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w.</a:t>
            </a:r>
          </a:p>
          <a:p>
            <a:r>
              <a:rPr lang="th-TH" altLang="th-TH">
                <a:cs typeface="Tahoma" pitchFamily="34" charset="0"/>
              </a:rPr>
              <a:t>A language generated by </a:t>
            </a:r>
            <a:r>
              <a:rPr lang="th-TH" altLang="th-TH" i="1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, denoted by </a:t>
            </a:r>
            <a:r>
              <a:rPr lang="th-TH" altLang="th-TH" i="1">
                <a:cs typeface="Tahoma" pitchFamily="34" charset="0"/>
              </a:rPr>
              <a:t>L</a:t>
            </a:r>
            <a:r>
              <a:rPr lang="th-TH" altLang="th-TH">
                <a:cs typeface="Tahoma" pitchFamily="34" charset="0"/>
              </a:rPr>
              <a:t>(</a:t>
            </a:r>
            <a:r>
              <a:rPr lang="th-TH" altLang="th-TH" i="1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), is a set of strings derived from </a:t>
            </a:r>
            <a:r>
              <a:rPr lang="th-TH" altLang="th-TH" i="1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.</a:t>
            </a:r>
          </a:p>
          <a:p>
            <a:pPr lvl="1"/>
            <a:r>
              <a:rPr lang="th-TH" altLang="th-TH">
                <a:cs typeface="Tahoma" pitchFamily="34" charset="0"/>
              </a:rPr>
              <a:t>L(G) = {w| </a:t>
            </a:r>
            <a:r>
              <a:rPr lang="th-TH" altLang="th-TH" i="1">
                <a:cs typeface="Tahoma" pitchFamily="34" charset="0"/>
              </a:rPr>
              <a:t>S </a:t>
            </a:r>
            <a:r>
              <a:rPr lang="th-TH" altLang="th-TH" baseline="30000">
                <a:cs typeface="Tahoma" pitchFamily="34" charset="0"/>
              </a:rPr>
              <a:t>*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b="1" baseline="-20000">
                <a:cs typeface="Tahoma" pitchFamily="34" charset="0"/>
              </a:rPr>
              <a:t>G</a:t>
            </a:r>
            <a:r>
              <a:rPr lang="th-TH" altLang="th-TH">
                <a:cs typeface="Tahoma" pitchFamily="34" charset="0"/>
              </a:rPr>
              <a:t>w}.</a:t>
            </a:r>
          </a:p>
          <a:p>
            <a:endParaRPr lang="th-TH" altLang="th-TH">
              <a:cs typeface="Tahoma" pitchFamily="34" charset="0"/>
            </a:endParaRPr>
          </a:p>
          <a:p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0644-190B-4C61-9222-19CEADBF082D}" type="slidenum">
              <a:rPr lang="en-US" altLang="th-TH"/>
              <a:pPr/>
              <a:t>12</a:t>
            </a:fld>
            <a:endParaRPr lang="th-TH" altLang="th-TH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Right/Left Recursive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27513" cy="5334000"/>
          </a:xfrm>
        </p:spPr>
        <p:txBody>
          <a:bodyPr/>
          <a:lstStyle/>
          <a:p>
            <a:r>
              <a:rPr lang="th-TH" altLang="th-TH">
                <a:cs typeface="Tahoma" pitchFamily="34" charset="0"/>
              </a:rPr>
              <a:t>A grammar is a </a:t>
            </a:r>
            <a:r>
              <a:rPr lang="th-TH" altLang="th-TH" i="1">
                <a:cs typeface="Tahoma" pitchFamily="34" charset="0"/>
              </a:rPr>
              <a:t>left recursive</a:t>
            </a:r>
            <a:r>
              <a:rPr lang="th-TH" altLang="th-TH">
                <a:cs typeface="Tahoma" pitchFamily="34" charset="0"/>
              </a:rPr>
              <a:t> if its production rules can generate a derivation of the form A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baseline="30000">
                <a:cs typeface="Tahoma" pitchFamily="34" charset="0"/>
              </a:rPr>
              <a:t>* </a:t>
            </a:r>
            <a:r>
              <a:rPr lang="th-TH" altLang="th-TH">
                <a:cs typeface="Tahoma" pitchFamily="34" charset="0"/>
              </a:rPr>
              <a:t>A X.</a:t>
            </a:r>
          </a:p>
          <a:p>
            <a:r>
              <a:rPr lang="th-TH" altLang="th-TH"/>
              <a:t>Examples:</a:t>
            </a:r>
          </a:p>
          <a:p>
            <a:pPr lvl="1"/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E O id | (E) | id</a:t>
            </a:r>
          </a:p>
          <a:p>
            <a:pPr lvl="1"/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F + id | (E) | id</a:t>
            </a:r>
          </a:p>
          <a:p>
            <a:pPr lvl="1"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F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E * id | id</a:t>
            </a:r>
          </a:p>
          <a:p>
            <a:pPr lvl="2"/>
            <a:r>
              <a:rPr lang="th-TH" altLang="th-TH" sz="2400">
                <a:cs typeface="Tahoma" pitchFamily="34" charset="0"/>
              </a:rPr>
              <a:t>E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F + id</a:t>
            </a:r>
          </a:p>
          <a:p>
            <a:pPr lvl="2"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	  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E * id + id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1688" y="1143000"/>
            <a:ext cx="4227512" cy="5334000"/>
          </a:xfrm>
        </p:spPr>
        <p:txBody>
          <a:bodyPr/>
          <a:lstStyle/>
          <a:p>
            <a:r>
              <a:rPr lang="th-TH" altLang="th-TH">
                <a:cs typeface="Tahoma" pitchFamily="34" charset="0"/>
              </a:rPr>
              <a:t>A grammar is a </a:t>
            </a:r>
            <a:r>
              <a:rPr lang="th-TH" altLang="th-TH" i="1">
                <a:cs typeface="Tahoma" pitchFamily="34" charset="0"/>
              </a:rPr>
              <a:t>right recursive</a:t>
            </a:r>
            <a:r>
              <a:rPr lang="th-TH" altLang="th-TH">
                <a:cs typeface="Tahoma" pitchFamily="34" charset="0"/>
              </a:rPr>
              <a:t> if its production rules can generate a derivation of the form A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baseline="30000">
                <a:cs typeface="Tahoma" pitchFamily="34" charset="0"/>
              </a:rPr>
              <a:t>*</a:t>
            </a:r>
            <a:r>
              <a:rPr lang="th-TH" altLang="th-TH">
                <a:cs typeface="Tahoma" pitchFamily="34" charset="0"/>
              </a:rPr>
              <a:t> X A.</a:t>
            </a:r>
          </a:p>
          <a:p>
            <a:r>
              <a:rPr lang="th-TH" altLang="th-TH"/>
              <a:t>Examples:</a:t>
            </a:r>
          </a:p>
          <a:p>
            <a:pPr lvl="1"/>
            <a:r>
              <a:rPr lang="th-TH" altLang="th-TH" sz="2800"/>
              <a:t>E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id O E | (E) | id</a:t>
            </a:r>
          </a:p>
          <a:p>
            <a:pPr lvl="1"/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id + F | (E) | id</a:t>
            </a:r>
          </a:p>
          <a:p>
            <a:pPr lvl="1"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F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id * E | id</a:t>
            </a:r>
          </a:p>
          <a:p>
            <a:pPr lvl="2"/>
            <a:r>
              <a:rPr lang="th-TH" altLang="th-TH" sz="2400">
                <a:cs typeface="Tahoma" pitchFamily="34" charset="0"/>
              </a:rPr>
              <a:t>E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id + F</a:t>
            </a:r>
          </a:p>
          <a:p>
            <a:pPr lvl="2"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	   </a:t>
            </a:r>
            <a:r>
              <a:rPr lang="th-TH" altLang="th-TH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400">
                <a:cs typeface="Tahoma" pitchFamily="34" charset="0"/>
              </a:rPr>
              <a:t> id + id * 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C26C-0597-464A-A0A4-EC60EB7023B7}" type="slidenum">
              <a:rPr lang="en-US" altLang="th-TH"/>
              <a:pPr/>
              <a:t>13</a:t>
            </a:fld>
            <a:endParaRPr lang="th-TH" altLang="th-TH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Parse Tree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A labeled tree in which</a:t>
            </a:r>
          </a:p>
          <a:p>
            <a:pPr lvl="1"/>
            <a:r>
              <a:rPr lang="th-TH" altLang="th-TH"/>
              <a:t>the interior nodes are labeled by nonterminals</a:t>
            </a:r>
          </a:p>
          <a:p>
            <a:pPr lvl="1"/>
            <a:r>
              <a:rPr lang="th-TH" altLang="th-TH"/>
              <a:t>leaf nodes are labeled by terminals</a:t>
            </a:r>
          </a:p>
          <a:p>
            <a:pPr lvl="1"/>
            <a:r>
              <a:rPr lang="th-TH" altLang="th-TH"/>
              <a:t>the children of an interior node represent a replacement of the associated nonterminal in a derivation </a:t>
            </a:r>
          </a:p>
          <a:p>
            <a:pPr lvl="1"/>
            <a:r>
              <a:rPr lang="en-US" altLang="th-TH"/>
              <a:t>corresponding to a derivation</a:t>
            </a:r>
            <a:endParaRPr lang="th-TH" altLang="th-TH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24300" y="45815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E</a:t>
            </a:r>
          </a:p>
        </p:txBody>
      </p: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2987675" y="4984750"/>
            <a:ext cx="3089275" cy="1649413"/>
            <a:chOff x="1882" y="3140"/>
            <a:chExt cx="1946" cy="1039"/>
          </a:xfrm>
        </p:grpSpPr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2562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2458" y="3223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+</a:t>
              </a:r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1882" y="3265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3562" y="3557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3082" y="3223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F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3082" y="3641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*</a:t>
              </a:r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2650" y="355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3562" y="3890"/>
              <a:ext cx="266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 flipH="1">
              <a:off x="2026" y="3140"/>
              <a:ext cx="480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>
              <a:off x="2602" y="3140"/>
              <a:ext cx="480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3658" y="3808"/>
              <a:ext cx="0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3178" y="3474"/>
              <a:ext cx="0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3226" y="3432"/>
              <a:ext cx="432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flipH="1">
              <a:off x="2794" y="3432"/>
              <a:ext cx="336" cy="1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B233-058E-47B9-8C28-EECDA7207911}" type="slidenum">
              <a:rPr lang="en-US" altLang="th-TH"/>
              <a:pPr/>
              <a:t>14</a:t>
            </a:fld>
            <a:endParaRPr lang="th-TH" altLang="th-TH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Parse Trees and Derivations</a:t>
            </a:r>
            <a:endParaRPr lang="th-TH" altLang="th-TH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219700" y="1143000"/>
            <a:ext cx="36195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		(1)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E	   	(2)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E * E	(3)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E	(4)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id	(5)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		(1)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 * E	(2)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 * id	(3)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id * id	(4)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id	(5)</a:t>
            </a:r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900113" y="3213100"/>
            <a:ext cx="2971800" cy="473075"/>
          </a:xfrm>
          <a:prstGeom prst="rect">
            <a:avLst/>
          </a:prstGeom>
          <a:noFill/>
          <a:ln w="15875">
            <a:solidFill>
              <a:srgbClr val="FF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Preorder numbering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250825" y="5876925"/>
            <a:ext cx="4538663" cy="469900"/>
          </a:xfrm>
          <a:prstGeom prst="rect">
            <a:avLst/>
          </a:prstGeom>
          <a:noFill/>
          <a:ln w="12700">
            <a:solidFill>
              <a:srgbClr val="FF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Reverse of postorder numbering</a:t>
            </a:r>
          </a:p>
        </p:txBody>
      </p:sp>
      <p:grpSp>
        <p:nvGrpSpPr>
          <p:cNvPr id="28736" name="Group 64"/>
          <p:cNvGrpSpPr>
            <a:grpSpLocks/>
          </p:cNvGrpSpPr>
          <p:nvPr/>
        </p:nvGrpSpPr>
        <p:grpSpPr bwMode="auto">
          <a:xfrm>
            <a:off x="827088" y="1052513"/>
            <a:ext cx="3260725" cy="2209800"/>
            <a:chOff x="521" y="663"/>
            <a:chExt cx="2054" cy="1392"/>
          </a:xfrm>
        </p:grpSpPr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1111" y="1207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+</a:t>
              </a:r>
              <a:endParaRPr lang="th-TH" altLang="th-TH" b="1" baseline="30000">
                <a:latin typeface="Tahoma" pitchFamily="34" charset="0"/>
              </a:endParaRPr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1145" y="663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1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680" name="Text Box 8"/>
            <p:cNvSpPr txBox="1">
              <a:spLocks noChangeArrowheads="1"/>
            </p:cNvSpPr>
            <p:nvPr/>
          </p:nvSpPr>
          <p:spPr bwMode="auto">
            <a:xfrm>
              <a:off x="569" y="1047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2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681" name="Text Box 9"/>
            <p:cNvSpPr txBox="1">
              <a:spLocks noChangeArrowheads="1"/>
            </p:cNvSpPr>
            <p:nvPr/>
          </p:nvSpPr>
          <p:spPr bwMode="auto">
            <a:xfrm>
              <a:off x="2249" y="1383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5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1769" y="999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3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1769" y="1479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*</a:t>
              </a:r>
            </a:p>
          </p:txBody>
        </p:sp>
        <p:sp>
          <p:nvSpPr>
            <p:cNvPr id="28684" name="Text Box 12"/>
            <p:cNvSpPr txBox="1">
              <a:spLocks noChangeArrowheads="1"/>
            </p:cNvSpPr>
            <p:nvPr/>
          </p:nvSpPr>
          <p:spPr bwMode="auto">
            <a:xfrm>
              <a:off x="1289" y="138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4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685" name="Text Box 13"/>
            <p:cNvSpPr txBox="1">
              <a:spLocks noChangeArrowheads="1"/>
            </p:cNvSpPr>
            <p:nvPr/>
          </p:nvSpPr>
          <p:spPr bwMode="auto">
            <a:xfrm>
              <a:off x="2249" y="176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 flipH="1">
              <a:off x="713" y="9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>
              <a:off x="1289" y="9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2345" y="167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>
              <a:off x="1865" y="1287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690" name="Line 18"/>
            <p:cNvSpPr>
              <a:spLocks noChangeShapeType="1"/>
            </p:cNvSpPr>
            <p:nvPr/>
          </p:nvSpPr>
          <p:spPr bwMode="auto">
            <a:xfrm>
              <a:off x="1913" y="1239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691" name="Line 19"/>
            <p:cNvSpPr>
              <a:spLocks noChangeShapeType="1"/>
            </p:cNvSpPr>
            <p:nvPr/>
          </p:nvSpPr>
          <p:spPr bwMode="auto">
            <a:xfrm flipH="1">
              <a:off x="1481" y="1239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07" name="Text Box 35"/>
            <p:cNvSpPr txBox="1">
              <a:spLocks noChangeArrowheads="1"/>
            </p:cNvSpPr>
            <p:nvPr/>
          </p:nvSpPr>
          <p:spPr bwMode="auto">
            <a:xfrm>
              <a:off x="1241" y="176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708" name="Line 36"/>
            <p:cNvSpPr>
              <a:spLocks noChangeShapeType="1"/>
            </p:cNvSpPr>
            <p:nvPr/>
          </p:nvSpPr>
          <p:spPr bwMode="auto">
            <a:xfrm>
              <a:off x="1385" y="167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09" name="Line 37"/>
            <p:cNvSpPr>
              <a:spLocks noChangeShapeType="1"/>
            </p:cNvSpPr>
            <p:nvPr/>
          </p:nvSpPr>
          <p:spPr bwMode="auto">
            <a:xfrm>
              <a:off x="665" y="133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10" name="Text Box 38"/>
            <p:cNvSpPr txBox="1">
              <a:spLocks noChangeArrowheads="1"/>
            </p:cNvSpPr>
            <p:nvPr/>
          </p:nvSpPr>
          <p:spPr bwMode="auto">
            <a:xfrm>
              <a:off x="521" y="1479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733" name="Line 61"/>
            <p:cNvSpPr>
              <a:spLocks noChangeShapeType="1"/>
            </p:cNvSpPr>
            <p:nvPr/>
          </p:nvSpPr>
          <p:spPr bwMode="auto">
            <a:xfrm>
              <a:off x="1248" y="10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8737" name="Group 65"/>
          <p:cNvGrpSpPr>
            <a:grpSpLocks/>
          </p:cNvGrpSpPr>
          <p:nvPr/>
        </p:nvGrpSpPr>
        <p:grpSpPr bwMode="auto">
          <a:xfrm>
            <a:off x="827088" y="3716338"/>
            <a:ext cx="3260725" cy="2209800"/>
            <a:chOff x="521" y="2341"/>
            <a:chExt cx="2054" cy="1392"/>
          </a:xfrm>
        </p:grpSpPr>
        <p:sp>
          <p:nvSpPr>
            <p:cNvPr id="28713" name="Text Box 41"/>
            <p:cNvSpPr txBox="1">
              <a:spLocks noChangeArrowheads="1"/>
            </p:cNvSpPr>
            <p:nvPr/>
          </p:nvSpPr>
          <p:spPr bwMode="auto">
            <a:xfrm>
              <a:off x="1111" y="2750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+</a:t>
              </a:r>
              <a:endParaRPr lang="th-TH" altLang="th-TH" b="1" baseline="30000">
                <a:latin typeface="Tahoma" pitchFamily="34" charset="0"/>
              </a:endParaRPr>
            </a:p>
          </p:txBody>
        </p:sp>
        <p:sp>
          <p:nvSpPr>
            <p:cNvPr id="28714" name="Text Box 42"/>
            <p:cNvSpPr txBox="1">
              <a:spLocks noChangeArrowheads="1"/>
            </p:cNvSpPr>
            <p:nvPr/>
          </p:nvSpPr>
          <p:spPr bwMode="auto">
            <a:xfrm>
              <a:off x="1145" y="2341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1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715" name="Text Box 43"/>
            <p:cNvSpPr txBox="1">
              <a:spLocks noChangeArrowheads="1"/>
            </p:cNvSpPr>
            <p:nvPr/>
          </p:nvSpPr>
          <p:spPr bwMode="auto">
            <a:xfrm>
              <a:off x="569" y="2725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5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716" name="Text Box 44"/>
            <p:cNvSpPr txBox="1">
              <a:spLocks noChangeArrowheads="1"/>
            </p:cNvSpPr>
            <p:nvPr/>
          </p:nvSpPr>
          <p:spPr bwMode="auto">
            <a:xfrm>
              <a:off x="2249" y="3061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3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717" name="Text Box 45"/>
            <p:cNvSpPr txBox="1">
              <a:spLocks noChangeArrowheads="1"/>
            </p:cNvSpPr>
            <p:nvPr/>
          </p:nvSpPr>
          <p:spPr bwMode="auto">
            <a:xfrm>
              <a:off x="1769" y="2677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2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718" name="Text Box 46"/>
            <p:cNvSpPr txBox="1">
              <a:spLocks noChangeArrowheads="1"/>
            </p:cNvSpPr>
            <p:nvPr/>
          </p:nvSpPr>
          <p:spPr bwMode="auto">
            <a:xfrm>
              <a:off x="1769" y="3157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*</a:t>
              </a:r>
            </a:p>
          </p:txBody>
        </p:sp>
        <p:sp>
          <p:nvSpPr>
            <p:cNvPr id="28719" name="Text Box 47"/>
            <p:cNvSpPr txBox="1">
              <a:spLocks noChangeArrowheads="1"/>
            </p:cNvSpPr>
            <p:nvPr/>
          </p:nvSpPr>
          <p:spPr bwMode="auto">
            <a:xfrm>
              <a:off x="1289" y="3061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r>
                <a:rPr lang="th-TH" altLang="th-TH" b="1" baseline="30000">
                  <a:solidFill>
                    <a:srgbClr val="FF3399"/>
                  </a:solidFill>
                  <a:latin typeface="Tahoma" pitchFamily="34" charset="0"/>
                </a:rPr>
                <a:t>4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8720" name="Text Box 48"/>
            <p:cNvSpPr txBox="1">
              <a:spLocks noChangeArrowheads="1"/>
            </p:cNvSpPr>
            <p:nvPr/>
          </p:nvSpPr>
          <p:spPr bwMode="auto">
            <a:xfrm>
              <a:off x="2249" y="3445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721" name="Line 49"/>
            <p:cNvSpPr>
              <a:spLocks noChangeShapeType="1"/>
            </p:cNvSpPr>
            <p:nvPr/>
          </p:nvSpPr>
          <p:spPr bwMode="auto">
            <a:xfrm flipH="1">
              <a:off x="713" y="2581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1285" y="2597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2345" y="334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4" name="Line 52"/>
            <p:cNvSpPr>
              <a:spLocks noChangeShapeType="1"/>
            </p:cNvSpPr>
            <p:nvPr/>
          </p:nvSpPr>
          <p:spPr bwMode="auto">
            <a:xfrm>
              <a:off x="1865" y="296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5" name="Line 53"/>
            <p:cNvSpPr>
              <a:spLocks noChangeShapeType="1"/>
            </p:cNvSpPr>
            <p:nvPr/>
          </p:nvSpPr>
          <p:spPr bwMode="auto">
            <a:xfrm>
              <a:off x="1913" y="2917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6" name="Line 54"/>
            <p:cNvSpPr>
              <a:spLocks noChangeShapeType="1"/>
            </p:cNvSpPr>
            <p:nvPr/>
          </p:nvSpPr>
          <p:spPr bwMode="auto">
            <a:xfrm flipH="1">
              <a:off x="1481" y="2917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7" name="Text Box 55"/>
            <p:cNvSpPr txBox="1">
              <a:spLocks noChangeArrowheads="1"/>
            </p:cNvSpPr>
            <p:nvPr/>
          </p:nvSpPr>
          <p:spPr bwMode="auto">
            <a:xfrm>
              <a:off x="1241" y="3445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728" name="Line 56"/>
            <p:cNvSpPr>
              <a:spLocks noChangeShapeType="1"/>
            </p:cNvSpPr>
            <p:nvPr/>
          </p:nvSpPr>
          <p:spPr bwMode="auto">
            <a:xfrm>
              <a:off x="1385" y="334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29" name="Line 57"/>
            <p:cNvSpPr>
              <a:spLocks noChangeShapeType="1"/>
            </p:cNvSpPr>
            <p:nvPr/>
          </p:nvSpPr>
          <p:spPr bwMode="auto">
            <a:xfrm>
              <a:off x="665" y="3013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730" name="Text Box 58"/>
            <p:cNvSpPr txBox="1">
              <a:spLocks noChangeArrowheads="1"/>
            </p:cNvSpPr>
            <p:nvPr/>
          </p:nvSpPr>
          <p:spPr bwMode="auto">
            <a:xfrm>
              <a:off x="521" y="315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8734" name="Line 62"/>
            <p:cNvSpPr>
              <a:spLocks noChangeShapeType="1"/>
            </p:cNvSpPr>
            <p:nvPr/>
          </p:nvSpPr>
          <p:spPr bwMode="auto">
            <a:xfrm>
              <a:off x="1241" y="258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DF9B-382C-43F8-88A7-218D26A40C4D}" type="slidenum">
              <a:rPr lang="en-US" altLang="th-TH"/>
              <a:pPr/>
              <a:t>15</a:t>
            </a:fld>
            <a:endParaRPr lang="th-TH" altLang="th-TH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Grammar: Example</a:t>
            </a:r>
            <a:endParaRPr lang="th-TH" altLang="th-TH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29100" cy="2501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/>
              <a:t>List of parameters in:</a:t>
            </a:r>
          </a:p>
          <a:p>
            <a:r>
              <a:rPr lang="en-US" altLang="th-TH"/>
              <a:t>Function definition</a:t>
            </a:r>
          </a:p>
          <a:p>
            <a:pPr lvl="1"/>
            <a:r>
              <a:rPr lang="en-US" altLang="th-TH"/>
              <a:t>function sub(a,b,c)</a:t>
            </a:r>
          </a:p>
          <a:p>
            <a:r>
              <a:rPr lang="en-US" altLang="th-TH"/>
              <a:t>Function call</a:t>
            </a:r>
            <a:endParaRPr lang="th-TH" altLang="th-TH"/>
          </a:p>
          <a:p>
            <a:pPr lvl="1"/>
            <a:r>
              <a:rPr lang="en-US" altLang="th-TH"/>
              <a:t>sub(a,1,2)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&lt;Fdef&gt;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&lt;arglist&gt; |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&lt;Fcall&gt;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 &lt;par&gt;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const</a:t>
            </a:r>
            <a:endParaRPr lang="en-US" altLang="th-TH" sz="2400">
              <a:solidFill>
                <a:srgbClr val="339966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altLang="th-TH" sz="2400">
              <a:solidFill>
                <a:srgbClr val="339966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</a:rPr>
              <a:t>&lt;Fdef&gt; 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)</a:t>
            </a:r>
            <a:endParaRPr lang="en-US" altLang="th-TH" sz="2400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&lt;argList&gt;  &lt;arglist&gt;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, id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|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</a:rPr>
              <a:t>&lt;Fcall&gt; 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&lt;parList&gt;  &lt;parlist&gt;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&lt;par&gt;|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const</a:t>
            </a:r>
            <a:endParaRPr lang="en-US" altLang="th-TH" sz="2400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altLang="th-TH" sz="2400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altLang="th-TH" sz="2400" b="1">
              <a:solidFill>
                <a:srgbClr val="FF3399"/>
              </a:solidFill>
              <a:latin typeface="Arial Narrow" pitchFamily="34" charset="0"/>
              <a:sym typeface="Symbol" pitchFamily="18" charset="2"/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23850" y="3573463"/>
            <a:ext cx="23082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</a:t>
            </a:r>
          </a:p>
          <a:p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 </a:t>
            </a:r>
            <a:r>
              <a:rPr lang="en-US" altLang="th-TH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&lt;arglist&gt; </a:t>
            </a:r>
          </a:p>
          <a:p>
            <a:pPr>
              <a:buFont typeface="Symbol" pitchFamily="18" charset="2"/>
              <a:buChar char="Þ"/>
            </a:pPr>
            <a:r>
              <a:rPr lang="en-US" altLang="th-TH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id, id ,</a:t>
            </a:r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&lt;arglist&gt;</a:t>
            </a:r>
          </a:p>
          <a:p>
            <a:pPr>
              <a:buFont typeface="Symbol" pitchFamily="18" charset="2"/>
              <a:buChar char="Þ"/>
            </a:pPr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… </a:t>
            </a:r>
            <a:r>
              <a:rPr lang="en-US" altLang="th-TH">
                <a:solidFill>
                  <a:srgbClr val="339966"/>
                </a:solidFill>
                <a:sym typeface="Symbol" pitchFamily="18" charset="2"/>
              </a:rPr>
              <a:t> </a:t>
            </a:r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(</a:t>
            </a:r>
            <a:r>
              <a:rPr lang="en-US" altLang="th-TH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)* </a:t>
            </a:r>
            <a:r>
              <a:rPr lang="en-US" altLang="th-TH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</a:t>
            </a:r>
            <a:endParaRPr lang="th-TH" altLang="th-TH" b="1">
              <a:solidFill>
                <a:srgbClr val="339966"/>
              </a:solidFill>
              <a:latin typeface="Arial Narrow" pitchFamily="34" charset="0"/>
              <a:sym typeface="Symbol" pitchFamily="18" charset="2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323850" y="4581525"/>
            <a:ext cx="2238375" cy="1552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&lt;argList&gt;</a:t>
            </a:r>
          </a:p>
          <a:p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 &lt;arglist&gt;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</a:t>
            </a:r>
            <a:endParaRPr lang="en-US" altLang="th-TH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Symbol" pitchFamily="18" charset="2"/>
              <a:buChar char="Þ"/>
            </a:pP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,</a:t>
            </a: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id, id</a:t>
            </a:r>
            <a:endParaRPr lang="en-US" altLang="th-TH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  <a:p>
            <a:pPr>
              <a:buFont typeface="Symbol" pitchFamily="18" charset="2"/>
              <a:buChar char="Þ"/>
            </a:pP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… </a:t>
            </a:r>
            <a:r>
              <a:rPr lang="en-US" altLang="th-TH">
                <a:solidFill>
                  <a:srgbClr val="3366FF"/>
                </a:solidFill>
                <a:sym typeface="Symbol" pitchFamily="18" charset="2"/>
              </a:rPr>
              <a:t> 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(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,</a:t>
            </a: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b="1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>
                <a:solidFill>
                  <a:srgbClr val="3366FF"/>
                </a:solidFill>
                <a:latin typeface="Arial Narrow" pitchFamily="34" charset="0"/>
                <a:sym typeface="Symbol" pitchFamily="18" charset="2"/>
              </a:rPr>
              <a:t>)*</a:t>
            </a:r>
            <a:endParaRPr lang="th-TH" altLang="th-TH">
              <a:solidFill>
                <a:srgbClr val="3366FF"/>
              </a:solidFill>
              <a:latin typeface="Arial Narrow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20626E-6 L 0.22813 -0.0187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95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/>
      <p:bldP spid="52231" grpId="1"/>
      <p:bldP spid="522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676B-C394-4057-AA61-BA22A963A5C4}" type="slidenum">
              <a:rPr lang="en-US" altLang="th-TH"/>
              <a:pPr/>
              <a:t>16</a:t>
            </a:fld>
            <a:endParaRPr lang="th-TH" altLang="th-TH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Grammar: Example</a:t>
            </a:r>
            <a:endParaRPr lang="th-TH" altLang="th-TH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/>
              <a:t>List of parameters </a:t>
            </a:r>
          </a:p>
          <a:p>
            <a:r>
              <a:rPr lang="en-US" altLang="th-TH"/>
              <a:t>If zero parameter is allowed, then ?</a:t>
            </a:r>
          </a:p>
          <a:p>
            <a:endParaRPr lang="th-TH" altLang="th-TH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125538"/>
            <a:ext cx="42291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&lt;Fdef&gt;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)|</a:t>
            </a:r>
          </a:p>
          <a:p>
            <a:pPr>
              <a:buFont typeface="Wingdings" pitchFamily="2" charset="2"/>
              <a:buNone/>
            </a:pP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		     function id (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&lt;arglist&gt; |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&lt;Fcall&gt;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 | id ( 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 &lt;par&gt;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const</a:t>
            </a:r>
          </a:p>
          <a:p>
            <a:pPr>
              <a:buFont typeface="Wingdings" pitchFamily="2" charset="2"/>
              <a:buNone/>
            </a:pPr>
            <a:endParaRPr lang="en-US" altLang="th-TH" sz="2400">
              <a:latin typeface="Arial Narrow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</a:rPr>
              <a:t>&lt;Fdef&gt;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&lt;argList&gt; 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&lt;arglist&gt; |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| 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</a:rPr>
              <a:t>&lt;Fcall&gt;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  &lt;par&gt;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 const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2268538" y="3665538"/>
            <a:ext cx="12398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FF3399"/>
                </a:solidFill>
              </a:rPr>
              <a:t>Work ?</a:t>
            </a:r>
            <a:endParaRPr lang="th-TH" altLang="th-TH" sz="2800">
              <a:solidFill>
                <a:srgbClr val="FF3399"/>
              </a:solidFill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2124075" y="4673600"/>
            <a:ext cx="16970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CC3399"/>
                </a:solidFill>
              </a:rPr>
              <a:t>NO! </a:t>
            </a:r>
          </a:p>
          <a:p>
            <a:r>
              <a:rPr lang="en-US" altLang="th-TH" sz="2800">
                <a:solidFill>
                  <a:srgbClr val="CC3399"/>
                </a:solidFill>
              </a:rPr>
              <a:t>Generate</a:t>
            </a:r>
          </a:p>
          <a:p>
            <a:r>
              <a:rPr lang="en-US" altLang="th-TH" sz="28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id , id ,</a:t>
            </a:r>
            <a:r>
              <a:rPr lang="en-US" altLang="th-TH" sz="28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8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800">
                <a:solidFill>
                  <a:srgbClr val="CC3399"/>
                </a:solidFill>
                <a:sym typeface="Symbol" pitchFamily="18" charset="2"/>
              </a:rPr>
              <a:t> </a:t>
            </a:r>
            <a:endParaRPr lang="th-TH" altLang="th-TH" sz="2800">
              <a:solidFill>
                <a:srgbClr val="CC3399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  <p:bldP spid="542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766B-86E2-4467-B0F2-42B06EC997A4}" type="slidenum">
              <a:rPr lang="en-US" altLang="th-TH"/>
              <a:pPr/>
              <a:t>17</a:t>
            </a:fld>
            <a:endParaRPr lang="th-TH" altLang="th-TH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Grammar: Example</a:t>
            </a:r>
            <a:endParaRPr lang="th-TH" altLang="th-TH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/>
              <a:t>List of parameters </a:t>
            </a:r>
          </a:p>
          <a:p>
            <a:r>
              <a:rPr lang="en-US" altLang="th-TH"/>
              <a:t>If zero parameter is allowed, then ?</a:t>
            </a:r>
          </a:p>
          <a:p>
            <a:endParaRPr lang="th-TH" altLang="th-TH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125538"/>
            <a:ext cx="42291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&lt;Fdef&gt;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)|</a:t>
            </a:r>
          </a:p>
          <a:p>
            <a:pPr>
              <a:buFont typeface="Wingdings" pitchFamily="2" charset="2"/>
              <a:buNone/>
            </a:pP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		     function id (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&lt;argList&gt;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&lt;arglist&gt; |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</a:rPr>
              <a:t>&lt;Fcall&gt;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) | id ( 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  &lt;par&gt;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&lt;parlist&gt;|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solidFill>
                  <a:srgbClr val="339966"/>
                </a:solidFill>
                <a:latin typeface="Arial Narrow" pitchFamily="34" charset="0"/>
                <a:sym typeface="Symbol" pitchFamily="18" charset="2"/>
              </a:rPr>
              <a:t> const</a:t>
            </a:r>
          </a:p>
          <a:p>
            <a:pPr>
              <a:buFont typeface="Wingdings" pitchFamily="2" charset="2"/>
              <a:buNone/>
            </a:pPr>
            <a:endParaRPr lang="en-US" altLang="th-TH" sz="2400">
              <a:latin typeface="Arial Narrow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</a:rPr>
              <a:t>&lt;Fdef&gt;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function id (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&lt;argList&gt;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&lt;argList&gt; 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&lt;arglist&gt; |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| 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</a:rPr>
              <a:t>&lt;Fcall&gt;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(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  &lt;par&gt;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 ,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&lt;parlist&gt;| &lt;par&gt;</a:t>
            </a:r>
          </a:p>
          <a:p>
            <a:pP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&lt;par&gt; 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id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|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 const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268538" y="3665538"/>
            <a:ext cx="12398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FF3399"/>
                </a:solidFill>
              </a:rPr>
              <a:t>Work ?</a:t>
            </a:r>
            <a:endParaRPr lang="th-TH" altLang="th-TH" sz="2800">
              <a:solidFill>
                <a:srgbClr val="FF3399"/>
              </a:solidFill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124075" y="4673600"/>
            <a:ext cx="16970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CC3399"/>
                </a:solidFill>
              </a:rPr>
              <a:t>NO! </a:t>
            </a:r>
          </a:p>
          <a:p>
            <a:r>
              <a:rPr lang="en-US" altLang="th-TH" sz="2800">
                <a:solidFill>
                  <a:srgbClr val="CC3399"/>
                </a:solidFill>
              </a:rPr>
              <a:t>Generate</a:t>
            </a:r>
          </a:p>
          <a:p>
            <a:r>
              <a:rPr lang="en-US" altLang="th-TH" sz="28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id , id ,</a:t>
            </a:r>
            <a:r>
              <a:rPr lang="en-US" altLang="th-TH" sz="28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8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id ,</a:t>
            </a:r>
            <a:r>
              <a:rPr lang="en-US" altLang="th-TH" sz="2800">
                <a:solidFill>
                  <a:srgbClr val="CC3399"/>
                </a:solidFill>
                <a:sym typeface="Symbol" pitchFamily="18" charset="2"/>
              </a:rPr>
              <a:t> </a:t>
            </a:r>
            <a:endParaRPr lang="th-TH" altLang="th-TH" sz="2800">
              <a:solidFill>
                <a:srgbClr val="CC3399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  <p:bldP spid="563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D8767-AFF9-48F5-8255-23A59B9BD02A}" type="slidenum">
              <a:rPr lang="en-US" altLang="th-TH"/>
              <a:pPr/>
              <a:t>18</a:t>
            </a:fld>
            <a:endParaRPr lang="th-TH" altLang="th-TH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Grammar: Example</a:t>
            </a:r>
            <a:endParaRPr lang="th-TH" altLang="th-TH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36957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th-TH" sz="2400"/>
              <a:t>List of statements:</a:t>
            </a:r>
          </a:p>
          <a:p>
            <a:r>
              <a:rPr lang="en-US" altLang="th-TH" sz="2400"/>
              <a:t>No statement</a:t>
            </a:r>
          </a:p>
          <a:p>
            <a:r>
              <a:rPr lang="en-US" altLang="th-TH" sz="2400"/>
              <a:t>One statement: </a:t>
            </a:r>
          </a:p>
          <a:p>
            <a:pPr lvl="1"/>
            <a:r>
              <a:rPr lang="en-US" altLang="th-TH" sz="2000"/>
              <a:t>s;</a:t>
            </a:r>
          </a:p>
          <a:p>
            <a:r>
              <a:rPr lang="en-US" altLang="th-TH" sz="2400"/>
              <a:t>More than one statement: </a:t>
            </a:r>
          </a:p>
          <a:p>
            <a:pPr lvl="1"/>
            <a:r>
              <a:rPr lang="en-US" altLang="th-TH" sz="2000"/>
              <a:t>s; s; s;</a:t>
            </a:r>
          </a:p>
          <a:p>
            <a:r>
              <a:rPr lang="en-US" altLang="th-TH" sz="2400"/>
              <a:t>A statement can be a block of statements.</a:t>
            </a:r>
          </a:p>
          <a:p>
            <a:pPr lvl="1"/>
            <a:r>
              <a:rPr lang="en-US" altLang="th-TH" sz="2000"/>
              <a:t>{s; s; s;}</a:t>
            </a:r>
          </a:p>
          <a:p>
            <a:pPr>
              <a:buFont typeface="Wingdings" pitchFamily="2" charset="2"/>
              <a:buNone/>
            </a:pPr>
            <a:r>
              <a:rPr lang="en-US" altLang="th-TH" sz="2400"/>
              <a:t>Is the following correct?</a:t>
            </a:r>
          </a:p>
          <a:p>
            <a:pPr>
              <a:buFont typeface="Wingdings" pitchFamily="2" charset="2"/>
              <a:buNone/>
            </a:pPr>
            <a:r>
              <a:rPr lang="en-US" altLang="th-TH" sz="2400"/>
              <a:t>{ {s; {s; s;} s; {}} s; }</a:t>
            </a:r>
            <a:endParaRPr lang="th-TH" altLang="th-TH" sz="240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125538"/>
            <a:ext cx="4587875" cy="5334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th-TH" sz="24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&lt;St&gt; ::=  | </a:t>
            </a:r>
            <a:r>
              <a:rPr lang="en-US" altLang="th-TH" sz="24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s;</a:t>
            </a:r>
            <a:r>
              <a:rPr lang="en-US" altLang="th-TH" sz="24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 | </a:t>
            </a:r>
            <a:r>
              <a:rPr lang="en-US" altLang="th-TH" sz="24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s;</a:t>
            </a:r>
            <a:r>
              <a:rPr lang="en-US" altLang="th-TH" sz="24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 &lt;St&gt; | </a:t>
            </a:r>
            <a:r>
              <a:rPr lang="en-US" altLang="th-TH" sz="24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{</a:t>
            </a:r>
            <a:r>
              <a:rPr lang="en-US" altLang="th-TH" sz="24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} </a:t>
            </a:r>
            <a:r>
              <a:rPr lang="en-US" altLang="th-TH" sz="2400">
                <a:solidFill>
                  <a:srgbClr val="CC3399"/>
                </a:solidFill>
                <a:latin typeface="Arial Narrow" pitchFamily="34" charset="0"/>
                <a:sym typeface="Symbol" pitchFamily="18" charset="2"/>
              </a:rPr>
              <a:t>&lt;St&gt;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endParaRPr lang="en-US" altLang="th-TH" sz="2400">
              <a:latin typeface="Arial Narrow" pitchFamily="34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endParaRPr lang="en-US" altLang="th-TH" sz="2400">
              <a:latin typeface="Arial Narrow" pitchFamily="34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  <a:endParaRPr lang="en-US" altLang="th-TH" sz="2400">
              <a:latin typeface="Arial Narrow" pitchFamily="34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  <a:endParaRPr lang="en-US" altLang="th-TH" sz="2400">
              <a:latin typeface="Arial Narrow" pitchFamily="34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s; 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&lt;St&gt;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Þ"/>
            </a:pP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{ {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 s; s;}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s; {}</a:t>
            </a:r>
            <a:r>
              <a:rPr lang="en-US" altLang="th-TH" sz="2400">
                <a:latin typeface="Arial Narrow" pitchFamily="34" charset="0"/>
                <a:sym typeface="Symbol" pitchFamily="18" charset="2"/>
              </a:rPr>
              <a:t> </a:t>
            </a:r>
            <a:r>
              <a:rPr lang="en-US" altLang="th-TH" sz="2400" b="1">
                <a:latin typeface="Arial Narrow" pitchFamily="34" charset="0"/>
                <a:sym typeface="Symbol" pitchFamily="18" charset="2"/>
              </a:rPr>
              <a:t>} s;}</a:t>
            </a:r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0" y="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7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011DF-D298-4AF2-B6F7-0112EF8947DC}" type="slidenum">
              <a:rPr lang="en-US" altLang="th-TH"/>
              <a:pPr/>
              <a:t>19</a:t>
            </a:fld>
            <a:endParaRPr lang="th-TH" altLang="th-TH"/>
          </a:p>
        </p:txBody>
      </p:sp>
      <p:sp>
        <p:nvSpPr>
          <p:cNvPr id="10287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Abstract Syntax Tree</a:t>
            </a:r>
          </a:p>
        </p:txBody>
      </p:sp>
      <p:sp>
        <p:nvSpPr>
          <p:cNvPr id="10288" name="Rectangle 4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Representation of actual source tokens</a:t>
            </a:r>
          </a:p>
          <a:p>
            <a:r>
              <a:rPr lang="th-TH" altLang="th-TH"/>
              <a:t>Interior nodes represent operators.</a:t>
            </a:r>
          </a:p>
          <a:p>
            <a:r>
              <a:rPr lang="th-TH" altLang="th-TH"/>
              <a:t>Leaf nodes represent operands.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E2EF-D102-4B51-A12F-DC883B85E472}" type="slidenum">
              <a:rPr lang="en-US" altLang="th-TH"/>
              <a:pPr/>
              <a:t>2</a:t>
            </a:fld>
            <a:endParaRPr lang="th-TH" altLang="th-TH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Parsing Process</a:t>
            </a:r>
          </a:p>
          <a:p>
            <a:r>
              <a:rPr lang="th-TH" altLang="th-TH"/>
              <a:t>Grammars</a:t>
            </a:r>
          </a:p>
          <a:p>
            <a:pPr lvl="1"/>
            <a:r>
              <a:rPr lang="th-TH" altLang="th-TH"/>
              <a:t>Context-free grammar</a:t>
            </a:r>
          </a:p>
          <a:p>
            <a:pPr lvl="1"/>
            <a:r>
              <a:rPr lang="th-TH" altLang="th-TH"/>
              <a:t>Backus-Naur Form (BNF)</a:t>
            </a:r>
          </a:p>
          <a:p>
            <a:r>
              <a:rPr lang="th-TH" altLang="th-TH"/>
              <a:t>Parse Tree and Abstract Syntax Tree</a:t>
            </a:r>
          </a:p>
          <a:p>
            <a:r>
              <a:rPr lang="th-TH" altLang="th-TH"/>
              <a:t>Ambiguous Grammar</a:t>
            </a:r>
          </a:p>
          <a:p>
            <a:r>
              <a:rPr lang="th-TH" altLang="th-TH"/>
              <a:t>Extended Backus-Naur Form (EBNF)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3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E5-C1F5-491F-ACEC-F5AE3D9158E7}" type="slidenum">
              <a:rPr lang="en-US" altLang="th-TH"/>
              <a:pPr/>
              <a:t>20</a:t>
            </a:fld>
            <a:endParaRPr lang="th-TH" altLang="th-TH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Abstract Syntax Tree for Expression</a:t>
            </a:r>
            <a:endParaRPr lang="th-TH" altLang="th-TH"/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838200" y="2057400"/>
            <a:ext cx="3352800" cy="2286000"/>
            <a:chOff x="528" y="2256"/>
            <a:chExt cx="2112" cy="1440"/>
          </a:xfrm>
        </p:grpSpPr>
        <p:sp>
          <p:nvSpPr>
            <p:cNvPr id="31748" name="Text Box 4"/>
            <p:cNvSpPr txBox="1">
              <a:spLocks noChangeArrowheads="1"/>
            </p:cNvSpPr>
            <p:nvPr/>
          </p:nvSpPr>
          <p:spPr bwMode="auto">
            <a:xfrm>
              <a:off x="1152" y="2592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+</a:t>
              </a:r>
              <a:endParaRPr lang="th-TH" altLang="th-TH" b="1" baseline="30000">
                <a:latin typeface="Tahoma" pitchFamily="34" charset="0"/>
              </a:endParaRPr>
            </a:p>
          </p:txBody>
        </p:sp>
        <p:sp>
          <p:nvSpPr>
            <p:cNvPr id="31749" name="Text Box 5"/>
            <p:cNvSpPr txBox="1">
              <a:spLocks noChangeArrowheads="1"/>
            </p:cNvSpPr>
            <p:nvPr/>
          </p:nvSpPr>
          <p:spPr bwMode="auto">
            <a:xfrm>
              <a:off x="1152" y="2256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</a:p>
          </p:txBody>
        </p:sp>
        <p:sp>
          <p:nvSpPr>
            <p:cNvPr id="31750" name="Text Box 6"/>
            <p:cNvSpPr txBox="1">
              <a:spLocks noChangeArrowheads="1"/>
            </p:cNvSpPr>
            <p:nvPr/>
          </p:nvSpPr>
          <p:spPr bwMode="auto">
            <a:xfrm>
              <a:off x="576" y="2640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</a:p>
          </p:txBody>
        </p:sp>
        <p:sp>
          <p:nvSpPr>
            <p:cNvPr id="31751" name="Text Box 7"/>
            <p:cNvSpPr txBox="1">
              <a:spLocks noChangeArrowheads="1"/>
            </p:cNvSpPr>
            <p:nvPr/>
          </p:nvSpPr>
          <p:spPr bwMode="auto">
            <a:xfrm>
              <a:off x="2256" y="2976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1776" y="2592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1776" y="30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*</a:t>
              </a: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1296" y="297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</a:t>
              </a: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2256" y="340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id3</a:t>
              </a:r>
            </a:p>
          </p:txBody>
        </p:sp>
        <p:sp>
          <p:nvSpPr>
            <p:cNvPr id="31756" name="Line 12"/>
            <p:cNvSpPr>
              <a:spLocks noChangeShapeType="1"/>
            </p:cNvSpPr>
            <p:nvPr/>
          </p:nvSpPr>
          <p:spPr bwMode="auto">
            <a:xfrm flipH="1">
              <a:off x="720" y="2496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57" name="Line 13"/>
            <p:cNvSpPr>
              <a:spLocks noChangeShapeType="1"/>
            </p:cNvSpPr>
            <p:nvPr/>
          </p:nvSpPr>
          <p:spPr bwMode="auto">
            <a:xfrm>
              <a:off x="1296" y="2496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58" name="Line 14"/>
            <p:cNvSpPr>
              <a:spLocks noChangeShapeType="1"/>
            </p:cNvSpPr>
            <p:nvPr/>
          </p:nvSpPr>
          <p:spPr bwMode="auto">
            <a:xfrm>
              <a:off x="2352" y="326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59" name="Line 15"/>
            <p:cNvSpPr>
              <a:spLocks noChangeShapeType="1"/>
            </p:cNvSpPr>
            <p:nvPr/>
          </p:nvSpPr>
          <p:spPr bwMode="auto">
            <a:xfrm>
              <a:off x="1872" y="288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60" name="Line 16"/>
            <p:cNvSpPr>
              <a:spLocks noChangeShapeType="1"/>
            </p:cNvSpPr>
            <p:nvPr/>
          </p:nvSpPr>
          <p:spPr bwMode="auto">
            <a:xfrm>
              <a:off x="1920" y="2832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61" name="Line 17"/>
            <p:cNvSpPr>
              <a:spLocks noChangeShapeType="1"/>
            </p:cNvSpPr>
            <p:nvPr/>
          </p:nvSpPr>
          <p:spPr bwMode="auto">
            <a:xfrm flipH="1">
              <a:off x="1488" y="2832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62" name="Text Box 18"/>
            <p:cNvSpPr txBox="1">
              <a:spLocks noChangeArrowheads="1"/>
            </p:cNvSpPr>
            <p:nvPr/>
          </p:nvSpPr>
          <p:spPr bwMode="auto">
            <a:xfrm>
              <a:off x="1248" y="340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id2</a:t>
              </a:r>
            </a:p>
          </p:txBody>
        </p:sp>
        <p:sp>
          <p:nvSpPr>
            <p:cNvPr id="31763" name="Line 19"/>
            <p:cNvSpPr>
              <a:spLocks noChangeShapeType="1"/>
            </p:cNvSpPr>
            <p:nvPr/>
          </p:nvSpPr>
          <p:spPr bwMode="auto">
            <a:xfrm>
              <a:off x="1392" y="326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64" name="Line 20"/>
            <p:cNvSpPr>
              <a:spLocks noChangeShapeType="1"/>
            </p:cNvSpPr>
            <p:nvPr/>
          </p:nvSpPr>
          <p:spPr bwMode="auto">
            <a:xfrm>
              <a:off x="672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65" name="Text Box 21"/>
            <p:cNvSpPr txBox="1">
              <a:spLocks noChangeArrowheads="1"/>
            </p:cNvSpPr>
            <p:nvPr/>
          </p:nvSpPr>
          <p:spPr bwMode="auto">
            <a:xfrm>
              <a:off x="528" y="3120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id1</a:t>
              </a:r>
            </a:p>
          </p:txBody>
        </p:sp>
        <p:sp>
          <p:nvSpPr>
            <p:cNvPr id="31766" name="Line 22"/>
            <p:cNvSpPr>
              <a:spLocks noChangeShapeType="1"/>
            </p:cNvSpPr>
            <p:nvPr/>
          </p:nvSpPr>
          <p:spPr bwMode="auto">
            <a:xfrm>
              <a:off x="1248" y="249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31777" name="Group 33"/>
          <p:cNvGrpSpPr>
            <a:grpSpLocks/>
          </p:cNvGrpSpPr>
          <p:nvPr/>
        </p:nvGrpSpPr>
        <p:grpSpPr bwMode="auto">
          <a:xfrm>
            <a:off x="5181600" y="2286000"/>
            <a:ext cx="3255963" cy="1600200"/>
            <a:chOff x="3264" y="1440"/>
            <a:chExt cx="2051" cy="1008"/>
          </a:xfrm>
        </p:grpSpPr>
        <p:sp>
          <p:nvSpPr>
            <p:cNvPr id="31768" name="Text Box 24"/>
            <p:cNvSpPr txBox="1">
              <a:spLocks noChangeArrowheads="1"/>
            </p:cNvSpPr>
            <p:nvPr/>
          </p:nvSpPr>
          <p:spPr bwMode="auto">
            <a:xfrm>
              <a:off x="3840" y="1440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+</a:t>
              </a:r>
            </a:p>
          </p:txBody>
        </p:sp>
        <p:sp>
          <p:nvSpPr>
            <p:cNvPr id="31769" name="Text Box 25"/>
            <p:cNvSpPr txBox="1">
              <a:spLocks noChangeArrowheads="1"/>
            </p:cNvSpPr>
            <p:nvPr/>
          </p:nvSpPr>
          <p:spPr bwMode="auto">
            <a:xfrm>
              <a:off x="3264" y="1824"/>
              <a:ext cx="3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id1</a:t>
              </a:r>
            </a:p>
          </p:txBody>
        </p:sp>
        <p:sp>
          <p:nvSpPr>
            <p:cNvPr id="31770" name="Text Box 26"/>
            <p:cNvSpPr txBox="1">
              <a:spLocks noChangeArrowheads="1"/>
            </p:cNvSpPr>
            <p:nvPr/>
          </p:nvSpPr>
          <p:spPr bwMode="auto">
            <a:xfrm>
              <a:off x="4944" y="2160"/>
              <a:ext cx="3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id3</a:t>
              </a:r>
            </a:p>
          </p:txBody>
        </p:sp>
        <p:sp>
          <p:nvSpPr>
            <p:cNvPr id="31771" name="Text Box 27"/>
            <p:cNvSpPr txBox="1">
              <a:spLocks noChangeArrowheads="1"/>
            </p:cNvSpPr>
            <p:nvPr/>
          </p:nvSpPr>
          <p:spPr bwMode="auto">
            <a:xfrm>
              <a:off x="4464" y="17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*</a:t>
              </a:r>
            </a:p>
          </p:txBody>
        </p:sp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3984" y="2160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id2</a:t>
              </a:r>
            </a:p>
          </p:txBody>
        </p:sp>
        <p:sp>
          <p:nvSpPr>
            <p:cNvPr id="31773" name="Line 29"/>
            <p:cNvSpPr>
              <a:spLocks noChangeShapeType="1"/>
            </p:cNvSpPr>
            <p:nvPr/>
          </p:nvSpPr>
          <p:spPr bwMode="auto">
            <a:xfrm flipH="1">
              <a:off x="3408" y="1680"/>
              <a:ext cx="480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984" y="1680"/>
              <a:ext cx="480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75" name="Line 31"/>
            <p:cNvSpPr>
              <a:spLocks noChangeShapeType="1"/>
            </p:cNvSpPr>
            <p:nvPr/>
          </p:nvSpPr>
          <p:spPr bwMode="auto">
            <a:xfrm>
              <a:off x="4608" y="2016"/>
              <a:ext cx="432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776" name="Line 32"/>
            <p:cNvSpPr>
              <a:spLocks noChangeShapeType="1"/>
            </p:cNvSpPr>
            <p:nvPr/>
          </p:nvSpPr>
          <p:spPr bwMode="auto">
            <a:xfrm flipH="1">
              <a:off x="4176" y="2016"/>
              <a:ext cx="336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3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A0E3-341F-42AC-9515-E3E5D2CE8112}" type="slidenum">
              <a:rPr lang="en-US" altLang="th-TH"/>
              <a:pPr/>
              <a:t>21</a:t>
            </a:fld>
            <a:endParaRPr lang="th-TH" altLang="th-TH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Abstract Syntax Tree for If Statement</a:t>
            </a:r>
          </a:p>
        </p:txBody>
      </p:sp>
      <p:grpSp>
        <p:nvGrpSpPr>
          <p:cNvPr id="32805" name="Group 37"/>
          <p:cNvGrpSpPr>
            <a:grpSpLocks/>
          </p:cNvGrpSpPr>
          <p:nvPr/>
        </p:nvGrpSpPr>
        <p:grpSpPr bwMode="auto">
          <a:xfrm>
            <a:off x="457200" y="1676400"/>
            <a:ext cx="4572000" cy="3962400"/>
            <a:chOff x="576" y="1008"/>
            <a:chExt cx="2880" cy="2496"/>
          </a:xfrm>
        </p:grpSpPr>
        <p:sp>
          <p:nvSpPr>
            <p:cNvPr id="32773" name="Text Box 5"/>
            <p:cNvSpPr txBox="1">
              <a:spLocks noChangeArrowheads="1"/>
            </p:cNvSpPr>
            <p:nvPr/>
          </p:nvSpPr>
          <p:spPr bwMode="auto">
            <a:xfrm>
              <a:off x="1632" y="1008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st </a:t>
              </a:r>
            </a:p>
          </p:txBody>
        </p:sp>
        <p:sp>
          <p:nvSpPr>
            <p:cNvPr id="32776" name="Text Box 8"/>
            <p:cNvSpPr txBox="1">
              <a:spLocks noChangeArrowheads="1"/>
            </p:cNvSpPr>
            <p:nvPr/>
          </p:nvSpPr>
          <p:spPr bwMode="auto">
            <a:xfrm>
              <a:off x="1248" y="1536"/>
              <a:ext cx="11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ifStatement </a:t>
              </a:r>
            </a:p>
          </p:txBody>
        </p:sp>
        <p:sp>
          <p:nvSpPr>
            <p:cNvPr id="32777" name="Text Box 9"/>
            <p:cNvSpPr txBox="1">
              <a:spLocks noChangeArrowheads="1"/>
            </p:cNvSpPr>
            <p:nvPr/>
          </p:nvSpPr>
          <p:spPr bwMode="auto">
            <a:xfrm>
              <a:off x="1872" y="2208"/>
              <a:ext cx="1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)</a:t>
              </a:r>
            </a:p>
          </p:txBody>
        </p:sp>
        <p:sp>
          <p:nvSpPr>
            <p:cNvPr id="32778" name="Text Box 10"/>
            <p:cNvSpPr txBox="1">
              <a:spLocks noChangeArrowheads="1"/>
            </p:cNvSpPr>
            <p:nvPr/>
          </p:nvSpPr>
          <p:spPr bwMode="auto">
            <a:xfrm>
              <a:off x="1296" y="220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exp</a:t>
              </a:r>
            </a:p>
          </p:txBody>
        </p:sp>
        <p:sp>
          <p:nvSpPr>
            <p:cNvPr id="32783" name="Line 15"/>
            <p:cNvSpPr>
              <a:spLocks noChangeShapeType="1"/>
            </p:cNvSpPr>
            <p:nvPr/>
          </p:nvSpPr>
          <p:spPr bwMode="auto">
            <a:xfrm>
              <a:off x="1728" y="1872"/>
              <a:ext cx="19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84" name="Line 16"/>
            <p:cNvSpPr>
              <a:spLocks noChangeShapeType="1"/>
            </p:cNvSpPr>
            <p:nvPr/>
          </p:nvSpPr>
          <p:spPr bwMode="auto">
            <a:xfrm>
              <a:off x="1728" y="1872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85" name="Line 17"/>
            <p:cNvSpPr>
              <a:spLocks noChangeShapeType="1"/>
            </p:cNvSpPr>
            <p:nvPr/>
          </p:nvSpPr>
          <p:spPr bwMode="auto">
            <a:xfrm flipH="1">
              <a:off x="1632" y="1872"/>
              <a:ext cx="9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86" name="Text Box 18"/>
            <p:cNvSpPr txBox="1">
              <a:spLocks noChangeArrowheads="1"/>
            </p:cNvSpPr>
            <p:nvPr/>
          </p:nvSpPr>
          <p:spPr bwMode="auto">
            <a:xfrm>
              <a:off x="1248" y="283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true</a:t>
              </a:r>
            </a:p>
          </p:txBody>
        </p:sp>
        <p:sp>
          <p:nvSpPr>
            <p:cNvPr id="32787" name="Line 19"/>
            <p:cNvSpPr>
              <a:spLocks noChangeShapeType="1"/>
            </p:cNvSpPr>
            <p:nvPr/>
          </p:nvSpPr>
          <p:spPr bwMode="auto">
            <a:xfrm>
              <a:off x="1488" y="254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91" name="Line 23"/>
            <p:cNvSpPr>
              <a:spLocks noChangeShapeType="1"/>
            </p:cNvSpPr>
            <p:nvPr/>
          </p:nvSpPr>
          <p:spPr bwMode="auto">
            <a:xfrm>
              <a:off x="1776" y="13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92" name="Line 24"/>
            <p:cNvSpPr>
              <a:spLocks noChangeShapeType="1"/>
            </p:cNvSpPr>
            <p:nvPr/>
          </p:nvSpPr>
          <p:spPr bwMode="auto">
            <a:xfrm flipH="1">
              <a:off x="768" y="1872"/>
              <a:ext cx="96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93" name="Line 25"/>
            <p:cNvSpPr>
              <a:spLocks noChangeShapeType="1"/>
            </p:cNvSpPr>
            <p:nvPr/>
          </p:nvSpPr>
          <p:spPr bwMode="auto">
            <a:xfrm flipH="1">
              <a:off x="1152" y="1872"/>
              <a:ext cx="57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95" name="Text Box 27"/>
            <p:cNvSpPr txBox="1">
              <a:spLocks noChangeArrowheads="1"/>
            </p:cNvSpPr>
            <p:nvPr/>
          </p:nvSpPr>
          <p:spPr bwMode="auto">
            <a:xfrm>
              <a:off x="1008" y="220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(</a:t>
              </a:r>
            </a:p>
          </p:txBody>
        </p:sp>
        <p:sp>
          <p:nvSpPr>
            <p:cNvPr id="32796" name="Text Box 28"/>
            <p:cNvSpPr txBox="1">
              <a:spLocks noChangeArrowheads="1"/>
            </p:cNvSpPr>
            <p:nvPr/>
          </p:nvSpPr>
          <p:spPr bwMode="auto">
            <a:xfrm>
              <a:off x="576" y="225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if</a:t>
              </a:r>
            </a:p>
          </p:txBody>
        </p:sp>
        <p:sp>
          <p:nvSpPr>
            <p:cNvPr id="32797" name="Line 29"/>
            <p:cNvSpPr>
              <a:spLocks noChangeShapeType="1"/>
            </p:cNvSpPr>
            <p:nvPr/>
          </p:nvSpPr>
          <p:spPr bwMode="auto">
            <a:xfrm>
              <a:off x="1728" y="1872"/>
              <a:ext cx="52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75" name="Text Box 7"/>
            <p:cNvSpPr txBox="1">
              <a:spLocks noChangeArrowheads="1"/>
            </p:cNvSpPr>
            <p:nvPr/>
          </p:nvSpPr>
          <p:spPr bwMode="auto">
            <a:xfrm>
              <a:off x="2304" y="2688"/>
              <a:ext cx="5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else </a:t>
              </a:r>
            </a:p>
          </p:txBody>
        </p:sp>
        <p:sp>
          <p:nvSpPr>
            <p:cNvPr id="32779" name="Text Box 11"/>
            <p:cNvSpPr txBox="1">
              <a:spLocks noChangeArrowheads="1"/>
            </p:cNvSpPr>
            <p:nvPr/>
          </p:nvSpPr>
          <p:spPr bwMode="auto">
            <a:xfrm>
              <a:off x="2928" y="268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st</a:t>
              </a:r>
            </a:p>
          </p:txBody>
        </p:sp>
        <p:sp>
          <p:nvSpPr>
            <p:cNvPr id="32782" name="Line 14"/>
            <p:cNvSpPr>
              <a:spLocks noChangeShapeType="1"/>
            </p:cNvSpPr>
            <p:nvPr/>
          </p:nvSpPr>
          <p:spPr bwMode="auto">
            <a:xfrm flipH="1">
              <a:off x="2496" y="240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2160" y="216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st</a:t>
              </a:r>
            </a:p>
          </p:txBody>
        </p:sp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2496" y="2112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elsePart</a:t>
              </a:r>
            </a:p>
          </p:txBody>
        </p:sp>
        <p:sp>
          <p:nvSpPr>
            <p:cNvPr id="32800" name="Text Box 32"/>
            <p:cNvSpPr txBox="1">
              <a:spLocks noChangeArrowheads="1"/>
            </p:cNvSpPr>
            <p:nvPr/>
          </p:nvSpPr>
          <p:spPr bwMode="auto">
            <a:xfrm>
              <a:off x="2736" y="3216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return</a:t>
              </a:r>
            </a:p>
          </p:txBody>
        </p:sp>
        <p:sp>
          <p:nvSpPr>
            <p:cNvPr id="32801" name="Line 33"/>
            <p:cNvSpPr>
              <a:spLocks noChangeShapeType="1"/>
            </p:cNvSpPr>
            <p:nvPr/>
          </p:nvSpPr>
          <p:spPr bwMode="auto">
            <a:xfrm>
              <a:off x="3072" y="297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803" name="Line 35"/>
            <p:cNvSpPr>
              <a:spLocks noChangeShapeType="1"/>
            </p:cNvSpPr>
            <p:nvPr/>
          </p:nvSpPr>
          <p:spPr bwMode="auto">
            <a:xfrm>
              <a:off x="2784" y="2400"/>
              <a:ext cx="33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32831" name="Group 63"/>
          <p:cNvGrpSpPr>
            <a:grpSpLocks/>
          </p:cNvGrpSpPr>
          <p:nvPr/>
        </p:nvGrpSpPr>
        <p:grpSpPr bwMode="auto">
          <a:xfrm>
            <a:off x="5791200" y="2743200"/>
            <a:ext cx="2971800" cy="1600200"/>
            <a:chOff x="3648" y="1728"/>
            <a:chExt cx="1872" cy="1008"/>
          </a:xfrm>
        </p:grpSpPr>
        <p:sp>
          <p:nvSpPr>
            <p:cNvPr id="32808" name="Text Box 40"/>
            <p:cNvSpPr txBox="1">
              <a:spLocks noChangeArrowheads="1"/>
            </p:cNvSpPr>
            <p:nvPr/>
          </p:nvSpPr>
          <p:spPr bwMode="auto">
            <a:xfrm>
              <a:off x="4416" y="172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if</a:t>
              </a:r>
            </a:p>
          </p:txBody>
        </p:sp>
        <p:sp>
          <p:nvSpPr>
            <p:cNvPr id="32812" name="Line 44"/>
            <p:cNvSpPr>
              <a:spLocks noChangeShapeType="1"/>
            </p:cNvSpPr>
            <p:nvPr/>
          </p:nvSpPr>
          <p:spPr bwMode="auto">
            <a:xfrm>
              <a:off x="4560" y="2064"/>
              <a:ext cx="57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813" name="Line 45"/>
            <p:cNvSpPr>
              <a:spLocks noChangeShapeType="1"/>
            </p:cNvSpPr>
            <p:nvPr/>
          </p:nvSpPr>
          <p:spPr bwMode="auto">
            <a:xfrm flipH="1">
              <a:off x="3936" y="2064"/>
              <a:ext cx="624" cy="384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814" name="Text Box 46"/>
            <p:cNvSpPr txBox="1">
              <a:spLocks noChangeArrowheads="1"/>
            </p:cNvSpPr>
            <p:nvPr/>
          </p:nvSpPr>
          <p:spPr bwMode="auto">
            <a:xfrm>
              <a:off x="3648" y="2448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true</a:t>
              </a:r>
            </a:p>
          </p:txBody>
        </p:sp>
        <p:sp>
          <p:nvSpPr>
            <p:cNvPr id="32821" name="Line 53"/>
            <p:cNvSpPr>
              <a:spLocks noChangeShapeType="1"/>
            </p:cNvSpPr>
            <p:nvPr/>
          </p:nvSpPr>
          <p:spPr bwMode="auto">
            <a:xfrm>
              <a:off x="4560" y="2064"/>
              <a:ext cx="0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825" name="Text Box 57"/>
            <p:cNvSpPr txBox="1">
              <a:spLocks noChangeArrowheads="1"/>
            </p:cNvSpPr>
            <p:nvPr/>
          </p:nvSpPr>
          <p:spPr bwMode="auto">
            <a:xfrm>
              <a:off x="4368" y="244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st</a:t>
              </a:r>
            </a:p>
          </p:txBody>
        </p:sp>
        <p:sp>
          <p:nvSpPr>
            <p:cNvPr id="32827" name="Text Box 59"/>
            <p:cNvSpPr txBox="1">
              <a:spLocks noChangeArrowheads="1"/>
            </p:cNvSpPr>
            <p:nvPr/>
          </p:nvSpPr>
          <p:spPr bwMode="auto">
            <a:xfrm>
              <a:off x="4800" y="2448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CC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CC33"/>
                  </a:solidFill>
                  <a:latin typeface="Tahoma" pitchFamily="34" charset="0"/>
                </a:rPr>
                <a:t>return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D72-2F3E-4A6F-B157-9B3FCD48C867}" type="slidenum">
              <a:rPr lang="en-US" altLang="th-TH"/>
              <a:pPr/>
              <a:t>22</a:t>
            </a:fld>
            <a:endParaRPr lang="th-TH" altLang="th-TH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Ambiguous Grammar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A grammar is ambiguous if it can generate two different parse trees for one string.</a:t>
            </a:r>
          </a:p>
          <a:p>
            <a:r>
              <a:rPr lang="th-TH" altLang="th-TH"/>
              <a:t>Ambiguous grammars can cause inconsistency in parsing.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4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4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78F9-2F6B-46D5-9D09-1BDFAB52F08B}" type="slidenum">
              <a:rPr lang="en-US" altLang="th-TH"/>
              <a:pPr/>
              <a:t>23</a:t>
            </a:fld>
            <a:endParaRPr lang="th-TH" altLang="th-TH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>
                <a:cs typeface="Tahoma" pitchFamily="34" charset="0"/>
              </a:rPr>
              <a:t>Example: Ambiguous Grammar</a:t>
            </a:r>
            <a:endParaRPr lang="th-TH" altLang="th-TH">
              <a:cs typeface="Tahoma" pitchFamily="34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92275" y="1143000"/>
            <a:ext cx="7146925" cy="2214563"/>
          </a:xfrm>
        </p:spPr>
        <p:txBody>
          <a:bodyPr/>
          <a:lstStyle/>
          <a:p>
            <a:pPr lvl="4">
              <a:buFont typeface="Wingdings" pitchFamily="2" charset="2"/>
              <a:buNone/>
            </a:pPr>
            <a:r>
              <a:rPr lang="th-TH" altLang="th-TH" sz="2400"/>
              <a:t>E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</a:t>
            </a:r>
            <a:r>
              <a:rPr lang="th-TH" altLang="th-TH" sz="2400">
                <a:cs typeface="Tahoma" pitchFamily="34" charset="0"/>
              </a:rPr>
              <a:t>E + E </a:t>
            </a:r>
          </a:p>
          <a:p>
            <a:pPr lvl="4">
              <a:buFont typeface="Wingdings" pitchFamily="2" charset="2"/>
              <a:buNone/>
            </a:pPr>
            <a:r>
              <a:rPr lang="th-TH" altLang="th-TH" sz="2400"/>
              <a:t>E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</a:t>
            </a:r>
            <a:r>
              <a:rPr lang="th-TH" altLang="th-TH" sz="2400">
                <a:cs typeface="Tahoma" pitchFamily="34" charset="0"/>
              </a:rPr>
              <a:t>E - E</a:t>
            </a:r>
          </a:p>
          <a:p>
            <a:pPr lvl="4">
              <a:buFont typeface="Wingdings" pitchFamily="2" charset="2"/>
              <a:buNone/>
            </a:pPr>
            <a:r>
              <a:rPr lang="th-TH" altLang="th-TH" sz="2400"/>
              <a:t>E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</a:t>
            </a:r>
            <a:r>
              <a:rPr lang="th-TH" altLang="th-TH" sz="2400">
                <a:cs typeface="Tahoma" pitchFamily="34" charset="0"/>
              </a:rPr>
              <a:t>E * E </a:t>
            </a:r>
          </a:p>
          <a:p>
            <a:pPr lvl="4">
              <a:buFont typeface="Wingdings" pitchFamily="2" charset="2"/>
              <a:buNone/>
            </a:pPr>
            <a:r>
              <a:rPr lang="th-TH" altLang="th-TH" sz="2400"/>
              <a:t>E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</a:rPr>
              <a:t> E / E </a:t>
            </a:r>
          </a:p>
          <a:p>
            <a:pPr lvl="4">
              <a:buFont typeface="Wingdings" pitchFamily="2" charset="2"/>
              <a:buNone/>
            </a:pPr>
            <a:r>
              <a:rPr lang="th-TH" altLang="th-TH" sz="2400"/>
              <a:t>E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</a:rPr>
              <a:t> id</a:t>
            </a: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5288" y="2636838"/>
          <a:ext cx="668337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7" name="Clip" r:id="rId3" imgW="1857600" imgH="3995640" progId="MS_ClipArt_Gallery.2">
                  <p:embed/>
                </p:oleObj>
              </mc:Choice>
              <mc:Fallback>
                <p:oleObj name="Clip" r:id="rId3" imgW="1857600" imgH="399564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36838"/>
                        <a:ext cx="668337" cy="1438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876" name="Group 84"/>
          <p:cNvGrpSpPr>
            <a:grpSpLocks/>
          </p:cNvGrpSpPr>
          <p:nvPr/>
        </p:nvGrpSpPr>
        <p:grpSpPr bwMode="auto">
          <a:xfrm>
            <a:off x="1692275" y="3500438"/>
            <a:ext cx="2808288" cy="2236787"/>
            <a:chOff x="2381" y="709"/>
            <a:chExt cx="1769" cy="1409"/>
          </a:xfrm>
        </p:grpSpPr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2922" y="1059"/>
              <a:ext cx="2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  <a:endParaRPr lang="th-TH" altLang="th-TH" sz="2000" b="1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33801" name="Text Box 9"/>
            <p:cNvSpPr txBox="1">
              <a:spLocks noChangeArrowheads="1"/>
            </p:cNvSpPr>
            <p:nvPr/>
          </p:nvSpPr>
          <p:spPr bwMode="auto">
            <a:xfrm>
              <a:off x="2906" y="709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2464" y="1138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03" name="Text Box 11"/>
            <p:cNvSpPr txBox="1">
              <a:spLocks noChangeArrowheads="1"/>
            </p:cNvSpPr>
            <p:nvPr/>
          </p:nvSpPr>
          <p:spPr bwMode="auto">
            <a:xfrm>
              <a:off x="3801" y="147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04" name="Text Box 12"/>
            <p:cNvSpPr txBox="1">
              <a:spLocks noChangeArrowheads="1"/>
            </p:cNvSpPr>
            <p:nvPr/>
          </p:nvSpPr>
          <p:spPr bwMode="auto">
            <a:xfrm>
              <a:off x="3419" y="1090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05" name="Text Box 13"/>
            <p:cNvSpPr txBox="1">
              <a:spLocks noChangeArrowheads="1"/>
            </p:cNvSpPr>
            <p:nvPr/>
          </p:nvSpPr>
          <p:spPr bwMode="auto">
            <a:xfrm>
              <a:off x="3419" y="1566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</a:p>
          </p:txBody>
        </p:sp>
        <p:sp>
          <p:nvSpPr>
            <p:cNvPr id="33806" name="Text Box 14"/>
            <p:cNvSpPr txBox="1">
              <a:spLocks noChangeArrowheads="1"/>
            </p:cNvSpPr>
            <p:nvPr/>
          </p:nvSpPr>
          <p:spPr bwMode="auto">
            <a:xfrm>
              <a:off x="3037" y="1440"/>
              <a:ext cx="2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33807" name="Text Box 15"/>
            <p:cNvSpPr txBox="1">
              <a:spLocks noChangeArrowheads="1"/>
            </p:cNvSpPr>
            <p:nvPr/>
          </p:nvSpPr>
          <p:spPr bwMode="auto">
            <a:xfrm>
              <a:off x="3742" y="186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 flipH="1">
              <a:off x="2579" y="964"/>
              <a:ext cx="382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>
              <a:off x="3037" y="964"/>
              <a:ext cx="382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>
              <a:off x="3877" y="1725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1" name="Line 19"/>
            <p:cNvSpPr>
              <a:spLocks noChangeShapeType="1"/>
            </p:cNvSpPr>
            <p:nvPr/>
          </p:nvSpPr>
          <p:spPr bwMode="auto">
            <a:xfrm>
              <a:off x="3495" y="1344"/>
              <a:ext cx="0" cy="1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2" name="Line 20"/>
            <p:cNvSpPr>
              <a:spLocks noChangeShapeType="1"/>
            </p:cNvSpPr>
            <p:nvPr/>
          </p:nvSpPr>
          <p:spPr bwMode="auto">
            <a:xfrm>
              <a:off x="3533" y="1297"/>
              <a:ext cx="344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3" name="Line 21"/>
            <p:cNvSpPr>
              <a:spLocks noChangeShapeType="1"/>
            </p:cNvSpPr>
            <p:nvPr/>
          </p:nvSpPr>
          <p:spPr bwMode="auto">
            <a:xfrm flipH="1">
              <a:off x="3190" y="1297"/>
              <a:ext cx="267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4" name="Text Box 22"/>
            <p:cNvSpPr txBox="1">
              <a:spLocks noChangeArrowheads="1"/>
            </p:cNvSpPr>
            <p:nvPr/>
          </p:nvSpPr>
          <p:spPr bwMode="auto">
            <a:xfrm>
              <a:off x="2925" y="1868"/>
              <a:ext cx="3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33815" name="Line 23"/>
            <p:cNvSpPr>
              <a:spLocks noChangeShapeType="1"/>
            </p:cNvSpPr>
            <p:nvPr/>
          </p:nvSpPr>
          <p:spPr bwMode="auto">
            <a:xfrm>
              <a:off x="3113" y="1725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>
              <a:off x="2541" y="1392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17" name="Text Box 25"/>
            <p:cNvSpPr txBox="1">
              <a:spLocks noChangeArrowheads="1"/>
            </p:cNvSpPr>
            <p:nvPr/>
          </p:nvSpPr>
          <p:spPr bwMode="auto">
            <a:xfrm>
              <a:off x="2381" y="1582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33818" name="Line 26"/>
            <p:cNvSpPr>
              <a:spLocks noChangeShapeType="1"/>
            </p:cNvSpPr>
            <p:nvPr/>
          </p:nvSpPr>
          <p:spPr bwMode="auto">
            <a:xfrm>
              <a:off x="2999" y="964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33875" name="Group 83"/>
          <p:cNvGrpSpPr>
            <a:grpSpLocks/>
          </p:cNvGrpSpPr>
          <p:nvPr/>
        </p:nvGrpSpPr>
        <p:grpSpPr bwMode="auto">
          <a:xfrm>
            <a:off x="4932363" y="3500438"/>
            <a:ext cx="2814637" cy="2263775"/>
            <a:chOff x="3833" y="391"/>
            <a:chExt cx="1773" cy="1426"/>
          </a:xfrm>
        </p:grpSpPr>
        <p:sp>
          <p:nvSpPr>
            <p:cNvPr id="33820" name="Text Box 28"/>
            <p:cNvSpPr txBox="1">
              <a:spLocks noChangeArrowheads="1"/>
            </p:cNvSpPr>
            <p:nvPr/>
          </p:nvSpPr>
          <p:spPr bwMode="auto">
            <a:xfrm>
              <a:off x="4805" y="810"/>
              <a:ext cx="22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  <a:endParaRPr lang="th-TH" altLang="th-TH" sz="2000" b="1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33821" name="Text Box 29"/>
            <p:cNvSpPr txBox="1">
              <a:spLocks noChangeArrowheads="1"/>
            </p:cNvSpPr>
            <p:nvPr/>
          </p:nvSpPr>
          <p:spPr bwMode="auto">
            <a:xfrm>
              <a:off x="4838" y="39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22" name="Text Box 30"/>
            <p:cNvSpPr txBox="1">
              <a:spLocks noChangeArrowheads="1"/>
            </p:cNvSpPr>
            <p:nvPr/>
          </p:nvSpPr>
          <p:spPr bwMode="auto">
            <a:xfrm>
              <a:off x="5269" y="84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23" name="Text Box 31"/>
            <p:cNvSpPr txBox="1">
              <a:spLocks noChangeArrowheads="1"/>
            </p:cNvSpPr>
            <p:nvPr/>
          </p:nvSpPr>
          <p:spPr bwMode="auto">
            <a:xfrm>
              <a:off x="4604" y="1567"/>
              <a:ext cx="4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33824" name="Line 32"/>
            <p:cNvSpPr>
              <a:spLocks noChangeShapeType="1"/>
            </p:cNvSpPr>
            <p:nvPr/>
          </p:nvSpPr>
          <p:spPr bwMode="auto">
            <a:xfrm flipH="1">
              <a:off x="4468" y="631"/>
              <a:ext cx="422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25" name="Line 33"/>
            <p:cNvSpPr>
              <a:spLocks noChangeShapeType="1"/>
            </p:cNvSpPr>
            <p:nvPr/>
          </p:nvSpPr>
          <p:spPr bwMode="auto">
            <a:xfrm>
              <a:off x="4974" y="631"/>
              <a:ext cx="421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26" name="Text Box 34"/>
            <p:cNvSpPr txBox="1">
              <a:spLocks noChangeArrowheads="1"/>
            </p:cNvSpPr>
            <p:nvPr/>
          </p:nvSpPr>
          <p:spPr bwMode="auto">
            <a:xfrm>
              <a:off x="4763" y="1198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27" name="Text Box 35"/>
            <p:cNvSpPr txBox="1">
              <a:spLocks noChangeArrowheads="1"/>
            </p:cNvSpPr>
            <p:nvPr/>
          </p:nvSpPr>
          <p:spPr bwMode="auto">
            <a:xfrm>
              <a:off x="4342" y="84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3828" name="Text Box 36"/>
            <p:cNvSpPr txBox="1">
              <a:spLocks noChangeArrowheads="1"/>
            </p:cNvSpPr>
            <p:nvPr/>
          </p:nvSpPr>
          <p:spPr bwMode="auto">
            <a:xfrm>
              <a:off x="4342" y="1287"/>
              <a:ext cx="2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</a:p>
          </p:txBody>
        </p:sp>
        <p:sp>
          <p:nvSpPr>
            <p:cNvPr id="33829" name="Text Box 37"/>
            <p:cNvSpPr txBox="1">
              <a:spLocks noChangeArrowheads="1"/>
            </p:cNvSpPr>
            <p:nvPr/>
          </p:nvSpPr>
          <p:spPr bwMode="auto">
            <a:xfrm>
              <a:off x="3920" y="1167"/>
              <a:ext cx="2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33830" name="Line 38"/>
            <p:cNvSpPr>
              <a:spLocks noChangeShapeType="1"/>
            </p:cNvSpPr>
            <p:nvPr/>
          </p:nvSpPr>
          <p:spPr bwMode="auto">
            <a:xfrm>
              <a:off x="4847" y="1433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1" name="Line 39"/>
            <p:cNvSpPr>
              <a:spLocks noChangeShapeType="1"/>
            </p:cNvSpPr>
            <p:nvPr/>
          </p:nvSpPr>
          <p:spPr bwMode="auto">
            <a:xfrm>
              <a:off x="4426" y="1077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2" name="Line 40"/>
            <p:cNvSpPr>
              <a:spLocks noChangeShapeType="1"/>
            </p:cNvSpPr>
            <p:nvPr/>
          </p:nvSpPr>
          <p:spPr bwMode="auto">
            <a:xfrm>
              <a:off x="4468" y="1032"/>
              <a:ext cx="379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3" name="Line 41"/>
            <p:cNvSpPr>
              <a:spLocks noChangeShapeType="1"/>
            </p:cNvSpPr>
            <p:nvPr/>
          </p:nvSpPr>
          <p:spPr bwMode="auto">
            <a:xfrm flipH="1">
              <a:off x="4089" y="1032"/>
              <a:ext cx="295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4" name="Text Box 42"/>
            <p:cNvSpPr txBox="1">
              <a:spLocks noChangeArrowheads="1"/>
            </p:cNvSpPr>
            <p:nvPr/>
          </p:nvSpPr>
          <p:spPr bwMode="auto">
            <a:xfrm>
              <a:off x="3833" y="1567"/>
              <a:ext cx="3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33835" name="Line 43"/>
            <p:cNvSpPr>
              <a:spLocks noChangeShapeType="1"/>
            </p:cNvSpPr>
            <p:nvPr/>
          </p:nvSpPr>
          <p:spPr bwMode="auto">
            <a:xfrm>
              <a:off x="4004" y="1433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6" name="Line 44"/>
            <p:cNvSpPr>
              <a:spLocks noChangeShapeType="1"/>
            </p:cNvSpPr>
            <p:nvPr/>
          </p:nvSpPr>
          <p:spPr bwMode="auto">
            <a:xfrm>
              <a:off x="5395" y="1077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837" name="Text Box 45"/>
            <p:cNvSpPr txBox="1">
              <a:spLocks noChangeArrowheads="1"/>
            </p:cNvSpPr>
            <p:nvPr/>
          </p:nvSpPr>
          <p:spPr bwMode="auto">
            <a:xfrm>
              <a:off x="5193" y="1211"/>
              <a:ext cx="41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33838" name="Line 46"/>
            <p:cNvSpPr>
              <a:spLocks noChangeShapeType="1"/>
            </p:cNvSpPr>
            <p:nvPr/>
          </p:nvSpPr>
          <p:spPr bwMode="auto">
            <a:xfrm>
              <a:off x="4932" y="631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37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873A-FD59-47FF-BED5-171265F7A769}" type="slidenum">
              <a:rPr lang="en-US" altLang="th-TH"/>
              <a:pPr/>
              <a:t>24</a:t>
            </a:fld>
            <a:endParaRPr lang="th-TH" altLang="th-TH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Ambiguity in Expressions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Which operation is to be done </a:t>
            </a:r>
            <a:r>
              <a:rPr lang="th-TH" altLang="th-TH">
                <a:cs typeface="Tahoma" pitchFamily="34" charset="0"/>
              </a:rPr>
              <a:t>first?</a:t>
            </a:r>
          </a:p>
          <a:p>
            <a:pPr lvl="1"/>
            <a:r>
              <a:rPr lang="th-TH" altLang="th-TH"/>
              <a:t>solved by precedence</a:t>
            </a:r>
          </a:p>
          <a:p>
            <a:pPr lvl="2"/>
            <a:r>
              <a:rPr lang="th-TH" altLang="th-TH">
                <a:cs typeface="Tahoma" pitchFamily="34" charset="0"/>
              </a:rPr>
              <a:t>An operator with higher precedence is done before one with lower precedence.</a:t>
            </a:r>
          </a:p>
          <a:p>
            <a:pPr lvl="2"/>
            <a:r>
              <a:rPr lang="th-TH" altLang="th-TH">
                <a:cs typeface="Tahoma" pitchFamily="34" charset="0"/>
              </a:rPr>
              <a:t>An operator with higher precedence is placed in a rule (logically) further from the start symbol.</a:t>
            </a:r>
          </a:p>
          <a:p>
            <a:pPr lvl="1"/>
            <a:r>
              <a:rPr lang="th-TH" altLang="th-TH"/>
              <a:t>solved by associativity</a:t>
            </a:r>
          </a:p>
          <a:p>
            <a:pPr lvl="2"/>
            <a:r>
              <a:rPr lang="th-TH" altLang="th-TH">
                <a:cs typeface="Tahoma" pitchFamily="34" charset="0"/>
              </a:rPr>
              <a:t>If an operator is right-associative (or left-associative), an operand in between </a:t>
            </a:r>
            <a:r>
              <a:rPr lang="en-US" altLang="th-TH">
                <a:cs typeface="Tahoma" pitchFamily="34" charset="0"/>
              </a:rPr>
              <a:t>2</a:t>
            </a:r>
            <a:r>
              <a:rPr lang="th-TH" altLang="th-TH">
                <a:cs typeface="Tahoma" pitchFamily="34" charset="0"/>
              </a:rPr>
              <a:t> operators is associated to the operator to the right (left).</a:t>
            </a:r>
          </a:p>
          <a:p>
            <a:pPr lvl="2"/>
            <a:r>
              <a:rPr lang="th-TH" altLang="th-TH">
                <a:cs typeface="Tahoma" pitchFamily="34" charset="0"/>
              </a:rPr>
              <a:t>Right-associated : W </a:t>
            </a:r>
            <a:r>
              <a:rPr lang="en-US" altLang="th-TH">
                <a:cs typeface="Tahoma" pitchFamily="34" charset="0"/>
              </a:rPr>
              <a:t>+ (</a:t>
            </a:r>
            <a:r>
              <a:rPr lang="th-TH" altLang="th-TH">
                <a:cs typeface="Tahoma" pitchFamily="34" charset="0"/>
              </a:rPr>
              <a:t>X + (Y + Z))</a:t>
            </a:r>
          </a:p>
          <a:p>
            <a:pPr lvl="2"/>
            <a:r>
              <a:rPr lang="th-TH" altLang="th-TH">
                <a:cs typeface="Tahoma" pitchFamily="34" charset="0"/>
              </a:rPr>
              <a:t>Left-associated   : ((W + X) + Y) + 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7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DD8A-8FD2-417F-8648-3BAEA1A61A84}" type="slidenum">
              <a:rPr lang="en-US" altLang="th-TH"/>
              <a:pPr/>
              <a:t>25</a:t>
            </a:fld>
            <a:endParaRPr lang="th-TH" altLang="th-TH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Precedence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E +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E -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 </a:t>
            </a:r>
            <a:r>
              <a:rPr lang="th-TH" altLang="th-TH" sz="2800">
                <a:cs typeface="Tahoma" pitchFamily="34" charset="0"/>
              </a:rPr>
              <a:t>E *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E /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id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>
                <a:solidFill>
                  <a:srgbClr val="3366FF"/>
                </a:solidFill>
              </a:rPr>
              <a:t>E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</a:rPr>
              <a:t> 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E +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>
                <a:solidFill>
                  <a:srgbClr val="3366FF"/>
                </a:solidFill>
              </a:rPr>
              <a:t>E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 E - 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>
                <a:solidFill>
                  <a:srgbClr val="3366FF"/>
                </a:solidFill>
              </a:rPr>
              <a:t>E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 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>
                <a:solidFill>
                  <a:srgbClr val="3366FF"/>
                </a:solidFill>
              </a:rPr>
              <a:t>F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</a:rPr>
              <a:t> 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F * F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th-TH" sz="2800">
                <a:solidFill>
                  <a:srgbClr val="3366FF"/>
                </a:solidFill>
              </a:rPr>
              <a:t>F</a:t>
            </a:r>
            <a:r>
              <a:rPr lang="th-TH" altLang="th-TH" sz="2800">
                <a:solidFill>
                  <a:srgbClr val="3366FF"/>
                </a:solidFill>
              </a:rPr>
              <a:t>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 F / F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th-TH" sz="2800">
                <a:solidFill>
                  <a:srgbClr val="3366FF"/>
                </a:solidFill>
              </a:rPr>
              <a:t>F</a:t>
            </a:r>
            <a:r>
              <a:rPr lang="th-TH" altLang="th-TH" sz="2800">
                <a:solidFill>
                  <a:srgbClr val="3366FF"/>
                </a:solidFill>
              </a:rPr>
              <a:t> </a:t>
            </a:r>
            <a:r>
              <a:rPr lang="th-TH" altLang="th-TH" sz="2800">
                <a:solidFill>
                  <a:srgbClr val="3366FF"/>
                </a:solidFill>
                <a:sym typeface="Symbol" pitchFamily="18" charset="2"/>
              </a:rPr>
              <a:t>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 </a:t>
            </a:r>
            <a:r>
              <a:rPr lang="en-US" altLang="th-TH" sz="2800">
                <a:solidFill>
                  <a:srgbClr val="3366FF"/>
                </a:solidFill>
                <a:cs typeface="Tahoma" pitchFamily="34" charset="0"/>
              </a:rPr>
              <a:t>id</a:t>
            </a:r>
            <a:endParaRPr lang="th-TH" altLang="th-TH" sz="2800">
              <a:solidFill>
                <a:srgbClr val="3366FF"/>
              </a:solidFill>
            </a:endParaRPr>
          </a:p>
        </p:txBody>
      </p:sp>
      <p:grpSp>
        <p:nvGrpSpPr>
          <p:cNvPr id="60421" name="Group 5"/>
          <p:cNvGrpSpPr>
            <a:grpSpLocks/>
          </p:cNvGrpSpPr>
          <p:nvPr/>
        </p:nvGrpSpPr>
        <p:grpSpPr bwMode="auto">
          <a:xfrm>
            <a:off x="3348038" y="1125538"/>
            <a:ext cx="2808287" cy="2236787"/>
            <a:chOff x="2381" y="709"/>
            <a:chExt cx="1769" cy="1409"/>
          </a:xfrm>
        </p:grpSpPr>
        <p:sp>
          <p:nvSpPr>
            <p:cNvPr id="60422" name="Text Box 6"/>
            <p:cNvSpPr txBox="1">
              <a:spLocks noChangeArrowheads="1"/>
            </p:cNvSpPr>
            <p:nvPr/>
          </p:nvSpPr>
          <p:spPr bwMode="auto">
            <a:xfrm>
              <a:off x="2922" y="1059"/>
              <a:ext cx="2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  <a:endParaRPr lang="th-TH" altLang="th-TH" sz="2000" b="1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0423" name="Text Box 7"/>
            <p:cNvSpPr txBox="1">
              <a:spLocks noChangeArrowheads="1"/>
            </p:cNvSpPr>
            <p:nvPr/>
          </p:nvSpPr>
          <p:spPr bwMode="auto">
            <a:xfrm>
              <a:off x="2906" y="709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24" name="Text Box 8"/>
            <p:cNvSpPr txBox="1">
              <a:spLocks noChangeArrowheads="1"/>
            </p:cNvSpPr>
            <p:nvPr/>
          </p:nvSpPr>
          <p:spPr bwMode="auto">
            <a:xfrm>
              <a:off x="2464" y="1138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25" name="Text Box 9"/>
            <p:cNvSpPr txBox="1">
              <a:spLocks noChangeArrowheads="1"/>
            </p:cNvSpPr>
            <p:nvPr/>
          </p:nvSpPr>
          <p:spPr bwMode="auto">
            <a:xfrm>
              <a:off x="3801" y="147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26" name="Text Box 10"/>
            <p:cNvSpPr txBox="1">
              <a:spLocks noChangeArrowheads="1"/>
            </p:cNvSpPr>
            <p:nvPr/>
          </p:nvSpPr>
          <p:spPr bwMode="auto">
            <a:xfrm>
              <a:off x="3419" y="1090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27" name="Text Box 11"/>
            <p:cNvSpPr txBox="1">
              <a:spLocks noChangeArrowheads="1"/>
            </p:cNvSpPr>
            <p:nvPr/>
          </p:nvSpPr>
          <p:spPr bwMode="auto">
            <a:xfrm>
              <a:off x="3419" y="1566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</a:p>
          </p:txBody>
        </p:sp>
        <p:sp>
          <p:nvSpPr>
            <p:cNvPr id="60428" name="Text Box 12"/>
            <p:cNvSpPr txBox="1">
              <a:spLocks noChangeArrowheads="1"/>
            </p:cNvSpPr>
            <p:nvPr/>
          </p:nvSpPr>
          <p:spPr bwMode="auto">
            <a:xfrm>
              <a:off x="3037" y="1440"/>
              <a:ext cx="2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60429" name="Text Box 13"/>
            <p:cNvSpPr txBox="1">
              <a:spLocks noChangeArrowheads="1"/>
            </p:cNvSpPr>
            <p:nvPr/>
          </p:nvSpPr>
          <p:spPr bwMode="auto">
            <a:xfrm>
              <a:off x="3742" y="186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60430" name="Line 14"/>
            <p:cNvSpPr>
              <a:spLocks noChangeShapeType="1"/>
            </p:cNvSpPr>
            <p:nvPr/>
          </p:nvSpPr>
          <p:spPr bwMode="auto">
            <a:xfrm flipH="1">
              <a:off x="2579" y="964"/>
              <a:ext cx="382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1" name="Line 15"/>
            <p:cNvSpPr>
              <a:spLocks noChangeShapeType="1"/>
            </p:cNvSpPr>
            <p:nvPr/>
          </p:nvSpPr>
          <p:spPr bwMode="auto">
            <a:xfrm>
              <a:off x="3037" y="964"/>
              <a:ext cx="382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2" name="Line 16"/>
            <p:cNvSpPr>
              <a:spLocks noChangeShapeType="1"/>
            </p:cNvSpPr>
            <p:nvPr/>
          </p:nvSpPr>
          <p:spPr bwMode="auto">
            <a:xfrm>
              <a:off x="3877" y="1725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3495" y="1344"/>
              <a:ext cx="0" cy="1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4" name="Line 18"/>
            <p:cNvSpPr>
              <a:spLocks noChangeShapeType="1"/>
            </p:cNvSpPr>
            <p:nvPr/>
          </p:nvSpPr>
          <p:spPr bwMode="auto">
            <a:xfrm>
              <a:off x="3533" y="1297"/>
              <a:ext cx="344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 flipH="1">
              <a:off x="3190" y="1297"/>
              <a:ext cx="267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6" name="Text Box 20"/>
            <p:cNvSpPr txBox="1">
              <a:spLocks noChangeArrowheads="1"/>
            </p:cNvSpPr>
            <p:nvPr/>
          </p:nvSpPr>
          <p:spPr bwMode="auto">
            <a:xfrm>
              <a:off x="2925" y="1868"/>
              <a:ext cx="3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60437" name="Line 21"/>
            <p:cNvSpPr>
              <a:spLocks noChangeShapeType="1"/>
            </p:cNvSpPr>
            <p:nvPr/>
          </p:nvSpPr>
          <p:spPr bwMode="auto">
            <a:xfrm>
              <a:off x="3113" y="1725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8" name="Line 22"/>
            <p:cNvSpPr>
              <a:spLocks noChangeShapeType="1"/>
            </p:cNvSpPr>
            <p:nvPr/>
          </p:nvSpPr>
          <p:spPr bwMode="auto">
            <a:xfrm>
              <a:off x="2541" y="1392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39" name="Text Box 23"/>
            <p:cNvSpPr txBox="1">
              <a:spLocks noChangeArrowheads="1"/>
            </p:cNvSpPr>
            <p:nvPr/>
          </p:nvSpPr>
          <p:spPr bwMode="auto">
            <a:xfrm>
              <a:off x="2381" y="1582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60440" name="Line 24"/>
            <p:cNvSpPr>
              <a:spLocks noChangeShapeType="1"/>
            </p:cNvSpPr>
            <p:nvPr/>
          </p:nvSpPr>
          <p:spPr bwMode="auto">
            <a:xfrm>
              <a:off x="2999" y="964"/>
              <a:ext cx="0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60441" name="Group 25"/>
          <p:cNvGrpSpPr>
            <a:grpSpLocks/>
          </p:cNvGrpSpPr>
          <p:nvPr/>
        </p:nvGrpSpPr>
        <p:grpSpPr bwMode="auto">
          <a:xfrm>
            <a:off x="6084888" y="1052513"/>
            <a:ext cx="2814637" cy="2263775"/>
            <a:chOff x="3833" y="391"/>
            <a:chExt cx="1773" cy="1426"/>
          </a:xfrm>
        </p:grpSpPr>
        <p:sp>
          <p:nvSpPr>
            <p:cNvPr id="60442" name="Text Box 26"/>
            <p:cNvSpPr txBox="1">
              <a:spLocks noChangeArrowheads="1"/>
            </p:cNvSpPr>
            <p:nvPr/>
          </p:nvSpPr>
          <p:spPr bwMode="auto">
            <a:xfrm>
              <a:off x="4805" y="810"/>
              <a:ext cx="22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  <a:endParaRPr lang="th-TH" altLang="th-TH" sz="2000" b="1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0443" name="Text Box 27"/>
            <p:cNvSpPr txBox="1">
              <a:spLocks noChangeArrowheads="1"/>
            </p:cNvSpPr>
            <p:nvPr/>
          </p:nvSpPr>
          <p:spPr bwMode="auto">
            <a:xfrm>
              <a:off x="4838" y="39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44" name="Text Box 28"/>
            <p:cNvSpPr txBox="1">
              <a:spLocks noChangeArrowheads="1"/>
            </p:cNvSpPr>
            <p:nvPr/>
          </p:nvSpPr>
          <p:spPr bwMode="auto">
            <a:xfrm>
              <a:off x="5269" y="84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45" name="Text Box 29"/>
            <p:cNvSpPr txBox="1">
              <a:spLocks noChangeArrowheads="1"/>
            </p:cNvSpPr>
            <p:nvPr/>
          </p:nvSpPr>
          <p:spPr bwMode="auto">
            <a:xfrm>
              <a:off x="4604" y="1567"/>
              <a:ext cx="4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60446" name="Line 30"/>
            <p:cNvSpPr>
              <a:spLocks noChangeShapeType="1"/>
            </p:cNvSpPr>
            <p:nvPr/>
          </p:nvSpPr>
          <p:spPr bwMode="auto">
            <a:xfrm flipH="1">
              <a:off x="4468" y="631"/>
              <a:ext cx="422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47" name="Line 31"/>
            <p:cNvSpPr>
              <a:spLocks noChangeShapeType="1"/>
            </p:cNvSpPr>
            <p:nvPr/>
          </p:nvSpPr>
          <p:spPr bwMode="auto">
            <a:xfrm>
              <a:off x="4974" y="631"/>
              <a:ext cx="421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48" name="Text Box 32"/>
            <p:cNvSpPr txBox="1">
              <a:spLocks noChangeArrowheads="1"/>
            </p:cNvSpPr>
            <p:nvPr/>
          </p:nvSpPr>
          <p:spPr bwMode="auto">
            <a:xfrm>
              <a:off x="4763" y="1198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49" name="Text Box 33"/>
            <p:cNvSpPr txBox="1">
              <a:spLocks noChangeArrowheads="1"/>
            </p:cNvSpPr>
            <p:nvPr/>
          </p:nvSpPr>
          <p:spPr bwMode="auto">
            <a:xfrm>
              <a:off x="4342" y="841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50" name="Text Box 34"/>
            <p:cNvSpPr txBox="1">
              <a:spLocks noChangeArrowheads="1"/>
            </p:cNvSpPr>
            <p:nvPr/>
          </p:nvSpPr>
          <p:spPr bwMode="auto">
            <a:xfrm>
              <a:off x="4342" y="1287"/>
              <a:ext cx="2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</a:p>
          </p:txBody>
        </p:sp>
        <p:sp>
          <p:nvSpPr>
            <p:cNvPr id="60451" name="Text Box 35"/>
            <p:cNvSpPr txBox="1">
              <a:spLocks noChangeArrowheads="1"/>
            </p:cNvSpPr>
            <p:nvPr/>
          </p:nvSpPr>
          <p:spPr bwMode="auto">
            <a:xfrm>
              <a:off x="3920" y="1167"/>
              <a:ext cx="2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60452" name="Line 36"/>
            <p:cNvSpPr>
              <a:spLocks noChangeShapeType="1"/>
            </p:cNvSpPr>
            <p:nvPr/>
          </p:nvSpPr>
          <p:spPr bwMode="auto">
            <a:xfrm>
              <a:off x="4847" y="1433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3" name="Line 37"/>
            <p:cNvSpPr>
              <a:spLocks noChangeShapeType="1"/>
            </p:cNvSpPr>
            <p:nvPr/>
          </p:nvSpPr>
          <p:spPr bwMode="auto">
            <a:xfrm>
              <a:off x="4426" y="1077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4" name="Line 38"/>
            <p:cNvSpPr>
              <a:spLocks noChangeShapeType="1"/>
            </p:cNvSpPr>
            <p:nvPr/>
          </p:nvSpPr>
          <p:spPr bwMode="auto">
            <a:xfrm>
              <a:off x="4468" y="1032"/>
              <a:ext cx="379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5" name="Line 39"/>
            <p:cNvSpPr>
              <a:spLocks noChangeShapeType="1"/>
            </p:cNvSpPr>
            <p:nvPr/>
          </p:nvSpPr>
          <p:spPr bwMode="auto">
            <a:xfrm flipH="1">
              <a:off x="4089" y="1032"/>
              <a:ext cx="295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6" name="Text Box 40"/>
            <p:cNvSpPr txBox="1">
              <a:spLocks noChangeArrowheads="1"/>
            </p:cNvSpPr>
            <p:nvPr/>
          </p:nvSpPr>
          <p:spPr bwMode="auto">
            <a:xfrm>
              <a:off x="3833" y="1567"/>
              <a:ext cx="3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60457" name="Line 41"/>
            <p:cNvSpPr>
              <a:spLocks noChangeShapeType="1"/>
            </p:cNvSpPr>
            <p:nvPr/>
          </p:nvSpPr>
          <p:spPr bwMode="auto">
            <a:xfrm>
              <a:off x="4004" y="1433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8" name="Line 42"/>
            <p:cNvSpPr>
              <a:spLocks noChangeShapeType="1"/>
            </p:cNvSpPr>
            <p:nvPr/>
          </p:nvSpPr>
          <p:spPr bwMode="auto">
            <a:xfrm>
              <a:off x="5395" y="1077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59" name="Text Box 43"/>
            <p:cNvSpPr txBox="1">
              <a:spLocks noChangeArrowheads="1"/>
            </p:cNvSpPr>
            <p:nvPr/>
          </p:nvSpPr>
          <p:spPr bwMode="auto">
            <a:xfrm>
              <a:off x="5193" y="1211"/>
              <a:ext cx="41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60460" name="Line 44"/>
            <p:cNvSpPr>
              <a:spLocks noChangeShapeType="1"/>
            </p:cNvSpPr>
            <p:nvPr/>
          </p:nvSpPr>
          <p:spPr bwMode="auto">
            <a:xfrm>
              <a:off x="4932" y="631"/>
              <a:ext cx="0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60461" name="Group 45"/>
          <p:cNvGrpSpPr>
            <a:grpSpLocks/>
          </p:cNvGrpSpPr>
          <p:nvPr/>
        </p:nvGrpSpPr>
        <p:grpSpPr bwMode="auto">
          <a:xfrm>
            <a:off x="5003800" y="3549650"/>
            <a:ext cx="3201988" cy="2722563"/>
            <a:chOff x="3152" y="2010"/>
            <a:chExt cx="2017" cy="1715"/>
          </a:xfrm>
        </p:grpSpPr>
        <p:sp>
          <p:nvSpPr>
            <p:cNvPr id="60462" name="Text Box 46"/>
            <p:cNvSpPr txBox="1">
              <a:spLocks noChangeArrowheads="1"/>
            </p:cNvSpPr>
            <p:nvPr/>
          </p:nvSpPr>
          <p:spPr bwMode="auto">
            <a:xfrm>
              <a:off x="3776" y="2010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63" name="Text Box 47"/>
            <p:cNvSpPr txBox="1">
              <a:spLocks noChangeArrowheads="1"/>
            </p:cNvSpPr>
            <p:nvPr/>
          </p:nvSpPr>
          <p:spPr bwMode="auto">
            <a:xfrm>
              <a:off x="3776" y="2363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  <a:endParaRPr lang="th-TH" altLang="th-TH" sz="2000" b="1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0464" name="Text Box 48"/>
            <p:cNvSpPr txBox="1">
              <a:spLocks noChangeArrowheads="1"/>
            </p:cNvSpPr>
            <p:nvPr/>
          </p:nvSpPr>
          <p:spPr bwMode="auto">
            <a:xfrm>
              <a:off x="3200" y="2397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65" name="Text Box 49"/>
            <p:cNvSpPr txBox="1">
              <a:spLocks noChangeArrowheads="1"/>
            </p:cNvSpPr>
            <p:nvPr/>
          </p:nvSpPr>
          <p:spPr bwMode="auto">
            <a:xfrm>
              <a:off x="4400" y="2349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60466" name="Text Box 50"/>
            <p:cNvSpPr txBox="1">
              <a:spLocks noChangeArrowheads="1"/>
            </p:cNvSpPr>
            <p:nvPr/>
          </p:nvSpPr>
          <p:spPr bwMode="auto">
            <a:xfrm>
              <a:off x="4400" y="3083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</a:p>
          </p:txBody>
        </p:sp>
        <p:sp>
          <p:nvSpPr>
            <p:cNvPr id="60467" name="Text Box 51"/>
            <p:cNvSpPr txBox="1">
              <a:spLocks noChangeArrowheads="1"/>
            </p:cNvSpPr>
            <p:nvPr/>
          </p:nvSpPr>
          <p:spPr bwMode="auto">
            <a:xfrm>
              <a:off x="4064" y="3083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60468" name="Text Box 52"/>
            <p:cNvSpPr txBox="1">
              <a:spLocks noChangeArrowheads="1"/>
            </p:cNvSpPr>
            <p:nvPr/>
          </p:nvSpPr>
          <p:spPr bwMode="auto">
            <a:xfrm>
              <a:off x="4785" y="3475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60469" name="Line 53"/>
            <p:cNvSpPr>
              <a:spLocks noChangeShapeType="1"/>
            </p:cNvSpPr>
            <p:nvPr/>
          </p:nvSpPr>
          <p:spPr bwMode="auto">
            <a:xfrm flipH="1">
              <a:off x="3344" y="2219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0" name="Line 54"/>
            <p:cNvSpPr>
              <a:spLocks noChangeShapeType="1"/>
            </p:cNvSpPr>
            <p:nvPr/>
          </p:nvSpPr>
          <p:spPr bwMode="auto">
            <a:xfrm>
              <a:off x="3920" y="2219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1" name="Line 55"/>
            <p:cNvSpPr>
              <a:spLocks noChangeShapeType="1"/>
            </p:cNvSpPr>
            <p:nvPr/>
          </p:nvSpPr>
          <p:spPr bwMode="auto">
            <a:xfrm>
              <a:off x="4496" y="293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2" name="Line 56"/>
            <p:cNvSpPr>
              <a:spLocks noChangeShapeType="1"/>
            </p:cNvSpPr>
            <p:nvPr/>
          </p:nvSpPr>
          <p:spPr bwMode="auto">
            <a:xfrm>
              <a:off x="4544" y="2939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3" name="Line 57"/>
            <p:cNvSpPr>
              <a:spLocks noChangeShapeType="1"/>
            </p:cNvSpPr>
            <p:nvPr/>
          </p:nvSpPr>
          <p:spPr bwMode="auto">
            <a:xfrm flipH="1">
              <a:off x="4112" y="2939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4" name="Text Box 58"/>
            <p:cNvSpPr txBox="1">
              <a:spLocks noChangeArrowheads="1"/>
            </p:cNvSpPr>
            <p:nvPr/>
          </p:nvSpPr>
          <p:spPr bwMode="auto">
            <a:xfrm>
              <a:off x="4014" y="3475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60475" name="Line 59"/>
            <p:cNvSpPr>
              <a:spLocks noChangeShapeType="1"/>
            </p:cNvSpPr>
            <p:nvPr/>
          </p:nvSpPr>
          <p:spPr bwMode="auto">
            <a:xfrm>
              <a:off x="3296" y="2651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6" name="Text Box 60"/>
            <p:cNvSpPr txBox="1">
              <a:spLocks noChangeArrowheads="1"/>
            </p:cNvSpPr>
            <p:nvPr/>
          </p:nvSpPr>
          <p:spPr bwMode="auto">
            <a:xfrm>
              <a:off x="3152" y="3113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60477" name="Line 61"/>
            <p:cNvSpPr>
              <a:spLocks noChangeShapeType="1"/>
            </p:cNvSpPr>
            <p:nvPr/>
          </p:nvSpPr>
          <p:spPr bwMode="auto">
            <a:xfrm>
              <a:off x="3872" y="221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78" name="Text Box 62"/>
            <p:cNvSpPr txBox="1">
              <a:spLocks noChangeArrowheads="1"/>
            </p:cNvSpPr>
            <p:nvPr/>
          </p:nvSpPr>
          <p:spPr bwMode="auto">
            <a:xfrm>
              <a:off x="4880" y="3083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60479" name="Text Box 63"/>
            <p:cNvSpPr txBox="1">
              <a:spLocks noChangeArrowheads="1"/>
            </p:cNvSpPr>
            <p:nvPr/>
          </p:nvSpPr>
          <p:spPr bwMode="auto">
            <a:xfrm>
              <a:off x="3200" y="2747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60480" name="Line 64"/>
            <p:cNvSpPr>
              <a:spLocks noChangeShapeType="1"/>
            </p:cNvSpPr>
            <p:nvPr/>
          </p:nvSpPr>
          <p:spPr bwMode="auto">
            <a:xfrm>
              <a:off x="4977" y="333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81" name="Line 65"/>
            <p:cNvSpPr>
              <a:spLocks noChangeShapeType="1"/>
            </p:cNvSpPr>
            <p:nvPr/>
          </p:nvSpPr>
          <p:spPr bwMode="auto">
            <a:xfrm>
              <a:off x="3296" y="296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82" name="Line 66"/>
            <p:cNvSpPr>
              <a:spLocks noChangeShapeType="1"/>
            </p:cNvSpPr>
            <p:nvPr/>
          </p:nvSpPr>
          <p:spPr bwMode="auto">
            <a:xfrm>
              <a:off x="4496" y="2603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0483" name="Text Box 67"/>
            <p:cNvSpPr txBox="1">
              <a:spLocks noChangeArrowheads="1"/>
            </p:cNvSpPr>
            <p:nvPr/>
          </p:nvSpPr>
          <p:spPr bwMode="auto">
            <a:xfrm>
              <a:off x="4400" y="2685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60484" name="Line 68"/>
            <p:cNvSpPr>
              <a:spLocks noChangeShapeType="1"/>
            </p:cNvSpPr>
            <p:nvPr/>
          </p:nvSpPr>
          <p:spPr bwMode="auto">
            <a:xfrm>
              <a:off x="4158" y="3331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pic>
        <p:nvPicPr>
          <p:cNvPr id="60486" name="Picture 70" descr="MERLIN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56550" y="188913"/>
            <a:ext cx="965200" cy="10080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E0D6-50D2-48EF-AD8C-D549C8B2286B}" type="slidenum">
              <a:rPr lang="en-US" altLang="th-TH"/>
              <a:pPr/>
              <a:t>26</a:t>
            </a:fld>
            <a:endParaRPr lang="th-TH" altLang="th-TH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Precedence (cont’d)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E + E | E - E | F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F </a:t>
            </a:r>
            <a:r>
              <a:rPr lang="th-TH" altLang="th-TH" sz="2800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800">
                <a:cs typeface="Tahoma" pitchFamily="34" charset="0"/>
              </a:rPr>
              <a:t> F * F | F / F | X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X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( E ) | id</a:t>
            </a:r>
          </a:p>
          <a:p>
            <a:endParaRPr lang="th-TH" altLang="th-TH" sz="2800">
              <a:cs typeface="Tahoma" pitchFamily="34" charset="0"/>
            </a:endParaRPr>
          </a:p>
          <a:p>
            <a:endParaRPr lang="th-TH" altLang="th-TH" sz="2800"/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(id1 + id2) * id3 </a:t>
            </a:r>
            <a:r>
              <a:rPr lang="en-US" altLang="th-TH" sz="2800">
                <a:cs typeface="Tahoma" pitchFamily="34" charset="0"/>
              </a:rPr>
              <a:t>*</a:t>
            </a:r>
            <a:r>
              <a:rPr lang="th-TH" altLang="th-TH" sz="2800">
                <a:cs typeface="Tahoma" pitchFamily="34" charset="0"/>
              </a:rPr>
              <a:t> id4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395288" y="4724400"/>
          <a:ext cx="533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2" name="Clip" r:id="rId3" imgW="1295640" imgH="3934080" progId="MS_ClipArt_Gallery.2">
                  <p:embed/>
                </p:oleObj>
              </mc:Choice>
              <mc:Fallback>
                <p:oleObj name="Clip" r:id="rId3" imgW="1295640" imgH="39340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724400"/>
                        <a:ext cx="533400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051" name="Group 67"/>
          <p:cNvGrpSpPr>
            <a:grpSpLocks/>
          </p:cNvGrpSpPr>
          <p:nvPr/>
        </p:nvGrpSpPr>
        <p:grpSpPr bwMode="auto">
          <a:xfrm>
            <a:off x="4859338" y="1196975"/>
            <a:ext cx="3810000" cy="5045075"/>
            <a:chOff x="2832" y="816"/>
            <a:chExt cx="2400" cy="3178"/>
          </a:xfrm>
        </p:grpSpPr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3840" y="1536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*</a:t>
              </a:r>
              <a:endParaRPr lang="th-TH" altLang="th-TH" sz="2000" b="1" baseline="300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3264" y="1570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4944" y="2256"/>
              <a:ext cx="2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X </a:t>
              </a: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4464" y="1522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3264" y="2688"/>
              <a:ext cx="2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+</a:t>
              </a:r>
            </a:p>
          </p:txBody>
        </p:sp>
        <p:sp>
          <p:nvSpPr>
            <p:cNvPr id="41997" name="Text Box 13"/>
            <p:cNvSpPr txBox="1">
              <a:spLocks noChangeArrowheads="1"/>
            </p:cNvSpPr>
            <p:nvPr/>
          </p:nvSpPr>
          <p:spPr bwMode="auto">
            <a:xfrm>
              <a:off x="2880" y="2688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41998" name="Text Box 14"/>
            <p:cNvSpPr txBox="1">
              <a:spLocks noChangeArrowheads="1"/>
            </p:cNvSpPr>
            <p:nvPr/>
          </p:nvSpPr>
          <p:spPr bwMode="auto">
            <a:xfrm>
              <a:off x="4848" y="2592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id4</a:t>
              </a:r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 flipH="1">
              <a:off x="3408" y="1392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0" name="Line 16"/>
            <p:cNvSpPr>
              <a:spLocks noChangeShapeType="1"/>
            </p:cNvSpPr>
            <p:nvPr/>
          </p:nvSpPr>
          <p:spPr bwMode="auto">
            <a:xfrm>
              <a:off x="3984" y="1392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>
              <a:off x="5040" y="216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2" name="Line 18"/>
            <p:cNvSpPr>
              <a:spLocks noChangeShapeType="1"/>
            </p:cNvSpPr>
            <p:nvPr/>
          </p:nvSpPr>
          <p:spPr bwMode="auto">
            <a:xfrm>
              <a:off x="3360" y="25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3" name="Line 19"/>
            <p:cNvSpPr>
              <a:spLocks noChangeShapeType="1"/>
            </p:cNvSpPr>
            <p:nvPr/>
          </p:nvSpPr>
          <p:spPr bwMode="auto">
            <a:xfrm>
              <a:off x="3408" y="2544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 flipH="1">
              <a:off x="2976" y="2544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5" name="Text Box 21"/>
            <p:cNvSpPr txBox="1">
              <a:spLocks noChangeArrowheads="1"/>
            </p:cNvSpPr>
            <p:nvPr/>
          </p:nvSpPr>
          <p:spPr bwMode="auto">
            <a:xfrm>
              <a:off x="4080" y="264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42006" name="Line 22"/>
            <p:cNvSpPr>
              <a:spLocks noChangeShapeType="1"/>
            </p:cNvSpPr>
            <p:nvPr/>
          </p:nvSpPr>
          <p:spPr bwMode="auto">
            <a:xfrm>
              <a:off x="4224" y="216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7" name="Line 23"/>
            <p:cNvSpPr>
              <a:spLocks noChangeShapeType="1"/>
            </p:cNvSpPr>
            <p:nvPr/>
          </p:nvSpPr>
          <p:spPr bwMode="auto">
            <a:xfrm>
              <a:off x="3360" y="18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09" name="Line 25"/>
            <p:cNvSpPr>
              <a:spLocks noChangeShapeType="1"/>
            </p:cNvSpPr>
            <p:nvPr/>
          </p:nvSpPr>
          <p:spPr bwMode="auto">
            <a:xfrm>
              <a:off x="3936" y="139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10" name="Text Box 26"/>
            <p:cNvSpPr txBox="1">
              <a:spLocks noChangeArrowheads="1"/>
            </p:cNvSpPr>
            <p:nvPr/>
          </p:nvSpPr>
          <p:spPr bwMode="auto">
            <a:xfrm>
              <a:off x="3744" y="2688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42011" name="Text Box 27"/>
            <p:cNvSpPr txBox="1">
              <a:spLocks noChangeArrowheads="1"/>
            </p:cNvSpPr>
            <p:nvPr/>
          </p:nvSpPr>
          <p:spPr bwMode="auto">
            <a:xfrm>
              <a:off x="3264" y="1920"/>
              <a:ext cx="2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X </a:t>
              </a:r>
            </a:p>
          </p:txBody>
        </p:sp>
        <p:sp>
          <p:nvSpPr>
            <p:cNvPr id="42012" name="Line 28"/>
            <p:cNvSpPr>
              <a:spLocks noChangeShapeType="1"/>
            </p:cNvSpPr>
            <p:nvPr/>
          </p:nvSpPr>
          <p:spPr bwMode="auto">
            <a:xfrm>
              <a:off x="5040" y="24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13" name="Line 29"/>
            <p:cNvSpPr>
              <a:spLocks noChangeShapeType="1"/>
            </p:cNvSpPr>
            <p:nvPr/>
          </p:nvSpPr>
          <p:spPr bwMode="auto">
            <a:xfrm>
              <a:off x="3360" y="216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14" name="Text Box 30"/>
            <p:cNvSpPr txBox="1">
              <a:spLocks noChangeArrowheads="1"/>
            </p:cNvSpPr>
            <p:nvPr/>
          </p:nvSpPr>
          <p:spPr bwMode="auto">
            <a:xfrm>
              <a:off x="3264" y="2304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42016" name="Text Box 32"/>
            <p:cNvSpPr txBox="1">
              <a:spLocks noChangeArrowheads="1"/>
            </p:cNvSpPr>
            <p:nvPr/>
          </p:nvSpPr>
          <p:spPr bwMode="auto">
            <a:xfrm>
              <a:off x="4128" y="2256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42019" name="Line 35"/>
            <p:cNvSpPr>
              <a:spLocks noChangeShapeType="1"/>
            </p:cNvSpPr>
            <p:nvPr/>
          </p:nvSpPr>
          <p:spPr bwMode="auto">
            <a:xfrm>
              <a:off x="4224" y="24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20" name="Text Box 36"/>
            <p:cNvSpPr txBox="1">
              <a:spLocks noChangeArrowheads="1"/>
            </p:cNvSpPr>
            <p:nvPr/>
          </p:nvSpPr>
          <p:spPr bwMode="auto">
            <a:xfrm>
              <a:off x="3840" y="816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42021" name="Line 37"/>
            <p:cNvSpPr>
              <a:spLocks noChangeShapeType="1"/>
            </p:cNvSpPr>
            <p:nvPr/>
          </p:nvSpPr>
          <p:spPr bwMode="auto">
            <a:xfrm>
              <a:off x="3936" y="107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22" name="Text Box 38"/>
            <p:cNvSpPr txBox="1">
              <a:spLocks noChangeArrowheads="1"/>
            </p:cNvSpPr>
            <p:nvPr/>
          </p:nvSpPr>
          <p:spPr bwMode="auto">
            <a:xfrm>
              <a:off x="3840" y="1166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42023" name="Line 39"/>
            <p:cNvSpPr>
              <a:spLocks noChangeShapeType="1"/>
            </p:cNvSpPr>
            <p:nvPr/>
          </p:nvSpPr>
          <p:spPr bwMode="auto">
            <a:xfrm>
              <a:off x="3408" y="2160"/>
              <a:ext cx="19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24" name="Line 40"/>
            <p:cNvSpPr>
              <a:spLocks noChangeShapeType="1"/>
            </p:cNvSpPr>
            <p:nvPr/>
          </p:nvSpPr>
          <p:spPr bwMode="auto">
            <a:xfrm flipH="1">
              <a:off x="3168" y="2160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25" name="Text Box 41"/>
            <p:cNvSpPr txBox="1">
              <a:spLocks noChangeArrowheads="1"/>
            </p:cNvSpPr>
            <p:nvPr/>
          </p:nvSpPr>
          <p:spPr bwMode="auto">
            <a:xfrm>
              <a:off x="3552" y="2304"/>
              <a:ext cx="2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) </a:t>
              </a:r>
            </a:p>
          </p:txBody>
        </p:sp>
        <p:sp>
          <p:nvSpPr>
            <p:cNvPr id="42026" name="Text Box 42"/>
            <p:cNvSpPr txBox="1">
              <a:spLocks noChangeArrowheads="1"/>
            </p:cNvSpPr>
            <p:nvPr/>
          </p:nvSpPr>
          <p:spPr bwMode="auto">
            <a:xfrm>
              <a:off x="3024" y="2304"/>
              <a:ext cx="2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( </a:t>
              </a:r>
            </a:p>
          </p:txBody>
        </p:sp>
        <p:sp>
          <p:nvSpPr>
            <p:cNvPr id="42033" name="Text Box 49"/>
            <p:cNvSpPr txBox="1">
              <a:spLocks noChangeArrowheads="1"/>
            </p:cNvSpPr>
            <p:nvPr/>
          </p:nvSpPr>
          <p:spPr bwMode="auto">
            <a:xfrm>
              <a:off x="4464" y="1920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*</a:t>
              </a:r>
            </a:p>
          </p:txBody>
        </p:sp>
        <p:sp>
          <p:nvSpPr>
            <p:cNvPr id="42034" name="Text Box 50"/>
            <p:cNvSpPr txBox="1">
              <a:spLocks noChangeArrowheads="1"/>
            </p:cNvSpPr>
            <p:nvPr/>
          </p:nvSpPr>
          <p:spPr bwMode="auto">
            <a:xfrm>
              <a:off x="4128" y="1920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42035" name="Line 51"/>
            <p:cNvSpPr>
              <a:spLocks noChangeShapeType="1"/>
            </p:cNvSpPr>
            <p:nvPr/>
          </p:nvSpPr>
          <p:spPr bwMode="auto">
            <a:xfrm>
              <a:off x="4560" y="177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36" name="Line 52"/>
            <p:cNvSpPr>
              <a:spLocks noChangeShapeType="1"/>
            </p:cNvSpPr>
            <p:nvPr/>
          </p:nvSpPr>
          <p:spPr bwMode="auto">
            <a:xfrm>
              <a:off x="4608" y="1776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37" name="Line 53"/>
            <p:cNvSpPr>
              <a:spLocks noChangeShapeType="1"/>
            </p:cNvSpPr>
            <p:nvPr/>
          </p:nvSpPr>
          <p:spPr bwMode="auto">
            <a:xfrm flipH="1">
              <a:off x="4176" y="1776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38" name="Text Box 54"/>
            <p:cNvSpPr txBox="1">
              <a:spLocks noChangeArrowheads="1"/>
            </p:cNvSpPr>
            <p:nvPr/>
          </p:nvSpPr>
          <p:spPr bwMode="auto">
            <a:xfrm>
              <a:off x="4944" y="1920"/>
              <a:ext cx="2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42039" name="Text Box 55"/>
            <p:cNvSpPr txBox="1">
              <a:spLocks noChangeArrowheads="1"/>
            </p:cNvSpPr>
            <p:nvPr/>
          </p:nvSpPr>
          <p:spPr bwMode="auto">
            <a:xfrm>
              <a:off x="2832" y="374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42040" name="Line 56"/>
            <p:cNvSpPr>
              <a:spLocks noChangeShapeType="1"/>
            </p:cNvSpPr>
            <p:nvPr/>
          </p:nvSpPr>
          <p:spPr bwMode="auto">
            <a:xfrm>
              <a:off x="2976" y="32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41" name="Text Box 57"/>
            <p:cNvSpPr txBox="1">
              <a:spLocks noChangeArrowheads="1"/>
            </p:cNvSpPr>
            <p:nvPr/>
          </p:nvSpPr>
          <p:spPr bwMode="auto">
            <a:xfrm>
              <a:off x="2880" y="3360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42042" name="Line 58"/>
            <p:cNvSpPr>
              <a:spLocks noChangeShapeType="1"/>
            </p:cNvSpPr>
            <p:nvPr/>
          </p:nvSpPr>
          <p:spPr bwMode="auto">
            <a:xfrm>
              <a:off x="2976" y="360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43" name="Text Box 59"/>
            <p:cNvSpPr txBox="1">
              <a:spLocks noChangeArrowheads="1"/>
            </p:cNvSpPr>
            <p:nvPr/>
          </p:nvSpPr>
          <p:spPr bwMode="auto">
            <a:xfrm>
              <a:off x="2880" y="3024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42044" name="Text Box 60"/>
            <p:cNvSpPr txBox="1">
              <a:spLocks noChangeArrowheads="1"/>
            </p:cNvSpPr>
            <p:nvPr/>
          </p:nvSpPr>
          <p:spPr bwMode="auto">
            <a:xfrm>
              <a:off x="3696" y="374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  <p:sp>
          <p:nvSpPr>
            <p:cNvPr id="42045" name="Line 61"/>
            <p:cNvSpPr>
              <a:spLocks noChangeShapeType="1"/>
            </p:cNvSpPr>
            <p:nvPr/>
          </p:nvSpPr>
          <p:spPr bwMode="auto">
            <a:xfrm>
              <a:off x="3840" y="32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46" name="Text Box 62"/>
            <p:cNvSpPr txBox="1">
              <a:spLocks noChangeArrowheads="1"/>
            </p:cNvSpPr>
            <p:nvPr/>
          </p:nvSpPr>
          <p:spPr bwMode="auto">
            <a:xfrm>
              <a:off x="3744" y="3360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42047" name="Line 63"/>
            <p:cNvSpPr>
              <a:spLocks noChangeShapeType="1"/>
            </p:cNvSpPr>
            <p:nvPr/>
          </p:nvSpPr>
          <p:spPr bwMode="auto">
            <a:xfrm>
              <a:off x="3840" y="360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48" name="Text Box 64"/>
            <p:cNvSpPr txBox="1">
              <a:spLocks noChangeArrowheads="1"/>
            </p:cNvSpPr>
            <p:nvPr/>
          </p:nvSpPr>
          <p:spPr bwMode="auto">
            <a:xfrm>
              <a:off x="3744" y="3024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 sz="2000" b="1"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42049" name="Line 65"/>
            <p:cNvSpPr>
              <a:spLocks noChangeShapeType="1"/>
            </p:cNvSpPr>
            <p:nvPr/>
          </p:nvSpPr>
          <p:spPr bwMode="auto">
            <a:xfrm>
              <a:off x="2976" y="292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2050" name="Line 66"/>
            <p:cNvSpPr>
              <a:spLocks noChangeShapeType="1"/>
            </p:cNvSpPr>
            <p:nvPr/>
          </p:nvSpPr>
          <p:spPr bwMode="auto">
            <a:xfrm>
              <a:off x="3840" y="292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7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6012-8C4A-4A33-B260-3E993E7A75E7}" type="slidenum">
              <a:rPr lang="en-US" altLang="th-TH"/>
              <a:pPr/>
              <a:t>27</a:t>
            </a:fld>
            <a:endParaRPr lang="th-TH" altLang="th-TH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800600" cy="5334000"/>
          </a:xfrm>
        </p:spPr>
        <p:txBody>
          <a:bodyPr/>
          <a:lstStyle/>
          <a:p>
            <a:r>
              <a:rPr lang="th-TH" altLang="th-TH" sz="2800"/>
              <a:t>Left-associative operators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E + F | E - F | F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F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F * X | F / X | X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X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( E ) | id</a:t>
            </a:r>
          </a:p>
          <a:p>
            <a:endParaRPr lang="th-TH" altLang="th-TH" sz="2800">
              <a:cs typeface="Tahoma" pitchFamily="34" charset="0"/>
            </a:endParaRPr>
          </a:p>
          <a:p>
            <a:endParaRPr lang="th-TH" altLang="th-TH" sz="2800"/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(id1 + id2) * id3 / id4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= </a:t>
            </a:r>
            <a:r>
              <a:rPr lang="th-TH" altLang="th-TH" sz="2800">
                <a:solidFill>
                  <a:srgbClr val="FF3399"/>
                </a:solidFill>
                <a:cs typeface="Tahoma" pitchFamily="34" charset="0"/>
              </a:rPr>
              <a:t>(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(</a:t>
            </a:r>
            <a:r>
              <a:rPr lang="th-TH" altLang="th-TH" sz="2800">
                <a:cs typeface="Tahoma" pitchFamily="34" charset="0"/>
              </a:rPr>
              <a:t>(id1 + id2) * id3</a:t>
            </a:r>
            <a:r>
              <a:rPr lang="th-TH" altLang="th-TH" sz="2800">
                <a:solidFill>
                  <a:srgbClr val="3366FF"/>
                </a:solidFill>
                <a:cs typeface="Tahoma" pitchFamily="34" charset="0"/>
              </a:rPr>
              <a:t>)</a:t>
            </a:r>
            <a:r>
              <a:rPr lang="th-TH" altLang="th-TH" sz="2800">
                <a:cs typeface="Tahoma" pitchFamily="34" charset="0"/>
              </a:rPr>
              <a:t> / id4</a:t>
            </a:r>
            <a:r>
              <a:rPr lang="th-TH" altLang="th-TH" sz="2800">
                <a:solidFill>
                  <a:srgbClr val="FF3399"/>
                </a:solidFill>
                <a:cs typeface="Tahoma" pitchFamily="34" charset="0"/>
              </a:rPr>
              <a:t>)</a:t>
            </a:r>
          </a:p>
        </p:txBody>
      </p:sp>
      <p:grpSp>
        <p:nvGrpSpPr>
          <p:cNvPr id="34904" name="Group 88"/>
          <p:cNvGrpSpPr>
            <a:grpSpLocks/>
          </p:cNvGrpSpPr>
          <p:nvPr/>
        </p:nvGrpSpPr>
        <p:grpSpPr bwMode="auto">
          <a:xfrm>
            <a:off x="4932363" y="787400"/>
            <a:ext cx="3802062" cy="5703888"/>
            <a:chOff x="3107" y="496"/>
            <a:chExt cx="2395" cy="3593"/>
          </a:xfrm>
        </p:grpSpPr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4590" y="1247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/</a:t>
              </a:r>
              <a:endParaRPr lang="th-TH" altLang="th-TH" baseline="30000">
                <a:solidFill>
                  <a:srgbClr val="3366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4014" y="1250"/>
              <a:ext cx="2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5214" y="1202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3678" y="2762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+</a:t>
              </a: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3294" y="2793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</a:t>
              </a: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4286" y="2073"/>
              <a:ext cx="4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id3</a:t>
              </a:r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 flipH="1">
              <a:off x="4158" y="11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>
              <a:off x="4734" y="11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>
              <a:off x="3774" y="264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3822" y="2649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 flipH="1">
              <a:off x="3390" y="2649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5310" y="1487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>
              <a:off x="4686" y="1103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42" name="Text Box 26"/>
            <p:cNvSpPr txBox="1">
              <a:spLocks noChangeArrowheads="1"/>
            </p:cNvSpPr>
            <p:nvPr/>
          </p:nvSpPr>
          <p:spPr bwMode="auto">
            <a:xfrm>
              <a:off x="3678" y="1994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X </a:t>
              </a:r>
            </a:p>
          </p:txBody>
        </p:sp>
        <p:sp>
          <p:nvSpPr>
            <p:cNvPr id="34843" name="Line 27"/>
            <p:cNvSpPr>
              <a:spLocks noChangeShapeType="1"/>
            </p:cNvSpPr>
            <p:nvPr/>
          </p:nvSpPr>
          <p:spPr bwMode="auto">
            <a:xfrm>
              <a:off x="4590" y="1919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44" name="Line 28"/>
            <p:cNvSpPr>
              <a:spLocks noChangeShapeType="1"/>
            </p:cNvSpPr>
            <p:nvPr/>
          </p:nvSpPr>
          <p:spPr bwMode="auto">
            <a:xfrm>
              <a:off x="3774" y="226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45" name="Text Box 29"/>
            <p:cNvSpPr txBox="1">
              <a:spLocks noChangeArrowheads="1"/>
            </p:cNvSpPr>
            <p:nvPr/>
          </p:nvSpPr>
          <p:spPr bwMode="auto">
            <a:xfrm>
              <a:off x="3678" y="2378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4848" name="Text Box 32"/>
            <p:cNvSpPr txBox="1">
              <a:spLocks noChangeArrowheads="1"/>
            </p:cNvSpPr>
            <p:nvPr/>
          </p:nvSpPr>
          <p:spPr bwMode="auto">
            <a:xfrm>
              <a:off x="4590" y="496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E </a:t>
              </a:r>
            </a:p>
          </p:txBody>
        </p:sp>
        <p:sp>
          <p:nvSpPr>
            <p:cNvPr id="34849" name="Line 33"/>
            <p:cNvSpPr>
              <a:spLocks noChangeShapeType="1"/>
            </p:cNvSpPr>
            <p:nvPr/>
          </p:nvSpPr>
          <p:spPr bwMode="auto">
            <a:xfrm>
              <a:off x="4686" y="781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50" name="Text Box 34"/>
            <p:cNvSpPr txBox="1">
              <a:spLocks noChangeArrowheads="1"/>
            </p:cNvSpPr>
            <p:nvPr/>
          </p:nvSpPr>
          <p:spPr bwMode="auto">
            <a:xfrm>
              <a:off x="4590" y="846"/>
              <a:ext cx="2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 </a:t>
              </a:r>
            </a:p>
          </p:txBody>
        </p:sp>
        <p:sp>
          <p:nvSpPr>
            <p:cNvPr id="34851" name="Line 35"/>
            <p:cNvSpPr>
              <a:spLocks noChangeShapeType="1"/>
            </p:cNvSpPr>
            <p:nvPr/>
          </p:nvSpPr>
          <p:spPr bwMode="auto">
            <a:xfrm>
              <a:off x="3822" y="2265"/>
              <a:ext cx="19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52" name="Line 36"/>
            <p:cNvSpPr>
              <a:spLocks noChangeShapeType="1"/>
            </p:cNvSpPr>
            <p:nvPr/>
          </p:nvSpPr>
          <p:spPr bwMode="auto">
            <a:xfrm flipH="1">
              <a:off x="3582" y="2265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53" name="Text Box 37"/>
            <p:cNvSpPr txBox="1">
              <a:spLocks noChangeArrowheads="1"/>
            </p:cNvSpPr>
            <p:nvPr/>
          </p:nvSpPr>
          <p:spPr bwMode="auto">
            <a:xfrm>
              <a:off x="3966" y="2378"/>
              <a:ext cx="2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) </a:t>
              </a:r>
            </a:p>
          </p:txBody>
        </p:sp>
        <p:sp>
          <p:nvSpPr>
            <p:cNvPr id="34854" name="Text Box 38"/>
            <p:cNvSpPr txBox="1">
              <a:spLocks noChangeArrowheads="1"/>
            </p:cNvSpPr>
            <p:nvPr/>
          </p:nvSpPr>
          <p:spPr bwMode="auto">
            <a:xfrm>
              <a:off x="3438" y="2378"/>
              <a:ext cx="2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( </a:t>
              </a:r>
            </a:p>
          </p:txBody>
        </p:sp>
        <p:sp>
          <p:nvSpPr>
            <p:cNvPr id="34855" name="Text Box 39"/>
            <p:cNvSpPr txBox="1">
              <a:spLocks noChangeArrowheads="1"/>
            </p:cNvSpPr>
            <p:nvPr/>
          </p:nvSpPr>
          <p:spPr bwMode="auto">
            <a:xfrm>
              <a:off x="4014" y="164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*</a:t>
              </a:r>
            </a:p>
          </p:txBody>
        </p:sp>
        <p:sp>
          <p:nvSpPr>
            <p:cNvPr id="34856" name="Text Box 40"/>
            <p:cNvSpPr txBox="1">
              <a:spLocks noChangeArrowheads="1"/>
            </p:cNvSpPr>
            <p:nvPr/>
          </p:nvSpPr>
          <p:spPr bwMode="auto">
            <a:xfrm>
              <a:off x="3678" y="1679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34857" name="Line 41"/>
            <p:cNvSpPr>
              <a:spLocks noChangeShapeType="1"/>
            </p:cNvSpPr>
            <p:nvPr/>
          </p:nvSpPr>
          <p:spPr bwMode="auto">
            <a:xfrm>
              <a:off x="4110" y="153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58" name="Line 42"/>
            <p:cNvSpPr>
              <a:spLocks noChangeShapeType="1"/>
            </p:cNvSpPr>
            <p:nvPr/>
          </p:nvSpPr>
          <p:spPr bwMode="auto">
            <a:xfrm>
              <a:off x="4158" y="1535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59" name="Line 43"/>
            <p:cNvSpPr>
              <a:spLocks noChangeShapeType="1"/>
            </p:cNvSpPr>
            <p:nvPr/>
          </p:nvSpPr>
          <p:spPr bwMode="auto">
            <a:xfrm flipH="1">
              <a:off x="3726" y="1535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60" name="Text Box 44"/>
            <p:cNvSpPr txBox="1">
              <a:spLocks noChangeArrowheads="1"/>
            </p:cNvSpPr>
            <p:nvPr/>
          </p:nvSpPr>
          <p:spPr bwMode="auto">
            <a:xfrm>
              <a:off x="4494" y="1648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X </a:t>
              </a:r>
            </a:p>
          </p:txBody>
        </p:sp>
        <p:sp>
          <p:nvSpPr>
            <p:cNvPr id="34861" name="Text Box 45"/>
            <p:cNvSpPr txBox="1">
              <a:spLocks noChangeArrowheads="1"/>
            </p:cNvSpPr>
            <p:nvPr/>
          </p:nvSpPr>
          <p:spPr bwMode="auto">
            <a:xfrm>
              <a:off x="3107" y="3801"/>
              <a:ext cx="47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id1</a:t>
              </a:r>
            </a:p>
          </p:txBody>
        </p:sp>
        <p:sp>
          <p:nvSpPr>
            <p:cNvPr id="34862" name="Line 46"/>
            <p:cNvSpPr>
              <a:spLocks noChangeShapeType="1"/>
            </p:cNvSpPr>
            <p:nvPr/>
          </p:nvSpPr>
          <p:spPr bwMode="auto">
            <a:xfrm>
              <a:off x="3390" y="3369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63" name="Text Box 47"/>
            <p:cNvSpPr txBox="1">
              <a:spLocks noChangeArrowheads="1"/>
            </p:cNvSpPr>
            <p:nvPr/>
          </p:nvSpPr>
          <p:spPr bwMode="auto">
            <a:xfrm>
              <a:off x="3294" y="3465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34864" name="Line 48"/>
            <p:cNvSpPr>
              <a:spLocks noChangeShapeType="1"/>
            </p:cNvSpPr>
            <p:nvPr/>
          </p:nvSpPr>
          <p:spPr bwMode="auto">
            <a:xfrm>
              <a:off x="3390" y="370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65" name="Text Box 49"/>
            <p:cNvSpPr txBox="1">
              <a:spLocks noChangeArrowheads="1"/>
            </p:cNvSpPr>
            <p:nvPr/>
          </p:nvSpPr>
          <p:spPr bwMode="auto">
            <a:xfrm>
              <a:off x="3294" y="3129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34866" name="Text Box 50"/>
            <p:cNvSpPr txBox="1">
              <a:spLocks noChangeArrowheads="1"/>
            </p:cNvSpPr>
            <p:nvPr/>
          </p:nvSpPr>
          <p:spPr bwMode="auto">
            <a:xfrm>
              <a:off x="5012" y="1641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id4</a:t>
              </a:r>
            </a:p>
          </p:txBody>
        </p:sp>
        <p:sp>
          <p:nvSpPr>
            <p:cNvPr id="34867" name="Line 51"/>
            <p:cNvSpPr>
              <a:spLocks noChangeShapeType="1"/>
            </p:cNvSpPr>
            <p:nvPr/>
          </p:nvSpPr>
          <p:spPr bwMode="auto">
            <a:xfrm>
              <a:off x="4254" y="3081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68" name="Text Box 52"/>
            <p:cNvSpPr txBox="1">
              <a:spLocks noChangeArrowheads="1"/>
            </p:cNvSpPr>
            <p:nvPr/>
          </p:nvSpPr>
          <p:spPr bwMode="auto">
            <a:xfrm>
              <a:off x="4158" y="3177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34869" name="Line 53"/>
            <p:cNvSpPr>
              <a:spLocks noChangeShapeType="1"/>
            </p:cNvSpPr>
            <p:nvPr/>
          </p:nvSpPr>
          <p:spPr bwMode="auto">
            <a:xfrm>
              <a:off x="4254" y="3417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70" name="Text Box 54"/>
            <p:cNvSpPr txBox="1">
              <a:spLocks noChangeArrowheads="1"/>
            </p:cNvSpPr>
            <p:nvPr/>
          </p:nvSpPr>
          <p:spPr bwMode="auto">
            <a:xfrm>
              <a:off x="4158" y="2841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F</a:t>
              </a:r>
            </a:p>
          </p:txBody>
        </p:sp>
        <p:sp>
          <p:nvSpPr>
            <p:cNvPr id="34871" name="Line 55"/>
            <p:cNvSpPr>
              <a:spLocks noChangeShapeType="1"/>
            </p:cNvSpPr>
            <p:nvPr/>
          </p:nvSpPr>
          <p:spPr bwMode="auto">
            <a:xfrm>
              <a:off x="3390" y="3033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73" name="Line 57"/>
            <p:cNvSpPr>
              <a:spLocks noChangeShapeType="1"/>
            </p:cNvSpPr>
            <p:nvPr/>
          </p:nvSpPr>
          <p:spPr bwMode="auto">
            <a:xfrm>
              <a:off x="3774" y="1929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4874" name="Text Box 58"/>
            <p:cNvSpPr txBox="1">
              <a:spLocks noChangeArrowheads="1"/>
            </p:cNvSpPr>
            <p:nvPr/>
          </p:nvSpPr>
          <p:spPr bwMode="auto">
            <a:xfrm>
              <a:off x="3969" y="3513"/>
              <a:ext cx="45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solidFill>
                    <a:srgbClr val="3366FF"/>
                  </a:solidFill>
                  <a:latin typeface="Tahoma" pitchFamily="34" charset="0"/>
                  <a:cs typeface="Tahoma" pitchFamily="34" charset="0"/>
                </a:rPr>
                <a:t>id2</a:t>
              </a:r>
            </a:p>
          </p:txBody>
        </p:sp>
      </p:grpSp>
      <p:grpSp>
        <p:nvGrpSpPr>
          <p:cNvPr id="34877" name="Group 61"/>
          <p:cNvGrpSpPr>
            <a:grpSpLocks noChangeAspect="1"/>
          </p:cNvGrpSpPr>
          <p:nvPr/>
        </p:nvGrpSpPr>
        <p:grpSpPr bwMode="auto">
          <a:xfrm>
            <a:off x="7696200" y="4953000"/>
            <a:ext cx="1063625" cy="1079500"/>
            <a:chOff x="4848" y="3120"/>
            <a:chExt cx="670" cy="680"/>
          </a:xfrm>
        </p:grpSpPr>
        <p:sp>
          <p:nvSpPr>
            <p:cNvPr id="34876" name="AutoShape 60"/>
            <p:cNvSpPr>
              <a:spLocks noChangeAspect="1" noChangeArrowheads="1" noTextEdit="1"/>
            </p:cNvSpPr>
            <p:nvPr/>
          </p:nvSpPr>
          <p:spPr bwMode="auto">
            <a:xfrm>
              <a:off x="4848" y="3120"/>
              <a:ext cx="670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grpSp>
          <p:nvGrpSpPr>
            <p:cNvPr id="34892" name="Group 76"/>
            <p:cNvGrpSpPr>
              <a:grpSpLocks/>
            </p:cNvGrpSpPr>
            <p:nvPr/>
          </p:nvGrpSpPr>
          <p:grpSpPr bwMode="auto">
            <a:xfrm>
              <a:off x="4848" y="3120"/>
              <a:ext cx="670" cy="680"/>
              <a:chOff x="4848" y="3120"/>
              <a:chExt cx="670" cy="680"/>
            </a:xfrm>
          </p:grpSpPr>
          <p:grpSp>
            <p:nvGrpSpPr>
              <p:cNvPr id="34884" name="Group 68"/>
              <p:cNvGrpSpPr>
                <a:grpSpLocks/>
              </p:cNvGrpSpPr>
              <p:nvPr/>
            </p:nvGrpSpPr>
            <p:grpSpPr bwMode="auto">
              <a:xfrm>
                <a:off x="5164" y="3185"/>
                <a:ext cx="354" cy="615"/>
                <a:chOff x="5164" y="3185"/>
                <a:chExt cx="354" cy="615"/>
              </a:xfrm>
            </p:grpSpPr>
            <p:sp>
              <p:nvSpPr>
                <p:cNvPr id="34878" name="Freeform 62"/>
                <p:cNvSpPr>
                  <a:spLocks/>
                </p:cNvSpPr>
                <p:nvPr/>
              </p:nvSpPr>
              <p:spPr bwMode="auto">
                <a:xfrm>
                  <a:off x="5295" y="3267"/>
                  <a:ext cx="121" cy="106"/>
                </a:xfrm>
                <a:custGeom>
                  <a:avLst/>
                  <a:gdLst>
                    <a:gd name="T0" fmla="*/ 167 w 484"/>
                    <a:gd name="T1" fmla="*/ 102 h 423"/>
                    <a:gd name="T2" fmla="*/ 192 w 484"/>
                    <a:gd name="T3" fmla="*/ 45 h 423"/>
                    <a:gd name="T4" fmla="*/ 260 w 484"/>
                    <a:gd name="T5" fmla="*/ 7 h 423"/>
                    <a:gd name="T6" fmla="*/ 307 w 484"/>
                    <a:gd name="T7" fmla="*/ 0 h 423"/>
                    <a:gd name="T8" fmla="*/ 359 w 484"/>
                    <a:gd name="T9" fmla="*/ 0 h 423"/>
                    <a:gd name="T10" fmla="*/ 445 w 484"/>
                    <a:gd name="T11" fmla="*/ 32 h 423"/>
                    <a:gd name="T12" fmla="*/ 484 w 484"/>
                    <a:gd name="T13" fmla="*/ 115 h 423"/>
                    <a:gd name="T14" fmla="*/ 465 w 484"/>
                    <a:gd name="T15" fmla="*/ 225 h 423"/>
                    <a:gd name="T16" fmla="*/ 404 w 484"/>
                    <a:gd name="T17" fmla="*/ 320 h 423"/>
                    <a:gd name="T18" fmla="*/ 340 w 484"/>
                    <a:gd name="T19" fmla="*/ 386 h 423"/>
                    <a:gd name="T20" fmla="*/ 272 w 484"/>
                    <a:gd name="T21" fmla="*/ 415 h 423"/>
                    <a:gd name="T22" fmla="*/ 221 w 484"/>
                    <a:gd name="T23" fmla="*/ 423 h 423"/>
                    <a:gd name="T24" fmla="*/ 167 w 484"/>
                    <a:gd name="T25" fmla="*/ 407 h 423"/>
                    <a:gd name="T26" fmla="*/ 126 w 484"/>
                    <a:gd name="T27" fmla="*/ 362 h 423"/>
                    <a:gd name="T28" fmla="*/ 106 w 484"/>
                    <a:gd name="T29" fmla="*/ 305 h 423"/>
                    <a:gd name="T30" fmla="*/ 109 w 484"/>
                    <a:gd name="T31" fmla="*/ 244 h 423"/>
                    <a:gd name="T32" fmla="*/ 129 w 484"/>
                    <a:gd name="T33" fmla="*/ 171 h 423"/>
                    <a:gd name="T34" fmla="*/ 138 w 484"/>
                    <a:gd name="T35" fmla="*/ 157 h 423"/>
                    <a:gd name="T36" fmla="*/ 13 w 484"/>
                    <a:gd name="T37" fmla="*/ 79 h 423"/>
                    <a:gd name="T38" fmla="*/ 0 w 484"/>
                    <a:gd name="T39" fmla="*/ 60 h 423"/>
                    <a:gd name="T40" fmla="*/ 0 w 484"/>
                    <a:gd name="T41" fmla="*/ 36 h 423"/>
                    <a:gd name="T42" fmla="*/ 29 w 484"/>
                    <a:gd name="T43" fmla="*/ 23 h 423"/>
                    <a:gd name="T44" fmla="*/ 167 w 484"/>
                    <a:gd name="T45" fmla="*/ 102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84" h="423">
                      <a:moveTo>
                        <a:pt x="167" y="102"/>
                      </a:moveTo>
                      <a:lnTo>
                        <a:pt x="192" y="45"/>
                      </a:lnTo>
                      <a:lnTo>
                        <a:pt x="260" y="7"/>
                      </a:lnTo>
                      <a:lnTo>
                        <a:pt x="307" y="0"/>
                      </a:lnTo>
                      <a:lnTo>
                        <a:pt x="359" y="0"/>
                      </a:lnTo>
                      <a:lnTo>
                        <a:pt x="445" y="32"/>
                      </a:lnTo>
                      <a:lnTo>
                        <a:pt x="484" y="115"/>
                      </a:lnTo>
                      <a:lnTo>
                        <a:pt x="465" y="225"/>
                      </a:lnTo>
                      <a:lnTo>
                        <a:pt x="404" y="320"/>
                      </a:lnTo>
                      <a:lnTo>
                        <a:pt x="340" y="386"/>
                      </a:lnTo>
                      <a:lnTo>
                        <a:pt x="272" y="415"/>
                      </a:lnTo>
                      <a:lnTo>
                        <a:pt x="221" y="423"/>
                      </a:lnTo>
                      <a:lnTo>
                        <a:pt x="167" y="407"/>
                      </a:lnTo>
                      <a:lnTo>
                        <a:pt x="126" y="362"/>
                      </a:lnTo>
                      <a:lnTo>
                        <a:pt x="106" y="305"/>
                      </a:lnTo>
                      <a:lnTo>
                        <a:pt x="109" y="244"/>
                      </a:lnTo>
                      <a:lnTo>
                        <a:pt x="129" y="171"/>
                      </a:lnTo>
                      <a:lnTo>
                        <a:pt x="138" y="157"/>
                      </a:lnTo>
                      <a:lnTo>
                        <a:pt x="13" y="79"/>
                      </a:lnTo>
                      <a:lnTo>
                        <a:pt x="0" y="60"/>
                      </a:lnTo>
                      <a:lnTo>
                        <a:pt x="0" y="36"/>
                      </a:lnTo>
                      <a:lnTo>
                        <a:pt x="29" y="23"/>
                      </a:lnTo>
                      <a:lnTo>
                        <a:pt x="167" y="10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79" name="Freeform 63"/>
                <p:cNvSpPr>
                  <a:spLocks/>
                </p:cNvSpPr>
                <p:nvPr/>
              </p:nvSpPr>
              <p:spPr bwMode="auto">
                <a:xfrm>
                  <a:off x="5374" y="3408"/>
                  <a:ext cx="144" cy="203"/>
                </a:xfrm>
                <a:custGeom>
                  <a:avLst/>
                  <a:gdLst>
                    <a:gd name="T0" fmla="*/ 70 w 576"/>
                    <a:gd name="T1" fmla="*/ 14 h 812"/>
                    <a:gd name="T2" fmla="*/ 204 w 576"/>
                    <a:gd name="T3" fmla="*/ 48 h 812"/>
                    <a:gd name="T4" fmla="*/ 347 w 576"/>
                    <a:gd name="T5" fmla="*/ 132 h 812"/>
                    <a:gd name="T6" fmla="*/ 430 w 576"/>
                    <a:gd name="T7" fmla="*/ 205 h 812"/>
                    <a:gd name="T8" fmla="*/ 516 w 576"/>
                    <a:gd name="T9" fmla="*/ 293 h 812"/>
                    <a:gd name="T10" fmla="*/ 557 w 576"/>
                    <a:gd name="T11" fmla="*/ 355 h 812"/>
                    <a:gd name="T12" fmla="*/ 576 w 576"/>
                    <a:gd name="T13" fmla="*/ 439 h 812"/>
                    <a:gd name="T14" fmla="*/ 564 w 576"/>
                    <a:gd name="T15" fmla="*/ 474 h 812"/>
                    <a:gd name="T16" fmla="*/ 519 w 576"/>
                    <a:gd name="T17" fmla="*/ 518 h 812"/>
                    <a:gd name="T18" fmla="*/ 411 w 576"/>
                    <a:gd name="T19" fmla="*/ 546 h 812"/>
                    <a:gd name="T20" fmla="*/ 297 w 576"/>
                    <a:gd name="T21" fmla="*/ 561 h 812"/>
                    <a:gd name="T22" fmla="*/ 233 w 576"/>
                    <a:gd name="T23" fmla="*/ 566 h 812"/>
                    <a:gd name="T24" fmla="*/ 252 w 576"/>
                    <a:gd name="T25" fmla="*/ 606 h 812"/>
                    <a:gd name="T26" fmla="*/ 319 w 576"/>
                    <a:gd name="T27" fmla="*/ 671 h 812"/>
                    <a:gd name="T28" fmla="*/ 376 w 576"/>
                    <a:gd name="T29" fmla="*/ 711 h 812"/>
                    <a:gd name="T30" fmla="*/ 439 w 576"/>
                    <a:gd name="T31" fmla="*/ 750 h 812"/>
                    <a:gd name="T32" fmla="*/ 449 w 576"/>
                    <a:gd name="T33" fmla="*/ 787 h 812"/>
                    <a:gd name="T34" fmla="*/ 421 w 576"/>
                    <a:gd name="T35" fmla="*/ 812 h 812"/>
                    <a:gd name="T36" fmla="*/ 372 w 576"/>
                    <a:gd name="T37" fmla="*/ 795 h 812"/>
                    <a:gd name="T38" fmla="*/ 271 w 576"/>
                    <a:gd name="T39" fmla="*/ 700 h 812"/>
                    <a:gd name="T40" fmla="*/ 220 w 576"/>
                    <a:gd name="T41" fmla="*/ 647 h 812"/>
                    <a:gd name="T42" fmla="*/ 185 w 576"/>
                    <a:gd name="T43" fmla="*/ 566 h 812"/>
                    <a:gd name="T44" fmla="*/ 195 w 576"/>
                    <a:gd name="T45" fmla="*/ 537 h 812"/>
                    <a:gd name="T46" fmla="*/ 249 w 576"/>
                    <a:gd name="T47" fmla="*/ 527 h 812"/>
                    <a:gd name="T48" fmla="*/ 344 w 576"/>
                    <a:gd name="T49" fmla="*/ 521 h 812"/>
                    <a:gd name="T50" fmla="*/ 434 w 576"/>
                    <a:gd name="T51" fmla="*/ 503 h 812"/>
                    <a:gd name="T52" fmla="*/ 481 w 576"/>
                    <a:gd name="T53" fmla="*/ 479 h 812"/>
                    <a:gd name="T54" fmla="*/ 516 w 576"/>
                    <a:gd name="T55" fmla="*/ 443 h 812"/>
                    <a:gd name="T56" fmla="*/ 516 w 576"/>
                    <a:gd name="T57" fmla="*/ 408 h 812"/>
                    <a:gd name="T58" fmla="*/ 500 w 576"/>
                    <a:gd name="T59" fmla="*/ 347 h 812"/>
                    <a:gd name="T60" fmla="*/ 462 w 576"/>
                    <a:gd name="T61" fmla="*/ 308 h 812"/>
                    <a:gd name="T62" fmla="*/ 430 w 576"/>
                    <a:gd name="T63" fmla="*/ 265 h 812"/>
                    <a:gd name="T64" fmla="*/ 382 w 576"/>
                    <a:gd name="T65" fmla="*/ 235 h 812"/>
                    <a:gd name="T66" fmla="*/ 319 w 576"/>
                    <a:gd name="T67" fmla="*/ 182 h 812"/>
                    <a:gd name="T68" fmla="*/ 242 w 576"/>
                    <a:gd name="T69" fmla="*/ 142 h 812"/>
                    <a:gd name="T70" fmla="*/ 172 w 576"/>
                    <a:gd name="T71" fmla="*/ 124 h 812"/>
                    <a:gd name="T72" fmla="*/ 87 w 576"/>
                    <a:gd name="T73" fmla="*/ 111 h 812"/>
                    <a:gd name="T74" fmla="*/ 33 w 576"/>
                    <a:gd name="T75" fmla="*/ 92 h 812"/>
                    <a:gd name="T76" fmla="*/ 0 w 576"/>
                    <a:gd name="T77" fmla="*/ 61 h 812"/>
                    <a:gd name="T78" fmla="*/ 0 w 576"/>
                    <a:gd name="T79" fmla="*/ 16 h 812"/>
                    <a:gd name="T80" fmla="*/ 33 w 576"/>
                    <a:gd name="T81" fmla="*/ 0 h 812"/>
                    <a:gd name="T82" fmla="*/ 96 w 576"/>
                    <a:gd name="T83" fmla="*/ 14 h 812"/>
                    <a:gd name="T84" fmla="*/ 105 w 576"/>
                    <a:gd name="T85" fmla="*/ 16 h 812"/>
                    <a:gd name="T86" fmla="*/ 70 w 576"/>
                    <a:gd name="T87" fmla="*/ 14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576" h="812">
                      <a:moveTo>
                        <a:pt x="70" y="14"/>
                      </a:moveTo>
                      <a:lnTo>
                        <a:pt x="204" y="48"/>
                      </a:lnTo>
                      <a:lnTo>
                        <a:pt x="347" y="132"/>
                      </a:lnTo>
                      <a:lnTo>
                        <a:pt x="430" y="205"/>
                      </a:lnTo>
                      <a:lnTo>
                        <a:pt x="516" y="293"/>
                      </a:lnTo>
                      <a:lnTo>
                        <a:pt x="557" y="355"/>
                      </a:lnTo>
                      <a:lnTo>
                        <a:pt x="576" y="439"/>
                      </a:lnTo>
                      <a:lnTo>
                        <a:pt x="564" y="474"/>
                      </a:lnTo>
                      <a:lnTo>
                        <a:pt x="519" y="518"/>
                      </a:lnTo>
                      <a:lnTo>
                        <a:pt x="411" y="546"/>
                      </a:lnTo>
                      <a:lnTo>
                        <a:pt x="297" y="561"/>
                      </a:lnTo>
                      <a:lnTo>
                        <a:pt x="233" y="566"/>
                      </a:lnTo>
                      <a:lnTo>
                        <a:pt x="252" y="606"/>
                      </a:lnTo>
                      <a:lnTo>
                        <a:pt x="319" y="671"/>
                      </a:lnTo>
                      <a:lnTo>
                        <a:pt x="376" y="711"/>
                      </a:lnTo>
                      <a:lnTo>
                        <a:pt x="439" y="750"/>
                      </a:lnTo>
                      <a:lnTo>
                        <a:pt x="449" y="787"/>
                      </a:lnTo>
                      <a:lnTo>
                        <a:pt x="421" y="812"/>
                      </a:lnTo>
                      <a:lnTo>
                        <a:pt x="372" y="795"/>
                      </a:lnTo>
                      <a:lnTo>
                        <a:pt x="271" y="700"/>
                      </a:lnTo>
                      <a:lnTo>
                        <a:pt x="220" y="647"/>
                      </a:lnTo>
                      <a:lnTo>
                        <a:pt x="185" y="566"/>
                      </a:lnTo>
                      <a:lnTo>
                        <a:pt x="195" y="537"/>
                      </a:lnTo>
                      <a:lnTo>
                        <a:pt x="249" y="527"/>
                      </a:lnTo>
                      <a:lnTo>
                        <a:pt x="344" y="521"/>
                      </a:lnTo>
                      <a:lnTo>
                        <a:pt x="434" y="503"/>
                      </a:lnTo>
                      <a:lnTo>
                        <a:pt x="481" y="479"/>
                      </a:lnTo>
                      <a:lnTo>
                        <a:pt x="516" y="443"/>
                      </a:lnTo>
                      <a:lnTo>
                        <a:pt x="516" y="408"/>
                      </a:lnTo>
                      <a:lnTo>
                        <a:pt x="500" y="347"/>
                      </a:lnTo>
                      <a:lnTo>
                        <a:pt x="462" y="308"/>
                      </a:lnTo>
                      <a:lnTo>
                        <a:pt x="430" y="265"/>
                      </a:lnTo>
                      <a:lnTo>
                        <a:pt x="382" y="235"/>
                      </a:lnTo>
                      <a:lnTo>
                        <a:pt x="319" y="182"/>
                      </a:lnTo>
                      <a:lnTo>
                        <a:pt x="242" y="142"/>
                      </a:lnTo>
                      <a:lnTo>
                        <a:pt x="172" y="124"/>
                      </a:lnTo>
                      <a:lnTo>
                        <a:pt x="87" y="111"/>
                      </a:lnTo>
                      <a:lnTo>
                        <a:pt x="33" y="92"/>
                      </a:lnTo>
                      <a:lnTo>
                        <a:pt x="0" y="61"/>
                      </a:lnTo>
                      <a:lnTo>
                        <a:pt x="0" y="16"/>
                      </a:lnTo>
                      <a:lnTo>
                        <a:pt x="33" y="0"/>
                      </a:lnTo>
                      <a:lnTo>
                        <a:pt x="96" y="14"/>
                      </a:lnTo>
                      <a:lnTo>
                        <a:pt x="105" y="16"/>
                      </a:lnTo>
                      <a:lnTo>
                        <a:pt x="7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0" name="Freeform 64"/>
                <p:cNvSpPr>
                  <a:spLocks/>
                </p:cNvSpPr>
                <p:nvPr/>
              </p:nvSpPr>
              <p:spPr bwMode="auto">
                <a:xfrm>
                  <a:off x="5164" y="3185"/>
                  <a:ext cx="167" cy="230"/>
                </a:xfrm>
                <a:custGeom>
                  <a:avLst/>
                  <a:gdLst>
                    <a:gd name="T0" fmla="*/ 611 w 668"/>
                    <a:gd name="T1" fmla="*/ 790 h 919"/>
                    <a:gd name="T2" fmla="*/ 662 w 668"/>
                    <a:gd name="T3" fmla="*/ 831 h 919"/>
                    <a:gd name="T4" fmla="*/ 668 w 668"/>
                    <a:gd name="T5" fmla="*/ 872 h 919"/>
                    <a:gd name="T6" fmla="*/ 649 w 668"/>
                    <a:gd name="T7" fmla="*/ 911 h 919"/>
                    <a:gd name="T8" fmla="*/ 595 w 668"/>
                    <a:gd name="T9" fmla="*/ 919 h 919"/>
                    <a:gd name="T10" fmla="*/ 525 w 668"/>
                    <a:gd name="T11" fmla="*/ 840 h 919"/>
                    <a:gd name="T12" fmla="*/ 496 w 668"/>
                    <a:gd name="T13" fmla="*/ 773 h 919"/>
                    <a:gd name="T14" fmla="*/ 443 w 668"/>
                    <a:gd name="T15" fmla="*/ 689 h 919"/>
                    <a:gd name="T16" fmla="*/ 391 w 668"/>
                    <a:gd name="T17" fmla="*/ 594 h 919"/>
                    <a:gd name="T18" fmla="*/ 344 w 668"/>
                    <a:gd name="T19" fmla="*/ 515 h 919"/>
                    <a:gd name="T20" fmla="*/ 277 w 668"/>
                    <a:gd name="T21" fmla="*/ 417 h 919"/>
                    <a:gd name="T22" fmla="*/ 194 w 668"/>
                    <a:gd name="T23" fmla="*/ 325 h 919"/>
                    <a:gd name="T24" fmla="*/ 127 w 668"/>
                    <a:gd name="T25" fmla="*/ 245 h 919"/>
                    <a:gd name="T26" fmla="*/ 96 w 668"/>
                    <a:gd name="T27" fmla="*/ 222 h 919"/>
                    <a:gd name="T28" fmla="*/ 67 w 668"/>
                    <a:gd name="T29" fmla="*/ 222 h 919"/>
                    <a:gd name="T30" fmla="*/ 22 w 668"/>
                    <a:gd name="T31" fmla="*/ 205 h 919"/>
                    <a:gd name="T32" fmla="*/ 10 w 668"/>
                    <a:gd name="T33" fmla="*/ 171 h 919"/>
                    <a:gd name="T34" fmla="*/ 0 w 668"/>
                    <a:gd name="T35" fmla="*/ 110 h 919"/>
                    <a:gd name="T36" fmla="*/ 10 w 668"/>
                    <a:gd name="T37" fmla="*/ 52 h 919"/>
                    <a:gd name="T38" fmla="*/ 32 w 668"/>
                    <a:gd name="T39" fmla="*/ 15 h 919"/>
                    <a:gd name="T40" fmla="*/ 60 w 668"/>
                    <a:gd name="T41" fmla="*/ 0 h 919"/>
                    <a:gd name="T42" fmla="*/ 99 w 668"/>
                    <a:gd name="T43" fmla="*/ 20 h 919"/>
                    <a:gd name="T44" fmla="*/ 117 w 668"/>
                    <a:gd name="T45" fmla="*/ 7 h 919"/>
                    <a:gd name="T46" fmla="*/ 134 w 668"/>
                    <a:gd name="T47" fmla="*/ 37 h 919"/>
                    <a:gd name="T48" fmla="*/ 147 w 668"/>
                    <a:gd name="T49" fmla="*/ 110 h 919"/>
                    <a:gd name="T50" fmla="*/ 137 w 668"/>
                    <a:gd name="T51" fmla="*/ 147 h 919"/>
                    <a:gd name="T52" fmla="*/ 144 w 668"/>
                    <a:gd name="T53" fmla="*/ 205 h 919"/>
                    <a:gd name="T54" fmla="*/ 175 w 668"/>
                    <a:gd name="T55" fmla="*/ 245 h 919"/>
                    <a:gd name="T56" fmla="*/ 251 w 668"/>
                    <a:gd name="T57" fmla="*/ 330 h 919"/>
                    <a:gd name="T58" fmla="*/ 309 w 668"/>
                    <a:gd name="T59" fmla="*/ 388 h 919"/>
                    <a:gd name="T60" fmla="*/ 366 w 668"/>
                    <a:gd name="T61" fmla="*/ 459 h 919"/>
                    <a:gd name="T62" fmla="*/ 401 w 668"/>
                    <a:gd name="T63" fmla="*/ 506 h 919"/>
                    <a:gd name="T64" fmla="*/ 471 w 668"/>
                    <a:gd name="T65" fmla="*/ 583 h 919"/>
                    <a:gd name="T66" fmla="*/ 525 w 668"/>
                    <a:gd name="T67" fmla="*/ 674 h 919"/>
                    <a:gd name="T68" fmla="*/ 576 w 668"/>
                    <a:gd name="T69" fmla="*/ 777 h 919"/>
                    <a:gd name="T70" fmla="*/ 611 w 668"/>
                    <a:gd name="T71" fmla="*/ 790 h 9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68" h="919">
                      <a:moveTo>
                        <a:pt x="611" y="790"/>
                      </a:moveTo>
                      <a:lnTo>
                        <a:pt x="662" y="831"/>
                      </a:lnTo>
                      <a:lnTo>
                        <a:pt x="668" y="872"/>
                      </a:lnTo>
                      <a:lnTo>
                        <a:pt x="649" y="911"/>
                      </a:lnTo>
                      <a:lnTo>
                        <a:pt x="595" y="919"/>
                      </a:lnTo>
                      <a:lnTo>
                        <a:pt x="525" y="840"/>
                      </a:lnTo>
                      <a:lnTo>
                        <a:pt x="496" y="773"/>
                      </a:lnTo>
                      <a:lnTo>
                        <a:pt x="443" y="689"/>
                      </a:lnTo>
                      <a:lnTo>
                        <a:pt x="391" y="594"/>
                      </a:lnTo>
                      <a:lnTo>
                        <a:pt x="344" y="515"/>
                      </a:lnTo>
                      <a:lnTo>
                        <a:pt x="277" y="417"/>
                      </a:lnTo>
                      <a:lnTo>
                        <a:pt x="194" y="325"/>
                      </a:lnTo>
                      <a:lnTo>
                        <a:pt x="127" y="245"/>
                      </a:lnTo>
                      <a:lnTo>
                        <a:pt x="96" y="222"/>
                      </a:lnTo>
                      <a:lnTo>
                        <a:pt x="67" y="222"/>
                      </a:lnTo>
                      <a:lnTo>
                        <a:pt x="22" y="205"/>
                      </a:lnTo>
                      <a:lnTo>
                        <a:pt x="10" y="171"/>
                      </a:lnTo>
                      <a:lnTo>
                        <a:pt x="0" y="110"/>
                      </a:lnTo>
                      <a:lnTo>
                        <a:pt x="10" y="52"/>
                      </a:lnTo>
                      <a:lnTo>
                        <a:pt x="32" y="15"/>
                      </a:lnTo>
                      <a:lnTo>
                        <a:pt x="60" y="0"/>
                      </a:lnTo>
                      <a:lnTo>
                        <a:pt x="99" y="20"/>
                      </a:lnTo>
                      <a:lnTo>
                        <a:pt x="117" y="7"/>
                      </a:lnTo>
                      <a:lnTo>
                        <a:pt x="134" y="37"/>
                      </a:lnTo>
                      <a:lnTo>
                        <a:pt x="147" y="110"/>
                      </a:lnTo>
                      <a:lnTo>
                        <a:pt x="137" y="147"/>
                      </a:lnTo>
                      <a:lnTo>
                        <a:pt x="144" y="205"/>
                      </a:lnTo>
                      <a:lnTo>
                        <a:pt x="175" y="245"/>
                      </a:lnTo>
                      <a:lnTo>
                        <a:pt x="251" y="330"/>
                      </a:lnTo>
                      <a:lnTo>
                        <a:pt x="309" y="388"/>
                      </a:lnTo>
                      <a:lnTo>
                        <a:pt x="366" y="459"/>
                      </a:lnTo>
                      <a:lnTo>
                        <a:pt x="401" y="506"/>
                      </a:lnTo>
                      <a:lnTo>
                        <a:pt x="471" y="583"/>
                      </a:lnTo>
                      <a:lnTo>
                        <a:pt x="525" y="674"/>
                      </a:lnTo>
                      <a:lnTo>
                        <a:pt x="576" y="777"/>
                      </a:lnTo>
                      <a:lnTo>
                        <a:pt x="611" y="7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1" name="Freeform 65"/>
                <p:cNvSpPr>
                  <a:spLocks/>
                </p:cNvSpPr>
                <p:nvPr/>
              </p:nvSpPr>
              <p:spPr bwMode="auto">
                <a:xfrm>
                  <a:off x="5290" y="3381"/>
                  <a:ext cx="103" cy="210"/>
                </a:xfrm>
                <a:custGeom>
                  <a:avLst/>
                  <a:gdLst>
                    <a:gd name="T0" fmla="*/ 13 w 411"/>
                    <a:gd name="T1" fmla="*/ 221 h 841"/>
                    <a:gd name="T2" fmla="*/ 57 w 411"/>
                    <a:gd name="T3" fmla="*/ 111 h 841"/>
                    <a:gd name="T4" fmla="*/ 95 w 411"/>
                    <a:gd name="T5" fmla="*/ 58 h 841"/>
                    <a:gd name="T6" fmla="*/ 162 w 411"/>
                    <a:gd name="T7" fmla="*/ 4 h 841"/>
                    <a:gd name="T8" fmla="*/ 220 w 411"/>
                    <a:gd name="T9" fmla="*/ 0 h 841"/>
                    <a:gd name="T10" fmla="*/ 280 w 411"/>
                    <a:gd name="T11" fmla="*/ 17 h 841"/>
                    <a:gd name="T12" fmla="*/ 334 w 411"/>
                    <a:gd name="T13" fmla="*/ 56 h 841"/>
                    <a:gd name="T14" fmla="*/ 334 w 411"/>
                    <a:gd name="T15" fmla="*/ 129 h 841"/>
                    <a:gd name="T16" fmla="*/ 309 w 411"/>
                    <a:gd name="T17" fmla="*/ 193 h 841"/>
                    <a:gd name="T18" fmla="*/ 309 w 411"/>
                    <a:gd name="T19" fmla="*/ 309 h 841"/>
                    <a:gd name="T20" fmla="*/ 319 w 411"/>
                    <a:gd name="T21" fmla="*/ 485 h 841"/>
                    <a:gd name="T22" fmla="*/ 366 w 411"/>
                    <a:gd name="T23" fmla="*/ 594 h 841"/>
                    <a:gd name="T24" fmla="*/ 411 w 411"/>
                    <a:gd name="T25" fmla="*/ 680 h 841"/>
                    <a:gd name="T26" fmla="*/ 411 w 411"/>
                    <a:gd name="T27" fmla="*/ 747 h 841"/>
                    <a:gd name="T28" fmla="*/ 362 w 411"/>
                    <a:gd name="T29" fmla="*/ 809 h 841"/>
                    <a:gd name="T30" fmla="*/ 324 w 411"/>
                    <a:gd name="T31" fmla="*/ 839 h 841"/>
                    <a:gd name="T32" fmla="*/ 267 w 411"/>
                    <a:gd name="T33" fmla="*/ 841 h 841"/>
                    <a:gd name="T34" fmla="*/ 200 w 411"/>
                    <a:gd name="T35" fmla="*/ 841 h 841"/>
                    <a:gd name="T36" fmla="*/ 127 w 411"/>
                    <a:gd name="T37" fmla="*/ 822 h 841"/>
                    <a:gd name="T38" fmla="*/ 57 w 411"/>
                    <a:gd name="T39" fmla="*/ 712 h 841"/>
                    <a:gd name="T40" fmla="*/ 19 w 411"/>
                    <a:gd name="T41" fmla="*/ 580 h 841"/>
                    <a:gd name="T42" fmla="*/ 0 w 411"/>
                    <a:gd name="T43" fmla="*/ 478 h 841"/>
                    <a:gd name="T44" fmla="*/ 0 w 411"/>
                    <a:gd name="T45" fmla="*/ 356 h 841"/>
                    <a:gd name="T46" fmla="*/ 13 w 411"/>
                    <a:gd name="T47" fmla="*/ 221 h 8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11" h="841">
                      <a:moveTo>
                        <a:pt x="13" y="221"/>
                      </a:moveTo>
                      <a:lnTo>
                        <a:pt x="57" y="111"/>
                      </a:lnTo>
                      <a:lnTo>
                        <a:pt x="95" y="58"/>
                      </a:lnTo>
                      <a:lnTo>
                        <a:pt x="162" y="4"/>
                      </a:lnTo>
                      <a:lnTo>
                        <a:pt x="220" y="0"/>
                      </a:lnTo>
                      <a:lnTo>
                        <a:pt x="280" y="17"/>
                      </a:lnTo>
                      <a:lnTo>
                        <a:pt x="334" y="56"/>
                      </a:lnTo>
                      <a:lnTo>
                        <a:pt x="334" y="129"/>
                      </a:lnTo>
                      <a:lnTo>
                        <a:pt x="309" y="193"/>
                      </a:lnTo>
                      <a:lnTo>
                        <a:pt x="309" y="309"/>
                      </a:lnTo>
                      <a:lnTo>
                        <a:pt x="319" y="485"/>
                      </a:lnTo>
                      <a:lnTo>
                        <a:pt x="366" y="594"/>
                      </a:lnTo>
                      <a:lnTo>
                        <a:pt x="411" y="680"/>
                      </a:lnTo>
                      <a:lnTo>
                        <a:pt x="411" y="747"/>
                      </a:lnTo>
                      <a:lnTo>
                        <a:pt x="362" y="809"/>
                      </a:lnTo>
                      <a:lnTo>
                        <a:pt x="324" y="839"/>
                      </a:lnTo>
                      <a:lnTo>
                        <a:pt x="267" y="841"/>
                      </a:lnTo>
                      <a:lnTo>
                        <a:pt x="200" y="841"/>
                      </a:lnTo>
                      <a:lnTo>
                        <a:pt x="127" y="822"/>
                      </a:lnTo>
                      <a:lnTo>
                        <a:pt x="57" y="712"/>
                      </a:lnTo>
                      <a:lnTo>
                        <a:pt x="19" y="580"/>
                      </a:lnTo>
                      <a:lnTo>
                        <a:pt x="0" y="478"/>
                      </a:lnTo>
                      <a:lnTo>
                        <a:pt x="0" y="356"/>
                      </a:lnTo>
                      <a:lnTo>
                        <a:pt x="13" y="22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2" name="Freeform 66"/>
                <p:cNvSpPr>
                  <a:spLocks/>
                </p:cNvSpPr>
                <p:nvPr/>
              </p:nvSpPr>
              <p:spPr bwMode="auto">
                <a:xfrm>
                  <a:off x="5329" y="3560"/>
                  <a:ext cx="87" cy="221"/>
                </a:xfrm>
                <a:custGeom>
                  <a:avLst/>
                  <a:gdLst>
                    <a:gd name="T0" fmla="*/ 190 w 347"/>
                    <a:gd name="T1" fmla="*/ 15 h 881"/>
                    <a:gd name="T2" fmla="*/ 146 w 347"/>
                    <a:gd name="T3" fmla="*/ 0 h 881"/>
                    <a:gd name="T4" fmla="*/ 105 w 347"/>
                    <a:gd name="T5" fmla="*/ 21 h 881"/>
                    <a:gd name="T6" fmla="*/ 79 w 347"/>
                    <a:gd name="T7" fmla="*/ 95 h 881"/>
                    <a:gd name="T8" fmla="*/ 105 w 347"/>
                    <a:gd name="T9" fmla="*/ 215 h 881"/>
                    <a:gd name="T10" fmla="*/ 146 w 347"/>
                    <a:gd name="T11" fmla="*/ 278 h 881"/>
                    <a:gd name="T12" fmla="*/ 190 w 347"/>
                    <a:gd name="T13" fmla="*/ 389 h 881"/>
                    <a:gd name="T14" fmla="*/ 213 w 347"/>
                    <a:gd name="T15" fmla="*/ 445 h 881"/>
                    <a:gd name="T16" fmla="*/ 213 w 347"/>
                    <a:gd name="T17" fmla="*/ 516 h 881"/>
                    <a:gd name="T18" fmla="*/ 155 w 347"/>
                    <a:gd name="T19" fmla="*/ 587 h 881"/>
                    <a:gd name="T20" fmla="*/ 76 w 347"/>
                    <a:gd name="T21" fmla="*/ 663 h 881"/>
                    <a:gd name="T22" fmla="*/ 28 w 347"/>
                    <a:gd name="T23" fmla="*/ 704 h 881"/>
                    <a:gd name="T24" fmla="*/ 0 w 347"/>
                    <a:gd name="T25" fmla="*/ 736 h 881"/>
                    <a:gd name="T26" fmla="*/ 0 w 347"/>
                    <a:gd name="T27" fmla="*/ 770 h 881"/>
                    <a:gd name="T28" fmla="*/ 31 w 347"/>
                    <a:gd name="T29" fmla="*/ 775 h 881"/>
                    <a:gd name="T30" fmla="*/ 108 w 347"/>
                    <a:gd name="T31" fmla="*/ 792 h 881"/>
                    <a:gd name="T32" fmla="*/ 220 w 347"/>
                    <a:gd name="T33" fmla="*/ 839 h 881"/>
                    <a:gd name="T34" fmla="*/ 251 w 347"/>
                    <a:gd name="T35" fmla="*/ 873 h 881"/>
                    <a:gd name="T36" fmla="*/ 295 w 347"/>
                    <a:gd name="T37" fmla="*/ 881 h 881"/>
                    <a:gd name="T38" fmla="*/ 347 w 347"/>
                    <a:gd name="T39" fmla="*/ 841 h 881"/>
                    <a:gd name="T40" fmla="*/ 315 w 347"/>
                    <a:gd name="T41" fmla="*/ 823 h 881"/>
                    <a:gd name="T42" fmla="*/ 193 w 347"/>
                    <a:gd name="T43" fmla="*/ 786 h 881"/>
                    <a:gd name="T44" fmla="*/ 114 w 347"/>
                    <a:gd name="T45" fmla="*/ 767 h 881"/>
                    <a:gd name="T46" fmla="*/ 56 w 347"/>
                    <a:gd name="T47" fmla="*/ 746 h 881"/>
                    <a:gd name="T48" fmla="*/ 56 w 347"/>
                    <a:gd name="T49" fmla="*/ 738 h 881"/>
                    <a:gd name="T50" fmla="*/ 66 w 347"/>
                    <a:gd name="T51" fmla="*/ 719 h 881"/>
                    <a:gd name="T52" fmla="*/ 105 w 347"/>
                    <a:gd name="T53" fmla="*/ 682 h 881"/>
                    <a:gd name="T54" fmla="*/ 213 w 347"/>
                    <a:gd name="T55" fmla="*/ 603 h 881"/>
                    <a:gd name="T56" fmla="*/ 276 w 347"/>
                    <a:gd name="T57" fmla="*/ 536 h 881"/>
                    <a:gd name="T58" fmla="*/ 290 w 347"/>
                    <a:gd name="T59" fmla="*/ 489 h 881"/>
                    <a:gd name="T60" fmla="*/ 280 w 347"/>
                    <a:gd name="T61" fmla="*/ 420 h 881"/>
                    <a:gd name="T62" fmla="*/ 251 w 347"/>
                    <a:gd name="T63" fmla="*/ 365 h 881"/>
                    <a:gd name="T64" fmla="*/ 213 w 347"/>
                    <a:gd name="T65" fmla="*/ 286 h 881"/>
                    <a:gd name="T66" fmla="*/ 200 w 347"/>
                    <a:gd name="T67" fmla="*/ 204 h 881"/>
                    <a:gd name="T68" fmla="*/ 200 w 347"/>
                    <a:gd name="T69" fmla="*/ 124 h 881"/>
                    <a:gd name="T70" fmla="*/ 200 w 347"/>
                    <a:gd name="T71" fmla="*/ 53 h 881"/>
                    <a:gd name="T72" fmla="*/ 190 w 347"/>
                    <a:gd name="T73" fmla="*/ 15 h 8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47" h="881">
                      <a:moveTo>
                        <a:pt x="190" y="15"/>
                      </a:moveTo>
                      <a:lnTo>
                        <a:pt x="146" y="0"/>
                      </a:lnTo>
                      <a:lnTo>
                        <a:pt x="105" y="21"/>
                      </a:lnTo>
                      <a:lnTo>
                        <a:pt x="79" y="95"/>
                      </a:lnTo>
                      <a:lnTo>
                        <a:pt x="105" y="215"/>
                      </a:lnTo>
                      <a:lnTo>
                        <a:pt x="146" y="278"/>
                      </a:lnTo>
                      <a:lnTo>
                        <a:pt x="190" y="389"/>
                      </a:lnTo>
                      <a:lnTo>
                        <a:pt x="213" y="445"/>
                      </a:lnTo>
                      <a:lnTo>
                        <a:pt x="213" y="516"/>
                      </a:lnTo>
                      <a:lnTo>
                        <a:pt x="155" y="587"/>
                      </a:lnTo>
                      <a:lnTo>
                        <a:pt x="76" y="663"/>
                      </a:lnTo>
                      <a:lnTo>
                        <a:pt x="28" y="704"/>
                      </a:lnTo>
                      <a:lnTo>
                        <a:pt x="0" y="736"/>
                      </a:lnTo>
                      <a:lnTo>
                        <a:pt x="0" y="770"/>
                      </a:lnTo>
                      <a:lnTo>
                        <a:pt x="31" y="775"/>
                      </a:lnTo>
                      <a:lnTo>
                        <a:pt x="108" y="792"/>
                      </a:lnTo>
                      <a:lnTo>
                        <a:pt x="220" y="839"/>
                      </a:lnTo>
                      <a:lnTo>
                        <a:pt x="251" y="873"/>
                      </a:lnTo>
                      <a:lnTo>
                        <a:pt x="295" y="881"/>
                      </a:lnTo>
                      <a:lnTo>
                        <a:pt x="347" y="841"/>
                      </a:lnTo>
                      <a:lnTo>
                        <a:pt x="315" y="823"/>
                      </a:lnTo>
                      <a:lnTo>
                        <a:pt x="193" y="786"/>
                      </a:lnTo>
                      <a:lnTo>
                        <a:pt x="114" y="767"/>
                      </a:lnTo>
                      <a:lnTo>
                        <a:pt x="56" y="746"/>
                      </a:lnTo>
                      <a:lnTo>
                        <a:pt x="56" y="738"/>
                      </a:lnTo>
                      <a:lnTo>
                        <a:pt x="66" y="719"/>
                      </a:lnTo>
                      <a:lnTo>
                        <a:pt x="105" y="682"/>
                      </a:lnTo>
                      <a:lnTo>
                        <a:pt x="213" y="603"/>
                      </a:lnTo>
                      <a:lnTo>
                        <a:pt x="276" y="536"/>
                      </a:lnTo>
                      <a:lnTo>
                        <a:pt x="290" y="489"/>
                      </a:lnTo>
                      <a:lnTo>
                        <a:pt x="280" y="420"/>
                      </a:lnTo>
                      <a:lnTo>
                        <a:pt x="251" y="365"/>
                      </a:lnTo>
                      <a:lnTo>
                        <a:pt x="213" y="286"/>
                      </a:lnTo>
                      <a:lnTo>
                        <a:pt x="200" y="204"/>
                      </a:lnTo>
                      <a:lnTo>
                        <a:pt x="200" y="124"/>
                      </a:lnTo>
                      <a:lnTo>
                        <a:pt x="200" y="53"/>
                      </a:lnTo>
                      <a:lnTo>
                        <a:pt x="19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3" name="Freeform 67"/>
                <p:cNvSpPr>
                  <a:spLocks/>
                </p:cNvSpPr>
                <p:nvPr/>
              </p:nvSpPr>
              <p:spPr bwMode="auto">
                <a:xfrm>
                  <a:off x="5276" y="3562"/>
                  <a:ext cx="71" cy="238"/>
                </a:xfrm>
                <a:custGeom>
                  <a:avLst/>
                  <a:gdLst>
                    <a:gd name="T0" fmla="*/ 145 w 284"/>
                    <a:gd name="T1" fmla="*/ 147 h 952"/>
                    <a:gd name="T2" fmla="*/ 180 w 284"/>
                    <a:gd name="T3" fmla="*/ 48 h 952"/>
                    <a:gd name="T4" fmla="*/ 220 w 284"/>
                    <a:gd name="T5" fmla="*/ 0 h 952"/>
                    <a:gd name="T6" fmla="*/ 249 w 284"/>
                    <a:gd name="T7" fmla="*/ 0 h 952"/>
                    <a:gd name="T8" fmla="*/ 284 w 284"/>
                    <a:gd name="T9" fmla="*/ 24 h 952"/>
                    <a:gd name="T10" fmla="*/ 274 w 284"/>
                    <a:gd name="T11" fmla="*/ 108 h 952"/>
                    <a:gd name="T12" fmla="*/ 245 w 284"/>
                    <a:gd name="T13" fmla="*/ 179 h 952"/>
                    <a:gd name="T14" fmla="*/ 182 w 284"/>
                    <a:gd name="T15" fmla="*/ 254 h 952"/>
                    <a:gd name="T16" fmla="*/ 126 w 284"/>
                    <a:gd name="T17" fmla="*/ 373 h 952"/>
                    <a:gd name="T18" fmla="*/ 94 w 284"/>
                    <a:gd name="T19" fmla="*/ 442 h 952"/>
                    <a:gd name="T20" fmla="*/ 78 w 284"/>
                    <a:gd name="T21" fmla="*/ 508 h 952"/>
                    <a:gd name="T22" fmla="*/ 88 w 284"/>
                    <a:gd name="T23" fmla="*/ 576 h 952"/>
                    <a:gd name="T24" fmla="*/ 113 w 284"/>
                    <a:gd name="T25" fmla="*/ 659 h 952"/>
                    <a:gd name="T26" fmla="*/ 135 w 284"/>
                    <a:gd name="T27" fmla="*/ 703 h 952"/>
                    <a:gd name="T28" fmla="*/ 155 w 284"/>
                    <a:gd name="T29" fmla="*/ 767 h 952"/>
                    <a:gd name="T30" fmla="*/ 151 w 284"/>
                    <a:gd name="T31" fmla="*/ 793 h 952"/>
                    <a:gd name="T32" fmla="*/ 106 w 284"/>
                    <a:gd name="T33" fmla="*/ 894 h 952"/>
                    <a:gd name="T34" fmla="*/ 94 w 284"/>
                    <a:gd name="T35" fmla="*/ 950 h 952"/>
                    <a:gd name="T36" fmla="*/ 56 w 284"/>
                    <a:gd name="T37" fmla="*/ 952 h 952"/>
                    <a:gd name="T38" fmla="*/ 9 w 284"/>
                    <a:gd name="T39" fmla="*/ 926 h 952"/>
                    <a:gd name="T40" fmla="*/ 2 w 284"/>
                    <a:gd name="T41" fmla="*/ 902 h 952"/>
                    <a:gd name="T42" fmla="*/ 22 w 284"/>
                    <a:gd name="T43" fmla="*/ 873 h 952"/>
                    <a:gd name="T44" fmla="*/ 76 w 284"/>
                    <a:gd name="T45" fmla="*/ 817 h 952"/>
                    <a:gd name="T46" fmla="*/ 106 w 284"/>
                    <a:gd name="T47" fmla="*/ 786 h 952"/>
                    <a:gd name="T48" fmla="*/ 113 w 284"/>
                    <a:gd name="T49" fmla="*/ 759 h 952"/>
                    <a:gd name="T50" fmla="*/ 94 w 284"/>
                    <a:gd name="T51" fmla="*/ 711 h 952"/>
                    <a:gd name="T52" fmla="*/ 59 w 284"/>
                    <a:gd name="T53" fmla="*/ 651 h 952"/>
                    <a:gd name="T54" fmla="*/ 28 w 284"/>
                    <a:gd name="T55" fmla="*/ 579 h 952"/>
                    <a:gd name="T56" fmla="*/ 9 w 284"/>
                    <a:gd name="T57" fmla="*/ 528 h 952"/>
                    <a:gd name="T58" fmla="*/ 0 w 284"/>
                    <a:gd name="T59" fmla="*/ 468 h 952"/>
                    <a:gd name="T60" fmla="*/ 28 w 284"/>
                    <a:gd name="T61" fmla="*/ 405 h 952"/>
                    <a:gd name="T62" fmla="*/ 69 w 284"/>
                    <a:gd name="T63" fmla="*/ 317 h 952"/>
                    <a:gd name="T64" fmla="*/ 126 w 284"/>
                    <a:gd name="T65" fmla="*/ 220 h 952"/>
                    <a:gd name="T66" fmla="*/ 145 w 284"/>
                    <a:gd name="T67" fmla="*/ 147 h 9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84" h="952">
                      <a:moveTo>
                        <a:pt x="145" y="147"/>
                      </a:moveTo>
                      <a:lnTo>
                        <a:pt x="180" y="48"/>
                      </a:lnTo>
                      <a:lnTo>
                        <a:pt x="220" y="0"/>
                      </a:lnTo>
                      <a:lnTo>
                        <a:pt x="249" y="0"/>
                      </a:lnTo>
                      <a:lnTo>
                        <a:pt x="284" y="24"/>
                      </a:lnTo>
                      <a:lnTo>
                        <a:pt x="274" y="108"/>
                      </a:lnTo>
                      <a:lnTo>
                        <a:pt x="245" y="179"/>
                      </a:lnTo>
                      <a:lnTo>
                        <a:pt x="182" y="254"/>
                      </a:lnTo>
                      <a:lnTo>
                        <a:pt x="126" y="373"/>
                      </a:lnTo>
                      <a:lnTo>
                        <a:pt x="94" y="442"/>
                      </a:lnTo>
                      <a:lnTo>
                        <a:pt x="78" y="508"/>
                      </a:lnTo>
                      <a:lnTo>
                        <a:pt x="88" y="576"/>
                      </a:lnTo>
                      <a:lnTo>
                        <a:pt x="113" y="659"/>
                      </a:lnTo>
                      <a:lnTo>
                        <a:pt x="135" y="703"/>
                      </a:lnTo>
                      <a:lnTo>
                        <a:pt x="155" y="767"/>
                      </a:lnTo>
                      <a:lnTo>
                        <a:pt x="151" y="793"/>
                      </a:lnTo>
                      <a:lnTo>
                        <a:pt x="106" y="894"/>
                      </a:lnTo>
                      <a:lnTo>
                        <a:pt x="94" y="950"/>
                      </a:lnTo>
                      <a:lnTo>
                        <a:pt x="56" y="952"/>
                      </a:lnTo>
                      <a:lnTo>
                        <a:pt x="9" y="926"/>
                      </a:lnTo>
                      <a:lnTo>
                        <a:pt x="2" y="902"/>
                      </a:lnTo>
                      <a:lnTo>
                        <a:pt x="22" y="873"/>
                      </a:lnTo>
                      <a:lnTo>
                        <a:pt x="76" y="817"/>
                      </a:lnTo>
                      <a:lnTo>
                        <a:pt x="106" y="786"/>
                      </a:lnTo>
                      <a:lnTo>
                        <a:pt x="113" y="759"/>
                      </a:lnTo>
                      <a:lnTo>
                        <a:pt x="94" y="711"/>
                      </a:lnTo>
                      <a:lnTo>
                        <a:pt x="59" y="651"/>
                      </a:lnTo>
                      <a:lnTo>
                        <a:pt x="28" y="579"/>
                      </a:lnTo>
                      <a:lnTo>
                        <a:pt x="9" y="528"/>
                      </a:lnTo>
                      <a:lnTo>
                        <a:pt x="0" y="468"/>
                      </a:lnTo>
                      <a:lnTo>
                        <a:pt x="28" y="405"/>
                      </a:lnTo>
                      <a:lnTo>
                        <a:pt x="69" y="317"/>
                      </a:lnTo>
                      <a:lnTo>
                        <a:pt x="126" y="220"/>
                      </a:lnTo>
                      <a:lnTo>
                        <a:pt x="145" y="1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</p:grpSp>
          <p:grpSp>
            <p:nvGrpSpPr>
              <p:cNvPr id="34891" name="Group 75"/>
              <p:cNvGrpSpPr>
                <a:grpSpLocks/>
              </p:cNvGrpSpPr>
              <p:nvPr/>
            </p:nvGrpSpPr>
            <p:grpSpPr bwMode="auto">
              <a:xfrm>
                <a:off x="4848" y="3120"/>
                <a:ext cx="388" cy="677"/>
                <a:chOff x="4848" y="3120"/>
                <a:chExt cx="388" cy="677"/>
              </a:xfrm>
            </p:grpSpPr>
            <p:sp>
              <p:nvSpPr>
                <p:cNvPr id="34885" name="Freeform 69"/>
                <p:cNvSpPr>
                  <a:spLocks/>
                </p:cNvSpPr>
                <p:nvPr/>
              </p:nvSpPr>
              <p:spPr bwMode="auto">
                <a:xfrm>
                  <a:off x="5035" y="3277"/>
                  <a:ext cx="77" cy="111"/>
                </a:xfrm>
                <a:custGeom>
                  <a:avLst/>
                  <a:gdLst>
                    <a:gd name="T0" fmla="*/ 3 w 309"/>
                    <a:gd name="T1" fmla="*/ 227 h 442"/>
                    <a:gd name="T2" fmla="*/ 13 w 309"/>
                    <a:gd name="T3" fmla="*/ 178 h 442"/>
                    <a:gd name="T4" fmla="*/ 41 w 309"/>
                    <a:gd name="T5" fmla="*/ 134 h 442"/>
                    <a:gd name="T6" fmla="*/ 80 w 309"/>
                    <a:gd name="T7" fmla="*/ 111 h 442"/>
                    <a:gd name="T8" fmla="*/ 118 w 309"/>
                    <a:gd name="T9" fmla="*/ 92 h 442"/>
                    <a:gd name="T10" fmla="*/ 128 w 309"/>
                    <a:gd name="T11" fmla="*/ 0 h 442"/>
                    <a:gd name="T12" fmla="*/ 163 w 309"/>
                    <a:gd name="T13" fmla="*/ 10 h 442"/>
                    <a:gd name="T14" fmla="*/ 156 w 309"/>
                    <a:gd name="T15" fmla="*/ 97 h 442"/>
                    <a:gd name="T16" fmla="*/ 195 w 309"/>
                    <a:gd name="T17" fmla="*/ 103 h 442"/>
                    <a:gd name="T18" fmla="*/ 251 w 309"/>
                    <a:gd name="T19" fmla="*/ 129 h 442"/>
                    <a:gd name="T20" fmla="*/ 296 w 309"/>
                    <a:gd name="T21" fmla="*/ 192 h 442"/>
                    <a:gd name="T22" fmla="*/ 309 w 309"/>
                    <a:gd name="T23" fmla="*/ 258 h 442"/>
                    <a:gd name="T24" fmla="*/ 300 w 309"/>
                    <a:gd name="T25" fmla="*/ 331 h 442"/>
                    <a:gd name="T26" fmla="*/ 278 w 309"/>
                    <a:gd name="T27" fmla="*/ 395 h 442"/>
                    <a:gd name="T28" fmla="*/ 223 w 309"/>
                    <a:gd name="T29" fmla="*/ 430 h 442"/>
                    <a:gd name="T30" fmla="*/ 166 w 309"/>
                    <a:gd name="T31" fmla="*/ 442 h 442"/>
                    <a:gd name="T32" fmla="*/ 89 w 309"/>
                    <a:gd name="T33" fmla="*/ 442 h 442"/>
                    <a:gd name="T34" fmla="*/ 41 w 309"/>
                    <a:gd name="T35" fmla="*/ 401 h 442"/>
                    <a:gd name="T36" fmla="*/ 3 w 309"/>
                    <a:gd name="T37" fmla="*/ 337 h 442"/>
                    <a:gd name="T38" fmla="*/ 0 w 309"/>
                    <a:gd name="T39" fmla="*/ 290 h 442"/>
                    <a:gd name="T40" fmla="*/ 0 w 309"/>
                    <a:gd name="T41" fmla="*/ 258 h 442"/>
                    <a:gd name="T42" fmla="*/ 3 w 309"/>
                    <a:gd name="T43" fmla="*/ 227 h 4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09" h="442">
                      <a:moveTo>
                        <a:pt x="3" y="227"/>
                      </a:moveTo>
                      <a:lnTo>
                        <a:pt x="13" y="178"/>
                      </a:lnTo>
                      <a:lnTo>
                        <a:pt x="41" y="134"/>
                      </a:lnTo>
                      <a:lnTo>
                        <a:pt x="80" y="111"/>
                      </a:lnTo>
                      <a:lnTo>
                        <a:pt x="118" y="92"/>
                      </a:lnTo>
                      <a:lnTo>
                        <a:pt x="128" y="0"/>
                      </a:lnTo>
                      <a:lnTo>
                        <a:pt x="163" y="10"/>
                      </a:lnTo>
                      <a:lnTo>
                        <a:pt x="156" y="97"/>
                      </a:lnTo>
                      <a:lnTo>
                        <a:pt x="195" y="103"/>
                      </a:lnTo>
                      <a:lnTo>
                        <a:pt x="251" y="129"/>
                      </a:lnTo>
                      <a:lnTo>
                        <a:pt x="296" y="192"/>
                      </a:lnTo>
                      <a:lnTo>
                        <a:pt x="309" y="258"/>
                      </a:lnTo>
                      <a:lnTo>
                        <a:pt x="300" y="331"/>
                      </a:lnTo>
                      <a:lnTo>
                        <a:pt x="278" y="395"/>
                      </a:lnTo>
                      <a:lnTo>
                        <a:pt x="223" y="430"/>
                      </a:lnTo>
                      <a:lnTo>
                        <a:pt x="166" y="442"/>
                      </a:lnTo>
                      <a:lnTo>
                        <a:pt x="89" y="442"/>
                      </a:lnTo>
                      <a:lnTo>
                        <a:pt x="41" y="401"/>
                      </a:lnTo>
                      <a:lnTo>
                        <a:pt x="3" y="337"/>
                      </a:lnTo>
                      <a:lnTo>
                        <a:pt x="0" y="290"/>
                      </a:lnTo>
                      <a:lnTo>
                        <a:pt x="0" y="258"/>
                      </a:lnTo>
                      <a:lnTo>
                        <a:pt x="3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6" name="Freeform 70"/>
                <p:cNvSpPr>
                  <a:spLocks/>
                </p:cNvSpPr>
                <p:nvPr/>
              </p:nvSpPr>
              <p:spPr bwMode="auto">
                <a:xfrm>
                  <a:off x="5025" y="3394"/>
                  <a:ext cx="98" cy="202"/>
                </a:xfrm>
                <a:custGeom>
                  <a:avLst/>
                  <a:gdLst>
                    <a:gd name="T0" fmla="*/ 146 w 391"/>
                    <a:gd name="T1" fmla="*/ 13 h 807"/>
                    <a:gd name="T2" fmla="*/ 191 w 391"/>
                    <a:gd name="T3" fmla="*/ 0 h 807"/>
                    <a:gd name="T4" fmla="*/ 242 w 391"/>
                    <a:gd name="T5" fmla="*/ 7 h 807"/>
                    <a:gd name="T6" fmla="*/ 306 w 391"/>
                    <a:gd name="T7" fmla="*/ 52 h 807"/>
                    <a:gd name="T8" fmla="*/ 356 w 391"/>
                    <a:gd name="T9" fmla="*/ 142 h 807"/>
                    <a:gd name="T10" fmla="*/ 381 w 391"/>
                    <a:gd name="T11" fmla="*/ 230 h 807"/>
                    <a:gd name="T12" fmla="*/ 391 w 391"/>
                    <a:gd name="T13" fmla="*/ 332 h 807"/>
                    <a:gd name="T14" fmla="*/ 381 w 391"/>
                    <a:gd name="T15" fmla="*/ 443 h 807"/>
                    <a:gd name="T16" fmla="*/ 334 w 391"/>
                    <a:gd name="T17" fmla="*/ 585 h 807"/>
                    <a:gd name="T18" fmla="*/ 318 w 391"/>
                    <a:gd name="T19" fmla="*/ 594 h 807"/>
                    <a:gd name="T20" fmla="*/ 248 w 391"/>
                    <a:gd name="T21" fmla="*/ 712 h 807"/>
                    <a:gd name="T22" fmla="*/ 213 w 391"/>
                    <a:gd name="T23" fmla="*/ 781 h 807"/>
                    <a:gd name="T24" fmla="*/ 156 w 391"/>
                    <a:gd name="T25" fmla="*/ 805 h 807"/>
                    <a:gd name="T26" fmla="*/ 70 w 391"/>
                    <a:gd name="T27" fmla="*/ 807 h 807"/>
                    <a:gd name="T28" fmla="*/ 4 w 391"/>
                    <a:gd name="T29" fmla="*/ 781 h 807"/>
                    <a:gd name="T30" fmla="*/ 0 w 391"/>
                    <a:gd name="T31" fmla="*/ 729 h 807"/>
                    <a:gd name="T32" fmla="*/ 29 w 391"/>
                    <a:gd name="T33" fmla="*/ 657 h 807"/>
                    <a:gd name="T34" fmla="*/ 47 w 391"/>
                    <a:gd name="T35" fmla="*/ 615 h 807"/>
                    <a:gd name="T36" fmla="*/ 77 w 391"/>
                    <a:gd name="T37" fmla="*/ 568 h 807"/>
                    <a:gd name="T38" fmla="*/ 96 w 391"/>
                    <a:gd name="T39" fmla="*/ 520 h 807"/>
                    <a:gd name="T40" fmla="*/ 106 w 391"/>
                    <a:gd name="T41" fmla="*/ 443 h 807"/>
                    <a:gd name="T42" fmla="*/ 86 w 391"/>
                    <a:gd name="T43" fmla="*/ 356 h 807"/>
                    <a:gd name="T44" fmla="*/ 67 w 391"/>
                    <a:gd name="T45" fmla="*/ 284 h 807"/>
                    <a:gd name="T46" fmla="*/ 51 w 391"/>
                    <a:gd name="T47" fmla="*/ 230 h 807"/>
                    <a:gd name="T48" fmla="*/ 51 w 391"/>
                    <a:gd name="T49" fmla="*/ 140 h 807"/>
                    <a:gd name="T50" fmla="*/ 61 w 391"/>
                    <a:gd name="T51" fmla="*/ 100 h 807"/>
                    <a:gd name="T52" fmla="*/ 86 w 391"/>
                    <a:gd name="T53" fmla="*/ 47 h 807"/>
                    <a:gd name="T54" fmla="*/ 144 w 391"/>
                    <a:gd name="T55" fmla="*/ 13 h 807"/>
                    <a:gd name="T56" fmla="*/ 144 w 391"/>
                    <a:gd name="T57" fmla="*/ 15 h 807"/>
                    <a:gd name="T58" fmla="*/ 146 w 391"/>
                    <a:gd name="T59" fmla="*/ 13 h 8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91" h="807">
                      <a:moveTo>
                        <a:pt x="146" y="13"/>
                      </a:moveTo>
                      <a:lnTo>
                        <a:pt x="191" y="0"/>
                      </a:lnTo>
                      <a:lnTo>
                        <a:pt x="242" y="7"/>
                      </a:lnTo>
                      <a:lnTo>
                        <a:pt x="306" y="52"/>
                      </a:lnTo>
                      <a:lnTo>
                        <a:pt x="356" y="142"/>
                      </a:lnTo>
                      <a:lnTo>
                        <a:pt x="381" y="230"/>
                      </a:lnTo>
                      <a:lnTo>
                        <a:pt x="391" y="332"/>
                      </a:lnTo>
                      <a:lnTo>
                        <a:pt x="381" y="443"/>
                      </a:lnTo>
                      <a:lnTo>
                        <a:pt x="334" y="585"/>
                      </a:lnTo>
                      <a:lnTo>
                        <a:pt x="318" y="594"/>
                      </a:lnTo>
                      <a:lnTo>
                        <a:pt x="248" y="712"/>
                      </a:lnTo>
                      <a:lnTo>
                        <a:pt x="213" y="781"/>
                      </a:lnTo>
                      <a:lnTo>
                        <a:pt x="156" y="805"/>
                      </a:lnTo>
                      <a:lnTo>
                        <a:pt x="70" y="807"/>
                      </a:lnTo>
                      <a:lnTo>
                        <a:pt x="4" y="781"/>
                      </a:lnTo>
                      <a:lnTo>
                        <a:pt x="0" y="729"/>
                      </a:lnTo>
                      <a:lnTo>
                        <a:pt x="29" y="657"/>
                      </a:lnTo>
                      <a:lnTo>
                        <a:pt x="47" y="615"/>
                      </a:lnTo>
                      <a:lnTo>
                        <a:pt x="77" y="568"/>
                      </a:lnTo>
                      <a:lnTo>
                        <a:pt x="96" y="520"/>
                      </a:lnTo>
                      <a:lnTo>
                        <a:pt x="106" y="443"/>
                      </a:lnTo>
                      <a:lnTo>
                        <a:pt x="86" y="356"/>
                      </a:lnTo>
                      <a:lnTo>
                        <a:pt x="67" y="284"/>
                      </a:lnTo>
                      <a:lnTo>
                        <a:pt x="51" y="230"/>
                      </a:lnTo>
                      <a:lnTo>
                        <a:pt x="51" y="140"/>
                      </a:lnTo>
                      <a:lnTo>
                        <a:pt x="61" y="100"/>
                      </a:lnTo>
                      <a:lnTo>
                        <a:pt x="86" y="47"/>
                      </a:lnTo>
                      <a:lnTo>
                        <a:pt x="144" y="13"/>
                      </a:lnTo>
                      <a:lnTo>
                        <a:pt x="144" y="15"/>
                      </a:lnTo>
                      <a:lnTo>
                        <a:pt x="146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7" name="Freeform 71"/>
                <p:cNvSpPr>
                  <a:spLocks/>
                </p:cNvSpPr>
                <p:nvPr/>
              </p:nvSpPr>
              <p:spPr bwMode="auto">
                <a:xfrm>
                  <a:off x="4848" y="3203"/>
                  <a:ext cx="197" cy="242"/>
                </a:xfrm>
                <a:custGeom>
                  <a:avLst/>
                  <a:gdLst>
                    <a:gd name="T0" fmla="*/ 703 w 789"/>
                    <a:gd name="T1" fmla="*/ 817 h 966"/>
                    <a:gd name="T2" fmla="*/ 760 w 789"/>
                    <a:gd name="T3" fmla="*/ 849 h 966"/>
                    <a:gd name="T4" fmla="*/ 789 w 789"/>
                    <a:gd name="T5" fmla="*/ 890 h 966"/>
                    <a:gd name="T6" fmla="*/ 783 w 789"/>
                    <a:gd name="T7" fmla="*/ 934 h 966"/>
                    <a:gd name="T8" fmla="*/ 751 w 789"/>
                    <a:gd name="T9" fmla="*/ 966 h 966"/>
                    <a:gd name="T10" fmla="*/ 716 w 789"/>
                    <a:gd name="T11" fmla="*/ 961 h 966"/>
                    <a:gd name="T12" fmla="*/ 639 w 789"/>
                    <a:gd name="T13" fmla="*/ 905 h 966"/>
                    <a:gd name="T14" fmla="*/ 521 w 789"/>
                    <a:gd name="T15" fmla="*/ 791 h 966"/>
                    <a:gd name="T16" fmla="*/ 416 w 789"/>
                    <a:gd name="T17" fmla="*/ 675 h 966"/>
                    <a:gd name="T18" fmla="*/ 334 w 789"/>
                    <a:gd name="T19" fmla="*/ 564 h 966"/>
                    <a:gd name="T20" fmla="*/ 267 w 789"/>
                    <a:gd name="T21" fmla="*/ 458 h 966"/>
                    <a:gd name="T22" fmla="*/ 219 w 789"/>
                    <a:gd name="T23" fmla="*/ 350 h 966"/>
                    <a:gd name="T24" fmla="*/ 187 w 789"/>
                    <a:gd name="T25" fmla="*/ 247 h 966"/>
                    <a:gd name="T26" fmla="*/ 177 w 789"/>
                    <a:gd name="T27" fmla="*/ 200 h 966"/>
                    <a:gd name="T28" fmla="*/ 95 w 789"/>
                    <a:gd name="T29" fmla="*/ 165 h 966"/>
                    <a:gd name="T30" fmla="*/ 0 w 789"/>
                    <a:gd name="T31" fmla="*/ 152 h 966"/>
                    <a:gd name="T32" fmla="*/ 5 w 789"/>
                    <a:gd name="T33" fmla="*/ 134 h 966"/>
                    <a:gd name="T34" fmla="*/ 95 w 789"/>
                    <a:gd name="T35" fmla="*/ 136 h 966"/>
                    <a:gd name="T36" fmla="*/ 134 w 789"/>
                    <a:gd name="T37" fmla="*/ 136 h 966"/>
                    <a:gd name="T38" fmla="*/ 95 w 789"/>
                    <a:gd name="T39" fmla="*/ 105 h 966"/>
                    <a:gd name="T40" fmla="*/ 54 w 789"/>
                    <a:gd name="T41" fmla="*/ 73 h 966"/>
                    <a:gd name="T42" fmla="*/ 28 w 789"/>
                    <a:gd name="T43" fmla="*/ 62 h 966"/>
                    <a:gd name="T44" fmla="*/ 47 w 789"/>
                    <a:gd name="T45" fmla="*/ 41 h 966"/>
                    <a:gd name="T46" fmla="*/ 82 w 789"/>
                    <a:gd name="T47" fmla="*/ 73 h 966"/>
                    <a:gd name="T48" fmla="*/ 159 w 789"/>
                    <a:gd name="T49" fmla="*/ 97 h 966"/>
                    <a:gd name="T50" fmla="*/ 159 w 789"/>
                    <a:gd name="T51" fmla="*/ 54 h 966"/>
                    <a:gd name="T52" fmla="*/ 139 w 789"/>
                    <a:gd name="T53" fmla="*/ 15 h 966"/>
                    <a:gd name="T54" fmla="*/ 139 w 789"/>
                    <a:gd name="T55" fmla="*/ 0 h 966"/>
                    <a:gd name="T56" fmla="*/ 159 w 789"/>
                    <a:gd name="T57" fmla="*/ 0 h 966"/>
                    <a:gd name="T58" fmla="*/ 190 w 789"/>
                    <a:gd name="T59" fmla="*/ 54 h 966"/>
                    <a:gd name="T60" fmla="*/ 219 w 789"/>
                    <a:gd name="T61" fmla="*/ 97 h 966"/>
                    <a:gd name="T62" fmla="*/ 247 w 789"/>
                    <a:gd name="T63" fmla="*/ 54 h 966"/>
                    <a:gd name="T64" fmla="*/ 254 w 789"/>
                    <a:gd name="T65" fmla="*/ 2 h 966"/>
                    <a:gd name="T66" fmla="*/ 282 w 789"/>
                    <a:gd name="T67" fmla="*/ 2 h 966"/>
                    <a:gd name="T68" fmla="*/ 274 w 789"/>
                    <a:gd name="T69" fmla="*/ 97 h 966"/>
                    <a:gd name="T70" fmla="*/ 219 w 789"/>
                    <a:gd name="T71" fmla="*/ 174 h 966"/>
                    <a:gd name="T72" fmla="*/ 229 w 789"/>
                    <a:gd name="T73" fmla="*/ 271 h 966"/>
                    <a:gd name="T74" fmla="*/ 276 w 789"/>
                    <a:gd name="T75" fmla="*/ 379 h 966"/>
                    <a:gd name="T76" fmla="*/ 349 w 789"/>
                    <a:gd name="T77" fmla="*/ 485 h 966"/>
                    <a:gd name="T78" fmla="*/ 446 w 789"/>
                    <a:gd name="T79" fmla="*/ 609 h 966"/>
                    <a:gd name="T80" fmla="*/ 534 w 789"/>
                    <a:gd name="T81" fmla="*/ 705 h 966"/>
                    <a:gd name="T82" fmla="*/ 636 w 789"/>
                    <a:gd name="T83" fmla="*/ 783 h 966"/>
                    <a:gd name="T84" fmla="*/ 703 w 789"/>
                    <a:gd name="T85" fmla="*/ 817 h 9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89" h="966">
                      <a:moveTo>
                        <a:pt x="703" y="817"/>
                      </a:moveTo>
                      <a:lnTo>
                        <a:pt x="760" y="849"/>
                      </a:lnTo>
                      <a:lnTo>
                        <a:pt x="789" y="890"/>
                      </a:lnTo>
                      <a:lnTo>
                        <a:pt x="783" y="934"/>
                      </a:lnTo>
                      <a:lnTo>
                        <a:pt x="751" y="966"/>
                      </a:lnTo>
                      <a:lnTo>
                        <a:pt x="716" y="961"/>
                      </a:lnTo>
                      <a:lnTo>
                        <a:pt x="639" y="905"/>
                      </a:lnTo>
                      <a:lnTo>
                        <a:pt x="521" y="791"/>
                      </a:lnTo>
                      <a:lnTo>
                        <a:pt x="416" y="675"/>
                      </a:lnTo>
                      <a:lnTo>
                        <a:pt x="334" y="564"/>
                      </a:lnTo>
                      <a:lnTo>
                        <a:pt x="267" y="458"/>
                      </a:lnTo>
                      <a:lnTo>
                        <a:pt x="219" y="350"/>
                      </a:lnTo>
                      <a:lnTo>
                        <a:pt x="187" y="247"/>
                      </a:lnTo>
                      <a:lnTo>
                        <a:pt x="177" y="200"/>
                      </a:lnTo>
                      <a:lnTo>
                        <a:pt x="95" y="165"/>
                      </a:lnTo>
                      <a:lnTo>
                        <a:pt x="0" y="152"/>
                      </a:lnTo>
                      <a:lnTo>
                        <a:pt x="5" y="134"/>
                      </a:lnTo>
                      <a:lnTo>
                        <a:pt x="95" y="136"/>
                      </a:lnTo>
                      <a:lnTo>
                        <a:pt x="134" y="136"/>
                      </a:lnTo>
                      <a:lnTo>
                        <a:pt x="95" y="105"/>
                      </a:lnTo>
                      <a:lnTo>
                        <a:pt x="54" y="73"/>
                      </a:lnTo>
                      <a:lnTo>
                        <a:pt x="28" y="62"/>
                      </a:lnTo>
                      <a:lnTo>
                        <a:pt x="47" y="41"/>
                      </a:lnTo>
                      <a:lnTo>
                        <a:pt x="82" y="73"/>
                      </a:lnTo>
                      <a:lnTo>
                        <a:pt x="159" y="97"/>
                      </a:lnTo>
                      <a:lnTo>
                        <a:pt x="159" y="54"/>
                      </a:lnTo>
                      <a:lnTo>
                        <a:pt x="139" y="15"/>
                      </a:lnTo>
                      <a:lnTo>
                        <a:pt x="139" y="0"/>
                      </a:lnTo>
                      <a:lnTo>
                        <a:pt x="159" y="0"/>
                      </a:lnTo>
                      <a:lnTo>
                        <a:pt x="190" y="54"/>
                      </a:lnTo>
                      <a:lnTo>
                        <a:pt x="219" y="97"/>
                      </a:lnTo>
                      <a:lnTo>
                        <a:pt x="247" y="54"/>
                      </a:lnTo>
                      <a:lnTo>
                        <a:pt x="254" y="2"/>
                      </a:lnTo>
                      <a:lnTo>
                        <a:pt x="282" y="2"/>
                      </a:lnTo>
                      <a:lnTo>
                        <a:pt x="274" y="97"/>
                      </a:lnTo>
                      <a:lnTo>
                        <a:pt x="219" y="174"/>
                      </a:lnTo>
                      <a:lnTo>
                        <a:pt x="229" y="271"/>
                      </a:lnTo>
                      <a:lnTo>
                        <a:pt x="276" y="379"/>
                      </a:lnTo>
                      <a:lnTo>
                        <a:pt x="349" y="485"/>
                      </a:lnTo>
                      <a:lnTo>
                        <a:pt x="446" y="609"/>
                      </a:lnTo>
                      <a:lnTo>
                        <a:pt x="534" y="705"/>
                      </a:lnTo>
                      <a:lnTo>
                        <a:pt x="636" y="783"/>
                      </a:lnTo>
                      <a:lnTo>
                        <a:pt x="703" y="8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8" name="Freeform 72"/>
                <p:cNvSpPr>
                  <a:spLocks/>
                </p:cNvSpPr>
                <p:nvPr/>
              </p:nvSpPr>
              <p:spPr bwMode="auto">
                <a:xfrm>
                  <a:off x="5090" y="3120"/>
                  <a:ext cx="146" cy="313"/>
                </a:xfrm>
                <a:custGeom>
                  <a:avLst/>
                  <a:gdLst>
                    <a:gd name="T0" fmla="*/ 28 w 583"/>
                    <a:gd name="T1" fmla="*/ 1158 h 1251"/>
                    <a:gd name="T2" fmla="*/ 86 w 583"/>
                    <a:gd name="T3" fmla="*/ 1084 h 1251"/>
                    <a:gd name="T4" fmla="*/ 178 w 583"/>
                    <a:gd name="T5" fmla="*/ 966 h 1251"/>
                    <a:gd name="T6" fmla="*/ 220 w 583"/>
                    <a:gd name="T7" fmla="*/ 854 h 1251"/>
                    <a:gd name="T8" fmla="*/ 273 w 583"/>
                    <a:gd name="T9" fmla="*/ 671 h 1251"/>
                    <a:gd name="T10" fmla="*/ 322 w 583"/>
                    <a:gd name="T11" fmla="*/ 513 h 1251"/>
                    <a:gd name="T12" fmla="*/ 341 w 583"/>
                    <a:gd name="T13" fmla="*/ 378 h 1251"/>
                    <a:gd name="T14" fmla="*/ 373 w 583"/>
                    <a:gd name="T15" fmla="*/ 222 h 1251"/>
                    <a:gd name="T16" fmla="*/ 363 w 583"/>
                    <a:gd name="T17" fmla="*/ 159 h 1251"/>
                    <a:gd name="T18" fmla="*/ 306 w 583"/>
                    <a:gd name="T19" fmla="*/ 108 h 1251"/>
                    <a:gd name="T20" fmla="*/ 273 w 583"/>
                    <a:gd name="T21" fmla="*/ 55 h 1251"/>
                    <a:gd name="T22" fmla="*/ 296 w 583"/>
                    <a:gd name="T23" fmla="*/ 32 h 1251"/>
                    <a:gd name="T24" fmla="*/ 322 w 583"/>
                    <a:gd name="T25" fmla="*/ 77 h 1251"/>
                    <a:gd name="T26" fmla="*/ 363 w 583"/>
                    <a:gd name="T27" fmla="*/ 101 h 1251"/>
                    <a:gd name="T28" fmla="*/ 363 w 583"/>
                    <a:gd name="T29" fmla="*/ 64 h 1251"/>
                    <a:gd name="T30" fmla="*/ 363 w 583"/>
                    <a:gd name="T31" fmla="*/ 0 h 1251"/>
                    <a:gd name="T32" fmla="*/ 382 w 583"/>
                    <a:gd name="T33" fmla="*/ 0 h 1251"/>
                    <a:gd name="T34" fmla="*/ 398 w 583"/>
                    <a:gd name="T35" fmla="*/ 64 h 1251"/>
                    <a:gd name="T36" fmla="*/ 411 w 583"/>
                    <a:gd name="T37" fmla="*/ 95 h 1251"/>
                    <a:gd name="T38" fmla="*/ 458 w 583"/>
                    <a:gd name="T39" fmla="*/ 47 h 1251"/>
                    <a:gd name="T40" fmla="*/ 478 w 583"/>
                    <a:gd name="T41" fmla="*/ 0 h 1251"/>
                    <a:gd name="T42" fmla="*/ 507 w 583"/>
                    <a:gd name="T43" fmla="*/ 21 h 1251"/>
                    <a:gd name="T44" fmla="*/ 478 w 583"/>
                    <a:gd name="T45" fmla="*/ 71 h 1251"/>
                    <a:gd name="T46" fmla="*/ 450 w 583"/>
                    <a:gd name="T47" fmla="*/ 118 h 1251"/>
                    <a:gd name="T48" fmla="*/ 532 w 583"/>
                    <a:gd name="T49" fmla="*/ 103 h 1251"/>
                    <a:gd name="T50" fmla="*/ 573 w 583"/>
                    <a:gd name="T51" fmla="*/ 79 h 1251"/>
                    <a:gd name="T52" fmla="*/ 583 w 583"/>
                    <a:gd name="T53" fmla="*/ 95 h 1251"/>
                    <a:gd name="T54" fmla="*/ 542 w 583"/>
                    <a:gd name="T55" fmla="*/ 124 h 1251"/>
                    <a:gd name="T56" fmla="*/ 494 w 583"/>
                    <a:gd name="T57" fmla="*/ 140 h 1251"/>
                    <a:gd name="T58" fmla="*/ 446 w 583"/>
                    <a:gd name="T59" fmla="*/ 174 h 1251"/>
                    <a:gd name="T60" fmla="*/ 418 w 583"/>
                    <a:gd name="T61" fmla="*/ 235 h 1251"/>
                    <a:gd name="T62" fmla="*/ 388 w 583"/>
                    <a:gd name="T63" fmla="*/ 341 h 1251"/>
                    <a:gd name="T64" fmla="*/ 360 w 583"/>
                    <a:gd name="T65" fmla="*/ 508 h 1251"/>
                    <a:gd name="T66" fmla="*/ 331 w 583"/>
                    <a:gd name="T67" fmla="*/ 643 h 1251"/>
                    <a:gd name="T68" fmla="*/ 296 w 583"/>
                    <a:gd name="T69" fmla="*/ 770 h 1251"/>
                    <a:gd name="T70" fmla="*/ 255 w 583"/>
                    <a:gd name="T71" fmla="*/ 910 h 1251"/>
                    <a:gd name="T72" fmla="*/ 207 w 583"/>
                    <a:gd name="T73" fmla="*/ 1037 h 1251"/>
                    <a:gd name="T74" fmla="*/ 140 w 583"/>
                    <a:gd name="T75" fmla="*/ 1143 h 1251"/>
                    <a:gd name="T76" fmla="*/ 73 w 583"/>
                    <a:gd name="T77" fmla="*/ 1219 h 1251"/>
                    <a:gd name="T78" fmla="*/ 25 w 583"/>
                    <a:gd name="T79" fmla="*/ 1251 h 1251"/>
                    <a:gd name="T80" fmla="*/ 6 w 583"/>
                    <a:gd name="T81" fmla="*/ 1235 h 1251"/>
                    <a:gd name="T82" fmla="*/ 0 w 583"/>
                    <a:gd name="T83" fmla="*/ 1203 h 1251"/>
                    <a:gd name="T84" fmla="*/ 28 w 583"/>
                    <a:gd name="T85" fmla="*/ 1158 h 12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583" h="1251">
                      <a:moveTo>
                        <a:pt x="28" y="1158"/>
                      </a:moveTo>
                      <a:lnTo>
                        <a:pt x="86" y="1084"/>
                      </a:lnTo>
                      <a:lnTo>
                        <a:pt x="178" y="966"/>
                      </a:lnTo>
                      <a:lnTo>
                        <a:pt x="220" y="854"/>
                      </a:lnTo>
                      <a:lnTo>
                        <a:pt x="273" y="671"/>
                      </a:lnTo>
                      <a:lnTo>
                        <a:pt x="322" y="513"/>
                      </a:lnTo>
                      <a:lnTo>
                        <a:pt x="341" y="378"/>
                      </a:lnTo>
                      <a:lnTo>
                        <a:pt x="373" y="222"/>
                      </a:lnTo>
                      <a:lnTo>
                        <a:pt x="363" y="159"/>
                      </a:lnTo>
                      <a:lnTo>
                        <a:pt x="306" y="108"/>
                      </a:lnTo>
                      <a:lnTo>
                        <a:pt x="273" y="55"/>
                      </a:lnTo>
                      <a:lnTo>
                        <a:pt x="296" y="32"/>
                      </a:lnTo>
                      <a:lnTo>
                        <a:pt x="322" y="77"/>
                      </a:lnTo>
                      <a:lnTo>
                        <a:pt x="363" y="101"/>
                      </a:lnTo>
                      <a:lnTo>
                        <a:pt x="363" y="64"/>
                      </a:lnTo>
                      <a:lnTo>
                        <a:pt x="363" y="0"/>
                      </a:lnTo>
                      <a:lnTo>
                        <a:pt x="382" y="0"/>
                      </a:lnTo>
                      <a:lnTo>
                        <a:pt x="398" y="64"/>
                      </a:lnTo>
                      <a:lnTo>
                        <a:pt x="411" y="95"/>
                      </a:lnTo>
                      <a:lnTo>
                        <a:pt x="458" y="47"/>
                      </a:lnTo>
                      <a:lnTo>
                        <a:pt x="478" y="0"/>
                      </a:lnTo>
                      <a:lnTo>
                        <a:pt x="507" y="21"/>
                      </a:lnTo>
                      <a:lnTo>
                        <a:pt x="478" y="71"/>
                      </a:lnTo>
                      <a:lnTo>
                        <a:pt x="450" y="118"/>
                      </a:lnTo>
                      <a:lnTo>
                        <a:pt x="532" y="103"/>
                      </a:lnTo>
                      <a:lnTo>
                        <a:pt x="573" y="79"/>
                      </a:lnTo>
                      <a:lnTo>
                        <a:pt x="583" y="95"/>
                      </a:lnTo>
                      <a:lnTo>
                        <a:pt x="542" y="124"/>
                      </a:lnTo>
                      <a:lnTo>
                        <a:pt x="494" y="140"/>
                      </a:lnTo>
                      <a:lnTo>
                        <a:pt x="446" y="174"/>
                      </a:lnTo>
                      <a:lnTo>
                        <a:pt x="418" y="235"/>
                      </a:lnTo>
                      <a:lnTo>
                        <a:pt x="388" y="341"/>
                      </a:lnTo>
                      <a:lnTo>
                        <a:pt x="360" y="508"/>
                      </a:lnTo>
                      <a:lnTo>
                        <a:pt x="331" y="643"/>
                      </a:lnTo>
                      <a:lnTo>
                        <a:pt x="296" y="770"/>
                      </a:lnTo>
                      <a:lnTo>
                        <a:pt x="255" y="910"/>
                      </a:lnTo>
                      <a:lnTo>
                        <a:pt x="207" y="1037"/>
                      </a:lnTo>
                      <a:lnTo>
                        <a:pt x="140" y="1143"/>
                      </a:lnTo>
                      <a:lnTo>
                        <a:pt x="73" y="1219"/>
                      </a:lnTo>
                      <a:lnTo>
                        <a:pt x="25" y="1251"/>
                      </a:lnTo>
                      <a:lnTo>
                        <a:pt x="6" y="1235"/>
                      </a:lnTo>
                      <a:lnTo>
                        <a:pt x="0" y="1203"/>
                      </a:lnTo>
                      <a:lnTo>
                        <a:pt x="28" y="115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89" name="Freeform 73"/>
                <p:cNvSpPr>
                  <a:spLocks/>
                </p:cNvSpPr>
                <p:nvPr/>
              </p:nvSpPr>
              <p:spPr bwMode="auto">
                <a:xfrm>
                  <a:off x="4935" y="3568"/>
                  <a:ext cx="116" cy="229"/>
                </a:xfrm>
                <a:custGeom>
                  <a:avLst/>
                  <a:gdLst>
                    <a:gd name="T0" fmla="*/ 292 w 465"/>
                    <a:gd name="T1" fmla="*/ 132 h 915"/>
                    <a:gd name="T2" fmla="*/ 334 w 465"/>
                    <a:gd name="T3" fmla="*/ 77 h 915"/>
                    <a:gd name="T4" fmla="*/ 397 w 465"/>
                    <a:gd name="T5" fmla="*/ 0 h 915"/>
                    <a:gd name="T6" fmla="*/ 459 w 465"/>
                    <a:gd name="T7" fmla="*/ 8 h 915"/>
                    <a:gd name="T8" fmla="*/ 465 w 465"/>
                    <a:gd name="T9" fmla="*/ 69 h 915"/>
                    <a:gd name="T10" fmla="*/ 446 w 465"/>
                    <a:gd name="T11" fmla="*/ 103 h 915"/>
                    <a:gd name="T12" fmla="*/ 407 w 465"/>
                    <a:gd name="T13" fmla="*/ 142 h 915"/>
                    <a:gd name="T14" fmla="*/ 331 w 465"/>
                    <a:gd name="T15" fmla="*/ 198 h 915"/>
                    <a:gd name="T16" fmla="*/ 274 w 465"/>
                    <a:gd name="T17" fmla="*/ 253 h 915"/>
                    <a:gd name="T18" fmla="*/ 245 w 465"/>
                    <a:gd name="T19" fmla="*/ 301 h 915"/>
                    <a:gd name="T20" fmla="*/ 216 w 465"/>
                    <a:gd name="T21" fmla="*/ 361 h 915"/>
                    <a:gd name="T22" fmla="*/ 226 w 465"/>
                    <a:gd name="T23" fmla="*/ 441 h 915"/>
                    <a:gd name="T24" fmla="*/ 277 w 465"/>
                    <a:gd name="T25" fmla="*/ 490 h 915"/>
                    <a:gd name="T26" fmla="*/ 315 w 465"/>
                    <a:gd name="T27" fmla="*/ 567 h 915"/>
                    <a:gd name="T28" fmla="*/ 331 w 465"/>
                    <a:gd name="T29" fmla="*/ 649 h 915"/>
                    <a:gd name="T30" fmla="*/ 341 w 465"/>
                    <a:gd name="T31" fmla="*/ 749 h 915"/>
                    <a:gd name="T32" fmla="*/ 324 w 465"/>
                    <a:gd name="T33" fmla="*/ 844 h 915"/>
                    <a:gd name="T34" fmla="*/ 277 w 465"/>
                    <a:gd name="T35" fmla="*/ 868 h 915"/>
                    <a:gd name="T36" fmla="*/ 226 w 465"/>
                    <a:gd name="T37" fmla="*/ 860 h 915"/>
                    <a:gd name="T38" fmla="*/ 149 w 465"/>
                    <a:gd name="T39" fmla="*/ 876 h 915"/>
                    <a:gd name="T40" fmla="*/ 72 w 465"/>
                    <a:gd name="T41" fmla="*/ 915 h 915"/>
                    <a:gd name="T42" fmla="*/ 35 w 465"/>
                    <a:gd name="T43" fmla="*/ 907 h 915"/>
                    <a:gd name="T44" fmla="*/ 0 w 465"/>
                    <a:gd name="T45" fmla="*/ 876 h 915"/>
                    <a:gd name="T46" fmla="*/ 15 w 465"/>
                    <a:gd name="T47" fmla="*/ 860 h 915"/>
                    <a:gd name="T48" fmla="*/ 57 w 465"/>
                    <a:gd name="T49" fmla="*/ 847 h 915"/>
                    <a:gd name="T50" fmla="*/ 152 w 465"/>
                    <a:gd name="T51" fmla="*/ 829 h 915"/>
                    <a:gd name="T52" fmla="*/ 239 w 465"/>
                    <a:gd name="T53" fmla="*/ 829 h 915"/>
                    <a:gd name="T54" fmla="*/ 267 w 465"/>
                    <a:gd name="T55" fmla="*/ 829 h 915"/>
                    <a:gd name="T56" fmla="*/ 286 w 465"/>
                    <a:gd name="T57" fmla="*/ 805 h 915"/>
                    <a:gd name="T58" fmla="*/ 296 w 465"/>
                    <a:gd name="T59" fmla="*/ 757 h 915"/>
                    <a:gd name="T60" fmla="*/ 284 w 465"/>
                    <a:gd name="T61" fmla="*/ 662 h 915"/>
                    <a:gd name="T62" fmla="*/ 254 w 465"/>
                    <a:gd name="T63" fmla="*/ 570 h 915"/>
                    <a:gd name="T64" fmla="*/ 210 w 465"/>
                    <a:gd name="T65" fmla="*/ 520 h 915"/>
                    <a:gd name="T66" fmla="*/ 169 w 465"/>
                    <a:gd name="T67" fmla="*/ 472 h 915"/>
                    <a:gd name="T68" fmla="*/ 142 w 465"/>
                    <a:gd name="T69" fmla="*/ 404 h 915"/>
                    <a:gd name="T70" fmla="*/ 149 w 465"/>
                    <a:gd name="T71" fmla="*/ 333 h 915"/>
                    <a:gd name="T72" fmla="*/ 181 w 465"/>
                    <a:gd name="T73" fmla="*/ 262 h 915"/>
                    <a:gd name="T74" fmla="*/ 235 w 465"/>
                    <a:gd name="T75" fmla="*/ 198 h 915"/>
                    <a:gd name="T76" fmla="*/ 292 w 465"/>
                    <a:gd name="T77" fmla="*/ 132 h 9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465" h="915">
                      <a:moveTo>
                        <a:pt x="292" y="132"/>
                      </a:moveTo>
                      <a:lnTo>
                        <a:pt x="334" y="77"/>
                      </a:lnTo>
                      <a:lnTo>
                        <a:pt x="397" y="0"/>
                      </a:lnTo>
                      <a:lnTo>
                        <a:pt x="459" y="8"/>
                      </a:lnTo>
                      <a:lnTo>
                        <a:pt x="465" y="69"/>
                      </a:lnTo>
                      <a:lnTo>
                        <a:pt x="446" y="103"/>
                      </a:lnTo>
                      <a:lnTo>
                        <a:pt x="407" y="142"/>
                      </a:lnTo>
                      <a:lnTo>
                        <a:pt x="331" y="198"/>
                      </a:lnTo>
                      <a:lnTo>
                        <a:pt x="274" y="253"/>
                      </a:lnTo>
                      <a:lnTo>
                        <a:pt x="245" y="301"/>
                      </a:lnTo>
                      <a:lnTo>
                        <a:pt x="216" y="361"/>
                      </a:lnTo>
                      <a:lnTo>
                        <a:pt x="226" y="441"/>
                      </a:lnTo>
                      <a:lnTo>
                        <a:pt x="277" y="490"/>
                      </a:lnTo>
                      <a:lnTo>
                        <a:pt x="315" y="567"/>
                      </a:lnTo>
                      <a:lnTo>
                        <a:pt x="331" y="649"/>
                      </a:lnTo>
                      <a:lnTo>
                        <a:pt x="341" y="749"/>
                      </a:lnTo>
                      <a:lnTo>
                        <a:pt x="324" y="844"/>
                      </a:lnTo>
                      <a:lnTo>
                        <a:pt x="277" y="868"/>
                      </a:lnTo>
                      <a:lnTo>
                        <a:pt x="226" y="860"/>
                      </a:lnTo>
                      <a:lnTo>
                        <a:pt x="149" y="876"/>
                      </a:lnTo>
                      <a:lnTo>
                        <a:pt x="72" y="915"/>
                      </a:lnTo>
                      <a:lnTo>
                        <a:pt x="35" y="907"/>
                      </a:lnTo>
                      <a:lnTo>
                        <a:pt x="0" y="876"/>
                      </a:lnTo>
                      <a:lnTo>
                        <a:pt x="15" y="860"/>
                      </a:lnTo>
                      <a:lnTo>
                        <a:pt x="57" y="847"/>
                      </a:lnTo>
                      <a:lnTo>
                        <a:pt x="152" y="829"/>
                      </a:lnTo>
                      <a:lnTo>
                        <a:pt x="239" y="829"/>
                      </a:lnTo>
                      <a:lnTo>
                        <a:pt x="267" y="829"/>
                      </a:lnTo>
                      <a:lnTo>
                        <a:pt x="286" y="805"/>
                      </a:lnTo>
                      <a:lnTo>
                        <a:pt x="296" y="757"/>
                      </a:lnTo>
                      <a:lnTo>
                        <a:pt x="284" y="662"/>
                      </a:lnTo>
                      <a:lnTo>
                        <a:pt x="254" y="570"/>
                      </a:lnTo>
                      <a:lnTo>
                        <a:pt x="210" y="520"/>
                      </a:lnTo>
                      <a:lnTo>
                        <a:pt x="169" y="472"/>
                      </a:lnTo>
                      <a:lnTo>
                        <a:pt x="142" y="404"/>
                      </a:lnTo>
                      <a:lnTo>
                        <a:pt x="149" y="333"/>
                      </a:lnTo>
                      <a:lnTo>
                        <a:pt x="181" y="262"/>
                      </a:lnTo>
                      <a:lnTo>
                        <a:pt x="235" y="198"/>
                      </a:lnTo>
                      <a:lnTo>
                        <a:pt x="292" y="1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0" name="Freeform 74"/>
                <p:cNvSpPr>
                  <a:spLocks/>
                </p:cNvSpPr>
                <p:nvPr/>
              </p:nvSpPr>
              <p:spPr bwMode="auto">
                <a:xfrm>
                  <a:off x="5048" y="3574"/>
                  <a:ext cx="99" cy="223"/>
                </a:xfrm>
                <a:custGeom>
                  <a:avLst/>
                  <a:gdLst>
                    <a:gd name="T0" fmla="*/ 163 w 399"/>
                    <a:gd name="T1" fmla="*/ 142 h 893"/>
                    <a:gd name="T2" fmla="*/ 73 w 399"/>
                    <a:gd name="T3" fmla="*/ 108 h 893"/>
                    <a:gd name="T4" fmla="*/ 20 w 399"/>
                    <a:gd name="T5" fmla="*/ 79 h 893"/>
                    <a:gd name="T6" fmla="*/ 0 w 399"/>
                    <a:gd name="T7" fmla="*/ 37 h 893"/>
                    <a:gd name="T8" fmla="*/ 30 w 399"/>
                    <a:gd name="T9" fmla="*/ 7 h 893"/>
                    <a:gd name="T10" fmla="*/ 93 w 399"/>
                    <a:gd name="T11" fmla="*/ 0 h 893"/>
                    <a:gd name="T12" fmla="*/ 141 w 399"/>
                    <a:gd name="T13" fmla="*/ 13 h 893"/>
                    <a:gd name="T14" fmla="*/ 237 w 399"/>
                    <a:gd name="T15" fmla="*/ 92 h 893"/>
                    <a:gd name="T16" fmla="*/ 323 w 399"/>
                    <a:gd name="T17" fmla="*/ 155 h 893"/>
                    <a:gd name="T18" fmla="*/ 370 w 399"/>
                    <a:gd name="T19" fmla="*/ 227 h 893"/>
                    <a:gd name="T20" fmla="*/ 383 w 399"/>
                    <a:gd name="T21" fmla="*/ 282 h 893"/>
                    <a:gd name="T22" fmla="*/ 399 w 399"/>
                    <a:gd name="T23" fmla="*/ 349 h 893"/>
                    <a:gd name="T24" fmla="*/ 390 w 399"/>
                    <a:gd name="T25" fmla="*/ 426 h 893"/>
                    <a:gd name="T26" fmla="*/ 323 w 399"/>
                    <a:gd name="T27" fmla="*/ 515 h 893"/>
                    <a:gd name="T28" fmla="*/ 265 w 399"/>
                    <a:gd name="T29" fmla="*/ 579 h 893"/>
                    <a:gd name="T30" fmla="*/ 211 w 399"/>
                    <a:gd name="T31" fmla="*/ 655 h 893"/>
                    <a:gd name="T32" fmla="*/ 170 w 399"/>
                    <a:gd name="T33" fmla="*/ 695 h 893"/>
                    <a:gd name="T34" fmla="*/ 135 w 399"/>
                    <a:gd name="T35" fmla="*/ 734 h 893"/>
                    <a:gd name="T36" fmla="*/ 135 w 399"/>
                    <a:gd name="T37" fmla="*/ 758 h 893"/>
                    <a:gd name="T38" fmla="*/ 170 w 399"/>
                    <a:gd name="T39" fmla="*/ 766 h 893"/>
                    <a:gd name="T40" fmla="*/ 240 w 399"/>
                    <a:gd name="T41" fmla="*/ 777 h 893"/>
                    <a:gd name="T42" fmla="*/ 313 w 399"/>
                    <a:gd name="T43" fmla="*/ 801 h 893"/>
                    <a:gd name="T44" fmla="*/ 373 w 399"/>
                    <a:gd name="T45" fmla="*/ 846 h 893"/>
                    <a:gd name="T46" fmla="*/ 361 w 399"/>
                    <a:gd name="T47" fmla="*/ 872 h 893"/>
                    <a:gd name="T48" fmla="*/ 307 w 399"/>
                    <a:gd name="T49" fmla="*/ 893 h 893"/>
                    <a:gd name="T50" fmla="*/ 265 w 399"/>
                    <a:gd name="T51" fmla="*/ 872 h 893"/>
                    <a:gd name="T52" fmla="*/ 220 w 399"/>
                    <a:gd name="T53" fmla="*/ 832 h 893"/>
                    <a:gd name="T54" fmla="*/ 170 w 399"/>
                    <a:gd name="T55" fmla="*/ 809 h 893"/>
                    <a:gd name="T56" fmla="*/ 125 w 399"/>
                    <a:gd name="T57" fmla="*/ 798 h 893"/>
                    <a:gd name="T58" fmla="*/ 87 w 399"/>
                    <a:gd name="T59" fmla="*/ 792 h 893"/>
                    <a:gd name="T60" fmla="*/ 55 w 399"/>
                    <a:gd name="T61" fmla="*/ 785 h 893"/>
                    <a:gd name="T62" fmla="*/ 45 w 399"/>
                    <a:gd name="T63" fmla="*/ 774 h 893"/>
                    <a:gd name="T64" fmla="*/ 48 w 399"/>
                    <a:gd name="T65" fmla="*/ 751 h 893"/>
                    <a:gd name="T66" fmla="*/ 106 w 399"/>
                    <a:gd name="T67" fmla="*/ 703 h 893"/>
                    <a:gd name="T68" fmla="*/ 202 w 399"/>
                    <a:gd name="T69" fmla="*/ 616 h 893"/>
                    <a:gd name="T70" fmla="*/ 285 w 399"/>
                    <a:gd name="T71" fmla="*/ 499 h 893"/>
                    <a:gd name="T72" fmla="*/ 316 w 399"/>
                    <a:gd name="T73" fmla="*/ 441 h 893"/>
                    <a:gd name="T74" fmla="*/ 335 w 399"/>
                    <a:gd name="T75" fmla="*/ 377 h 893"/>
                    <a:gd name="T76" fmla="*/ 332 w 399"/>
                    <a:gd name="T77" fmla="*/ 299 h 893"/>
                    <a:gd name="T78" fmla="*/ 297 w 399"/>
                    <a:gd name="T79" fmla="*/ 235 h 893"/>
                    <a:gd name="T80" fmla="*/ 246 w 399"/>
                    <a:gd name="T81" fmla="*/ 183 h 893"/>
                    <a:gd name="T82" fmla="*/ 163 w 399"/>
                    <a:gd name="T83" fmla="*/ 142 h 8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99" h="893">
                      <a:moveTo>
                        <a:pt x="163" y="142"/>
                      </a:moveTo>
                      <a:lnTo>
                        <a:pt x="73" y="108"/>
                      </a:lnTo>
                      <a:lnTo>
                        <a:pt x="20" y="79"/>
                      </a:lnTo>
                      <a:lnTo>
                        <a:pt x="0" y="37"/>
                      </a:lnTo>
                      <a:lnTo>
                        <a:pt x="30" y="7"/>
                      </a:lnTo>
                      <a:lnTo>
                        <a:pt x="93" y="0"/>
                      </a:lnTo>
                      <a:lnTo>
                        <a:pt x="141" y="13"/>
                      </a:lnTo>
                      <a:lnTo>
                        <a:pt x="237" y="92"/>
                      </a:lnTo>
                      <a:lnTo>
                        <a:pt x="323" y="155"/>
                      </a:lnTo>
                      <a:lnTo>
                        <a:pt x="370" y="227"/>
                      </a:lnTo>
                      <a:lnTo>
                        <a:pt x="383" y="282"/>
                      </a:lnTo>
                      <a:lnTo>
                        <a:pt x="399" y="349"/>
                      </a:lnTo>
                      <a:lnTo>
                        <a:pt x="390" y="426"/>
                      </a:lnTo>
                      <a:lnTo>
                        <a:pt x="323" y="515"/>
                      </a:lnTo>
                      <a:lnTo>
                        <a:pt x="265" y="579"/>
                      </a:lnTo>
                      <a:lnTo>
                        <a:pt x="211" y="655"/>
                      </a:lnTo>
                      <a:lnTo>
                        <a:pt x="170" y="695"/>
                      </a:lnTo>
                      <a:lnTo>
                        <a:pt x="135" y="734"/>
                      </a:lnTo>
                      <a:lnTo>
                        <a:pt x="135" y="758"/>
                      </a:lnTo>
                      <a:lnTo>
                        <a:pt x="170" y="766"/>
                      </a:lnTo>
                      <a:lnTo>
                        <a:pt x="240" y="777"/>
                      </a:lnTo>
                      <a:lnTo>
                        <a:pt x="313" y="801"/>
                      </a:lnTo>
                      <a:lnTo>
                        <a:pt x="373" y="846"/>
                      </a:lnTo>
                      <a:lnTo>
                        <a:pt x="361" y="872"/>
                      </a:lnTo>
                      <a:lnTo>
                        <a:pt x="307" y="893"/>
                      </a:lnTo>
                      <a:lnTo>
                        <a:pt x="265" y="872"/>
                      </a:lnTo>
                      <a:lnTo>
                        <a:pt x="220" y="832"/>
                      </a:lnTo>
                      <a:lnTo>
                        <a:pt x="170" y="809"/>
                      </a:lnTo>
                      <a:lnTo>
                        <a:pt x="125" y="798"/>
                      </a:lnTo>
                      <a:lnTo>
                        <a:pt x="87" y="792"/>
                      </a:lnTo>
                      <a:lnTo>
                        <a:pt x="55" y="785"/>
                      </a:lnTo>
                      <a:lnTo>
                        <a:pt x="45" y="774"/>
                      </a:lnTo>
                      <a:lnTo>
                        <a:pt x="48" y="751"/>
                      </a:lnTo>
                      <a:lnTo>
                        <a:pt x="106" y="703"/>
                      </a:lnTo>
                      <a:lnTo>
                        <a:pt x="202" y="616"/>
                      </a:lnTo>
                      <a:lnTo>
                        <a:pt x="285" y="499"/>
                      </a:lnTo>
                      <a:lnTo>
                        <a:pt x="316" y="441"/>
                      </a:lnTo>
                      <a:lnTo>
                        <a:pt x="335" y="377"/>
                      </a:lnTo>
                      <a:lnTo>
                        <a:pt x="332" y="299"/>
                      </a:lnTo>
                      <a:lnTo>
                        <a:pt x="297" y="235"/>
                      </a:lnTo>
                      <a:lnTo>
                        <a:pt x="246" y="183"/>
                      </a:lnTo>
                      <a:lnTo>
                        <a:pt x="163" y="1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grpSp>
          <p:nvGrpSpPr>
            <p:cNvPr id="34903" name="Group 87"/>
            <p:cNvGrpSpPr>
              <a:grpSpLocks/>
            </p:cNvGrpSpPr>
            <p:nvPr/>
          </p:nvGrpSpPr>
          <p:grpSpPr bwMode="auto">
            <a:xfrm>
              <a:off x="5240" y="3312"/>
              <a:ext cx="228" cy="295"/>
              <a:chOff x="5240" y="3312"/>
              <a:chExt cx="228" cy="295"/>
            </a:xfrm>
          </p:grpSpPr>
          <p:sp>
            <p:nvSpPr>
              <p:cNvPr id="34893" name="Freeform 77"/>
              <p:cNvSpPr>
                <a:spLocks/>
              </p:cNvSpPr>
              <p:nvPr/>
            </p:nvSpPr>
            <p:spPr bwMode="auto">
              <a:xfrm>
                <a:off x="5240" y="3312"/>
                <a:ext cx="228" cy="295"/>
              </a:xfrm>
              <a:custGeom>
                <a:avLst/>
                <a:gdLst>
                  <a:gd name="T0" fmla="*/ 133 w 912"/>
                  <a:gd name="T1" fmla="*/ 0 h 1181"/>
                  <a:gd name="T2" fmla="*/ 79 w 912"/>
                  <a:gd name="T3" fmla="*/ 90 h 1181"/>
                  <a:gd name="T4" fmla="*/ 47 w 912"/>
                  <a:gd name="T5" fmla="*/ 167 h 1181"/>
                  <a:gd name="T6" fmla="*/ 18 w 912"/>
                  <a:gd name="T7" fmla="*/ 249 h 1181"/>
                  <a:gd name="T8" fmla="*/ 0 w 912"/>
                  <a:gd name="T9" fmla="*/ 312 h 1181"/>
                  <a:gd name="T10" fmla="*/ 22 w 912"/>
                  <a:gd name="T11" fmla="*/ 404 h 1181"/>
                  <a:gd name="T12" fmla="*/ 88 w 912"/>
                  <a:gd name="T13" fmla="*/ 460 h 1181"/>
                  <a:gd name="T14" fmla="*/ 143 w 912"/>
                  <a:gd name="T15" fmla="*/ 515 h 1181"/>
                  <a:gd name="T16" fmla="*/ 123 w 912"/>
                  <a:gd name="T17" fmla="*/ 660 h 1181"/>
                  <a:gd name="T18" fmla="*/ 95 w 912"/>
                  <a:gd name="T19" fmla="*/ 859 h 1181"/>
                  <a:gd name="T20" fmla="*/ 117 w 912"/>
                  <a:gd name="T21" fmla="*/ 1070 h 1181"/>
                  <a:gd name="T22" fmla="*/ 145 w 912"/>
                  <a:gd name="T23" fmla="*/ 1165 h 1181"/>
                  <a:gd name="T24" fmla="*/ 270 w 912"/>
                  <a:gd name="T25" fmla="*/ 1133 h 1181"/>
                  <a:gd name="T26" fmla="*/ 357 w 912"/>
                  <a:gd name="T27" fmla="*/ 1128 h 1181"/>
                  <a:gd name="T28" fmla="*/ 487 w 912"/>
                  <a:gd name="T29" fmla="*/ 1133 h 1181"/>
                  <a:gd name="T30" fmla="*/ 602 w 912"/>
                  <a:gd name="T31" fmla="*/ 1168 h 1181"/>
                  <a:gd name="T32" fmla="*/ 669 w 912"/>
                  <a:gd name="T33" fmla="*/ 1181 h 1181"/>
                  <a:gd name="T34" fmla="*/ 669 w 912"/>
                  <a:gd name="T35" fmla="*/ 1102 h 1181"/>
                  <a:gd name="T36" fmla="*/ 653 w 912"/>
                  <a:gd name="T37" fmla="*/ 952 h 1181"/>
                  <a:gd name="T38" fmla="*/ 624 w 912"/>
                  <a:gd name="T39" fmla="*/ 804 h 1181"/>
                  <a:gd name="T40" fmla="*/ 602 w 912"/>
                  <a:gd name="T41" fmla="*/ 658 h 1181"/>
                  <a:gd name="T42" fmla="*/ 592 w 912"/>
                  <a:gd name="T43" fmla="*/ 605 h 1181"/>
                  <a:gd name="T44" fmla="*/ 630 w 912"/>
                  <a:gd name="T45" fmla="*/ 582 h 1181"/>
                  <a:gd name="T46" fmla="*/ 735 w 912"/>
                  <a:gd name="T47" fmla="*/ 610 h 1181"/>
                  <a:gd name="T48" fmla="*/ 832 w 912"/>
                  <a:gd name="T49" fmla="*/ 636 h 1181"/>
                  <a:gd name="T50" fmla="*/ 879 w 912"/>
                  <a:gd name="T51" fmla="*/ 677 h 1181"/>
                  <a:gd name="T52" fmla="*/ 882 w 912"/>
                  <a:gd name="T53" fmla="*/ 597 h 1181"/>
                  <a:gd name="T54" fmla="*/ 912 w 912"/>
                  <a:gd name="T55" fmla="*/ 500 h 1181"/>
                  <a:gd name="T56" fmla="*/ 793 w 912"/>
                  <a:gd name="T57" fmla="*/ 431 h 1181"/>
                  <a:gd name="T58" fmla="*/ 697 w 912"/>
                  <a:gd name="T59" fmla="*/ 380 h 1181"/>
                  <a:gd name="T60" fmla="*/ 612 w 912"/>
                  <a:gd name="T61" fmla="*/ 352 h 1181"/>
                  <a:gd name="T62" fmla="*/ 545 w 912"/>
                  <a:gd name="T63" fmla="*/ 333 h 1181"/>
                  <a:gd name="T64" fmla="*/ 480 w 912"/>
                  <a:gd name="T65" fmla="*/ 333 h 1181"/>
                  <a:gd name="T66" fmla="*/ 433 w 912"/>
                  <a:gd name="T67" fmla="*/ 341 h 1181"/>
                  <a:gd name="T68" fmla="*/ 372 w 912"/>
                  <a:gd name="T69" fmla="*/ 333 h 1181"/>
                  <a:gd name="T70" fmla="*/ 318 w 912"/>
                  <a:gd name="T71" fmla="*/ 294 h 1181"/>
                  <a:gd name="T72" fmla="*/ 270 w 912"/>
                  <a:gd name="T73" fmla="*/ 230 h 1181"/>
                  <a:gd name="T74" fmla="*/ 229 w 912"/>
                  <a:gd name="T75" fmla="*/ 174 h 1181"/>
                  <a:gd name="T76" fmla="*/ 184 w 912"/>
                  <a:gd name="T77" fmla="*/ 74 h 1181"/>
                  <a:gd name="T78" fmla="*/ 133 w 912"/>
                  <a:gd name="T79" fmla="*/ 0 h 1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12" h="1181">
                    <a:moveTo>
                      <a:pt x="133" y="0"/>
                    </a:moveTo>
                    <a:lnTo>
                      <a:pt x="79" y="90"/>
                    </a:lnTo>
                    <a:lnTo>
                      <a:pt x="47" y="167"/>
                    </a:lnTo>
                    <a:lnTo>
                      <a:pt x="18" y="249"/>
                    </a:lnTo>
                    <a:lnTo>
                      <a:pt x="0" y="312"/>
                    </a:lnTo>
                    <a:lnTo>
                      <a:pt x="22" y="404"/>
                    </a:lnTo>
                    <a:lnTo>
                      <a:pt x="88" y="460"/>
                    </a:lnTo>
                    <a:lnTo>
                      <a:pt x="143" y="515"/>
                    </a:lnTo>
                    <a:lnTo>
                      <a:pt x="123" y="660"/>
                    </a:lnTo>
                    <a:lnTo>
                      <a:pt x="95" y="859"/>
                    </a:lnTo>
                    <a:lnTo>
                      <a:pt x="117" y="1070"/>
                    </a:lnTo>
                    <a:lnTo>
                      <a:pt x="145" y="1165"/>
                    </a:lnTo>
                    <a:lnTo>
                      <a:pt x="270" y="1133"/>
                    </a:lnTo>
                    <a:lnTo>
                      <a:pt x="357" y="1128"/>
                    </a:lnTo>
                    <a:lnTo>
                      <a:pt x="487" y="1133"/>
                    </a:lnTo>
                    <a:lnTo>
                      <a:pt x="602" y="1168"/>
                    </a:lnTo>
                    <a:lnTo>
                      <a:pt x="669" y="1181"/>
                    </a:lnTo>
                    <a:lnTo>
                      <a:pt x="669" y="1102"/>
                    </a:lnTo>
                    <a:lnTo>
                      <a:pt x="653" y="952"/>
                    </a:lnTo>
                    <a:lnTo>
                      <a:pt x="624" y="804"/>
                    </a:lnTo>
                    <a:lnTo>
                      <a:pt x="602" y="658"/>
                    </a:lnTo>
                    <a:lnTo>
                      <a:pt x="592" y="605"/>
                    </a:lnTo>
                    <a:lnTo>
                      <a:pt x="630" y="582"/>
                    </a:lnTo>
                    <a:lnTo>
                      <a:pt x="735" y="610"/>
                    </a:lnTo>
                    <a:lnTo>
                      <a:pt x="832" y="636"/>
                    </a:lnTo>
                    <a:lnTo>
                      <a:pt x="879" y="677"/>
                    </a:lnTo>
                    <a:lnTo>
                      <a:pt x="882" y="597"/>
                    </a:lnTo>
                    <a:lnTo>
                      <a:pt x="912" y="500"/>
                    </a:lnTo>
                    <a:lnTo>
                      <a:pt x="793" y="431"/>
                    </a:lnTo>
                    <a:lnTo>
                      <a:pt x="697" y="380"/>
                    </a:lnTo>
                    <a:lnTo>
                      <a:pt x="612" y="352"/>
                    </a:lnTo>
                    <a:lnTo>
                      <a:pt x="545" y="333"/>
                    </a:lnTo>
                    <a:lnTo>
                      <a:pt x="480" y="333"/>
                    </a:lnTo>
                    <a:lnTo>
                      <a:pt x="433" y="341"/>
                    </a:lnTo>
                    <a:lnTo>
                      <a:pt x="372" y="333"/>
                    </a:lnTo>
                    <a:lnTo>
                      <a:pt x="318" y="294"/>
                    </a:lnTo>
                    <a:lnTo>
                      <a:pt x="270" y="230"/>
                    </a:lnTo>
                    <a:lnTo>
                      <a:pt x="229" y="174"/>
                    </a:lnTo>
                    <a:lnTo>
                      <a:pt x="184" y="74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F8F8F8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grpSp>
            <p:nvGrpSpPr>
              <p:cNvPr id="34902" name="Group 86"/>
              <p:cNvGrpSpPr>
                <a:grpSpLocks/>
              </p:cNvGrpSpPr>
              <p:nvPr/>
            </p:nvGrpSpPr>
            <p:grpSpPr bwMode="auto">
              <a:xfrm>
                <a:off x="5253" y="3330"/>
                <a:ext cx="203" cy="269"/>
                <a:chOff x="5253" y="3330"/>
                <a:chExt cx="203" cy="269"/>
              </a:xfrm>
            </p:grpSpPr>
            <p:sp>
              <p:nvSpPr>
                <p:cNvPr id="34894" name="Freeform 78"/>
                <p:cNvSpPr>
                  <a:spLocks/>
                </p:cNvSpPr>
                <p:nvPr/>
              </p:nvSpPr>
              <p:spPr bwMode="auto">
                <a:xfrm>
                  <a:off x="5253" y="3330"/>
                  <a:ext cx="38" cy="89"/>
                </a:xfrm>
                <a:custGeom>
                  <a:avLst/>
                  <a:gdLst>
                    <a:gd name="T0" fmla="*/ 0 w 151"/>
                    <a:gd name="T1" fmla="*/ 318 h 358"/>
                    <a:gd name="T2" fmla="*/ 10 w 151"/>
                    <a:gd name="T3" fmla="*/ 239 h 358"/>
                    <a:gd name="T4" fmla="*/ 44 w 151"/>
                    <a:gd name="T5" fmla="*/ 154 h 358"/>
                    <a:gd name="T6" fmla="*/ 73 w 151"/>
                    <a:gd name="T7" fmla="*/ 83 h 358"/>
                    <a:gd name="T8" fmla="*/ 94 w 151"/>
                    <a:gd name="T9" fmla="*/ 27 h 358"/>
                    <a:gd name="T10" fmla="*/ 123 w 151"/>
                    <a:gd name="T11" fmla="*/ 0 h 358"/>
                    <a:gd name="T12" fmla="*/ 151 w 151"/>
                    <a:gd name="T13" fmla="*/ 16 h 358"/>
                    <a:gd name="T14" fmla="*/ 111 w 151"/>
                    <a:gd name="T15" fmla="*/ 98 h 358"/>
                    <a:gd name="T16" fmla="*/ 64 w 151"/>
                    <a:gd name="T17" fmla="*/ 207 h 358"/>
                    <a:gd name="T18" fmla="*/ 35 w 151"/>
                    <a:gd name="T19" fmla="*/ 305 h 358"/>
                    <a:gd name="T20" fmla="*/ 35 w 151"/>
                    <a:gd name="T21" fmla="*/ 358 h 358"/>
                    <a:gd name="T22" fmla="*/ 0 w 151"/>
                    <a:gd name="T23" fmla="*/ 358 h 358"/>
                    <a:gd name="T24" fmla="*/ 0 w 151"/>
                    <a:gd name="T25" fmla="*/ 295 h 358"/>
                    <a:gd name="T26" fmla="*/ 0 w 151"/>
                    <a:gd name="T27" fmla="*/ 318 h 3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1" h="358">
                      <a:moveTo>
                        <a:pt x="0" y="318"/>
                      </a:moveTo>
                      <a:lnTo>
                        <a:pt x="10" y="239"/>
                      </a:lnTo>
                      <a:lnTo>
                        <a:pt x="44" y="154"/>
                      </a:lnTo>
                      <a:lnTo>
                        <a:pt x="73" y="83"/>
                      </a:lnTo>
                      <a:lnTo>
                        <a:pt x="94" y="27"/>
                      </a:lnTo>
                      <a:lnTo>
                        <a:pt x="123" y="0"/>
                      </a:lnTo>
                      <a:lnTo>
                        <a:pt x="151" y="16"/>
                      </a:lnTo>
                      <a:lnTo>
                        <a:pt x="111" y="98"/>
                      </a:lnTo>
                      <a:lnTo>
                        <a:pt x="64" y="207"/>
                      </a:lnTo>
                      <a:lnTo>
                        <a:pt x="35" y="305"/>
                      </a:lnTo>
                      <a:lnTo>
                        <a:pt x="35" y="358"/>
                      </a:lnTo>
                      <a:lnTo>
                        <a:pt x="0" y="358"/>
                      </a:lnTo>
                      <a:lnTo>
                        <a:pt x="0" y="295"/>
                      </a:lnTo>
                      <a:lnTo>
                        <a:pt x="0" y="3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5" name="Freeform 79"/>
                <p:cNvSpPr>
                  <a:spLocks/>
                </p:cNvSpPr>
                <p:nvPr/>
              </p:nvSpPr>
              <p:spPr bwMode="auto">
                <a:xfrm>
                  <a:off x="5271" y="3361"/>
                  <a:ext cx="35" cy="76"/>
                </a:xfrm>
                <a:custGeom>
                  <a:avLst/>
                  <a:gdLst>
                    <a:gd name="T0" fmla="*/ 0 w 140"/>
                    <a:gd name="T1" fmla="*/ 268 h 302"/>
                    <a:gd name="T2" fmla="*/ 9 w 140"/>
                    <a:gd name="T3" fmla="*/ 202 h 302"/>
                    <a:gd name="T4" fmla="*/ 41 w 140"/>
                    <a:gd name="T5" fmla="*/ 131 h 302"/>
                    <a:gd name="T6" fmla="*/ 67 w 140"/>
                    <a:gd name="T7" fmla="*/ 69 h 302"/>
                    <a:gd name="T8" fmla="*/ 88 w 140"/>
                    <a:gd name="T9" fmla="*/ 22 h 302"/>
                    <a:gd name="T10" fmla="*/ 114 w 140"/>
                    <a:gd name="T11" fmla="*/ 0 h 302"/>
                    <a:gd name="T12" fmla="*/ 140 w 140"/>
                    <a:gd name="T13" fmla="*/ 13 h 302"/>
                    <a:gd name="T14" fmla="*/ 102 w 140"/>
                    <a:gd name="T15" fmla="*/ 84 h 302"/>
                    <a:gd name="T16" fmla="*/ 58 w 140"/>
                    <a:gd name="T17" fmla="*/ 174 h 302"/>
                    <a:gd name="T18" fmla="*/ 32 w 140"/>
                    <a:gd name="T19" fmla="*/ 258 h 302"/>
                    <a:gd name="T20" fmla="*/ 32 w 140"/>
                    <a:gd name="T21" fmla="*/ 302 h 302"/>
                    <a:gd name="T22" fmla="*/ 0 w 140"/>
                    <a:gd name="T23" fmla="*/ 302 h 302"/>
                    <a:gd name="T24" fmla="*/ 0 w 140"/>
                    <a:gd name="T25" fmla="*/ 249 h 302"/>
                    <a:gd name="T26" fmla="*/ 0 w 140"/>
                    <a:gd name="T27" fmla="*/ 268 h 3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40" h="302">
                      <a:moveTo>
                        <a:pt x="0" y="268"/>
                      </a:moveTo>
                      <a:lnTo>
                        <a:pt x="9" y="202"/>
                      </a:lnTo>
                      <a:lnTo>
                        <a:pt x="41" y="131"/>
                      </a:lnTo>
                      <a:lnTo>
                        <a:pt x="67" y="69"/>
                      </a:lnTo>
                      <a:lnTo>
                        <a:pt x="88" y="22"/>
                      </a:lnTo>
                      <a:lnTo>
                        <a:pt x="114" y="0"/>
                      </a:lnTo>
                      <a:lnTo>
                        <a:pt x="140" y="13"/>
                      </a:lnTo>
                      <a:lnTo>
                        <a:pt x="102" y="84"/>
                      </a:lnTo>
                      <a:lnTo>
                        <a:pt x="58" y="174"/>
                      </a:lnTo>
                      <a:lnTo>
                        <a:pt x="32" y="258"/>
                      </a:lnTo>
                      <a:lnTo>
                        <a:pt x="32" y="302"/>
                      </a:lnTo>
                      <a:lnTo>
                        <a:pt x="0" y="302"/>
                      </a:lnTo>
                      <a:lnTo>
                        <a:pt x="0" y="249"/>
                      </a:lnTo>
                      <a:lnTo>
                        <a:pt x="0" y="2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6" name="Freeform 80"/>
                <p:cNvSpPr>
                  <a:spLocks/>
                </p:cNvSpPr>
                <p:nvPr/>
              </p:nvSpPr>
              <p:spPr bwMode="auto">
                <a:xfrm>
                  <a:off x="5285" y="3379"/>
                  <a:ext cx="37" cy="217"/>
                </a:xfrm>
                <a:custGeom>
                  <a:avLst/>
                  <a:gdLst>
                    <a:gd name="T0" fmla="*/ 29 w 147"/>
                    <a:gd name="T1" fmla="*/ 842 h 867"/>
                    <a:gd name="T2" fmla="*/ 14 w 147"/>
                    <a:gd name="T3" fmla="*/ 745 h 867"/>
                    <a:gd name="T4" fmla="*/ 0 w 147"/>
                    <a:gd name="T5" fmla="*/ 613 h 867"/>
                    <a:gd name="T6" fmla="*/ 4 w 147"/>
                    <a:gd name="T7" fmla="*/ 451 h 867"/>
                    <a:gd name="T8" fmla="*/ 14 w 147"/>
                    <a:gd name="T9" fmla="*/ 294 h 867"/>
                    <a:gd name="T10" fmla="*/ 39 w 147"/>
                    <a:gd name="T11" fmla="*/ 173 h 867"/>
                    <a:gd name="T12" fmla="*/ 71 w 147"/>
                    <a:gd name="T13" fmla="*/ 76 h 867"/>
                    <a:gd name="T14" fmla="*/ 109 w 147"/>
                    <a:gd name="T15" fmla="*/ 0 h 867"/>
                    <a:gd name="T16" fmla="*/ 147 w 147"/>
                    <a:gd name="T17" fmla="*/ 48 h 867"/>
                    <a:gd name="T18" fmla="*/ 109 w 147"/>
                    <a:gd name="T19" fmla="*/ 124 h 867"/>
                    <a:gd name="T20" fmla="*/ 90 w 147"/>
                    <a:gd name="T21" fmla="*/ 191 h 867"/>
                    <a:gd name="T22" fmla="*/ 67 w 147"/>
                    <a:gd name="T23" fmla="*/ 311 h 867"/>
                    <a:gd name="T24" fmla="*/ 52 w 147"/>
                    <a:gd name="T25" fmla="*/ 482 h 867"/>
                    <a:gd name="T26" fmla="*/ 52 w 147"/>
                    <a:gd name="T27" fmla="*/ 618 h 867"/>
                    <a:gd name="T28" fmla="*/ 61 w 147"/>
                    <a:gd name="T29" fmla="*/ 723 h 867"/>
                    <a:gd name="T30" fmla="*/ 77 w 147"/>
                    <a:gd name="T31" fmla="*/ 792 h 867"/>
                    <a:gd name="T32" fmla="*/ 90 w 147"/>
                    <a:gd name="T33" fmla="*/ 848 h 867"/>
                    <a:gd name="T34" fmla="*/ 32 w 147"/>
                    <a:gd name="T35" fmla="*/ 867 h 867"/>
                    <a:gd name="T36" fmla="*/ 29 w 147"/>
                    <a:gd name="T37" fmla="*/ 842 h 8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7" h="867">
                      <a:moveTo>
                        <a:pt x="29" y="842"/>
                      </a:moveTo>
                      <a:lnTo>
                        <a:pt x="14" y="745"/>
                      </a:lnTo>
                      <a:lnTo>
                        <a:pt x="0" y="613"/>
                      </a:lnTo>
                      <a:lnTo>
                        <a:pt x="4" y="451"/>
                      </a:lnTo>
                      <a:lnTo>
                        <a:pt x="14" y="294"/>
                      </a:lnTo>
                      <a:lnTo>
                        <a:pt x="39" y="173"/>
                      </a:lnTo>
                      <a:lnTo>
                        <a:pt x="71" y="76"/>
                      </a:lnTo>
                      <a:lnTo>
                        <a:pt x="109" y="0"/>
                      </a:lnTo>
                      <a:lnTo>
                        <a:pt x="147" y="48"/>
                      </a:lnTo>
                      <a:lnTo>
                        <a:pt x="109" y="124"/>
                      </a:lnTo>
                      <a:lnTo>
                        <a:pt x="90" y="191"/>
                      </a:lnTo>
                      <a:lnTo>
                        <a:pt x="67" y="311"/>
                      </a:lnTo>
                      <a:lnTo>
                        <a:pt x="52" y="482"/>
                      </a:lnTo>
                      <a:lnTo>
                        <a:pt x="52" y="618"/>
                      </a:lnTo>
                      <a:lnTo>
                        <a:pt x="61" y="723"/>
                      </a:lnTo>
                      <a:lnTo>
                        <a:pt x="77" y="792"/>
                      </a:lnTo>
                      <a:lnTo>
                        <a:pt x="90" y="848"/>
                      </a:lnTo>
                      <a:lnTo>
                        <a:pt x="32" y="867"/>
                      </a:lnTo>
                      <a:lnTo>
                        <a:pt x="29" y="8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7" name="Freeform 81"/>
                <p:cNvSpPr>
                  <a:spLocks/>
                </p:cNvSpPr>
                <p:nvPr/>
              </p:nvSpPr>
              <p:spPr bwMode="auto">
                <a:xfrm>
                  <a:off x="5318" y="3399"/>
                  <a:ext cx="28" cy="192"/>
                </a:xfrm>
                <a:custGeom>
                  <a:avLst/>
                  <a:gdLst>
                    <a:gd name="T0" fmla="*/ 32 w 110"/>
                    <a:gd name="T1" fmla="*/ 763 h 771"/>
                    <a:gd name="T2" fmla="*/ 9 w 110"/>
                    <a:gd name="T3" fmla="*/ 636 h 771"/>
                    <a:gd name="T4" fmla="*/ 0 w 110"/>
                    <a:gd name="T5" fmla="*/ 499 h 771"/>
                    <a:gd name="T6" fmla="*/ 0 w 110"/>
                    <a:gd name="T7" fmla="*/ 367 h 771"/>
                    <a:gd name="T8" fmla="*/ 9 w 110"/>
                    <a:gd name="T9" fmla="*/ 253 h 771"/>
                    <a:gd name="T10" fmla="*/ 19 w 110"/>
                    <a:gd name="T11" fmla="*/ 135 h 771"/>
                    <a:gd name="T12" fmla="*/ 51 w 110"/>
                    <a:gd name="T13" fmla="*/ 43 h 771"/>
                    <a:gd name="T14" fmla="*/ 71 w 110"/>
                    <a:gd name="T15" fmla="*/ 0 h 771"/>
                    <a:gd name="T16" fmla="*/ 110 w 110"/>
                    <a:gd name="T17" fmla="*/ 0 h 771"/>
                    <a:gd name="T18" fmla="*/ 81 w 110"/>
                    <a:gd name="T19" fmla="*/ 127 h 771"/>
                    <a:gd name="T20" fmla="*/ 71 w 110"/>
                    <a:gd name="T21" fmla="*/ 232 h 771"/>
                    <a:gd name="T22" fmla="*/ 68 w 110"/>
                    <a:gd name="T23" fmla="*/ 365 h 771"/>
                    <a:gd name="T24" fmla="*/ 68 w 110"/>
                    <a:gd name="T25" fmla="*/ 499 h 771"/>
                    <a:gd name="T26" fmla="*/ 71 w 110"/>
                    <a:gd name="T27" fmla="*/ 653 h 771"/>
                    <a:gd name="T28" fmla="*/ 81 w 110"/>
                    <a:gd name="T29" fmla="*/ 739 h 771"/>
                    <a:gd name="T30" fmla="*/ 91 w 110"/>
                    <a:gd name="T31" fmla="*/ 771 h 771"/>
                    <a:gd name="T32" fmla="*/ 32 w 110"/>
                    <a:gd name="T33" fmla="*/ 763 h 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10" h="771">
                      <a:moveTo>
                        <a:pt x="32" y="763"/>
                      </a:moveTo>
                      <a:lnTo>
                        <a:pt x="9" y="636"/>
                      </a:lnTo>
                      <a:lnTo>
                        <a:pt x="0" y="499"/>
                      </a:lnTo>
                      <a:lnTo>
                        <a:pt x="0" y="367"/>
                      </a:lnTo>
                      <a:lnTo>
                        <a:pt x="9" y="253"/>
                      </a:lnTo>
                      <a:lnTo>
                        <a:pt x="19" y="135"/>
                      </a:lnTo>
                      <a:lnTo>
                        <a:pt x="51" y="43"/>
                      </a:lnTo>
                      <a:lnTo>
                        <a:pt x="71" y="0"/>
                      </a:lnTo>
                      <a:lnTo>
                        <a:pt x="110" y="0"/>
                      </a:lnTo>
                      <a:lnTo>
                        <a:pt x="81" y="127"/>
                      </a:lnTo>
                      <a:lnTo>
                        <a:pt x="71" y="232"/>
                      </a:lnTo>
                      <a:lnTo>
                        <a:pt x="68" y="365"/>
                      </a:lnTo>
                      <a:lnTo>
                        <a:pt x="68" y="499"/>
                      </a:lnTo>
                      <a:lnTo>
                        <a:pt x="71" y="653"/>
                      </a:lnTo>
                      <a:lnTo>
                        <a:pt x="81" y="739"/>
                      </a:lnTo>
                      <a:lnTo>
                        <a:pt x="91" y="771"/>
                      </a:lnTo>
                      <a:lnTo>
                        <a:pt x="32" y="7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8" name="Freeform 82"/>
                <p:cNvSpPr>
                  <a:spLocks/>
                </p:cNvSpPr>
                <p:nvPr/>
              </p:nvSpPr>
              <p:spPr bwMode="auto">
                <a:xfrm>
                  <a:off x="5352" y="3396"/>
                  <a:ext cx="27" cy="203"/>
                </a:xfrm>
                <a:custGeom>
                  <a:avLst/>
                  <a:gdLst>
                    <a:gd name="T0" fmla="*/ 39 w 111"/>
                    <a:gd name="T1" fmla="*/ 775 h 812"/>
                    <a:gd name="T2" fmla="*/ 12 w 111"/>
                    <a:gd name="T3" fmla="*/ 633 h 812"/>
                    <a:gd name="T4" fmla="*/ 3 w 111"/>
                    <a:gd name="T5" fmla="*/ 496 h 812"/>
                    <a:gd name="T6" fmla="*/ 0 w 111"/>
                    <a:gd name="T7" fmla="*/ 356 h 812"/>
                    <a:gd name="T8" fmla="*/ 0 w 111"/>
                    <a:gd name="T9" fmla="*/ 196 h 812"/>
                    <a:gd name="T10" fmla="*/ 19 w 111"/>
                    <a:gd name="T11" fmla="*/ 85 h 812"/>
                    <a:gd name="T12" fmla="*/ 29 w 111"/>
                    <a:gd name="T13" fmla="*/ 6 h 812"/>
                    <a:gd name="T14" fmla="*/ 78 w 111"/>
                    <a:gd name="T15" fmla="*/ 0 h 812"/>
                    <a:gd name="T16" fmla="*/ 68 w 111"/>
                    <a:gd name="T17" fmla="*/ 77 h 812"/>
                    <a:gd name="T18" fmla="*/ 49 w 111"/>
                    <a:gd name="T19" fmla="*/ 206 h 812"/>
                    <a:gd name="T20" fmla="*/ 52 w 111"/>
                    <a:gd name="T21" fmla="*/ 330 h 812"/>
                    <a:gd name="T22" fmla="*/ 68 w 111"/>
                    <a:gd name="T23" fmla="*/ 496 h 812"/>
                    <a:gd name="T24" fmla="*/ 81 w 111"/>
                    <a:gd name="T25" fmla="*/ 638 h 812"/>
                    <a:gd name="T26" fmla="*/ 98 w 111"/>
                    <a:gd name="T27" fmla="*/ 717 h 812"/>
                    <a:gd name="T28" fmla="*/ 111 w 111"/>
                    <a:gd name="T29" fmla="*/ 812 h 812"/>
                    <a:gd name="T30" fmla="*/ 39 w 111"/>
                    <a:gd name="T31" fmla="*/ 775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1" h="812">
                      <a:moveTo>
                        <a:pt x="39" y="775"/>
                      </a:moveTo>
                      <a:lnTo>
                        <a:pt x="12" y="633"/>
                      </a:lnTo>
                      <a:lnTo>
                        <a:pt x="3" y="496"/>
                      </a:lnTo>
                      <a:lnTo>
                        <a:pt x="0" y="356"/>
                      </a:lnTo>
                      <a:lnTo>
                        <a:pt x="0" y="196"/>
                      </a:lnTo>
                      <a:lnTo>
                        <a:pt x="19" y="85"/>
                      </a:lnTo>
                      <a:lnTo>
                        <a:pt x="29" y="6"/>
                      </a:lnTo>
                      <a:lnTo>
                        <a:pt x="78" y="0"/>
                      </a:lnTo>
                      <a:lnTo>
                        <a:pt x="68" y="77"/>
                      </a:lnTo>
                      <a:lnTo>
                        <a:pt x="49" y="206"/>
                      </a:lnTo>
                      <a:lnTo>
                        <a:pt x="52" y="330"/>
                      </a:lnTo>
                      <a:lnTo>
                        <a:pt x="68" y="496"/>
                      </a:lnTo>
                      <a:lnTo>
                        <a:pt x="81" y="638"/>
                      </a:lnTo>
                      <a:lnTo>
                        <a:pt x="98" y="717"/>
                      </a:lnTo>
                      <a:lnTo>
                        <a:pt x="111" y="812"/>
                      </a:lnTo>
                      <a:lnTo>
                        <a:pt x="39" y="77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899" name="Freeform 83"/>
                <p:cNvSpPr>
                  <a:spLocks/>
                </p:cNvSpPr>
                <p:nvPr/>
              </p:nvSpPr>
              <p:spPr bwMode="auto">
                <a:xfrm>
                  <a:off x="5380" y="3401"/>
                  <a:ext cx="18" cy="64"/>
                </a:xfrm>
                <a:custGeom>
                  <a:avLst/>
                  <a:gdLst>
                    <a:gd name="T0" fmla="*/ 20 w 74"/>
                    <a:gd name="T1" fmla="*/ 0 h 258"/>
                    <a:gd name="T2" fmla="*/ 0 w 74"/>
                    <a:gd name="T3" fmla="*/ 74 h 258"/>
                    <a:gd name="T4" fmla="*/ 0 w 74"/>
                    <a:gd name="T5" fmla="*/ 147 h 258"/>
                    <a:gd name="T6" fmla="*/ 10 w 74"/>
                    <a:gd name="T7" fmla="*/ 232 h 258"/>
                    <a:gd name="T8" fmla="*/ 20 w 74"/>
                    <a:gd name="T9" fmla="*/ 258 h 258"/>
                    <a:gd name="T10" fmla="*/ 69 w 74"/>
                    <a:gd name="T11" fmla="*/ 208 h 258"/>
                    <a:gd name="T12" fmla="*/ 49 w 74"/>
                    <a:gd name="T13" fmla="*/ 128 h 258"/>
                    <a:gd name="T14" fmla="*/ 56 w 74"/>
                    <a:gd name="T15" fmla="*/ 48 h 258"/>
                    <a:gd name="T16" fmla="*/ 74 w 74"/>
                    <a:gd name="T17" fmla="*/ 11 h 258"/>
                    <a:gd name="T18" fmla="*/ 20 w 74"/>
                    <a:gd name="T19" fmla="*/ 0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74" h="258">
                      <a:moveTo>
                        <a:pt x="20" y="0"/>
                      </a:moveTo>
                      <a:lnTo>
                        <a:pt x="0" y="74"/>
                      </a:lnTo>
                      <a:lnTo>
                        <a:pt x="0" y="147"/>
                      </a:lnTo>
                      <a:lnTo>
                        <a:pt x="10" y="232"/>
                      </a:lnTo>
                      <a:lnTo>
                        <a:pt x="20" y="258"/>
                      </a:lnTo>
                      <a:lnTo>
                        <a:pt x="69" y="208"/>
                      </a:lnTo>
                      <a:lnTo>
                        <a:pt x="49" y="128"/>
                      </a:lnTo>
                      <a:lnTo>
                        <a:pt x="56" y="48"/>
                      </a:lnTo>
                      <a:lnTo>
                        <a:pt x="74" y="11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900" name="Freeform 84"/>
                <p:cNvSpPr>
                  <a:spLocks/>
                </p:cNvSpPr>
                <p:nvPr/>
              </p:nvSpPr>
              <p:spPr bwMode="auto">
                <a:xfrm>
                  <a:off x="5410" y="3411"/>
                  <a:ext cx="19" cy="50"/>
                </a:xfrm>
                <a:custGeom>
                  <a:avLst/>
                  <a:gdLst>
                    <a:gd name="T0" fmla="*/ 19 w 76"/>
                    <a:gd name="T1" fmla="*/ 0 h 199"/>
                    <a:gd name="T2" fmla="*/ 0 w 76"/>
                    <a:gd name="T3" fmla="*/ 66 h 199"/>
                    <a:gd name="T4" fmla="*/ 0 w 76"/>
                    <a:gd name="T5" fmla="*/ 135 h 199"/>
                    <a:gd name="T6" fmla="*/ 19 w 76"/>
                    <a:gd name="T7" fmla="*/ 186 h 199"/>
                    <a:gd name="T8" fmla="*/ 76 w 76"/>
                    <a:gd name="T9" fmla="*/ 199 h 199"/>
                    <a:gd name="T10" fmla="*/ 54 w 76"/>
                    <a:gd name="T11" fmla="*/ 152 h 199"/>
                    <a:gd name="T12" fmla="*/ 58 w 76"/>
                    <a:gd name="T13" fmla="*/ 79 h 199"/>
                    <a:gd name="T14" fmla="*/ 76 w 76"/>
                    <a:gd name="T15" fmla="*/ 26 h 199"/>
                    <a:gd name="T16" fmla="*/ 19 w 76"/>
                    <a:gd name="T17" fmla="*/ 0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6" h="199">
                      <a:moveTo>
                        <a:pt x="19" y="0"/>
                      </a:moveTo>
                      <a:lnTo>
                        <a:pt x="0" y="66"/>
                      </a:lnTo>
                      <a:lnTo>
                        <a:pt x="0" y="135"/>
                      </a:lnTo>
                      <a:lnTo>
                        <a:pt x="19" y="186"/>
                      </a:lnTo>
                      <a:lnTo>
                        <a:pt x="76" y="199"/>
                      </a:lnTo>
                      <a:lnTo>
                        <a:pt x="54" y="152"/>
                      </a:lnTo>
                      <a:lnTo>
                        <a:pt x="58" y="79"/>
                      </a:lnTo>
                      <a:lnTo>
                        <a:pt x="76" y="26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4901" name="Freeform 85"/>
                <p:cNvSpPr>
                  <a:spLocks/>
                </p:cNvSpPr>
                <p:nvPr/>
              </p:nvSpPr>
              <p:spPr bwMode="auto">
                <a:xfrm>
                  <a:off x="5441" y="3427"/>
                  <a:ext cx="15" cy="44"/>
                </a:xfrm>
                <a:custGeom>
                  <a:avLst/>
                  <a:gdLst>
                    <a:gd name="T0" fmla="*/ 14 w 59"/>
                    <a:gd name="T1" fmla="*/ 0 h 174"/>
                    <a:gd name="T2" fmla="*/ 0 w 59"/>
                    <a:gd name="T3" fmla="*/ 37 h 174"/>
                    <a:gd name="T4" fmla="*/ 0 w 59"/>
                    <a:gd name="T5" fmla="*/ 104 h 174"/>
                    <a:gd name="T6" fmla="*/ 9 w 59"/>
                    <a:gd name="T7" fmla="*/ 158 h 174"/>
                    <a:gd name="T8" fmla="*/ 59 w 59"/>
                    <a:gd name="T9" fmla="*/ 174 h 174"/>
                    <a:gd name="T10" fmla="*/ 39 w 59"/>
                    <a:gd name="T11" fmla="*/ 121 h 174"/>
                    <a:gd name="T12" fmla="*/ 39 w 59"/>
                    <a:gd name="T13" fmla="*/ 64 h 174"/>
                    <a:gd name="T14" fmla="*/ 51 w 59"/>
                    <a:gd name="T15" fmla="*/ 13 h 174"/>
                    <a:gd name="T16" fmla="*/ 14 w 59"/>
                    <a:gd name="T17" fmla="*/ 0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9" h="174">
                      <a:moveTo>
                        <a:pt x="14" y="0"/>
                      </a:moveTo>
                      <a:lnTo>
                        <a:pt x="0" y="37"/>
                      </a:lnTo>
                      <a:lnTo>
                        <a:pt x="0" y="104"/>
                      </a:lnTo>
                      <a:lnTo>
                        <a:pt x="9" y="158"/>
                      </a:lnTo>
                      <a:lnTo>
                        <a:pt x="59" y="174"/>
                      </a:lnTo>
                      <a:lnTo>
                        <a:pt x="39" y="121"/>
                      </a:lnTo>
                      <a:lnTo>
                        <a:pt x="39" y="64"/>
                      </a:lnTo>
                      <a:lnTo>
                        <a:pt x="51" y="13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8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8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EA5B-9B14-414E-8602-E14252B4C927}" type="slidenum">
              <a:rPr lang="en-US" altLang="th-TH"/>
              <a:pPr/>
              <a:t>28</a:t>
            </a:fld>
            <a:endParaRPr lang="th-TH" altLang="th-TH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Ambiguity in Dangling Else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6719888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2800"/>
              <a:t>St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IfSt | ...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IfSt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if ( E ) St | if ( E ) St else St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E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>
                <a:cs typeface="Tahoma" pitchFamily="34" charset="0"/>
              </a:rPr>
              <a:t>0 | 1 |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h-TH" altLang="th-TH" sz="2000">
              <a:cs typeface="Tahoma" pitchFamily="34" charset="0"/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323850" y="4868863"/>
          <a:ext cx="673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1" name="Clip" r:id="rId3" imgW="1857600" imgH="3995640" progId="MS_ClipArt_Gallery.2">
                  <p:embed/>
                </p:oleObj>
              </mc:Choice>
              <mc:Fallback>
                <p:oleObj name="Clip" r:id="rId3" imgW="1857600" imgH="399564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868863"/>
                        <a:ext cx="673100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926" name="Group 86"/>
          <p:cNvGrpSpPr>
            <a:grpSpLocks/>
          </p:cNvGrpSpPr>
          <p:nvPr/>
        </p:nvGrpSpPr>
        <p:grpSpPr bwMode="auto">
          <a:xfrm>
            <a:off x="4859338" y="3068638"/>
            <a:ext cx="3656012" cy="3309937"/>
            <a:chOff x="3168" y="720"/>
            <a:chExt cx="2303" cy="2085"/>
          </a:xfrm>
        </p:grpSpPr>
        <p:grpSp>
          <p:nvGrpSpPr>
            <p:cNvPr id="35915" name="Group 75"/>
            <p:cNvGrpSpPr>
              <a:grpSpLocks/>
            </p:cNvGrpSpPr>
            <p:nvPr/>
          </p:nvGrpSpPr>
          <p:grpSpPr bwMode="auto">
            <a:xfrm>
              <a:off x="3168" y="720"/>
              <a:ext cx="2303" cy="1872"/>
              <a:chOff x="2400" y="672"/>
              <a:chExt cx="2303" cy="1872"/>
            </a:xfrm>
          </p:grpSpPr>
          <p:grpSp>
            <p:nvGrpSpPr>
              <p:cNvPr id="35862" name="Group 22"/>
              <p:cNvGrpSpPr>
                <a:grpSpLocks/>
              </p:cNvGrpSpPr>
              <p:nvPr/>
            </p:nvGrpSpPr>
            <p:grpSpPr bwMode="auto">
              <a:xfrm>
                <a:off x="2400" y="672"/>
                <a:ext cx="2303" cy="720"/>
                <a:chOff x="2304" y="960"/>
                <a:chExt cx="2303" cy="720"/>
              </a:xfrm>
            </p:grpSpPr>
            <p:sp>
              <p:nvSpPr>
                <p:cNvPr id="3584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42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IfSt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4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120" y="1392"/>
                  <a:ext cx="19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)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4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304" y="1392"/>
                  <a:ext cx="22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if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4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592" y="1392"/>
                  <a:ext cx="19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(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5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840" y="1392"/>
                  <a:ext cx="44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else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5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880" y="1392"/>
                  <a:ext cx="22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E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5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320" y="1392"/>
                  <a:ext cx="28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St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5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408" y="1392"/>
                  <a:ext cx="28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St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55" name="Line 15"/>
                <p:cNvSpPr>
                  <a:spLocks noChangeShapeType="1"/>
                </p:cNvSpPr>
                <p:nvPr/>
              </p:nvSpPr>
              <p:spPr bwMode="auto">
                <a:xfrm>
                  <a:off x="3552" y="1248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56" name="Line 16"/>
                <p:cNvSpPr>
                  <a:spLocks noChangeShapeType="1"/>
                </p:cNvSpPr>
                <p:nvPr/>
              </p:nvSpPr>
              <p:spPr bwMode="auto">
                <a:xfrm>
                  <a:off x="3600" y="1248"/>
                  <a:ext cx="912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5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3024" y="1248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5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736" y="1248"/>
                  <a:ext cx="72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59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2448" y="1248"/>
                  <a:ext cx="96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60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3216" y="1248"/>
                  <a:ext cx="336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61" name="Line 21"/>
                <p:cNvSpPr>
                  <a:spLocks noChangeShapeType="1"/>
                </p:cNvSpPr>
                <p:nvPr/>
              </p:nvSpPr>
              <p:spPr bwMode="auto">
                <a:xfrm>
                  <a:off x="3552" y="1248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35879" name="Line 39"/>
              <p:cNvSpPr>
                <a:spLocks noChangeShapeType="1"/>
              </p:cNvSpPr>
              <p:nvPr/>
            </p:nvSpPr>
            <p:spPr bwMode="auto">
              <a:xfrm>
                <a:off x="3648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880" name="Line 40"/>
              <p:cNvSpPr>
                <a:spLocks noChangeShapeType="1"/>
              </p:cNvSpPr>
              <p:nvPr/>
            </p:nvSpPr>
            <p:spPr bwMode="auto">
              <a:xfrm>
                <a:off x="4560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881" name="Line 41"/>
              <p:cNvSpPr>
                <a:spLocks noChangeShapeType="1"/>
              </p:cNvSpPr>
              <p:nvPr/>
            </p:nvSpPr>
            <p:spPr bwMode="auto">
              <a:xfrm>
                <a:off x="3072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grpSp>
            <p:nvGrpSpPr>
              <p:cNvPr id="35900" name="Group 60"/>
              <p:cNvGrpSpPr>
                <a:grpSpLocks/>
              </p:cNvGrpSpPr>
              <p:nvPr/>
            </p:nvGrpSpPr>
            <p:grpSpPr bwMode="auto">
              <a:xfrm>
                <a:off x="2736" y="1584"/>
                <a:ext cx="1948" cy="960"/>
                <a:chOff x="2659" y="1776"/>
                <a:chExt cx="1948" cy="960"/>
              </a:xfrm>
            </p:grpSpPr>
            <p:sp>
              <p:nvSpPr>
                <p:cNvPr id="3586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360" y="1776"/>
                  <a:ext cx="42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IfSt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6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936" y="2256"/>
                  <a:ext cx="19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)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6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659" y="2256"/>
                  <a:ext cx="22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if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6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072" y="2256"/>
                  <a:ext cx="19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(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6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456" y="2256"/>
                  <a:ext cx="22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E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7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20" y="2256"/>
                  <a:ext cx="28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th-TH" altLang="th-TH">
                      <a:latin typeface="Tahoma" pitchFamily="34" charset="0"/>
                    </a:rPr>
                    <a:t>St</a:t>
                  </a:r>
                  <a:endParaRPr lang="th-TH" altLang="th-TH" sz="2800">
                    <a:latin typeface="Arial Black" pitchFamily="34" charset="0"/>
                  </a:endParaRPr>
                </a:p>
              </p:txBody>
            </p:sp>
            <p:sp>
              <p:nvSpPr>
                <p:cNvPr id="35872" name="Line 32"/>
                <p:cNvSpPr>
                  <a:spLocks noChangeShapeType="1"/>
                </p:cNvSpPr>
                <p:nvPr/>
              </p:nvSpPr>
              <p:spPr bwMode="auto">
                <a:xfrm>
                  <a:off x="3552" y="2064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73" name="Line 33"/>
                <p:cNvSpPr>
                  <a:spLocks noChangeShapeType="1"/>
                </p:cNvSpPr>
                <p:nvPr/>
              </p:nvSpPr>
              <p:spPr bwMode="auto">
                <a:xfrm>
                  <a:off x="3600" y="2064"/>
                  <a:ext cx="912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74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3168" y="2064"/>
                  <a:ext cx="336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75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2736" y="2064"/>
                  <a:ext cx="72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78" name="Line 38"/>
                <p:cNvSpPr>
                  <a:spLocks noChangeShapeType="1"/>
                </p:cNvSpPr>
                <p:nvPr/>
              </p:nvSpPr>
              <p:spPr bwMode="auto">
                <a:xfrm>
                  <a:off x="3552" y="2064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82" name="Line 42"/>
                <p:cNvSpPr>
                  <a:spLocks noChangeShapeType="1"/>
                </p:cNvSpPr>
                <p:nvPr/>
              </p:nvSpPr>
              <p:spPr bwMode="auto">
                <a:xfrm>
                  <a:off x="3552" y="2544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35883" name="Line 43"/>
                <p:cNvSpPr>
                  <a:spLocks noChangeShapeType="1"/>
                </p:cNvSpPr>
                <p:nvPr/>
              </p:nvSpPr>
              <p:spPr bwMode="auto">
                <a:xfrm>
                  <a:off x="4512" y="2544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</p:grpSp>
        <p:sp>
          <p:nvSpPr>
            <p:cNvPr id="35917" name="Text Box 77"/>
            <p:cNvSpPr txBox="1">
              <a:spLocks noChangeArrowheads="1"/>
            </p:cNvSpPr>
            <p:nvPr/>
          </p:nvSpPr>
          <p:spPr bwMode="auto">
            <a:xfrm>
              <a:off x="3744" y="1557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  <a:cs typeface="Tahoma" pitchFamily="34" charset="0"/>
                </a:rPr>
                <a:t>0</a:t>
              </a:r>
            </a:p>
          </p:txBody>
        </p:sp>
        <p:sp>
          <p:nvSpPr>
            <p:cNvPr id="35919" name="Text Box 79"/>
            <p:cNvSpPr txBox="1">
              <a:spLocks noChangeArrowheads="1"/>
            </p:cNvSpPr>
            <p:nvPr/>
          </p:nvSpPr>
          <p:spPr bwMode="auto">
            <a:xfrm>
              <a:off x="4272" y="2517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  <a:cs typeface="Tahoma" pitchFamily="34" charset="0"/>
                </a:rPr>
                <a:t>1</a:t>
              </a:r>
            </a:p>
          </p:txBody>
        </p:sp>
      </p:grpSp>
      <p:grpSp>
        <p:nvGrpSpPr>
          <p:cNvPr id="35930" name="Group 90"/>
          <p:cNvGrpSpPr>
            <a:grpSpLocks/>
          </p:cNvGrpSpPr>
          <p:nvPr/>
        </p:nvGrpSpPr>
        <p:grpSpPr bwMode="auto">
          <a:xfrm>
            <a:off x="395288" y="3141663"/>
            <a:ext cx="4570412" cy="3309937"/>
            <a:chOff x="249" y="1979"/>
            <a:chExt cx="2879" cy="2085"/>
          </a:xfrm>
        </p:grpSpPr>
        <p:sp>
          <p:nvSpPr>
            <p:cNvPr id="35916" name="Text Box 76"/>
            <p:cNvSpPr txBox="1">
              <a:spLocks noChangeArrowheads="1"/>
            </p:cNvSpPr>
            <p:nvPr/>
          </p:nvSpPr>
          <p:spPr bwMode="auto">
            <a:xfrm>
              <a:off x="1111" y="2931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  <a:cs typeface="Tahoma" pitchFamily="34" charset="0"/>
                </a:rPr>
                <a:t>0</a:t>
              </a:r>
            </a:p>
          </p:txBody>
        </p:sp>
        <p:grpSp>
          <p:nvGrpSpPr>
            <p:cNvPr id="35925" name="Group 85"/>
            <p:cNvGrpSpPr>
              <a:grpSpLocks/>
            </p:cNvGrpSpPr>
            <p:nvPr/>
          </p:nvGrpSpPr>
          <p:grpSpPr bwMode="auto">
            <a:xfrm>
              <a:off x="249" y="1979"/>
              <a:ext cx="2879" cy="2085"/>
              <a:chOff x="1776" y="2016"/>
              <a:chExt cx="2879" cy="2085"/>
            </a:xfrm>
          </p:grpSpPr>
          <p:grpSp>
            <p:nvGrpSpPr>
              <p:cNvPr id="35924" name="Group 84"/>
              <p:cNvGrpSpPr>
                <a:grpSpLocks/>
              </p:cNvGrpSpPr>
              <p:nvPr/>
            </p:nvGrpSpPr>
            <p:grpSpPr bwMode="auto">
              <a:xfrm>
                <a:off x="1776" y="2016"/>
                <a:ext cx="2879" cy="1680"/>
                <a:chOff x="1776" y="2016"/>
                <a:chExt cx="2879" cy="1680"/>
              </a:xfrm>
            </p:grpSpPr>
            <p:grpSp>
              <p:nvGrpSpPr>
                <p:cNvPr id="35884" name="Group 44"/>
                <p:cNvGrpSpPr>
                  <a:grpSpLocks/>
                </p:cNvGrpSpPr>
                <p:nvPr/>
              </p:nvGrpSpPr>
              <p:grpSpPr bwMode="auto">
                <a:xfrm>
                  <a:off x="2352" y="2976"/>
                  <a:ext cx="2303" cy="720"/>
                  <a:chOff x="2304" y="960"/>
                  <a:chExt cx="2303" cy="720"/>
                </a:xfrm>
              </p:grpSpPr>
              <p:sp>
                <p:nvSpPr>
                  <p:cNvPr id="35885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960"/>
                    <a:ext cx="42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IfSt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86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0" y="1392"/>
                    <a:ext cx="19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)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87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04" y="1392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if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88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(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89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392"/>
                    <a:ext cx="44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else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9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0" y="1392"/>
                    <a:ext cx="22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E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91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1392"/>
                    <a:ext cx="2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St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92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08" y="1392"/>
                    <a:ext cx="2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St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893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248"/>
                    <a:ext cx="48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4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3600" y="1248"/>
                    <a:ext cx="912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5" name="Line 5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024" y="1248"/>
                    <a:ext cx="48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6" name="Line 5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36" y="1248"/>
                    <a:ext cx="72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7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48" y="1248"/>
                    <a:ext cx="96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8" name="Line 5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16" y="1248"/>
                    <a:ext cx="336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899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248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</p:grpSp>
            <p:grpSp>
              <p:nvGrpSpPr>
                <p:cNvPr id="35901" name="Group 61"/>
                <p:cNvGrpSpPr>
                  <a:grpSpLocks/>
                </p:cNvGrpSpPr>
                <p:nvPr/>
              </p:nvGrpSpPr>
              <p:grpSpPr bwMode="auto">
                <a:xfrm>
                  <a:off x="1776" y="2016"/>
                  <a:ext cx="1948" cy="960"/>
                  <a:chOff x="2659" y="1776"/>
                  <a:chExt cx="1948" cy="960"/>
                </a:xfrm>
              </p:grpSpPr>
              <p:sp>
                <p:nvSpPr>
                  <p:cNvPr id="35902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776"/>
                    <a:ext cx="42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IfSt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3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2256"/>
                    <a:ext cx="19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)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4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59" y="2256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if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5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256"/>
                    <a:ext cx="19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(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6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6" y="2256"/>
                    <a:ext cx="22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E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7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2256"/>
                    <a:ext cx="2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th-TH" altLang="th-TH">
                        <a:latin typeface="Tahoma" pitchFamily="34" charset="0"/>
                      </a:rPr>
                      <a:t>St</a:t>
                    </a:r>
                    <a:endParaRPr lang="th-TH" altLang="th-TH" sz="2800">
                      <a:latin typeface="Arial Black" pitchFamily="34" charset="0"/>
                    </a:endParaRPr>
                  </a:p>
                </p:txBody>
              </p:sp>
              <p:sp>
                <p:nvSpPr>
                  <p:cNvPr id="35908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064"/>
                    <a:ext cx="48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09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3600" y="2064"/>
                    <a:ext cx="912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10" name="Line 7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168" y="2064"/>
                    <a:ext cx="336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11" name="Line 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36" y="2064"/>
                    <a:ext cx="72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12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064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13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544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35914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2544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</p:grpSp>
          </p:grpSp>
          <p:sp>
            <p:nvSpPr>
              <p:cNvPr id="35918" name="Text Box 78"/>
              <p:cNvSpPr txBox="1">
                <a:spLocks noChangeArrowheads="1"/>
              </p:cNvSpPr>
              <p:nvPr/>
            </p:nvSpPr>
            <p:spPr bwMode="auto">
              <a:xfrm>
                <a:off x="2880" y="3813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altLang="th-TH">
                    <a:latin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sp>
            <p:nvSpPr>
              <p:cNvPr id="35920" name="Line 80"/>
              <p:cNvSpPr>
                <a:spLocks noChangeShapeType="1"/>
              </p:cNvSpPr>
              <p:nvPr/>
            </p:nvSpPr>
            <p:spPr bwMode="auto">
              <a:xfrm>
                <a:off x="3024" y="3696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921" name="Line 81"/>
              <p:cNvSpPr>
                <a:spLocks noChangeShapeType="1"/>
              </p:cNvSpPr>
              <p:nvPr/>
            </p:nvSpPr>
            <p:spPr bwMode="auto">
              <a:xfrm>
                <a:off x="3600" y="3696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922" name="Line 82"/>
              <p:cNvSpPr>
                <a:spLocks noChangeShapeType="1"/>
              </p:cNvSpPr>
              <p:nvPr/>
            </p:nvSpPr>
            <p:spPr bwMode="auto">
              <a:xfrm>
                <a:off x="4512" y="3696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sp>
        <p:nvSpPr>
          <p:cNvPr id="35927" name="Text Box 87"/>
          <p:cNvSpPr txBox="1">
            <a:spLocks noChangeArrowheads="1"/>
          </p:cNvSpPr>
          <p:nvPr/>
        </p:nvSpPr>
        <p:spPr bwMode="auto">
          <a:xfrm>
            <a:off x="6156325" y="2060575"/>
            <a:ext cx="26209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/>
            <a:r>
              <a:rPr lang="th-TH" altLang="th-TH" sz="2000" b="1">
                <a:solidFill>
                  <a:srgbClr val="33CC33"/>
                </a:solidFill>
                <a:latin typeface="Tahoma" pitchFamily="34" charset="0"/>
                <a:cs typeface="Tahoma" pitchFamily="34" charset="0"/>
              </a:rPr>
              <a:t>{ if (0) </a:t>
            </a:r>
          </a:p>
          <a:p>
            <a:pPr lvl="1"/>
            <a:r>
              <a:rPr lang="th-TH" altLang="th-TH" sz="2000" b="1">
                <a:solidFill>
                  <a:srgbClr val="33CC33"/>
                </a:solidFill>
                <a:latin typeface="Tahoma" pitchFamily="34" charset="0"/>
                <a:cs typeface="Tahoma" pitchFamily="34" charset="0"/>
              </a:rPr>
              <a:t>	{ if (1) St } </a:t>
            </a:r>
          </a:p>
          <a:p>
            <a:pPr lvl="1"/>
            <a:r>
              <a:rPr lang="th-TH" altLang="th-TH" sz="2000" b="1">
                <a:solidFill>
                  <a:srgbClr val="33CC33"/>
                </a:solidFill>
                <a:latin typeface="Tahoma" pitchFamily="34" charset="0"/>
                <a:cs typeface="Tahoma" pitchFamily="34" charset="0"/>
              </a:rPr>
              <a:t>	else St }</a:t>
            </a:r>
          </a:p>
        </p:txBody>
      </p:sp>
      <p:sp>
        <p:nvSpPr>
          <p:cNvPr id="35928" name="Text Box 88"/>
          <p:cNvSpPr txBox="1">
            <a:spLocks noChangeArrowheads="1"/>
          </p:cNvSpPr>
          <p:nvPr/>
        </p:nvSpPr>
        <p:spPr bwMode="auto">
          <a:xfrm>
            <a:off x="1619250" y="2708275"/>
            <a:ext cx="37020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/>
            <a:r>
              <a:rPr lang="th-TH" altLang="th-TH" sz="2000" b="1">
                <a:solidFill>
                  <a:srgbClr val="33CC33"/>
                </a:solidFill>
                <a:latin typeface="Tahoma" pitchFamily="34" charset="0"/>
                <a:cs typeface="Tahoma" pitchFamily="34" charset="0"/>
              </a:rPr>
              <a:t>{ if (0) </a:t>
            </a:r>
          </a:p>
          <a:p>
            <a:pPr lvl="1"/>
            <a:r>
              <a:rPr lang="th-TH" altLang="th-TH" sz="2000" b="1">
                <a:solidFill>
                  <a:srgbClr val="33CC33"/>
                </a:solidFill>
                <a:latin typeface="Tahoma" pitchFamily="34" charset="0"/>
                <a:cs typeface="Tahoma" pitchFamily="34" charset="0"/>
              </a:rPr>
              <a:t>	{ if (1) St else St }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27" grpId="0"/>
      <p:bldP spid="35928" grpId="0"/>
      <p:bldP spid="3592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B572-4E44-43FB-B025-C857936CA8C4}" type="slidenum">
              <a:rPr lang="en-US" altLang="th-TH"/>
              <a:pPr/>
              <a:t>29</a:t>
            </a:fld>
            <a:endParaRPr lang="th-TH" altLang="th-TH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Disambiguating Rules for Dangling Else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5135563" cy="5334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St 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MatchedSt | UnmatchedSt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UnmatchedSt 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if (E) St | 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if (E) MatchedSt else UnmatchedSt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MatchedSt 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 if (E) MatchedSt else MatchedSt|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 ...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th-TH" altLang="th-TH" sz="2400">
                <a:solidFill>
                  <a:srgbClr val="3366FF"/>
                </a:solidFill>
                <a:cs typeface="Tahoma" pitchFamily="34" charset="0"/>
              </a:rPr>
              <a:t>E </a:t>
            </a:r>
            <a:r>
              <a:rPr lang="th-TH" altLang="th-TH" sz="2400">
                <a:solidFill>
                  <a:srgbClr val="3366FF"/>
                </a:solidFill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th-TH" altLang="th-TH" sz="2400">
                <a:cs typeface="Tahoma" pitchFamily="34" charset="0"/>
              </a:rPr>
              <a:t>  0 | 1</a:t>
            </a:r>
          </a:p>
          <a:p>
            <a:pPr>
              <a:lnSpc>
                <a:spcPct val="90000"/>
              </a:lnSpc>
            </a:pPr>
            <a:endParaRPr lang="th-TH" altLang="th-TH" sz="2400">
              <a:solidFill>
                <a:schemeClr val="tx2"/>
              </a:solidFill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th-TH" altLang="th-TH" sz="2400">
                <a:solidFill>
                  <a:schemeClr val="tx2"/>
                </a:solidFill>
                <a:cs typeface="Tahoma" pitchFamily="34" charset="0"/>
              </a:rPr>
              <a:t>if (0) if (1) St else St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th-TH" sz="2400">
                <a:solidFill>
                  <a:schemeClr val="tx2"/>
                </a:solidFill>
                <a:cs typeface="Tahoma" pitchFamily="34" charset="0"/>
              </a:rPr>
              <a:t>=</a:t>
            </a:r>
            <a:r>
              <a:rPr lang="th-TH" altLang="th-TH" sz="2400">
                <a:solidFill>
                  <a:schemeClr val="tx2"/>
                </a:solidFill>
                <a:cs typeface="Tahoma" pitchFamily="34" charset="0"/>
              </a:rPr>
              <a:t>  if (0)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chemeClr val="tx2"/>
                </a:solidFill>
                <a:cs typeface="Tahoma" pitchFamily="34" charset="0"/>
              </a:rPr>
              <a:t>	  if (1) St else St 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7019925" y="2133600"/>
          <a:ext cx="137160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7" name="Clip" r:id="rId3" imgW="4218480" imgH="3951360" progId="MS_ClipArt_Gallery.2">
                  <p:embed/>
                </p:oleObj>
              </mc:Choice>
              <mc:Fallback>
                <p:oleObj name="Clip" r:id="rId3" imgW="4218480" imgH="395136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133600"/>
                        <a:ext cx="1371600" cy="1285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5148263" y="3284538"/>
            <a:ext cx="2078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chemeClr val="accent1"/>
                </a:solidFill>
                <a:latin typeface="Tahoma" pitchFamily="34" charset="0"/>
              </a:rPr>
              <a:t> </a:t>
            </a:r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UnmatchedSt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22" name="Text Box 42"/>
          <p:cNvSpPr txBox="1">
            <a:spLocks noChangeArrowheads="1"/>
          </p:cNvSpPr>
          <p:nvPr/>
        </p:nvSpPr>
        <p:spPr bwMode="auto">
          <a:xfrm>
            <a:off x="5867400" y="4149725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)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4067175" y="4149725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if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4786313" y="4149725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(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25" name="Text Box 45"/>
          <p:cNvSpPr txBox="1">
            <a:spLocks noChangeArrowheads="1"/>
          </p:cNvSpPr>
          <p:nvPr/>
        </p:nvSpPr>
        <p:spPr bwMode="auto">
          <a:xfrm>
            <a:off x="5362575" y="41497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E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5867400" y="4797425"/>
            <a:ext cx="1592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MatchedSt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0" name="Text Box 70"/>
          <p:cNvSpPr txBox="1">
            <a:spLocks noChangeArrowheads="1"/>
          </p:cNvSpPr>
          <p:nvPr/>
        </p:nvSpPr>
        <p:spPr bwMode="auto">
          <a:xfrm>
            <a:off x="5189538" y="5876925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)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1" name="Text Box 71"/>
          <p:cNvSpPr txBox="1">
            <a:spLocks noChangeArrowheads="1"/>
          </p:cNvSpPr>
          <p:nvPr/>
        </p:nvSpPr>
        <p:spPr bwMode="auto">
          <a:xfrm>
            <a:off x="3894138" y="5876925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if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2" name="Text Box 72"/>
          <p:cNvSpPr txBox="1">
            <a:spLocks noChangeArrowheads="1"/>
          </p:cNvSpPr>
          <p:nvPr/>
        </p:nvSpPr>
        <p:spPr bwMode="auto">
          <a:xfrm>
            <a:off x="4351338" y="5876925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(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3" name="Text Box 73"/>
          <p:cNvSpPr txBox="1">
            <a:spLocks noChangeArrowheads="1"/>
          </p:cNvSpPr>
          <p:nvPr/>
        </p:nvSpPr>
        <p:spPr bwMode="auto">
          <a:xfrm>
            <a:off x="6942138" y="5876925"/>
            <a:ext cx="71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else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4" name="Text Box 74"/>
          <p:cNvSpPr txBox="1">
            <a:spLocks noChangeArrowheads="1"/>
          </p:cNvSpPr>
          <p:nvPr/>
        </p:nvSpPr>
        <p:spPr bwMode="auto">
          <a:xfrm>
            <a:off x="4808538" y="58769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E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5" name="Text Box 75"/>
          <p:cNvSpPr txBox="1">
            <a:spLocks noChangeArrowheads="1"/>
          </p:cNvSpPr>
          <p:nvPr/>
        </p:nvSpPr>
        <p:spPr bwMode="auto">
          <a:xfrm>
            <a:off x="7551738" y="5876925"/>
            <a:ext cx="1592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MatchedSt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56" name="Text Box 76"/>
          <p:cNvSpPr txBox="1">
            <a:spLocks noChangeArrowheads="1"/>
          </p:cNvSpPr>
          <p:nvPr/>
        </p:nvSpPr>
        <p:spPr bwMode="auto">
          <a:xfrm>
            <a:off x="5418138" y="5876925"/>
            <a:ext cx="1592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MatchedSt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66" name="Text Box 86"/>
          <p:cNvSpPr txBox="1">
            <a:spLocks noChangeArrowheads="1"/>
          </p:cNvSpPr>
          <p:nvPr/>
        </p:nvSpPr>
        <p:spPr bwMode="auto">
          <a:xfrm>
            <a:off x="5940425" y="23495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sp>
        <p:nvSpPr>
          <p:cNvPr id="46167" name="Line 87"/>
          <p:cNvSpPr>
            <a:spLocks noChangeShapeType="1"/>
          </p:cNvSpPr>
          <p:nvPr/>
        </p:nvSpPr>
        <p:spPr bwMode="auto">
          <a:xfrm>
            <a:off x="5113338" y="3895725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cxnSp>
        <p:nvCxnSpPr>
          <p:cNvPr id="46170" name="AutoShape 90"/>
          <p:cNvCxnSpPr>
            <a:cxnSpLocks noChangeShapeType="1"/>
            <a:stCxn id="46166" idx="2"/>
            <a:endCxn id="46121" idx="0"/>
          </p:cNvCxnSpPr>
          <p:nvPr/>
        </p:nvCxnSpPr>
        <p:spPr bwMode="auto">
          <a:xfrm>
            <a:off x="6169025" y="2806700"/>
            <a:ext cx="19050" cy="477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1" name="AutoShape 91"/>
          <p:cNvCxnSpPr>
            <a:cxnSpLocks noChangeShapeType="1"/>
            <a:stCxn id="46121" idx="2"/>
            <a:endCxn id="46123" idx="0"/>
          </p:cNvCxnSpPr>
          <p:nvPr/>
        </p:nvCxnSpPr>
        <p:spPr bwMode="auto">
          <a:xfrm flipH="1">
            <a:off x="4243388" y="3741738"/>
            <a:ext cx="1944687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2" name="AutoShape 92"/>
          <p:cNvCxnSpPr>
            <a:cxnSpLocks noChangeShapeType="1"/>
            <a:stCxn id="46121" idx="2"/>
            <a:endCxn id="46185" idx="0"/>
          </p:cNvCxnSpPr>
          <p:nvPr/>
        </p:nvCxnSpPr>
        <p:spPr bwMode="auto">
          <a:xfrm>
            <a:off x="6188075" y="3741738"/>
            <a:ext cx="473075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3" name="AutoShape 93"/>
          <p:cNvCxnSpPr>
            <a:cxnSpLocks noChangeShapeType="1"/>
            <a:stCxn id="46121" idx="2"/>
            <a:endCxn id="46122" idx="0"/>
          </p:cNvCxnSpPr>
          <p:nvPr/>
        </p:nvCxnSpPr>
        <p:spPr bwMode="auto">
          <a:xfrm flipH="1">
            <a:off x="6018213" y="3741738"/>
            <a:ext cx="169862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4" name="AutoShape 94"/>
          <p:cNvCxnSpPr>
            <a:cxnSpLocks noChangeShapeType="1"/>
            <a:stCxn id="46121" idx="2"/>
            <a:endCxn id="46125" idx="0"/>
          </p:cNvCxnSpPr>
          <p:nvPr/>
        </p:nvCxnSpPr>
        <p:spPr bwMode="auto">
          <a:xfrm flipH="1">
            <a:off x="5540375" y="3741738"/>
            <a:ext cx="647700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5" name="AutoShape 95"/>
          <p:cNvCxnSpPr>
            <a:cxnSpLocks noChangeShapeType="1"/>
            <a:stCxn id="46121" idx="2"/>
            <a:endCxn id="46124" idx="0"/>
          </p:cNvCxnSpPr>
          <p:nvPr/>
        </p:nvCxnSpPr>
        <p:spPr bwMode="auto">
          <a:xfrm flipH="1">
            <a:off x="4937125" y="3741738"/>
            <a:ext cx="1250950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6" name="AutoShape 96"/>
          <p:cNvCxnSpPr>
            <a:cxnSpLocks noChangeShapeType="1"/>
            <a:stCxn id="46126" idx="2"/>
            <a:endCxn id="46155" idx="0"/>
          </p:cNvCxnSpPr>
          <p:nvPr/>
        </p:nvCxnSpPr>
        <p:spPr bwMode="auto">
          <a:xfrm>
            <a:off x="6664325" y="5254625"/>
            <a:ext cx="1684338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7" name="AutoShape 97"/>
          <p:cNvCxnSpPr>
            <a:cxnSpLocks noChangeShapeType="1"/>
            <a:stCxn id="46126" idx="2"/>
            <a:endCxn id="46153" idx="0"/>
          </p:cNvCxnSpPr>
          <p:nvPr/>
        </p:nvCxnSpPr>
        <p:spPr bwMode="auto">
          <a:xfrm>
            <a:off x="6664325" y="5254625"/>
            <a:ext cx="633413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8" name="AutoShape 98"/>
          <p:cNvCxnSpPr>
            <a:cxnSpLocks noChangeShapeType="1"/>
            <a:stCxn id="46126" idx="2"/>
            <a:endCxn id="46151" idx="0"/>
          </p:cNvCxnSpPr>
          <p:nvPr/>
        </p:nvCxnSpPr>
        <p:spPr bwMode="auto">
          <a:xfrm flipH="1">
            <a:off x="4070350" y="5254625"/>
            <a:ext cx="2593975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79" name="AutoShape 99"/>
          <p:cNvCxnSpPr>
            <a:cxnSpLocks noChangeShapeType="1"/>
            <a:stCxn id="46126" idx="2"/>
            <a:endCxn id="46152" idx="0"/>
          </p:cNvCxnSpPr>
          <p:nvPr/>
        </p:nvCxnSpPr>
        <p:spPr bwMode="auto">
          <a:xfrm flipH="1">
            <a:off x="4502150" y="5254625"/>
            <a:ext cx="2162175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0" name="AutoShape 100"/>
          <p:cNvCxnSpPr>
            <a:cxnSpLocks noChangeShapeType="1"/>
            <a:stCxn id="46126" idx="2"/>
            <a:endCxn id="46154" idx="0"/>
          </p:cNvCxnSpPr>
          <p:nvPr/>
        </p:nvCxnSpPr>
        <p:spPr bwMode="auto">
          <a:xfrm flipH="1">
            <a:off x="4986338" y="5254625"/>
            <a:ext cx="1677987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1" name="AutoShape 101"/>
          <p:cNvCxnSpPr>
            <a:cxnSpLocks noChangeShapeType="1"/>
            <a:stCxn id="46126" idx="2"/>
            <a:endCxn id="46150" idx="0"/>
          </p:cNvCxnSpPr>
          <p:nvPr/>
        </p:nvCxnSpPr>
        <p:spPr bwMode="auto">
          <a:xfrm flipH="1">
            <a:off x="5340350" y="5254625"/>
            <a:ext cx="1323975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2" name="AutoShape 102"/>
          <p:cNvCxnSpPr>
            <a:cxnSpLocks noChangeShapeType="1"/>
            <a:stCxn id="46126" idx="2"/>
            <a:endCxn id="46156" idx="0"/>
          </p:cNvCxnSpPr>
          <p:nvPr/>
        </p:nvCxnSpPr>
        <p:spPr bwMode="auto">
          <a:xfrm flipH="1">
            <a:off x="6215063" y="5254625"/>
            <a:ext cx="449262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5" name="Text Box 105"/>
          <p:cNvSpPr txBox="1">
            <a:spLocks noChangeArrowheads="1"/>
          </p:cNvSpPr>
          <p:nvPr/>
        </p:nvSpPr>
        <p:spPr bwMode="auto">
          <a:xfrm>
            <a:off x="6372225" y="4149725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h-TH" altLang="th-TH">
                <a:solidFill>
                  <a:srgbClr val="3366FF"/>
                </a:solidFill>
                <a:latin typeface="Tahoma" pitchFamily="34" charset="0"/>
              </a:rPr>
              <a:t> St</a:t>
            </a:r>
            <a:endParaRPr lang="th-TH" altLang="th-TH" sz="2800">
              <a:solidFill>
                <a:srgbClr val="3366FF"/>
              </a:solidFill>
              <a:latin typeface="Arial Black" pitchFamily="34" charset="0"/>
            </a:endParaRPr>
          </a:p>
        </p:txBody>
      </p:sp>
      <p:cxnSp>
        <p:nvCxnSpPr>
          <p:cNvPr id="46186" name="AutoShape 106"/>
          <p:cNvCxnSpPr>
            <a:cxnSpLocks noChangeShapeType="1"/>
            <a:stCxn id="46185" idx="2"/>
            <a:endCxn id="46126" idx="0"/>
          </p:cNvCxnSpPr>
          <p:nvPr/>
        </p:nvCxnSpPr>
        <p:spPr bwMode="auto">
          <a:xfrm>
            <a:off x="6661150" y="4606925"/>
            <a:ext cx="3175" cy="190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460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8B3D-5BCE-4D6C-BB0E-3DAB4A85F8C9}" type="slidenum">
              <a:rPr lang="en-US" altLang="th-TH"/>
              <a:pPr/>
              <a:t>3</a:t>
            </a:fld>
            <a:endParaRPr lang="th-TH" altLang="th-TH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Parsing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Call the scanner to get tokens</a:t>
            </a:r>
          </a:p>
          <a:p>
            <a:r>
              <a:rPr lang="th-TH" altLang="th-TH"/>
              <a:t>Build a parse tree from the stream of tokens</a:t>
            </a:r>
          </a:p>
          <a:p>
            <a:pPr lvl="1"/>
            <a:r>
              <a:rPr lang="th-TH" altLang="th-TH"/>
              <a:t>A parse tree shows the syntactic structure of the source program.</a:t>
            </a:r>
          </a:p>
          <a:p>
            <a:r>
              <a:rPr lang="th-TH" altLang="th-TH"/>
              <a:t>Add information about identifiers in the symbol table</a:t>
            </a:r>
          </a:p>
          <a:p>
            <a:r>
              <a:rPr lang="th-TH" altLang="th-TH"/>
              <a:t>Report error, when found, and recover from thee error</a:t>
            </a:r>
          </a:p>
          <a:p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4E04-1B5B-465C-94C5-7768F8153B30}" type="slidenum">
              <a:rPr lang="en-US" altLang="th-TH"/>
              <a:pPr/>
              <a:t>30</a:t>
            </a:fld>
            <a:endParaRPr lang="th-TH" altLang="th-TH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Extended Backus-Naur Form (EBNF)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>
                <a:cs typeface="Tahoma" pitchFamily="34" charset="0"/>
              </a:rPr>
              <a:t>Kleene’s Star/ Kleene’s Closure</a:t>
            </a:r>
          </a:p>
          <a:p>
            <a:pPr lvl="1"/>
            <a:r>
              <a:rPr lang="th-TH" altLang="th-TH">
                <a:cs typeface="Tahoma" pitchFamily="34" charset="0"/>
              </a:rPr>
              <a:t>Seq ::= St {; St} </a:t>
            </a:r>
          </a:p>
          <a:p>
            <a:pPr lvl="1"/>
            <a:r>
              <a:rPr lang="th-TH" altLang="th-TH">
                <a:cs typeface="Tahoma" pitchFamily="34" charset="0"/>
              </a:rPr>
              <a:t>Seq ::= {St ;} St</a:t>
            </a:r>
          </a:p>
          <a:p>
            <a:r>
              <a:rPr lang="th-TH" altLang="th-TH">
                <a:cs typeface="Tahoma" pitchFamily="34" charset="0"/>
              </a:rPr>
              <a:t>Optional Part</a:t>
            </a:r>
          </a:p>
          <a:p>
            <a:pPr lvl="1"/>
            <a:r>
              <a:rPr lang="th-TH" altLang="th-TH">
                <a:cs typeface="Tahoma" pitchFamily="34" charset="0"/>
              </a:rPr>
              <a:t>IfSt ::= if ( E ) St [else St]</a:t>
            </a:r>
          </a:p>
          <a:p>
            <a:pPr lvl="1"/>
            <a:r>
              <a:rPr lang="th-TH" altLang="th-TH">
                <a:cs typeface="Tahoma" pitchFamily="34" charset="0"/>
              </a:rPr>
              <a:t>E ::= F [+ E ] | F [- E]</a:t>
            </a:r>
          </a:p>
          <a:p>
            <a:endParaRPr lang="th-TH" altLang="th-TH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AE87-7894-43A6-907C-58BB66E7877D}" type="slidenum">
              <a:rPr lang="en-US" altLang="th-TH"/>
              <a:pPr/>
              <a:t>31</a:t>
            </a:fld>
            <a:endParaRPr lang="th-TH" altLang="th-TH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Syntax Diagrams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>
                <a:cs typeface="Tahoma" pitchFamily="34" charset="0"/>
              </a:rPr>
              <a:t>Graphical representation of EBNF rules</a:t>
            </a:r>
          </a:p>
          <a:p>
            <a:pPr lvl="1"/>
            <a:r>
              <a:rPr lang="th-TH" altLang="th-TH">
                <a:cs typeface="Tahoma" pitchFamily="34" charset="0"/>
              </a:rPr>
              <a:t>nonterminals: </a:t>
            </a:r>
          </a:p>
          <a:p>
            <a:pPr lvl="1"/>
            <a:r>
              <a:rPr lang="th-TH" altLang="th-TH">
                <a:cs typeface="Tahoma" pitchFamily="34" charset="0"/>
              </a:rPr>
              <a:t>terminals:</a:t>
            </a:r>
          </a:p>
          <a:p>
            <a:pPr lvl="1"/>
            <a:r>
              <a:rPr lang="th-TH" altLang="th-TH">
                <a:cs typeface="Tahoma" pitchFamily="34" charset="0"/>
              </a:rPr>
              <a:t>sequences and choices:</a:t>
            </a:r>
          </a:p>
          <a:p>
            <a:r>
              <a:rPr lang="th-TH" altLang="th-TH">
                <a:cs typeface="Tahoma" pitchFamily="34" charset="0"/>
              </a:rPr>
              <a:t>Examples</a:t>
            </a:r>
          </a:p>
          <a:p>
            <a:pPr lvl="1"/>
            <a:r>
              <a:rPr lang="th-TH" altLang="th-TH">
                <a:cs typeface="Tahoma" pitchFamily="34" charset="0"/>
              </a:rPr>
              <a:t>X ::= </a:t>
            </a:r>
            <a:r>
              <a:rPr lang="en-US" altLang="th-TH">
                <a:cs typeface="Tahoma" pitchFamily="34" charset="0"/>
              </a:rPr>
              <a:t>(</a:t>
            </a:r>
            <a:r>
              <a:rPr lang="th-TH" altLang="th-TH">
                <a:cs typeface="Tahoma" pitchFamily="34" charset="0"/>
              </a:rPr>
              <a:t>E) | id</a:t>
            </a:r>
          </a:p>
          <a:p>
            <a:pPr lvl="1"/>
            <a:endParaRPr lang="th-TH" altLang="th-TH">
              <a:cs typeface="Tahoma" pitchFamily="34" charset="0"/>
            </a:endParaRPr>
          </a:p>
          <a:p>
            <a:pPr lvl="1"/>
            <a:r>
              <a:rPr lang="th-TH" altLang="th-TH">
                <a:cs typeface="Tahoma" pitchFamily="34" charset="0"/>
              </a:rPr>
              <a:t>Seq ::= {St ;} St</a:t>
            </a:r>
          </a:p>
          <a:p>
            <a:pPr lvl="1"/>
            <a:endParaRPr lang="th-TH" altLang="th-TH">
              <a:cs typeface="Tahoma" pitchFamily="34" charset="0"/>
            </a:endParaRPr>
          </a:p>
          <a:p>
            <a:pPr lvl="1"/>
            <a:r>
              <a:rPr lang="th-TH" altLang="th-TH">
                <a:cs typeface="Tahoma" pitchFamily="34" charset="0"/>
              </a:rPr>
              <a:t>E ::= F [+ E ]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635375" y="1628775"/>
            <a:ext cx="6762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>
                <a:latin typeface="Tahoma" pitchFamily="34" charset="0"/>
              </a:rPr>
              <a:t>IfSt</a:t>
            </a:r>
          </a:p>
        </p:txBody>
      </p:sp>
      <p:grpSp>
        <p:nvGrpSpPr>
          <p:cNvPr id="13368" name="Group 56"/>
          <p:cNvGrpSpPr>
            <a:grpSpLocks/>
          </p:cNvGrpSpPr>
          <p:nvPr/>
        </p:nvGrpSpPr>
        <p:grpSpPr bwMode="auto">
          <a:xfrm>
            <a:off x="2987675" y="2205038"/>
            <a:ext cx="736600" cy="533400"/>
            <a:chOff x="1882" y="1389"/>
            <a:chExt cx="464" cy="336"/>
          </a:xfrm>
        </p:grpSpPr>
        <p:sp>
          <p:nvSpPr>
            <p:cNvPr id="13321" name="Oval 9"/>
            <p:cNvSpPr>
              <a:spLocks noChangeArrowheads="1"/>
            </p:cNvSpPr>
            <p:nvPr/>
          </p:nvSpPr>
          <p:spPr bwMode="auto">
            <a:xfrm>
              <a:off x="1882" y="1389"/>
              <a:ext cx="464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1973" y="1389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id</a:t>
              </a:r>
              <a:endParaRPr lang="th-TH" altLang="th-TH" sz="2800"/>
            </a:p>
          </p:txBody>
        </p:sp>
      </p:grp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953000" y="2971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3324" name="Freeform 12"/>
          <p:cNvSpPr>
            <a:spLocks/>
          </p:cNvSpPr>
          <p:nvPr/>
        </p:nvSpPr>
        <p:spPr bwMode="auto">
          <a:xfrm>
            <a:off x="4948238" y="2967038"/>
            <a:ext cx="1666875" cy="361950"/>
          </a:xfrm>
          <a:custGeom>
            <a:avLst/>
            <a:gdLst>
              <a:gd name="T0" fmla="*/ 0 w 1050"/>
              <a:gd name="T1" fmla="*/ 6 h 228"/>
              <a:gd name="T2" fmla="*/ 339 w 1050"/>
              <a:gd name="T3" fmla="*/ 27 h 228"/>
              <a:gd name="T4" fmla="*/ 483 w 1050"/>
              <a:gd name="T5" fmla="*/ 171 h 228"/>
              <a:gd name="T6" fmla="*/ 675 w 1050"/>
              <a:gd name="T7" fmla="*/ 219 h 228"/>
              <a:gd name="T8" fmla="*/ 1050 w 1050"/>
              <a:gd name="T9" fmla="*/ 22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0" h="228">
                <a:moveTo>
                  <a:pt x="0" y="6"/>
                </a:moveTo>
                <a:cubicBezTo>
                  <a:pt x="56" y="11"/>
                  <a:pt x="259" y="0"/>
                  <a:pt x="339" y="27"/>
                </a:cubicBezTo>
                <a:cubicBezTo>
                  <a:pt x="419" y="54"/>
                  <a:pt x="427" y="139"/>
                  <a:pt x="483" y="171"/>
                </a:cubicBezTo>
                <a:cubicBezTo>
                  <a:pt x="539" y="203"/>
                  <a:pt x="581" y="210"/>
                  <a:pt x="675" y="219"/>
                </a:cubicBezTo>
                <a:cubicBezTo>
                  <a:pt x="769" y="228"/>
                  <a:pt x="972" y="222"/>
                  <a:pt x="1050" y="2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grpSp>
        <p:nvGrpSpPr>
          <p:cNvPr id="13366" name="Group 54"/>
          <p:cNvGrpSpPr>
            <a:grpSpLocks/>
          </p:cNvGrpSpPr>
          <p:nvPr/>
        </p:nvGrpSpPr>
        <p:grpSpPr bwMode="auto">
          <a:xfrm>
            <a:off x="4038600" y="3429000"/>
            <a:ext cx="4648200" cy="1219200"/>
            <a:chOff x="2544" y="2160"/>
            <a:chExt cx="2928" cy="768"/>
          </a:xfrm>
        </p:grpSpPr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>
              <a:off x="4752" y="230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13327" name="Group 15"/>
            <p:cNvGrpSpPr>
              <a:grpSpLocks/>
            </p:cNvGrpSpPr>
            <p:nvPr/>
          </p:nvGrpSpPr>
          <p:grpSpPr bwMode="auto">
            <a:xfrm>
              <a:off x="3264" y="2160"/>
              <a:ext cx="288" cy="336"/>
              <a:chOff x="3264" y="2112"/>
              <a:chExt cx="288" cy="336"/>
            </a:xfrm>
          </p:grpSpPr>
          <p:sp>
            <p:nvSpPr>
              <p:cNvPr id="13325" name="Oval 13"/>
              <p:cNvSpPr>
                <a:spLocks noChangeArrowheads="1"/>
              </p:cNvSpPr>
              <p:nvPr/>
            </p:nvSpPr>
            <p:spPr bwMode="auto">
              <a:xfrm>
                <a:off x="3264" y="2160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326" name="Text Box 14"/>
              <p:cNvSpPr txBox="1">
                <a:spLocks noChangeArrowheads="1"/>
              </p:cNvSpPr>
              <p:nvPr/>
            </p:nvSpPr>
            <p:spPr bwMode="auto">
              <a:xfrm>
                <a:off x="3312" y="2112"/>
                <a:ext cx="1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altLang="th-TH"/>
                  <a:t>(</a:t>
                </a:r>
                <a:endParaRPr lang="th-TH" altLang="th-TH" sz="2800"/>
              </a:p>
            </p:txBody>
          </p:sp>
        </p:grpSp>
        <p:grpSp>
          <p:nvGrpSpPr>
            <p:cNvPr id="13328" name="Group 16"/>
            <p:cNvGrpSpPr>
              <a:grpSpLocks/>
            </p:cNvGrpSpPr>
            <p:nvPr/>
          </p:nvGrpSpPr>
          <p:grpSpPr bwMode="auto">
            <a:xfrm>
              <a:off x="4464" y="2160"/>
              <a:ext cx="288" cy="336"/>
              <a:chOff x="3264" y="2112"/>
              <a:chExt cx="288" cy="336"/>
            </a:xfrm>
          </p:grpSpPr>
          <p:sp>
            <p:nvSpPr>
              <p:cNvPr id="13329" name="Oval 17"/>
              <p:cNvSpPr>
                <a:spLocks noChangeArrowheads="1"/>
              </p:cNvSpPr>
              <p:nvPr/>
            </p:nvSpPr>
            <p:spPr bwMode="auto">
              <a:xfrm>
                <a:off x="3264" y="2160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330" name="Text Box 18"/>
              <p:cNvSpPr txBox="1">
                <a:spLocks noChangeArrowheads="1"/>
              </p:cNvSpPr>
              <p:nvPr/>
            </p:nvSpPr>
            <p:spPr bwMode="auto">
              <a:xfrm>
                <a:off x="3312" y="2112"/>
                <a:ext cx="1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altLang="th-TH"/>
                  <a:t>)</a:t>
                </a:r>
                <a:endParaRPr lang="th-TH" altLang="th-TH" sz="2800"/>
              </a:p>
            </p:txBody>
          </p:sp>
        </p:grp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3888" y="2208"/>
              <a:ext cx="23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E</a:t>
              </a:r>
            </a:p>
          </p:txBody>
        </p:sp>
        <p:sp>
          <p:nvSpPr>
            <p:cNvPr id="13333" name="Oval 21"/>
            <p:cNvSpPr>
              <a:spLocks noChangeArrowheads="1"/>
            </p:cNvSpPr>
            <p:nvPr/>
          </p:nvSpPr>
          <p:spPr bwMode="auto">
            <a:xfrm>
              <a:off x="3888" y="2640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3936" y="2592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id</a:t>
              </a:r>
              <a:endParaRPr lang="th-TH" altLang="th-TH" sz="2800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544" y="2352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>
              <a:off x="3552" y="23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>
              <a:off x="4128" y="23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39" name="Freeform 27"/>
            <p:cNvSpPr>
              <a:spLocks/>
            </p:cNvSpPr>
            <p:nvPr/>
          </p:nvSpPr>
          <p:spPr bwMode="auto">
            <a:xfrm>
              <a:off x="2880" y="2352"/>
              <a:ext cx="1008" cy="448"/>
            </a:xfrm>
            <a:custGeom>
              <a:avLst/>
              <a:gdLst>
                <a:gd name="T0" fmla="*/ 0 w 1008"/>
                <a:gd name="T1" fmla="*/ 0 h 448"/>
                <a:gd name="T2" fmla="*/ 336 w 1008"/>
                <a:gd name="T3" fmla="*/ 336 h 448"/>
                <a:gd name="T4" fmla="*/ 672 w 1008"/>
                <a:gd name="T5" fmla="*/ 432 h 448"/>
                <a:gd name="T6" fmla="*/ 1008 w 1008"/>
                <a:gd name="T7" fmla="*/ 432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8" h="448">
                  <a:moveTo>
                    <a:pt x="0" y="0"/>
                  </a:moveTo>
                  <a:cubicBezTo>
                    <a:pt x="112" y="132"/>
                    <a:pt x="224" y="264"/>
                    <a:pt x="336" y="336"/>
                  </a:cubicBezTo>
                  <a:cubicBezTo>
                    <a:pt x="448" y="408"/>
                    <a:pt x="560" y="416"/>
                    <a:pt x="672" y="432"/>
                  </a:cubicBezTo>
                  <a:cubicBezTo>
                    <a:pt x="784" y="448"/>
                    <a:pt x="896" y="440"/>
                    <a:pt x="1008" y="43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40" name="Freeform 28"/>
            <p:cNvSpPr>
              <a:spLocks/>
            </p:cNvSpPr>
            <p:nvPr/>
          </p:nvSpPr>
          <p:spPr bwMode="auto">
            <a:xfrm>
              <a:off x="4272" y="2308"/>
              <a:ext cx="921" cy="508"/>
            </a:xfrm>
            <a:custGeom>
              <a:avLst/>
              <a:gdLst>
                <a:gd name="T0" fmla="*/ 0 w 921"/>
                <a:gd name="T1" fmla="*/ 476 h 508"/>
                <a:gd name="T2" fmla="*/ 432 w 921"/>
                <a:gd name="T3" fmla="*/ 476 h 508"/>
                <a:gd name="T4" fmla="*/ 720 w 921"/>
                <a:gd name="T5" fmla="*/ 284 h 508"/>
                <a:gd name="T6" fmla="*/ 921 w 921"/>
                <a:gd name="T7" fmla="*/ 0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508">
                  <a:moveTo>
                    <a:pt x="0" y="476"/>
                  </a:moveTo>
                  <a:cubicBezTo>
                    <a:pt x="156" y="492"/>
                    <a:pt x="312" y="508"/>
                    <a:pt x="432" y="476"/>
                  </a:cubicBezTo>
                  <a:cubicBezTo>
                    <a:pt x="552" y="444"/>
                    <a:pt x="639" y="363"/>
                    <a:pt x="720" y="284"/>
                  </a:cubicBezTo>
                  <a:cubicBezTo>
                    <a:pt x="801" y="205"/>
                    <a:pt x="879" y="59"/>
                    <a:pt x="92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13364" name="Group 52"/>
          <p:cNvGrpSpPr>
            <a:grpSpLocks/>
          </p:cNvGrpSpPr>
          <p:nvPr/>
        </p:nvGrpSpPr>
        <p:grpSpPr bwMode="auto">
          <a:xfrm>
            <a:off x="4343400" y="4572000"/>
            <a:ext cx="4495800" cy="1000125"/>
            <a:chOff x="2736" y="2880"/>
            <a:chExt cx="2832" cy="630"/>
          </a:xfrm>
        </p:grpSpPr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4704" y="2880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St</a:t>
              </a:r>
            </a:p>
          </p:txBody>
        </p:sp>
        <p:sp>
          <p:nvSpPr>
            <p:cNvPr id="13342" name="Text Box 30"/>
            <p:cNvSpPr txBox="1">
              <a:spLocks noChangeArrowheads="1"/>
            </p:cNvSpPr>
            <p:nvPr/>
          </p:nvSpPr>
          <p:spPr bwMode="auto">
            <a:xfrm>
              <a:off x="4128" y="3216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St</a:t>
              </a:r>
            </a:p>
          </p:txBody>
        </p:sp>
        <p:grpSp>
          <p:nvGrpSpPr>
            <p:cNvPr id="13343" name="Group 31"/>
            <p:cNvGrpSpPr>
              <a:grpSpLocks/>
            </p:cNvGrpSpPr>
            <p:nvPr/>
          </p:nvGrpSpPr>
          <p:grpSpPr bwMode="auto">
            <a:xfrm>
              <a:off x="3456" y="3168"/>
              <a:ext cx="288" cy="340"/>
              <a:chOff x="3264" y="2108"/>
              <a:chExt cx="288" cy="340"/>
            </a:xfrm>
          </p:grpSpPr>
          <p:sp>
            <p:nvSpPr>
              <p:cNvPr id="13344" name="Oval 32"/>
              <p:cNvSpPr>
                <a:spLocks noChangeArrowheads="1"/>
              </p:cNvSpPr>
              <p:nvPr/>
            </p:nvSpPr>
            <p:spPr bwMode="auto">
              <a:xfrm>
                <a:off x="3264" y="2160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345" name="Text Box 33"/>
              <p:cNvSpPr txBox="1">
                <a:spLocks noChangeArrowheads="1"/>
              </p:cNvSpPr>
              <p:nvPr/>
            </p:nvSpPr>
            <p:spPr bwMode="auto">
              <a:xfrm>
                <a:off x="3312" y="2108"/>
                <a:ext cx="1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altLang="th-TH">
                    <a:latin typeface="Tahoma" pitchFamily="34" charset="0"/>
                  </a:rPr>
                  <a:t>;</a:t>
                </a:r>
                <a:endParaRPr lang="th-TH" altLang="th-TH" sz="2800"/>
              </a:p>
            </p:txBody>
          </p:sp>
        </p:grp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>
              <a:off x="2736" y="2976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5040" y="297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3744" y="336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auto">
            <a:xfrm>
              <a:off x="4416" y="2976"/>
              <a:ext cx="240" cy="384"/>
            </a:xfrm>
            <a:custGeom>
              <a:avLst/>
              <a:gdLst>
                <a:gd name="T0" fmla="*/ 0 w 240"/>
                <a:gd name="T1" fmla="*/ 0 h 384"/>
                <a:gd name="T2" fmla="*/ 192 w 240"/>
                <a:gd name="T3" fmla="*/ 96 h 384"/>
                <a:gd name="T4" fmla="*/ 240 w 240"/>
                <a:gd name="T5" fmla="*/ 240 h 384"/>
                <a:gd name="T6" fmla="*/ 192 w 240"/>
                <a:gd name="T7" fmla="*/ 336 h 384"/>
                <a:gd name="T8" fmla="*/ 48 w 240"/>
                <a:gd name="T9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384">
                  <a:moveTo>
                    <a:pt x="0" y="0"/>
                  </a:moveTo>
                  <a:cubicBezTo>
                    <a:pt x="76" y="28"/>
                    <a:pt x="152" y="56"/>
                    <a:pt x="192" y="96"/>
                  </a:cubicBezTo>
                  <a:cubicBezTo>
                    <a:pt x="232" y="136"/>
                    <a:pt x="240" y="200"/>
                    <a:pt x="240" y="240"/>
                  </a:cubicBezTo>
                  <a:cubicBezTo>
                    <a:pt x="240" y="280"/>
                    <a:pt x="224" y="312"/>
                    <a:pt x="192" y="336"/>
                  </a:cubicBezTo>
                  <a:cubicBezTo>
                    <a:pt x="160" y="360"/>
                    <a:pt x="104" y="372"/>
                    <a:pt x="48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auto">
            <a:xfrm flipH="1">
              <a:off x="3264" y="2976"/>
              <a:ext cx="240" cy="384"/>
            </a:xfrm>
            <a:custGeom>
              <a:avLst/>
              <a:gdLst>
                <a:gd name="T0" fmla="*/ 0 w 240"/>
                <a:gd name="T1" fmla="*/ 0 h 384"/>
                <a:gd name="T2" fmla="*/ 192 w 240"/>
                <a:gd name="T3" fmla="*/ 96 h 384"/>
                <a:gd name="T4" fmla="*/ 240 w 240"/>
                <a:gd name="T5" fmla="*/ 240 h 384"/>
                <a:gd name="T6" fmla="*/ 192 w 240"/>
                <a:gd name="T7" fmla="*/ 336 h 384"/>
                <a:gd name="T8" fmla="*/ 48 w 240"/>
                <a:gd name="T9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384">
                  <a:moveTo>
                    <a:pt x="0" y="0"/>
                  </a:moveTo>
                  <a:cubicBezTo>
                    <a:pt x="76" y="28"/>
                    <a:pt x="152" y="56"/>
                    <a:pt x="192" y="96"/>
                  </a:cubicBezTo>
                  <a:cubicBezTo>
                    <a:pt x="232" y="136"/>
                    <a:pt x="240" y="200"/>
                    <a:pt x="240" y="240"/>
                  </a:cubicBezTo>
                  <a:cubicBezTo>
                    <a:pt x="240" y="280"/>
                    <a:pt x="224" y="312"/>
                    <a:pt x="192" y="336"/>
                  </a:cubicBezTo>
                  <a:cubicBezTo>
                    <a:pt x="160" y="360"/>
                    <a:pt x="104" y="372"/>
                    <a:pt x="48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13367" name="Group 55"/>
          <p:cNvGrpSpPr>
            <a:grpSpLocks/>
          </p:cNvGrpSpPr>
          <p:nvPr/>
        </p:nvGrpSpPr>
        <p:grpSpPr bwMode="auto">
          <a:xfrm>
            <a:off x="4038600" y="5715000"/>
            <a:ext cx="4724400" cy="695325"/>
            <a:chOff x="2544" y="3600"/>
            <a:chExt cx="2976" cy="438"/>
          </a:xfrm>
        </p:grpSpPr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3552" y="3696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52" name="Text Box 40"/>
            <p:cNvSpPr txBox="1">
              <a:spLocks noChangeArrowheads="1"/>
            </p:cNvSpPr>
            <p:nvPr/>
          </p:nvSpPr>
          <p:spPr bwMode="auto">
            <a:xfrm>
              <a:off x="3264" y="3600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F</a:t>
              </a:r>
            </a:p>
          </p:txBody>
        </p:sp>
        <p:grpSp>
          <p:nvGrpSpPr>
            <p:cNvPr id="13353" name="Group 41"/>
            <p:cNvGrpSpPr>
              <a:grpSpLocks/>
            </p:cNvGrpSpPr>
            <p:nvPr/>
          </p:nvGrpSpPr>
          <p:grpSpPr bwMode="auto">
            <a:xfrm>
              <a:off x="4080" y="3696"/>
              <a:ext cx="304" cy="340"/>
              <a:chOff x="3264" y="2108"/>
              <a:chExt cx="304" cy="340"/>
            </a:xfrm>
          </p:grpSpPr>
          <p:sp>
            <p:nvSpPr>
              <p:cNvPr id="13354" name="Oval 42"/>
              <p:cNvSpPr>
                <a:spLocks noChangeArrowheads="1"/>
              </p:cNvSpPr>
              <p:nvPr/>
            </p:nvSpPr>
            <p:spPr bwMode="auto">
              <a:xfrm>
                <a:off x="3264" y="2160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355" name="Text Box 43"/>
              <p:cNvSpPr txBox="1">
                <a:spLocks noChangeArrowheads="1"/>
              </p:cNvSpPr>
              <p:nvPr/>
            </p:nvSpPr>
            <p:spPr bwMode="auto">
              <a:xfrm>
                <a:off x="3312" y="2108"/>
                <a:ext cx="25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altLang="th-TH">
                    <a:latin typeface="Tahoma" pitchFamily="34" charset="0"/>
                  </a:rPr>
                  <a:t>+</a:t>
                </a:r>
                <a:endParaRPr lang="th-TH" altLang="th-TH" sz="2800"/>
              </a:p>
            </p:txBody>
          </p:sp>
        </p:grpSp>
        <p:sp>
          <p:nvSpPr>
            <p:cNvPr id="13356" name="Text Box 44"/>
            <p:cNvSpPr txBox="1">
              <a:spLocks noChangeArrowheads="1"/>
            </p:cNvSpPr>
            <p:nvPr/>
          </p:nvSpPr>
          <p:spPr bwMode="auto">
            <a:xfrm>
              <a:off x="4704" y="3744"/>
              <a:ext cx="23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altLang="th-TH">
                  <a:latin typeface="Tahoma" pitchFamily="34" charset="0"/>
                </a:rPr>
                <a:t>E</a:t>
              </a:r>
            </a:p>
          </p:txBody>
        </p:sp>
        <p:sp>
          <p:nvSpPr>
            <p:cNvPr id="13357" name="Line 45"/>
            <p:cNvSpPr>
              <a:spLocks noChangeShapeType="1"/>
            </p:cNvSpPr>
            <p:nvPr/>
          </p:nvSpPr>
          <p:spPr bwMode="auto">
            <a:xfrm>
              <a:off x="2544" y="369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58" name="Freeform 46"/>
            <p:cNvSpPr>
              <a:spLocks/>
            </p:cNvSpPr>
            <p:nvPr/>
          </p:nvSpPr>
          <p:spPr bwMode="auto">
            <a:xfrm>
              <a:off x="3696" y="3696"/>
              <a:ext cx="384" cy="240"/>
            </a:xfrm>
            <a:custGeom>
              <a:avLst/>
              <a:gdLst>
                <a:gd name="T0" fmla="*/ 0 w 1008"/>
                <a:gd name="T1" fmla="*/ 0 h 448"/>
                <a:gd name="T2" fmla="*/ 336 w 1008"/>
                <a:gd name="T3" fmla="*/ 336 h 448"/>
                <a:gd name="T4" fmla="*/ 672 w 1008"/>
                <a:gd name="T5" fmla="*/ 432 h 448"/>
                <a:gd name="T6" fmla="*/ 1008 w 1008"/>
                <a:gd name="T7" fmla="*/ 432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8" h="448">
                  <a:moveTo>
                    <a:pt x="0" y="0"/>
                  </a:moveTo>
                  <a:cubicBezTo>
                    <a:pt x="112" y="132"/>
                    <a:pt x="224" y="264"/>
                    <a:pt x="336" y="336"/>
                  </a:cubicBezTo>
                  <a:cubicBezTo>
                    <a:pt x="448" y="408"/>
                    <a:pt x="560" y="416"/>
                    <a:pt x="672" y="432"/>
                  </a:cubicBezTo>
                  <a:cubicBezTo>
                    <a:pt x="784" y="448"/>
                    <a:pt x="896" y="440"/>
                    <a:pt x="1008" y="43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59" name="Freeform 47"/>
            <p:cNvSpPr>
              <a:spLocks/>
            </p:cNvSpPr>
            <p:nvPr/>
          </p:nvSpPr>
          <p:spPr bwMode="auto">
            <a:xfrm>
              <a:off x="4944" y="3696"/>
              <a:ext cx="432" cy="240"/>
            </a:xfrm>
            <a:custGeom>
              <a:avLst/>
              <a:gdLst>
                <a:gd name="T0" fmla="*/ 0 w 912"/>
                <a:gd name="T1" fmla="*/ 432 h 464"/>
                <a:gd name="T2" fmla="*/ 432 w 912"/>
                <a:gd name="T3" fmla="*/ 432 h 464"/>
                <a:gd name="T4" fmla="*/ 720 w 912"/>
                <a:gd name="T5" fmla="*/ 240 h 464"/>
                <a:gd name="T6" fmla="*/ 912 w 912"/>
                <a:gd name="T7" fmla="*/ 0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464">
                  <a:moveTo>
                    <a:pt x="0" y="432"/>
                  </a:moveTo>
                  <a:cubicBezTo>
                    <a:pt x="156" y="448"/>
                    <a:pt x="312" y="464"/>
                    <a:pt x="432" y="432"/>
                  </a:cubicBezTo>
                  <a:cubicBezTo>
                    <a:pt x="552" y="400"/>
                    <a:pt x="640" y="312"/>
                    <a:pt x="720" y="240"/>
                  </a:cubicBezTo>
                  <a:cubicBezTo>
                    <a:pt x="800" y="168"/>
                    <a:pt x="880" y="40"/>
                    <a:pt x="91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360" name="Line 48"/>
            <p:cNvSpPr>
              <a:spLocks noChangeShapeType="1"/>
            </p:cNvSpPr>
            <p:nvPr/>
          </p:nvSpPr>
          <p:spPr bwMode="auto">
            <a:xfrm>
              <a:off x="4368" y="38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FCE4-5667-45F9-98DD-3AB88C044199}" type="slidenum">
              <a:rPr lang="en-US" altLang="th-TH"/>
              <a:pPr/>
              <a:t>32</a:t>
            </a:fld>
            <a:endParaRPr lang="th-TH" altLang="th-TH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 dirty="0" smtClean="0"/>
              <a:t>End of Slides</a:t>
            </a:r>
            <a:endParaRPr lang="th-TH" altLang="th-TH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h-TH" dirty="0" smtClean="0"/>
              <a:t>Credit:</a:t>
            </a:r>
            <a:endParaRPr lang="en-US" altLang="th-TH" dirty="0"/>
          </a:p>
          <a:p>
            <a:pPr marL="457200" lvl="1" indent="0" algn="ctr">
              <a:buNone/>
            </a:pPr>
            <a:r>
              <a:rPr lang="en-US" altLang="th-TH" dirty="0" err="1" smtClean="0"/>
              <a:t>Jaruloj</a:t>
            </a:r>
            <a:r>
              <a:rPr lang="en-US" altLang="th-TH" dirty="0" smtClean="0"/>
              <a:t> </a:t>
            </a:r>
            <a:r>
              <a:rPr lang="en-US" altLang="th-TH" dirty="0" err="1" smtClean="0"/>
              <a:t>Chongstitvatana</a:t>
            </a:r>
            <a:endParaRPr lang="en-US" altLang="th-TH" dirty="0" smtClean="0"/>
          </a:p>
          <a:p>
            <a:pPr marL="457200" lvl="1" indent="0" algn="ctr">
              <a:buNone/>
            </a:pPr>
            <a:r>
              <a:rPr lang="en-US" altLang="th-TH" dirty="0" smtClean="0"/>
              <a:t>Department of Mathematics and Computer Science</a:t>
            </a:r>
          </a:p>
          <a:p>
            <a:pPr marL="457200" lvl="1" indent="0" algn="ctr">
              <a:buNone/>
            </a:pPr>
            <a:r>
              <a:rPr lang="en-US" altLang="th-TH" dirty="0" smtClean="0"/>
              <a:t>Faculty of Science</a:t>
            </a:r>
          </a:p>
          <a:p>
            <a:pPr marL="457200" lvl="1" indent="0" algn="ctr">
              <a:buNone/>
            </a:pPr>
            <a:r>
              <a:rPr lang="en-US" altLang="th-TH" dirty="0" err="1" smtClean="0"/>
              <a:t>Chulalongkorn</a:t>
            </a:r>
            <a:r>
              <a:rPr lang="en-US" altLang="th-TH" dirty="0" smtClean="0"/>
              <a:t> University</a:t>
            </a:r>
            <a:endParaRPr lang="th-TH" alt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862D-1BE0-4A26-B0A5-207B7FBC4E59}" type="slidenum">
              <a:rPr lang="en-US" altLang="th-TH"/>
              <a:pPr/>
              <a:t>4</a:t>
            </a:fld>
            <a:endParaRPr lang="th-TH" altLang="th-TH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Grammar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 sz="2800">
                <a:cs typeface="Tahoma" pitchFamily="34" charset="0"/>
              </a:rPr>
              <a:t>a quintuple (</a:t>
            </a:r>
            <a:r>
              <a:rPr lang="th-TH" altLang="th-TH" sz="2800" i="1">
                <a:cs typeface="Tahoma" pitchFamily="34" charset="0"/>
              </a:rPr>
              <a:t>V, T, P, S</a:t>
            </a:r>
            <a:r>
              <a:rPr lang="th-TH" altLang="th-TH" sz="2800">
                <a:cs typeface="Tahoma" pitchFamily="34" charset="0"/>
              </a:rPr>
              <a:t>) where</a:t>
            </a:r>
          </a:p>
          <a:p>
            <a:pPr lvl="1"/>
            <a:r>
              <a:rPr lang="th-TH" altLang="th-TH" sz="2400" i="1"/>
              <a:t>V</a:t>
            </a:r>
            <a:r>
              <a:rPr lang="th-TH" altLang="th-TH" sz="2400"/>
              <a:t>  is a finite set of nonterminals, containing </a:t>
            </a:r>
            <a:r>
              <a:rPr lang="th-TH" altLang="th-TH" sz="2400" i="1"/>
              <a:t>S</a:t>
            </a:r>
            <a:r>
              <a:rPr lang="th-TH" altLang="th-TH" sz="2400"/>
              <a:t>,</a:t>
            </a:r>
          </a:p>
          <a:p>
            <a:pPr lvl="1"/>
            <a:r>
              <a:rPr lang="th-TH" altLang="th-TH" sz="2400" i="1"/>
              <a:t>T</a:t>
            </a:r>
            <a:r>
              <a:rPr lang="th-TH" altLang="th-TH" sz="2400"/>
              <a:t>  is a finite set of terminals,</a:t>
            </a:r>
          </a:p>
          <a:p>
            <a:pPr lvl="1"/>
            <a:r>
              <a:rPr lang="th-TH" altLang="th-TH" sz="2400" i="1"/>
              <a:t>P</a:t>
            </a:r>
            <a:r>
              <a:rPr lang="th-TH" altLang="th-TH" sz="2400"/>
              <a:t>  is a set of production rules in the form of </a:t>
            </a:r>
            <a:r>
              <a:rPr lang="en-US" altLang="th-TH" sz="2400">
                <a:latin typeface="Symbol" pitchFamily="18" charset="2"/>
              </a:rPr>
              <a:t>a</a:t>
            </a:r>
            <a:r>
              <a:rPr lang="en-US" altLang="th-TH" sz="2400">
                <a:latin typeface="Symbol" pitchFamily="18" charset="2"/>
                <a:sym typeface="Symbol" pitchFamily="18" charset="2"/>
              </a:rPr>
              <a:t></a:t>
            </a:r>
            <a:r>
              <a:rPr lang="el-GR" altLang="th-TH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r>
              <a:rPr lang="th-TH" altLang="th-TH" sz="2400"/>
              <a:t> where </a:t>
            </a:r>
            <a:r>
              <a:rPr lang="th-TH" altLang="th-TH" sz="2400">
                <a:sym typeface="Symbol" pitchFamily="18" charset="2"/>
              </a:rPr>
              <a:t> </a:t>
            </a:r>
            <a:r>
              <a:rPr lang="th-TH" altLang="th-TH" sz="2400"/>
              <a:t>and </a:t>
            </a:r>
            <a:r>
              <a:rPr lang="el-GR" altLang="th-TH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r>
              <a:rPr lang="th-TH" altLang="th-TH" sz="2400"/>
              <a:t> are strings over </a:t>
            </a:r>
            <a:r>
              <a:rPr lang="th-TH" altLang="th-TH" sz="2400" i="1"/>
              <a:t>V</a:t>
            </a:r>
            <a:r>
              <a:rPr lang="th-TH" altLang="th-TH" sz="2400"/>
              <a:t> </a:t>
            </a:r>
            <a:r>
              <a:rPr lang="en-US" altLang="th-TH" sz="2400"/>
              <a:t>U</a:t>
            </a:r>
            <a:r>
              <a:rPr lang="th-TH" altLang="th-TH" sz="2400" i="1"/>
              <a:t>T </a:t>
            </a:r>
            <a:r>
              <a:rPr lang="th-TH" altLang="th-TH" sz="2400"/>
              <a:t>, and</a:t>
            </a:r>
          </a:p>
          <a:p>
            <a:pPr lvl="1"/>
            <a:r>
              <a:rPr lang="th-TH" altLang="th-TH" sz="2400" i="1"/>
              <a:t>S</a:t>
            </a:r>
            <a:r>
              <a:rPr lang="th-TH" altLang="th-TH" sz="2400"/>
              <a:t>  is the start symbol.</a:t>
            </a:r>
          </a:p>
          <a:p>
            <a:r>
              <a:rPr lang="th-TH" altLang="th-TH" sz="2800"/>
              <a:t>Example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G= ({S, A, B, C}, {a, b, c}, P, S)</a:t>
            </a:r>
          </a:p>
          <a:p>
            <a:pPr>
              <a:buFont typeface="Wingdings" pitchFamily="2" charset="2"/>
              <a:buNone/>
            </a:pPr>
            <a:r>
              <a:rPr lang="th-TH" altLang="th-TH" sz="2800">
                <a:cs typeface="Tahoma" pitchFamily="34" charset="0"/>
              </a:rPr>
              <a:t>P</a:t>
            </a:r>
            <a:r>
              <a:rPr lang="en-US" altLang="th-TH" sz="2800">
                <a:cs typeface="Tahoma" pitchFamily="34" charset="0"/>
              </a:rPr>
              <a:t>= {</a:t>
            </a:r>
            <a:r>
              <a:rPr lang="th-TH" altLang="th-TH" sz="2800"/>
              <a:t>	S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SABC,	BA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AB, 	CB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BC,	CA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AC,</a:t>
            </a:r>
          </a:p>
          <a:p>
            <a:pPr>
              <a:buFont typeface="Wingdings" pitchFamily="2" charset="2"/>
              <a:buNone/>
            </a:pPr>
            <a:r>
              <a:rPr lang="th-TH" altLang="th-TH" sz="2800"/>
              <a:t>		SA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a, 	aA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aa, 	aB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ab, 	bB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bb, 	bC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bc, 	cC </a:t>
            </a:r>
            <a:r>
              <a:rPr lang="en-US" altLang="th-TH" sz="2800">
                <a:latin typeface="Symbol" pitchFamily="18" charset="2"/>
                <a:sym typeface="Symbol" pitchFamily="18" charset="2"/>
              </a:rPr>
              <a:t></a:t>
            </a:r>
            <a:r>
              <a:rPr lang="th-TH" altLang="th-TH" sz="2800"/>
              <a:t> cc</a:t>
            </a:r>
            <a:r>
              <a:rPr lang="en-US" altLang="th-TH" sz="2800"/>
              <a:t>}</a:t>
            </a:r>
            <a:endParaRPr lang="th-TH" altLang="th-TH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2639-3BE3-403C-9272-22B0E32B5802}" type="slidenum">
              <a:rPr lang="en-US" altLang="th-TH"/>
              <a:pPr/>
              <a:t>5</a:t>
            </a:fld>
            <a:endParaRPr lang="th-TH" altLang="th-TH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Context-Free Grammar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>
                <a:cs typeface="Tahoma" pitchFamily="34" charset="0"/>
              </a:rPr>
              <a:t>a quintuple (</a:t>
            </a:r>
            <a:r>
              <a:rPr lang="th-TH" altLang="th-TH" i="1">
                <a:cs typeface="Tahoma" pitchFamily="34" charset="0"/>
              </a:rPr>
              <a:t>V, T, P, S</a:t>
            </a:r>
            <a:r>
              <a:rPr lang="th-TH" altLang="th-TH">
                <a:cs typeface="Tahoma" pitchFamily="34" charset="0"/>
              </a:rPr>
              <a:t>) where</a:t>
            </a:r>
          </a:p>
          <a:p>
            <a:pPr lvl="1"/>
            <a:r>
              <a:rPr lang="th-TH" altLang="th-TH" i="1"/>
              <a:t>V</a:t>
            </a:r>
            <a:r>
              <a:rPr lang="th-TH" altLang="th-TH"/>
              <a:t>  is a finite set of nonterminals, containing </a:t>
            </a:r>
            <a:r>
              <a:rPr lang="th-TH" altLang="th-TH" i="1"/>
              <a:t>S</a:t>
            </a:r>
            <a:r>
              <a:rPr lang="th-TH" altLang="th-TH"/>
              <a:t>,</a:t>
            </a:r>
          </a:p>
          <a:p>
            <a:pPr lvl="1"/>
            <a:r>
              <a:rPr lang="th-TH" altLang="th-TH" i="1"/>
              <a:t>T</a:t>
            </a:r>
            <a:r>
              <a:rPr lang="th-TH" altLang="th-TH"/>
              <a:t>  is a finite set of terminals,</a:t>
            </a:r>
          </a:p>
          <a:p>
            <a:pPr lvl="1"/>
            <a:r>
              <a:rPr lang="th-TH" altLang="th-TH" i="1"/>
              <a:t>P</a:t>
            </a:r>
            <a:r>
              <a:rPr lang="th-TH" altLang="th-TH"/>
              <a:t>  is a set of production rules in the form of </a:t>
            </a:r>
            <a:r>
              <a:rPr lang="en-US" altLang="th-TH">
                <a:latin typeface="Symbol" pitchFamily="18" charset="2"/>
              </a:rPr>
              <a:t>a</a:t>
            </a:r>
            <a:r>
              <a:rPr lang="en-US" altLang="th-TH">
                <a:latin typeface="Symbol" pitchFamily="18" charset="2"/>
                <a:sym typeface="Symbol" pitchFamily="18" charset="2"/>
              </a:rPr>
              <a:t></a:t>
            </a:r>
            <a:r>
              <a:rPr lang="el-GR" altLang="th-TH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r>
              <a:rPr lang="th-TH" altLang="th-TH"/>
              <a:t> where </a:t>
            </a:r>
            <a:r>
              <a:rPr lang="th-TH" altLang="th-TH">
                <a:sym typeface="Symbol" pitchFamily="18" charset="2"/>
              </a:rPr>
              <a:t> </a:t>
            </a:r>
            <a:r>
              <a:rPr lang="th-TH" altLang="th-TH"/>
              <a:t>is in </a:t>
            </a:r>
            <a:r>
              <a:rPr lang="th-TH" altLang="th-TH" i="1"/>
              <a:t>V </a:t>
            </a:r>
            <a:r>
              <a:rPr lang="th-TH" altLang="th-TH"/>
              <a:t>and </a:t>
            </a:r>
            <a:r>
              <a:rPr lang="el-GR" altLang="th-TH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r>
              <a:rPr lang="th-TH" altLang="th-TH"/>
              <a:t> is in </a:t>
            </a:r>
            <a:r>
              <a:rPr lang="th-TH" altLang="th-TH">
                <a:cs typeface="Tahoma" pitchFamily="34" charset="0"/>
              </a:rPr>
              <a:t>(</a:t>
            </a:r>
            <a:r>
              <a:rPr lang="th-TH" altLang="th-TH" i="1">
                <a:cs typeface="Tahoma" pitchFamily="34" charset="0"/>
              </a:rPr>
              <a:t>V</a:t>
            </a:r>
            <a:r>
              <a:rPr lang="th-TH" altLang="th-TH">
                <a:cs typeface="Tahoma" pitchFamily="34" charset="0"/>
              </a:rPr>
              <a:t> U</a:t>
            </a:r>
            <a:r>
              <a:rPr lang="th-TH" altLang="th-TH" i="1">
                <a:cs typeface="Tahoma" pitchFamily="34" charset="0"/>
              </a:rPr>
              <a:t>T </a:t>
            </a:r>
            <a:r>
              <a:rPr lang="th-TH" altLang="th-TH">
                <a:cs typeface="Tahoma" pitchFamily="34" charset="0"/>
              </a:rPr>
              <a:t>)*,</a:t>
            </a:r>
            <a:r>
              <a:rPr lang="th-TH" altLang="th-TH"/>
              <a:t> and</a:t>
            </a:r>
          </a:p>
          <a:p>
            <a:pPr lvl="1"/>
            <a:r>
              <a:rPr lang="th-TH" altLang="th-TH" i="1"/>
              <a:t>S</a:t>
            </a:r>
            <a:r>
              <a:rPr lang="th-TH" altLang="th-TH"/>
              <a:t>  is the start symbol.</a:t>
            </a:r>
          </a:p>
          <a:p>
            <a:pPr lvl="1">
              <a:buFont typeface="Wingdings" pitchFamily="2" charset="2"/>
              <a:buNone/>
            </a:pPr>
            <a:endParaRPr lang="th-TH" altLang="th-TH"/>
          </a:p>
          <a:p>
            <a:r>
              <a:rPr lang="th-TH" altLang="th-TH"/>
              <a:t>Any string in </a:t>
            </a:r>
            <a:r>
              <a:rPr lang="th-TH" altLang="th-TH">
                <a:cs typeface="Tahoma" pitchFamily="34" charset="0"/>
              </a:rPr>
              <a:t>(V U T)* is</a:t>
            </a:r>
            <a:r>
              <a:rPr lang="th-TH" altLang="th-TH"/>
              <a:t> called a </a:t>
            </a:r>
            <a:r>
              <a:rPr lang="th-TH" altLang="th-TH" i="1"/>
              <a:t>sentential form</a:t>
            </a:r>
            <a:r>
              <a:rPr lang="th-TH" altLang="th-TH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B273-2E8E-487C-8C24-D5A1779AEE11}" type="slidenum">
              <a:rPr lang="en-US" altLang="th-TH"/>
              <a:pPr/>
              <a:t>6</a:t>
            </a:fld>
            <a:endParaRPr lang="th-TH" altLang="th-TH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Examples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27513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/>
              <a:t>E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E O E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E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cs typeface="Tahoma" pitchFamily="34" charset="0"/>
              </a:rPr>
              <a:t>(E)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E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id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O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cs typeface="Tahoma" pitchFamily="34" charset="0"/>
              </a:rPr>
              <a:t>+ 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O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cs typeface="Tahoma" pitchFamily="34" charset="0"/>
              </a:rPr>
              <a:t>- 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O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cs typeface="Tahoma" pitchFamily="34" charset="0"/>
              </a:rPr>
              <a:t>*</a:t>
            </a:r>
            <a:r>
              <a:rPr lang="th-TH" altLang="th-TH"/>
              <a:t> 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O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cs typeface="Tahoma" pitchFamily="34" charset="0"/>
              </a:rPr>
              <a:t>/</a:t>
            </a:r>
          </a:p>
          <a:p>
            <a:endParaRPr lang="th-TH" altLang="th-TH">
              <a:cs typeface="Tahoma" pitchFamily="34" charset="0"/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1688" y="1143000"/>
            <a:ext cx="4227512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SS </a:t>
            </a:r>
          </a:p>
          <a:p>
            <a:pPr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(S)S </a:t>
            </a:r>
          </a:p>
          <a:p>
            <a:pPr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() </a:t>
            </a:r>
          </a:p>
          <a:p>
            <a:pPr>
              <a:buFont typeface="Wingdings" pitchFamily="2" charset="2"/>
              <a:buNone/>
            </a:pPr>
            <a:r>
              <a:rPr lang="th-TH" altLang="th-TH"/>
              <a:t>S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F8813-5ADD-4B89-9773-A90614A57EC0}" type="slidenum">
              <a:rPr lang="en-US" altLang="th-TH"/>
              <a:pPr/>
              <a:t>7</a:t>
            </a:fld>
            <a:endParaRPr lang="th-TH" altLang="th-TH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Backus-Naur Form (BNF)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8380413" cy="5334000"/>
          </a:xfrm>
        </p:spPr>
        <p:txBody>
          <a:bodyPr/>
          <a:lstStyle/>
          <a:p>
            <a:r>
              <a:rPr lang="th-TH" altLang="th-TH"/>
              <a:t>Nonterminals are in </a:t>
            </a:r>
            <a:r>
              <a:rPr lang="th-TH" altLang="th-TH">
                <a:cs typeface="Tahoma" pitchFamily="34" charset="0"/>
              </a:rPr>
              <a:t>&lt; &gt;.</a:t>
            </a:r>
          </a:p>
          <a:p>
            <a:r>
              <a:rPr lang="th-TH" altLang="th-TH"/>
              <a:t>Terminals are any other symbols.</a:t>
            </a:r>
          </a:p>
          <a:p>
            <a:r>
              <a:rPr lang="th-TH" altLang="th-TH"/>
              <a:t>::= means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.</a:t>
            </a:r>
          </a:p>
          <a:p>
            <a:r>
              <a:rPr lang="th-TH" altLang="th-TH"/>
              <a:t>| means or.</a:t>
            </a:r>
          </a:p>
          <a:p>
            <a:r>
              <a:rPr lang="th-TH" altLang="th-TH"/>
              <a:t>Examples:</a:t>
            </a:r>
          </a:p>
          <a:p>
            <a:pPr lvl="1">
              <a:buFont typeface="Wingdings" pitchFamily="2" charset="2"/>
              <a:buNone/>
            </a:pPr>
            <a:r>
              <a:rPr lang="th-TH" altLang="th-TH"/>
              <a:t>&lt;E&gt; ::= &lt;E&gt;&lt;O&gt;&lt;E&gt;| </a:t>
            </a:r>
            <a:r>
              <a:rPr lang="en-US" altLang="th-TH">
                <a:cs typeface="Tahoma" pitchFamily="34" charset="0"/>
              </a:rPr>
              <a:t>(&lt;E&gt;) |</a:t>
            </a:r>
            <a:r>
              <a:rPr lang="th-TH" altLang="th-TH"/>
              <a:t> ID </a:t>
            </a:r>
          </a:p>
          <a:p>
            <a:pPr lvl="1">
              <a:buFont typeface="Wingdings" pitchFamily="2" charset="2"/>
              <a:buNone/>
            </a:pPr>
            <a:r>
              <a:rPr lang="th-TH" altLang="th-TH"/>
              <a:t>&lt;O&gt; ::= </a:t>
            </a:r>
            <a:r>
              <a:rPr lang="th-TH" altLang="th-TH">
                <a:cs typeface="Tahoma" pitchFamily="34" charset="0"/>
              </a:rPr>
              <a:t>+ | - | * | /</a:t>
            </a:r>
          </a:p>
          <a:p>
            <a:pPr lvl="1">
              <a:buFont typeface="Wingdings" pitchFamily="2" charset="2"/>
              <a:buNone/>
            </a:pPr>
            <a:endParaRPr lang="th-TH" altLang="th-TH">
              <a:cs typeface="Tahoma" pitchFamily="34" charset="0"/>
            </a:endParaRPr>
          </a:p>
          <a:p>
            <a:pPr lvl="1">
              <a:buFont typeface="Wingdings" pitchFamily="2" charset="2"/>
              <a:buNone/>
            </a:pPr>
            <a:r>
              <a:rPr lang="th-TH" altLang="th-TH"/>
              <a:t>&lt;S&gt; ::= &lt;S&gt;&lt;S&gt; </a:t>
            </a:r>
            <a:r>
              <a:rPr lang="th-TH" altLang="th-TH">
                <a:cs typeface="Tahoma" pitchFamily="34" charset="0"/>
              </a:rPr>
              <a:t>| (&lt;S&gt;)&lt;S&gt; | () | </a:t>
            </a:r>
            <a:r>
              <a:rPr lang="th-TH" altLang="th-TH">
                <a:sym typeface="Symbol" pitchFamily="18" charset="2"/>
              </a:rPr>
              <a:t>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E43B1-3AD0-4304-A702-8B14080812AD}" type="slidenum">
              <a:rPr lang="en-US" altLang="th-TH"/>
              <a:pPr/>
              <a:t>8</a:t>
            </a:fld>
            <a:endParaRPr lang="th-TH" altLang="th-TH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Derivation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A sequence of replacement of a substring in a sentential form.</a:t>
            </a:r>
          </a:p>
          <a:p>
            <a:pPr>
              <a:buFont typeface="Wingdings" pitchFamily="2" charset="2"/>
              <a:buNone/>
            </a:pPr>
            <a:r>
              <a:rPr lang="th-TH" altLang="th-TH" b="1"/>
              <a:t>Definition</a:t>
            </a:r>
            <a:endParaRPr lang="th-TH" altLang="th-TH"/>
          </a:p>
          <a:p>
            <a:r>
              <a:rPr lang="th-TH" altLang="th-TH"/>
              <a:t>Let </a:t>
            </a:r>
            <a:r>
              <a:rPr lang="th-TH" altLang="th-TH" i="1"/>
              <a:t>G</a:t>
            </a:r>
            <a:r>
              <a:rPr lang="th-TH" altLang="th-TH"/>
              <a:t> = </a:t>
            </a:r>
            <a:r>
              <a:rPr lang="th-TH" altLang="th-TH">
                <a:cs typeface="Tahoma" pitchFamily="34" charset="0"/>
              </a:rPr>
              <a:t>(</a:t>
            </a:r>
            <a:r>
              <a:rPr lang="th-TH" altLang="th-TH" i="1">
                <a:cs typeface="Tahoma" pitchFamily="34" charset="0"/>
              </a:rPr>
              <a:t>V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T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P</a:t>
            </a:r>
            <a:r>
              <a:rPr lang="th-TH" altLang="th-TH">
                <a:cs typeface="Tahoma" pitchFamily="34" charset="0"/>
              </a:rPr>
              <a:t>, </a:t>
            </a:r>
            <a:r>
              <a:rPr lang="th-TH" altLang="th-TH" i="1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</a:rPr>
              <a:t>)</a:t>
            </a:r>
            <a:r>
              <a:rPr lang="th-TH" altLang="th-TH"/>
              <a:t> be a CFG,  </a:t>
            </a:r>
            <a:r>
              <a:rPr lang="th-TH" altLang="th-TH">
                <a:sym typeface="Symbol" pitchFamily="18" charset="2"/>
              </a:rPr>
              <a:t></a:t>
            </a:r>
            <a:r>
              <a:rPr lang="en-US" altLang="th-TH">
                <a:sym typeface="Symbol" pitchFamily="18" charset="2"/>
              </a:rPr>
              <a:t>, </a:t>
            </a:r>
            <a:r>
              <a:rPr lang="th-TH" altLang="th-TH">
                <a:sym typeface="Symbol" pitchFamily="18" charset="2"/>
              </a:rPr>
              <a:t></a:t>
            </a:r>
            <a:r>
              <a:rPr lang="en-US" altLang="th-TH">
                <a:sym typeface="Symbol" pitchFamily="18" charset="2"/>
              </a:rPr>
              <a:t>, </a:t>
            </a:r>
            <a:r>
              <a:rPr lang="th-TH" altLang="th-TH">
                <a:sym typeface="Symbol" pitchFamily="18" charset="2"/>
              </a:rPr>
              <a:t></a:t>
            </a:r>
            <a:r>
              <a:rPr lang="th-TH" altLang="th-TH"/>
              <a:t> be strings in </a:t>
            </a:r>
            <a:r>
              <a:rPr lang="th-TH" altLang="th-TH">
                <a:cs typeface="Tahoma" pitchFamily="34" charset="0"/>
              </a:rPr>
              <a:t>(</a:t>
            </a:r>
            <a:r>
              <a:rPr lang="th-TH" altLang="th-TH" i="1">
                <a:cs typeface="Tahoma" pitchFamily="34" charset="0"/>
              </a:rPr>
              <a:t>V</a:t>
            </a:r>
            <a:r>
              <a:rPr lang="th-TH" altLang="th-TH">
                <a:cs typeface="Tahoma" pitchFamily="34" charset="0"/>
              </a:rPr>
              <a:t> U </a:t>
            </a:r>
            <a:r>
              <a:rPr lang="th-TH" altLang="th-TH" i="1">
                <a:cs typeface="Tahoma" pitchFamily="34" charset="0"/>
              </a:rPr>
              <a:t>T</a:t>
            </a:r>
            <a:r>
              <a:rPr lang="th-TH" altLang="th-TH">
                <a:cs typeface="Tahoma" pitchFamily="34" charset="0"/>
              </a:rPr>
              <a:t>)</a:t>
            </a:r>
            <a:r>
              <a:rPr lang="th-TH" altLang="th-TH" baseline="30000">
                <a:cs typeface="Tahoma" pitchFamily="34" charset="0"/>
              </a:rPr>
              <a:t>*</a:t>
            </a:r>
            <a:r>
              <a:rPr lang="th-TH" altLang="th-TH"/>
              <a:t> and </a:t>
            </a:r>
            <a:r>
              <a:rPr lang="th-TH" altLang="th-TH" i="1"/>
              <a:t>A</a:t>
            </a:r>
            <a:r>
              <a:rPr lang="th-TH" altLang="th-TH"/>
              <a:t> is in </a:t>
            </a:r>
            <a:r>
              <a:rPr lang="th-TH" altLang="th-TH" i="1"/>
              <a:t>V</a:t>
            </a:r>
            <a:r>
              <a:rPr lang="th-TH" altLang="th-TH"/>
              <a:t>.</a:t>
            </a:r>
          </a:p>
          <a:p>
            <a:pPr>
              <a:buFont typeface="Wingdings" pitchFamily="2" charset="2"/>
              <a:buNone/>
            </a:pPr>
            <a:r>
              <a:rPr lang="th-TH" altLang="th-TH">
                <a:sym typeface="Symbol" pitchFamily="18" charset="2"/>
              </a:rPr>
              <a:t>	</a:t>
            </a:r>
            <a:r>
              <a:rPr lang="en-US" altLang="th-TH" i="1">
                <a:sym typeface="Symbol" pitchFamily="18" charset="2"/>
              </a:rPr>
              <a:t>A</a:t>
            </a:r>
            <a:r>
              <a:rPr lang="th-TH" altLang="th-TH">
                <a:sym typeface="Symbol" pitchFamily="18" charset="2"/>
              </a:rPr>
              <a:t>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</a:t>
            </a:r>
            <a:r>
              <a:rPr lang="th-TH" altLang="th-TH" b="1" baseline="-24000"/>
              <a:t>G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</a:t>
            </a:r>
            <a:r>
              <a:rPr lang="en-US" altLang="th-TH">
                <a:sym typeface="Symbol" pitchFamily="18" charset="2"/>
              </a:rPr>
              <a:t> </a:t>
            </a:r>
            <a:r>
              <a:rPr lang="th-TH" altLang="th-TH"/>
              <a:t>if </a:t>
            </a:r>
            <a:r>
              <a:rPr lang="th-TH" altLang="th-TH" i="1"/>
              <a:t>A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 </a:t>
            </a:r>
            <a:r>
              <a:rPr lang="th-TH" altLang="th-TH"/>
              <a:t> is in </a:t>
            </a:r>
            <a:r>
              <a:rPr lang="en-US" altLang="th-TH" i="1"/>
              <a:t>P</a:t>
            </a:r>
            <a:r>
              <a:rPr lang="th-TH" altLang="th-TH"/>
              <a:t>.</a:t>
            </a:r>
          </a:p>
          <a:p>
            <a:pPr>
              <a:buFont typeface="Wingdings" pitchFamily="2" charset="2"/>
              <a:buNone/>
            </a:pPr>
            <a:endParaRPr lang="th-TH" altLang="th-TH"/>
          </a:p>
          <a:p>
            <a:r>
              <a:rPr lang="th-TH" altLang="th-TH">
                <a:sym typeface="Symbol" pitchFamily="18" charset="2"/>
              </a:rPr>
              <a:t></a:t>
            </a:r>
            <a:r>
              <a:rPr lang="th-TH" altLang="th-TH" baseline="30000"/>
              <a:t>*</a:t>
            </a:r>
            <a:r>
              <a:rPr lang="th-TH" altLang="th-TH" b="1" baseline="-24000"/>
              <a:t>G</a:t>
            </a:r>
            <a:r>
              <a:rPr lang="th-TH" altLang="th-TH"/>
              <a:t> denotes a derivation in zero step or more.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th-TH"/>
              <a:t>2301373</a:t>
            </a:r>
            <a:endParaRPr lang="th-TH" altLang="th-TH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3 Context-free Grammar</a:t>
            </a:r>
            <a:endParaRPr lang="th-TH" altLang="th-TH"/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BE9F-9F2F-49B0-AB68-A2FDF829020D}" type="slidenum">
              <a:rPr lang="en-US" altLang="th-TH"/>
              <a:pPr/>
              <a:t>9</a:t>
            </a:fld>
            <a:endParaRPr lang="th-TH" altLang="th-TH"/>
          </a:p>
        </p:txBody>
      </p:sp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Examples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27513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S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SS | (S)S | () |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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SS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(S)SS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(S)S(S)S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(S)S(())S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((S)S)S(())S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((S)())S(())S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((())())S(())S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((())()) (())S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((())())(())</a:t>
            </a:r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611688" y="1143000"/>
            <a:ext cx="4227512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E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E O E | (E) | id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O </a:t>
            </a:r>
            <a:r>
              <a:rPr lang="th-TH" altLang="th-TH">
                <a:cs typeface="Tahoma" pitchFamily="34" charset="0"/>
                <a:sym typeface="Symbol" pitchFamily="18" charset="2"/>
              </a:rPr>
              <a:t></a:t>
            </a:r>
            <a:r>
              <a:rPr lang="th-TH" altLang="th-TH">
                <a:cs typeface="Tahoma" pitchFamily="34" charset="0"/>
              </a:rPr>
              <a:t> + | - | * | /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</a:rPr>
              <a:t>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E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(E)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(E O E)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en-US" altLang="th-TH" baseline="30000">
                <a:cs typeface="Tahoma" pitchFamily="34" charset="0"/>
                <a:sym typeface="Symbol" pitchFamily="18" charset="2"/>
              </a:rPr>
              <a:t>*</a:t>
            </a:r>
            <a:r>
              <a:rPr lang="th-TH" altLang="th-TH">
                <a:cs typeface="Tahoma" pitchFamily="34" charset="0"/>
              </a:rPr>
              <a:t> ((E O E) O E)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((id O E)) O E)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((id + E)) O E) O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((id + id)) O E) </a:t>
            </a:r>
            <a:r>
              <a:rPr lang="en-US" altLang="th-TH">
                <a:cs typeface="Tahoma" pitchFamily="34" charset="0"/>
              </a:rPr>
              <a:t>O</a:t>
            </a:r>
            <a:r>
              <a:rPr lang="th-TH" altLang="th-TH">
                <a:cs typeface="Tahoma" pitchFamily="34" charset="0"/>
              </a:rPr>
              <a:t>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>
                <a:cs typeface="Tahoma" pitchFamily="34" charset="0"/>
              </a:rPr>
              <a:t> </a:t>
            </a:r>
            <a:r>
              <a:rPr lang="th-TH" altLang="th-TH" baseline="30000">
                <a:cs typeface="Tahoma" pitchFamily="34" charset="0"/>
              </a:rPr>
              <a:t>*</a:t>
            </a:r>
            <a:r>
              <a:rPr lang="th-TH" altLang="th-TH">
                <a:cs typeface="Tahoma" pitchFamily="34" charset="0"/>
              </a:rPr>
              <a:t> ((id + id)) * id) + id</a:t>
            </a:r>
          </a:p>
        </p:txBody>
      </p:sp>
      <p:sp>
        <p:nvSpPr>
          <p:cNvPr id="23558" name="Rectangle 1030"/>
          <p:cNvSpPr>
            <a:spLocks noChangeArrowheads="1"/>
          </p:cNvSpPr>
          <p:nvPr/>
        </p:nvSpPr>
        <p:spPr bwMode="auto">
          <a:xfrm>
            <a:off x="4648200" y="1143000"/>
            <a:ext cx="33528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59" name="Rectangle 1031"/>
          <p:cNvSpPr>
            <a:spLocks noChangeArrowheads="1"/>
          </p:cNvSpPr>
          <p:nvPr/>
        </p:nvSpPr>
        <p:spPr bwMode="auto">
          <a:xfrm>
            <a:off x="228600" y="1143000"/>
            <a:ext cx="4038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0" name="Rectangle 1032"/>
          <p:cNvSpPr>
            <a:spLocks noChangeArrowheads="1"/>
          </p:cNvSpPr>
          <p:nvPr/>
        </p:nvSpPr>
        <p:spPr bwMode="auto">
          <a:xfrm>
            <a:off x="250825" y="1628775"/>
            <a:ext cx="360363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1" name="Rectangle 1033"/>
          <p:cNvSpPr>
            <a:spLocks noChangeArrowheads="1"/>
          </p:cNvSpPr>
          <p:nvPr/>
        </p:nvSpPr>
        <p:spPr bwMode="auto">
          <a:xfrm>
            <a:off x="684213" y="2133600"/>
            <a:ext cx="360362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2" name="Rectangle 1034"/>
          <p:cNvSpPr>
            <a:spLocks noChangeArrowheads="1"/>
          </p:cNvSpPr>
          <p:nvPr/>
        </p:nvSpPr>
        <p:spPr bwMode="auto">
          <a:xfrm>
            <a:off x="1476375" y="2565400"/>
            <a:ext cx="287338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4" name="Rectangle 1036"/>
          <p:cNvSpPr>
            <a:spLocks noChangeArrowheads="1"/>
          </p:cNvSpPr>
          <p:nvPr/>
        </p:nvSpPr>
        <p:spPr bwMode="auto">
          <a:xfrm>
            <a:off x="1476375" y="3068638"/>
            <a:ext cx="215900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5" name="Rectangle 1037"/>
          <p:cNvSpPr>
            <a:spLocks noChangeArrowheads="1"/>
          </p:cNvSpPr>
          <p:nvPr/>
        </p:nvSpPr>
        <p:spPr bwMode="auto">
          <a:xfrm>
            <a:off x="900113" y="3500438"/>
            <a:ext cx="215900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6" name="Rectangle 1038"/>
          <p:cNvSpPr>
            <a:spLocks noChangeArrowheads="1"/>
          </p:cNvSpPr>
          <p:nvPr/>
        </p:nvSpPr>
        <p:spPr bwMode="auto">
          <a:xfrm>
            <a:off x="1403350" y="4005263"/>
            <a:ext cx="215900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7" name="Rectangle 1039"/>
          <p:cNvSpPr>
            <a:spLocks noChangeArrowheads="1"/>
          </p:cNvSpPr>
          <p:nvPr/>
        </p:nvSpPr>
        <p:spPr bwMode="auto">
          <a:xfrm>
            <a:off x="1042988" y="4437063"/>
            <a:ext cx="215900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8" name="Rectangle 1040"/>
          <p:cNvSpPr>
            <a:spLocks noChangeArrowheads="1"/>
          </p:cNvSpPr>
          <p:nvPr/>
        </p:nvSpPr>
        <p:spPr bwMode="auto">
          <a:xfrm>
            <a:off x="1835150" y="4941888"/>
            <a:ext cx="288925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69" name="Rectangle 1041"/>
          <p:cNvSpPr>
            <a:spLocks noChangeArrowheads="1"/>
          </p:cNvSpPr>
          <p:nvPr/>
        </p:nvSpPr>
        <p:spPr bwMode="auto">
          <a:xfrm>
            <a:off x="2484438" y="5373688"/>
            <a:ext cx="360362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0" name="Rectangle 1042"/>
          <p:cNvSpPr>
            <a:spLocks noChangeArrowheads="1"/>
          </p:cNvSpPr>
          <p:nvPr/>
        </p:nvSpPr>
        <p:spPr bwMode="auto">
          <a:xfrm>
            <a:off x="4643438" y="2133600"/>
            <a:ext cx="360362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1" name="Rectangle 1043"/>
          <p:cNvSpPr>
            <a:spLocks noChangeArrowheads="1"/>
          </p:cNvSpPr>
          <p:nvPr/>
        </p:nvSpPr>
        <p:spPr bwMode="auto">
          <a:xfrm>
            <a:off x="5148263" y="2565400"/>
            <a:ext cx="360362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2" name="Rectangle 1044"/>
          <p:cNvSpPr>
            <a:spLocks noChangeArrowheads="1"/>
          </p:cNvSpPr>
          <p:nvPr/>
        </p:nvSpPr>
        <p:spPr bwMode="auto">
          <a:xfrm>
            <a:off x="5219700" y="3068638"/>
            <a:ext cx="360363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3" name="Rectangle 1045"/>
          <p:cNvSpPr>
            <a:spLocks noChangeArrowheads="1"/>
          </p:cNvSpPr>
          <p:nvPr/>
        </p:nvSpPr>
        <p:spPr bwMode="auto">
          <a:xfrm>
            <a:off x="5292725" y="3500438"/>
            <a:ext cx="360363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4" name="Rectangle 1046"/>
          <p:cNvSpPr>
            <a:spLocks noChangeArrowheads="1"/>
          </p:cNvSpPr>
          <p:nvPr/>
        </p:nvSpPr>
        <p:spPr bwMode="auto">
          <a:xfrm>
            <a:off x="5580063" y="3933825"/>
            <a:ext cx="360362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5" name="Rectangle 1047"/>
          <p:cNvSpPr>
            <a:spLocks noChangeArrowheads="1"/>
          </p:cNvSpPr>
          <p:nvPr/>
        </p:nvSpPr>
        <p:spPr bwMode="auto">
          <a:xfrm>
            <a:off x="5795963" y="4437063"/>
            <a:ext cx="360362" cy="433387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3576" name="Rectangle 1048"/>
          <p:cNvSpPr>
            <a:spLocks noChangeArrowheads="1"/>
          </p:cNvSpPr>
          <p:nvPr/>
        </p:nvSpPr>
        <p:spPr bwMode="auto">
          <a:xfrm>
            <a:off x="6156325" y="4941888"/>
            <a:ext cx="360363" cy="431800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45882"/>
                  <a:invGamma/>
                  <a:alpha val="42999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60" grpId="0" animBg="1"/>
      <p:bldP spid="23561" grpId="0" animBg="1"/>
      <p:bldP spid="23562" grpId="0" animBg="1"/>
      <p:bldP spid="23564" grpId="0" animBg="1"/>
      <p:bldP spid="23565" grpId="0" animBg="1"/>
      <p:bldP spid="23566" grpId="0" animBg="1"/>
      <p:bldP spid="23567" grpId="0" animBg="1"/>
      <p:bldP spid="23568" grpId="0" animBg="1"/>
      <p:bldP spid="23569" grpId="0" animBg="1"/>
      <p:bldP spid="23570" grpId="0" animBg="1"/>
      <p:bldP spid="23571" grpId="0" animBg="1"/>
      <p:bldP spid="23572" grpId="0" animBg="1"/>
      <p:bldP spid="23573" grpId="0" animBg="1"/>
      <p:bldP spid="23574" grpId="0" animBg="1"/>
      <p:bldP spid="23575" grpId="0" animBg="1"/>
      <p:bldP spid="23576" grpId="0" animBg="1"/>
    </p:bldLst>
  </p:timing>
</p:sld>
</file>

<file path=ppt/theme/theme1.xml><?xml version="1.0" encoding="utf-8"?>
<a:theme xmlns:a="http://schemas.openxmlformats.org/drawingml/2006/main" name="Citrus">
  <a:themeElements>
    <a:clrScheme name="">
      <a:dk1>
        <a:srgbClr val="000000"/>
      </a:dk1>
      <a:lt1>
        <a:srgbClr val="CED5E8"/>
      </a:lt1>
      <a:dk2>
        <a:srgbClr val="000066"/>
      </a:dk2>
      <a:lt2>
        <a:srgbClr val="777777"/>
      </a:lt2>
      <a:accent1>
        <a:srgbClr val="FEA868"/>
      </a:accent1>
      <a:accent2>
        <a:srgbClr val="9AA8D0"/>
      </a:accent2>
      <a:accent3>
        <a:srgbClr val="E3E7F2"/>
      </a:accent3>
      <a:accent4>
        <a:srgbClr val="000000"/>
      </a:accent4>
      <a:accent5>
        <a:srgbClr val="FED1B9"/>
      </a:accent5>
      <a:accent6>
        <a:srgbClr val="8B98BC"/>
      </a:accent6>
      <a:hlink>
        <a:srgbClr val="9CE157"/>
      </a:hlink>
      <a:folHlink>
        <a:srgbClr val="969696"/>
      </a:folHlink>
    </a:clrScheme>
    <a:fontScheme name="Citrus">
      <a:majorFont>
        <a:latin typeface="Tahoma"/>
        <a:ea typeface=""/>
        <a:cs typeface=""/>
      </a:majorFont>
      <a:minorFont>
        <a:latin typeface="Tahom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ngsana New" pitchFamily="18" charset="-34"/>
          </a:defRPr>
        </a:defPPr>
      </a:lstStyle>
    </a:lnDef>
  </a:objectDefaults>
  <a:extraClrSchemeLst>
    <a:extraClrScheme>
      <a:clrScheme name="Citrus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us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</TotalTime>
  <Words>2369</Words>
  <Application>Microsoft Office PowerPoint</Application>
  <PresentationFormat>On-screen Show (4:3)</PresentationFormat>
  <Paragraphs>650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Angsana New</vt:lpstr>
      <vt:lpstr>Times New Roman</vt:lpstr>
      <vt:lpstr>Tahoma</vt:lpstr>
      <vt:lpstr>Wingdings</vt:lpstr>
      <vt:lpstr>Symbol</vt:lpstr>
      <vt:lpstr>Arial Narrow</vt:lpstr>
      <vt:lpstr>Arial Black</vt:lpstr>
      <vt:lpstr>Citrus</vt:lpstr>
      <vt:lpstr>MathType 5.0 Equation</vt:lpstr>
      <vt:lpstr>Microsoft Clip Gallery</vt:lpstr>
      <vt:lpstr>Context-Free Grammars</vt:lpstr>
      <vt:lpstr>Outline</vt:lpstr>
      <vt:lpstr>Parsing Process</vt:lpstr>
      <vt:lpstr>Grammar</vt:lpstr>
      <vt:lpstr>Context-Free Grammar</vt:lpstr>
      <vt:lpstr>Examples</vt:lpstr>
      <vt:lpstr>Backus-Naur Form (BNF)</vt:lpstr>
      <vt:lpstr>Derivation</vt:lpstr>
      <vt:lpstr>Examples</vt:lpstr>
      <vt:lpstr>Leftmost Derivation Rightmost Derivation</vt:lpstr>
      <vt:lpstr>Language Derived from Grammar</vt:lpstr>
      <vt:lpstr>Right/Left Recursive</vt:lpstr>
      <vt:lpstr>Parse Tree</vt:lpstr>
      <vt:lpstr>Parse Trees and Derivations</vt:lpstr>
      <vt:lpstr>Grammar: Example</vt:lpstr>
      <vt:lpstr>Grammar: Example</vt:lpstr>
      <vt:lpstr>Grammar: Example</vt:lpstr>
      <vt:lpstr>Grammar: Example</vt:lpstr>
      <vt:lpstr>Abstract Syntax Tree</vt:lpstr>
      <vt:lpstr>Abstract Syntax Tree for Expression</vt:lpstr>
      <vt:lpstr>Abstract Syntax Tree for If Statement</vt:lpstr>
      <vt:lpstr>Ambiguous Grammar</vt:lpstr>
      <vt:lpstr>Example: Ambiguous Grammar</vt:lpstr>
      <vt:lpstr>Ambiguity in Expressions</vt:lpstr>
      <vt:lpstr>Precedence</vt:lpstr>
      <vt:lpstr>Precedence (cont’d)</vt:lpstr>
      <vt:lpstr>Associativity</vt:lpstr>
      <vt:lpstr>Ambiguity in Dangling Else</vt:lpstr>
      <vt:lpstr>Disambiguating Rules for Dangling Else </vt:lpstr>
      <vt:lpstr>Extended Backus-Naur Form (EBNF)</vt:lpstr>
      <vt:lpstr>Syntax Diagrams</vt:lpstr>
      <vt:lpstr>End of Slides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Context-Free Grammars</dc:title>
  <dc:creator>took</dc:creator>
  <cp:lastModifiedBy>pc</cp:lastModifiedBy>
  <cp:revision>51</cp:revision>
  <cp:lastPrinted>2003-11-13T03:46:25Z</cp:lastPrinted>
  <dcterms:created xsi:type="dcterms:W3CDTF">2003-11-11T11:32:11Z</dcterms:created>
  <dcterms:modified xsi:type="dcterms:W3CDTF">2013-08-10T15:13:38Z</dcterms:modified>
</cp:coreProperties>
</file>