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351" r:id="rId4"/>
    <p:sldId id="259" r:id="rId5"/>
    <p:sldId id="379" r:id="rId6"/>
    <p:sldId id="352" r:id="rId7"/>
    <p:sldId id="353" r:id="rId8"/>
    <p:sldId id="258" r:id="rId9"/>
    <p:sldId id="354" r:id="rId10"/>
    <p:sldId id="355" r:id="rId11"/>
    <p:sldId id="262" r:id="rId12"/>
    <p:sldId id="263" r:id="rId13"/>
    <p:sldId id="264" r:id="rId14"/>
    <p:sldId id="280" r:id="rId15"/>
    <p:sldId id="269" r:id="rId16"/>
    <p:sldId id="266" r:id="rId17"/>
    <p:sldId id="267" r:id="rId18"/>
    <p:sldId id="268" r:id="rId19"/>
    <p:sldId id="271" r:id="rId20"/>
    <p:sldId id="275" r:id="rId21"/>
    <p:sldId id="270" r:id="rId22"/>
    <p:sldId id="274" r:id="rId23"/>
    <p:sldId id="356" r:id="rId24"/>
    <p:sldId id="272" r:id="rId25"/>
    <p:sldId id="277" r:id="rId26"/>
    <p:sldId id="273" r:id="rId27"/>
    <p:sldId id="320" r:id="rId28"/>
    <p:sldId id="321" r:id="rId29"/>
    <p:sldId id="312" r:id="rId30"/>
    <p:sldId id="313" r:id="rId31"/>
    <p:sldId id="314" r:id="rId32"/>
    <p:sldId id="317" r:id="rId33"/>
    <p:sldId id="318" r:id="rId34"/>
    <p:sldId id="380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FFCCCC"/>
    <a:srgbClr val="CCFFCC"/>
    <a:srgbClr val="666699"/>
    <a:srgbClr val="FF0066"/>
    <a:srgbClr val="006600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4" autoAdjust="0"/>
    <p:restoredTop sz="93250" autoAdjust="0"/>
  </p:normalViewPr>
  <p:slideViewPr>
    <p:cSldViewPr>
      <p:cViewPr varScale="1">
        <p:scale>
          <a:sx n="42" d="100"/>
          <a:sy n="42" d="100"/>
        </p:scale>
        <p:origin x="-102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4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 altLang="th-TH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h-TH" altLang="th-TH"/>
          </a:p>
        </p:txBody>
      </p:sp>
      <p:sp>
        <p:nvSpPr>
          <p:cNvPr id="368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altLang="th-TH" smtClean="0"/>
              <a:t>ระดับที่สอง</a:t>
            </a:r>
          </a:p>
          <a:p>
            <a:pPr lvl="2"/>
            <a:r>
              <a:rPr lang="th-TH" altLang="th-TH" smtClean="0"/>
              <a:t>ระดับที่สาม</a:t>
            </a:r>
          </a:p>
          <a:p>
            <a:pPr lvl="3"/>
            <a:r>
              <a:rPr lang="th-TH" altLang="th-TH" smtClean="0"/>
              <a:t>ระดับที่สี่</a:t>
            </a:r>
          </a:p>
          <a:p>
            <a:pPr lvl="4"/>
            <a:r>
              <a:rPr lang="th-TH" altLang="th-TH" smtClean="0"/>
              <a:t>ระดับที่ห้า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 altLang="th-TH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A68741F-A395-49E0-A44E-D67C0773EF38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580941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EF49E-5BB1-4105-8609-9F4B786A6320}" type="slidenum">
              <a:rPr lang="en-US" altLang="th-TH"/>
              <a:pPr/>
              <a:t>1</a:t>
            </a:fld>
            <a:endParaRPr lang="th-TH" altLang="th-TH"/>
          </a:p>
        </p:txBody>
      </p:sp>
      <p:sp>
        <p:nvSpPr>
          <p:cNvPr id="2078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65DFB1-6C6E-409F-8EAA-C0BA6CB0DEF8}" type="slidenum">
              <a:rPr lang="en-US" altLang="th-TH"/>
              <a:pPr/>
              <a:t>10</a:t>
            </a:fld>
            <a:endParaRPr lang="th-TH" altLang="th-TH"/>
          </a:p>
        </p:txBody>
      </p:sp>
      <p:sp>
        <p:nvSpPr>
          <p:cNvPr id="2170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763D79-7FB6-48BB-9B31-5A07EB4ED30E}" type="slidenum">
              <a:rPr lang="en-US" altLang="th-TH"/>
              <a:pPr/>
              <a:t>11</a:t>
            </a:fld>
            <a:endParaRPr lang="th-TH" altLang="th-TH"/>
          </a:p>
        </p:txBody>
      </p:sp>
      <p:sp>
        <p:nvSpPr>
          <p:cNvPr id="2181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0D44DB-84C6-4B7E-B19A-9DA5B597B6FF}" type="slidenum">
              <a:rPr lang="en-US" altLang="th-TH"/>
              <a:pPr/>
              <a:t>12</a:t>
            </a:fld>
            <a:endParaRPr lang="th-TH" altLang="th-TH"/>
          </a:p>
        </p:txBody>
      </p:sp>
      <p:sp>
        <p:nvSpPr>
          <p:cNvPr id="2191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4F695C-36FF-4ACE-BE02-05A555706208}" type="slidenum">
              <a:rPr lang="en-US" altLang="th-TH"/>
              <a:pPr/>
              <a:t>13</a:t>
            </a:fld>
            <a:endParaRPr lang="th-TH" altLang="th-TH"/>
          </a:p>
        </p:txBody>
      </p:sp>
      <p:sp>
        <p:nvSpPr>
          <p:cNvPr id="2201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0FB665-59B0-424D-910C-778680975932}" type="slidenum">
              <a:rPr lang="en-US" altLang="th-TH"/>
              <a:pPr/>
              <a:t>14</a:t>
            </a:fld>
            <a:endParaRPr lang="th-TH" altLang="th-TH"/>
          </a:p>
        </p:txBody>
      </p:sp>
      <p:sp>
        <p:nvSpPr>
          <p:cNvPr id="2211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5E90AA-E69E-4B7F-8088-760F7CA60A21}" type="slidenum">
              <a:rPr lang="en-US" altLang="th-TH"/>
              <a:pPr/>
              <a:t>15</a:t>
            </a:fld>
            <a:endParaRPr lang="th-TH" altLang="th-TH"/>
          </a:p>
        </p:txBody>
      </p:sp>
      <p:sp>
        <p:nvSpPr>
          <p:cNvPr id="2222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EDF24E-2CFC-442A-9A62-86706CD4F75D}" type="slidenum">
              <a:rPr lang="en-US" altLang="th-TH"/>
              <a:pPr/>
              <a:t>16</a:t>
            </a:fld>
            <a:endParaRPr lang="th-TH" altLang="th-TH"/>
          </a:p>
        </p:txBody>
      </p:sp>
      <p:sp>
        <p:nvSpPr>
          <p:cNvPr id="2232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7781F2-EC21-4145-B578-8582A12F8679}" type="slidenum">
              <a:rPr lang="en-US" altLang="th-TH"/>
              <a:pPr/>
              <a:t>17</a:t>
            </a:fld>
            <a:endParaRPr lang="th-TH" altLang="th-TH"/>
          </a:p>
        </p:txBody>
      </p:sp>
      <p:sp>
        <p:nvSpPr>
          <p:cNvPr id="2242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0BADD1-8E5C-4534-A91C-031E18F5E595}" type="slidenum">
              <a:rPr lang="en-US" altLang="th-TH"/>
              <a:pPr/>
              <a:t>18</a:t>
            </a:fld>
            <a:endParaRPr lang="th-TH" altLang="th-TH"/>
          </a:p>
        </p:txBody>
      </p:sp>
      <p:sp>
        <p:nvSpPr>
          <p:cNvPr id="2252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8D3AE6-A48C-41A5-BF40-CC96CBFA18D3}" type="slidenum">
              <a:rPr lang="en-US" altLang="th-TH"/>
              <a:pPr/>
              <a:t>19</a:t>
            </a:fld>
            <a:endParaRPr lang="th-TH" altLang="th-TH"/>
          </a:p>
        </p:txBody>
      </p:sp>
      <p:sp>
        <p:nvSpPr>
          <p:cNvPr id="2263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98B770-93A5-454A-9BDA-6A3F1BF43251}" type="slidenum">
              <a:rPr lang="en-US" altLang="th-TH"/>
              <a:pPr/>
              <a:t>2</a:t>
            </a:fld>
            <a:endParaRPr lang="th-TH" altLang="th-TH"/>
          </a:p>
        </p:txBody>
      </p:sp>
      <p:sp>
        <p:nvSpPr>
          <p:cNvPr id="208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0CC6DE-A327-4D9D-B2E5-FE75300CA4F1}" type="slidenum">
              <a:rPr lang="en-US" altLang="th-TH"/>
              <a:pPr/>
              <a:t>20</a:t>
            </a:fld>
            <a:endParaRPr lang="th-TH" altLang="th-TH"/>
          </a:p>
        </p:txBody>
      </p:sp>
      <p:sp>
        <p:nvSpPr>
          <p:cNvPr id="2273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1F167C-E6F5-46A7-8FF8-C9EC83D2CD72}" type="slidenum">
              <a:rPr lang="en-US" altLang="th-TH"/>
              <a:pPr/>
              <a:t>21</a:t>
            </a:fld>
            <a:endParaRPr lang="th-TH" altLang="th-TH"/>
          </a:p>
        </p:txBody>
      </p:sp>
      <p:sp>
        <p:nvSpPr>
          <p:cNvPr id="2283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391051-17C9-49FA-9596-5529E13D7F00}" type="slidenum">
              <a:rPr lang="en-US" altLang="th-TH"/>
              <a:pPr/>
              <a:t>22</a:t>
            </a:fld>
            <a:endParaRPr lang="th-TH" altLang="th-TH"/>
          </a:p>
        </p:txBody>
      </p:sp>
      <p:sp>
        <p:nvSpPr>
          <p:cNvPr id="2293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B229CC-261F-484B-B90D-BF6F8CD13DEA}" type="slidenum">
              <a:rPr lang="en-US" altLang="th-TH"/>
              <a:pPr/>
              <a:t>23</a:t>
            </a:fld>
            <a:endParaRPr lang="th-TH" altLang="th-TH"/>
          </a:p>
        </p:txBody>
      </p:sp>
      <p:sp>
        <p:nvSpPr>
          <p:cNvPr id="2304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AAFDCC-6F6D-4A91-B991-7BD274B8A783}" type="slidenum">
              <a:rPr lang="en-US" altLang="th-TH"/>
              <a:pPr/>
              <a:t>24</a:t>
            </a:fld>
            <a:endParaRPr lang="th-TH" altLang="th-TH"/>
          </a:p>
        </p:txBody>
      </p:sp>
      <p:sp>
        <p:nvSpPr>
          <p:cNvPr id="2314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16982F-1A7F-4588-8DAA-95F2477A7A77}" type="slidenum">
              <a:rPr lang="en-US" altLang="th-TH"/>
              <a:pPr/>
              <a:t>25</a:t>
            </a:fld>
            <a:endParaRPr lang="th-TH" altLang="th-TH"/>
          </a:p>
        </p:txBody>
      </p:sp>
      <p:sp>
        <p:nvSpPr>
          <p:cNvPr id="2324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BFDD62-56EE-4BFF-B153-544C22D03220}" type="slidenum">
              <a:rPr lang="en-US" altLang="th-TH"/>
              <a:pPr/>
              <a:t>26</a:t>
            </a:fld>
            <a:endParaRPr lang="th-TH" altLang="th-TH"/>
          </a:p>
        </p:txBody>
      </p:sp>
      <p:sp>
        <p:nvSpPr>
          <p:cNvPr id="2334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897A88-D72D-428A-B579-12BBA2765762}" type="slidenum">
              <a:rPr lang="en-US" altLang="th-TH"/>
              <a:pPr/>
              <a:t>27</a:t>
            </a:fld>
            <a:endParaRPr lang="th-TH" altLang="th-TH"/>
          </a:p>
        </p:txBody>
      </p:sp>
      <p:sp>
        <p:nvSpPr>
          <p:cNvPr id="2344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35C868-2AF5-41BB-BB7F-676FA5A2E3E0}" type="slidenum">
              <a:rPr lang="en-US" altLang="th-TH"/>
              <a:pPr/>
              <a:t>28</a:t>
            </a:fld>
            <a:endParaRPr lang="th-TH" altLang="th-TH"/>
          </a:p>
        </p:txBody>
      </p:sp>
      <p:sp>
        <p:nvSpPr>
          <p:cNvPr id="2355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27092-9AED-4780-BEE8-BDA660467776}" type="slidenum">
              <a:rPr lang="en-US" altLang="th-TH"/>
              <a:pPr/>
              <a:t>29</a:t>
            </a:fld>
            <a:endParaRPr lang="th-TH" altLang="th-TH"/>
          </a:p>
        </p:txBody>
      </p:sp>
      <p:sp>
        <p:nvSpPr>
          <p:cNvPr id="2365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863778-1B49-42F9-AD21-5FFB44A746FF}" type="slidenum">
              <a:rPr lang="en-US" altLang="th-TH"/>
              <a:pPr/>
              <a:t>3</a:t>
            </a:fld>
            <a:endParaRPr lang="th-TH" altLang="th-TH"/>
          </a:p>
        </p:txBody>
      </p:sp>
      <p:sp>
        <p:nvSpPr>
          <p:cNvPr id="2099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E603B6-D3FA-41A1-BC00-B9D6E4F00C1F}" type="slidenum">
              <a:rPr lang="en-US" altLang="th-TH"/>
              <a:pPr/>
              <a:t>30</a:t>
            </a:fld>
            <a:endParaRPr lang="th-TH" altLang="th-TH"/>
          </a:p>
        </p:txBody>
      </p:sp>
      <p:sp>
        <p:nvSpPr>
          <p:cNvPr id="2375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096FB7-978E-4CF2-9E91-A95FD690E35E}" type="slidenum">
              <a:rPr lang="en-US" altLang="th-TH"/>
              <a:pPr/>
              <a:t>31</a:t>
            </a:fld>
            <a:endParaRPr lang="th-TH" altLang="th-TH"/>
          </a:p>
        </p:txBody>
      </p:sp>
      <p:sp>
        <p:nvSpPr>
          <p:cNvPr id="2385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361C6-8B63-4E88-8C47-93B8568C1344}" type="slidenum">
              <a:rPr lang="en-US" altLang="th-TH"/>
              <a:pPr/>
              <a:t>32</a:t>
            </a:fld>
            <a:endParaRPr lang="th-TH" altLang="th-TH"/>
          </a:p>
        </p:txBody>
      </p:sp>
      <p:sp>
        <p:nvSpPr>
          <p:cNvPr id="2396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45856-3416-4EE7-ACEA-C364BA90CBE3}" type="slidenum">
              <a:rPr lang="en-US" altLang="th-TH"/>
              <a:pPr/>
              <a:t>33</a:t>
            </a:fld>
            <a:endParaRPr lang="th-TH" altLang="th-TH"/>
          </a:p>
        </p:txBody>
      </p:sp>
      <p:sp>
        <p:nvSpPr>
          <p:cNvPr id="2406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E7597A-1F32-4951-983B-2C094BC3AB6D}" type="slidenum">
              <a:rPr lang="en-US" altLang="th-TH"/>
              <a:pPr/>
              <a:t>4</a:t>
            </a:fld>
            <a:endParaRPr lang="th-TH" altLang="th-TH"/>
          </a:p>
        </p:txBody>
      </p:sp>
      <p:sp>
        <p:nvSpPr>
          <p:cNvPr id="210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47960C-B51C-4BCF-8FBE-CB96AD2D5718}" type="slidenum">
              <a:rPr lang="en-US" altLang="th-TH"/>
              <a:pPr/>
              <a:t>5</a:t>
            </a:fld>
            <a:endParaRPr lang="th-TH" altLang="th-TH"/>
          </a:p>
        </p:txBody>
      </p:sp>
      <p:sp>
        <p:nvSpPr>
          <p:cNvPr id="2119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519554-4360-4D5D-B4A8-5A9B8D6BC9A2}" type="slidenum">
              <a:rPr lang="en-US" altLang="th-TH"/>
              <a:pPr/>
              <a:t>6</a:t>
            </a:fld>
            <a:endParaRPr lang="th-TH" altLang="th-TH"/>
          </a:p>
        </p:txBody>
      </p:sp>
      <p:sp>
        <p:nvSpPr>
          <p:cNvPr id="2129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8A44D-1142-4BDA-A9E5-698BC1AB9450}" type="slidenum">
              <a:rPr lang="en-US" altLang="th-TH"/>
              <a:pPr/>
              <a:t>7</a:t>
            </a:fld>
            <a:endParaRPr lang="th-TH" altLang="th-TH"/>
          </a:p>
        </p:txBody>
      </p:sp>
      <p:sp>
        <p:nvSpPr>
          <p:cNvPr id="2140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DC217D-90B7-4FD8-A72A-E7D12E4AC020}" type="slidenum">
              <a:rPr lang="en-US" altLang="th-TH"/>
              <a:pPr/>
              <a:t>8</a:t>
            </a:fld>
            <a:endParaRPr lang="th-TH" altLang="th-TH"/>
          </a:p>
        </p:txBody>
      </p:sp>
      <p:sp>
        <p:nvSpPr>
          <p:cNvPr id="2150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A4764-6979-49DD-A0CF-9EA2196ED3A9}" type="slidenum">
              <a:rPr lang="en-US" altLang="th-TH"/>
              <a:pPr/>
              <a:t>9</a:t>
            </a:fld>
            <a:endParaRPr lang="th-TH" altLang="th-TH"/>
          </a:p>
        </p:txBody>
      </p:sp>
      <p:sp>
        <p:nvSpPr>
          <p:cNvPr id="2160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58" name="Group 318"/>
          <p:cNvGrpSpPr>
            <a:grpSpLocks/>
          </p:cNvGrpSpPr>
          <p:nvPr/>
        </p:nvGrpSpPr>
        <p:grpSpPr bwMode="auto">
          <a:xfrm>
            <a:off x="0" y="107950"/>
            <a:ext cx="9101138" cy="6750050"/>
            <a:chOff x="0" y="68"/>
            <a:chExt cx="5733" cy="4252"/>
          </a:xfrm>
        </p:grpSpPr>
        <p:grpSp>
          <p:nvGrpSpPr>
            <p:cNvPr id="10553" name="Group 313"/>
            <p:cNvGrpSpPr>
              <a:grpSpLocks/>
            </p:cNvGrpSpPr>
            <p:nvPr/>
          </p:nvGrpSpPr>
          <p:grpSpPr bwMode="auto">
            <a:xfrm>
              <a:off x="0" y="68"/>
              <a:ext cx="5733" cy="4088"/>
              <a:chOff x="0" y="68"/>
              <a:chExt cx="5733" cy="4088"/>
            </a:xfrm>
          </p:grpSpPr>
          <p:grpSp>
            <p:nvGrpSpPr>
              <p:cNvPr id="10552" name="Group 312"/>
              <p:cNvGrpSpPr>
                <a:grpSpLocks/>
              </p:cNvGrpSpPr>
              <p:nvPr userDrawn="1"/>
            </p:nvGrpSpPr>
            <p:grpSpPr bwMode="auto">
              <a:xfrm>
                <a:off x="0" y="144"/>
                <a:ext cx="5730" cy="4012"/>
                <a:chOff x="0" y="144"/>
                <a:chExt cx="5730" cy="4012"/>
              </a:xfrm>
            </p:grpSpPr>
            <p:sp>
              <p:nvSpPr>
                <p:cNvPr id="10334" name="Line 94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395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35" name="Line 95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896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36" name="Line 96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141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37" name="Line 97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1918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38" name="Line 98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2438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39" name="Line 99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2939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40" name="Line 100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3460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41" name="Line 101"/>
                <p:cNvSpPr>
                  <a:spLocks noChangeShapeType="1"/>
                </p:cNvSpPr>
                <p:nvPr/>
              </p:nvSpPr>
              <p:spPr bwMode="hidden">
                <a:xfrm rot="-5400000">
                  <a:off x="195" y="3961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grpSp>
              <p:nvGrpSpPr>
                <p:cNvPr id="10551" name="Group 311"/>
                <p:cNvGrpSpPr>
                  <a:grpSpLocks/>
                </p:cNvGrpSpPr>
                <p:nvPr userDrawn="1"/>
              </p:nvGrpSpPr>
              <p:grpSpPr bwMode="auto">
                <a:xfrm>
                  <a:off x="483" y="144"/>
                  <a:ext cx="975" cy="4012"/>
                  <a:chOff x="483" y="144"/>
                  <a:chExt cx="975" cy="4012"/>
                </a:xfrm>
              </p:grpSpPr>
              <p:grpSp>
                <p:nvGrpSpPr>
                  <p:cNvPr id="10545" name="Group 305"/>
                  <p:cNvGrpSpPr>
                    <a:grpSpLocks/>
                  </p:cNvGrpSpPr>
                  <p:nvPr userDrawn="1"/>
                </p:nvGrpSpPr>
                <p:grpSpPr bwMode="auto">
                  <a:xfrm>
                    <a:off x="483" y="144"/>
                    <a:ext cx="975" cy="947"/>
                    <a:chOff x="483" y="144"/>
                    <a:chExt cx="975" cy="947"/>
                  </a:xfrm>
                </p:grpSpPr>
                <p:sp>
                  <p:nvSpPr>
                    <p:cNvPr id="10344" name="Line 10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83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45" name="Line 10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984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46" name="Line 10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984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47" name="Line 10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83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48" name="Line 10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34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49" name="Line 10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263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50" name="Line 11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263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51" name="Line 11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34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352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483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353" name="Line 11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54" name="Line 11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55" name="Line 11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56" name="Line 11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57" name="Line 11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58" name="Line 11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59" name="Line 11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60" name="Line 12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361" name="Group 121"/>
                  <p:cNvGrpSpPr>
                    <a:grpSpLocks/>
                  </p:cNvGrpSpPr>
                  <p:nvPr/>
                </p:nvGrpSpPr>
                <p:grpSpPr bwMode="auto">
                  <a:xfrm>
                    <a:off x="483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362" name="Line 12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63" name="Line 12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64" name="Line 12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65" name="Line 12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66" name="Line 12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67" name="Line 12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68" name="Line 12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69" name="Line 12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370" name="Group 130"/>
                  <p:cNvGrpSpPr>
                    <a:grpSpLocks/>
                  </p:cNvGrpSpPr>
                  <p:nvPr/>
                </p:nvGrpSpPr>
                <p:grpSpPr bwMode="auto">
                  <a:xfrm>
                    <a:off x="483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371" name="Line 13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72" name="Line 13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73" name="Line 13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74" name="Line 13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75" name="Line 13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76" name="Line 13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77" name="Line 13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78" name="Line 13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</p:grpSp>
            <p:grpSp>
              <p:nvGrpSpPr>
                <p:cNvPr id="10550" name="Group 310"/>
                <p:cNvGrpSpPr>
                  <a:grpSpLocks/>
                </p:cNvGrpSpPr>
                <p:nvPr userDrawn="1"/>
              </p:nvGrpSpPr>
              <p:grpSpPr bwMode="auto">
                <a:xfrm>
                  <a:off x="1551" y="144"/>
                  <a:ext cx="975" cy="4012"/>
                  <a:chOff x="1551" y="144"/>
                  <a:chExt cx="975" cy="4012"/>
                </a:xfrm>
              </p:grpSpPr>
              <p:grpSp>
                <p:nvGrpSpPr>
                  <p:cNvPr id="10544" name="Group 304"/>
                  <p:cNvGrpSpPr>
                    <a:grpSpLocks/>
                  </p:cNvGrpSpPr>
                  <p:nvPr userDrawn="1"/>
                </p:nvGrpSpPr>
                <p:grpSpPr bwMode="auto">
                  <a:xfrm>
                    <a:off x="1551" y="144"/>
                    <a:ext cx="975" cy="947"/>
                    <a:chOff x="1551" y="144"/>
                    <a:chExt cx="975" cy="947"/>
                  </a:xfrm>
                </p:grpSpPr>
                <p:sp>
                  <p:nvSpPr>
                    <p:cNvPr id="10381" name="Line 14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551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82" name="Line 14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052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83" name="Line 14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052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84" name="Line 14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551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85" name="Line 14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802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86" name="Line 14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2331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87" name="Line 14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2331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88" name="Line 14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802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389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1551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390" name="Line 15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91" name="Line 15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92" name="Line 15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93" name="Line 15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94" name="Line 15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95" name="Line 15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96" name="Line 15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397" name="Line 15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398" name="Group 158"/>
                  <p:cNvGrpSpPr>
                    <a:grpSpLocks/>
                  </p:cNvGrpSpPr>
                  <p:nvPr/>
                </p:nvGrpSpPr>
                <p:grpSpPr bwMode="auto">
                  <a:xfrm>
                    <a:off x="1551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399" name="Line 15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00" name="Line 16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01" name="Line 16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02" name="Line 16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03" name="Line 16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04" name="Line 16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05" name="Line 16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06" name="Line 16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407" name="Group 167"/>
                  <p:cNvGrpSpPr>
                    <a:grpSpLocks/>
                  </p:cNvGrpSpPr>
                  <p:nvPr/>
                </p:nvGrpSpPr>
                <p:grpSpPr bwMode="auto">
                  <a:xfrm>
                    <a:off x="1551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08" name="Line 16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09" name="Line 16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10" name="Line 17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11" name="Line 17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12" name="Line 17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13" name="Line 17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14" name="Line 17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15" name="Line 17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</p:grpSp>
            <p:grpSp>
              <p:nvGrpSpPr>
                <p:cNvPr id="10549" name="Group 309"/>
                <p:cNvGrpSpPr>
                  <a:grpSpLocks/>
                </p:cNvGrpSpPr>
                <p:nvPr userDrawn="1"/>
              </p:nvGrpSpPr>
              <p:grpSpPr bwMode="auto">
                <a:xfrm>
                  <a:off x="2619" y="144"/>
                  <a:ext cx="975" cy="4012"/>
                  <a:chOff x="2619" y="144"/>
                  <a:chExt cx="975" cy="4012"/>
                </a:xfrm>
              </p:grpSpPr>
              <p:grpSp>
                <p:nvGrpSpPr>
                  <p:cNvPr id="10543" name="Group 303"/>
                  <p:cNvGrpSpPr>
                    <a:grpSpLocks/>
                  </p:cNvGrpSpPr>
                  <p:nvPr userDrawn="1"/>
                </p:nvGrpSpPr>
                <p:grpSpPr bwMode="auto">
                  <a:xfrm>
                    <a:off x="2619" y="144"/>
                    <a:ext cx="975" cy="947"/>
                    <a:chOff x="2619" y="144"/>
                    <a:chExt cx="975" cy="947"/>
                  </a:xfrm>
                </p:grpSpPr>
                <p:sp>
                  <p:nvSpPr>
                    <p:cNvPr id="10418" name="Line 17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619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19" name="Line 17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3120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20" name="Line 18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3120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21" name="Line 18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619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22" name="Line 18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2870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23" name="Line 18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3399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24" name="Line 18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3399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25" name="Line 18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2870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426" name="Group 186"/>
                  <p:cNvGrpSpPr>
                    <a:grpSpLocks/>
                  </p:cNvGrpSpPr>
                  <p:nvPr/>
                </p:nvGrpSpPr>
                <p:grpSpPr bwMode="auto">
                  <a:xfrm>
                    <a:off x="2619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27" name="Line 18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28" name="Line 18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29" name="Line 18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30" name="Line 19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31" name="Line 19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32" name="Line 19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33" name="Line 19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34" name="Line 19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435" name="Group 195"/>
                  <p:cNvGrpSpPr>
                    <a:grpSpLocks/>
                  </p:cNvGrpSpPr>
                  <p:nvPr/>
                </p:nvGrpSpPr>
                <p:grpSpPr bwMode="auto">
                  <a:xfrm>
                    <a:off x="2619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36" name="Line 19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37" name="Line 19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38" name="Line 19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39" name="Line 19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40" name="Line 20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41" name="Line 20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42" name="Line 20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43" name="Line 20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444" name="Group 204"/>
                  <p:cNvGrpSpPr>
                    <a:grpSpLocks/>
                  </p:cNvGrpSpPr>
                  <p:nvPr/>
                </p:nvGrpSpPr>
                <p:grpSpPr bwMode="auto">
                  <a:xfrm>
                    <a:off x="2619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45" name="Line 20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46" name="Line 20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47" name="Line 20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48" name="Line 20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49" name="Line 20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50" name="Line 21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51" name="Line 21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52" name="Line 21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</p:grpSp>
            <p:grpSp>
              <p:nvGrpSpPr>
                <p:cNvPr id="10548" name="Group 308"/>
                <p:cNvGrpSpPr>
                  <a:grpSpLocks/>
                </p:cNvGrpSpPr>
                <p:nvPr userDrawn="1"/>
              </p:nvGrpSpPr>
              <p:grpSpPr bwMode="auto">
                <a:xfrm>
                  <a:off x="3687" y="144"/>
                  <a:ext cx="975" cy="4012"/>
                  <a:chOff x="3687" y="144"/>
                  <a:chExt cx="975" cy="4012"/>
                </a:xfrm>
              </p:grpSpPr>
              <p:grpSp>
                <p:nvGrpSpPr>
                  <p:cNvPr id="10542" name="Group 302"/>
                  <p:cNvGrpSpPr>
                    <a:grpSpLocks/>
                  </p:cNvGrpSpPr>
                  <p:nvPr userDrawn="1"/>
                </p:nvGrpSpPr>
                <p:grpSpPr bwMode="auto">
                  <a:xfrm>
                    <a:off x="3687" y="144"/>
                    <a:ext cx="975" cy="947"/>
                    <a:chOff x="3687" y="144"/>
                    <a:chExt cx="975" cy="947"/>
                  </a:xfrm>
                </p:grpSpPr>
                <p:sp>
                  <p:nvSpPr>
                    <p:cNvPr id="10455" name="Line 21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3687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56" name="Line 21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188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57" name="Line 21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188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58" name="Line 218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3687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59" name="Line 21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3938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60" name="Line 22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4467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61" name="Line 22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4467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62" name="Line 222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3938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463" name="Group 223"/>
                  <p:cNvGrpSpPr>
                    <a:grpSpLocks/>
                  </p:cNvGrpSpPr>
                  <p:nvPr/>
                </p:nvGrpSpPr>
                <p:grpSpPr bwMode="auto">
                  <a:xfrm>
                    <a:off x="3687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64" name="Line 22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65" name="Line 22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66" name="Line 22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67" name="Line 227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68" name="Line 22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69" name="Line 22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70" name="Line 23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71" name="Line 231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472" name="Group 232"/>
                  <p:cNvGrpSpPr>
                    <a:grpSpLocks/>
                  </p:cNvGrpSpPr>
                  <p:nvPr/>
                </p:nvGrpSpPr>
                <p:grpSpPr bwMode="auto">
                  <a:xfrm>
                    <a:off x="3687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73" name="Line 23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74" name="Line 23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75" name="Line 23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76" name="Line 236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77" name="Line 23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78" name="Line 23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79" name="Line 23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80" name="Line 240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481" name="Group 241"/>
                  <p:cNvGrpSpPr>
                    <a:grpSpLocks/>
                  </p:cNvGrpSpPr>
                  <p:nvPr/>
                </p:nvGrpSpPr>
                <p:grpSpPr bwMode="auto">
                  <a:xfrm>
                    <a:off x="3687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482" name="Line 24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83" name="Line 24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84" name="Line 24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85" name="Line 24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86" name="Line 24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87" name="Line 24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88" name="Line 24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89" name="Line 24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</p:grpSp>
            <p:grpSp>
              <p:nvGrpSpPr>
                <p:cNvPr id="10547" name="Group 307"/>
                <p:cNvGrpSpPr>
                  <a:grpSpLocks/>
                </p:cNvGrpSpPr>
                <p:nvPr userDrawn="1"/>
              </p:nvGrpSpPr>
              <p:grpSpPr bwMode="auto">
                <a:xfrm>
                  <a:off x="4755" y="144"/>
                  <a:ext cx="975" cy="4012"/>
                  <a:chOff x="4755" y="144"/>
                  <a:chExt cx="975" cy="4012"/>
                </a:xfrm>
              </p:grpSpPr>
              <p:grpSp>
                <p:nvGrpSpPr>
                  <p:cNvPr id="10541" name="Group 301"/>
                  <p:cNvGrpSpPr>
                    <a:grpSpLocks/>
                  </p:cNvGrpSpPr>
                  <p:nvPr userDrawn="1"/>
                </p:nvGrpSpPr>
                <p:grpSpPr bwMode="auto">
                  <a:xfrm>
                    <a:off x="4755" y="144"/>
                    <a:ext cx="975" cy="947"/>
                    <a:chOff x="4755" y="144"/>
                    <a:chExt cx="975" cy="947"/>
                  </a:xfrm>
                </p:grpSpPr>
                <p:sp>
                  <p:nvSpPr>
                    <p:cNvPr id="10492" name="Line 25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755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93" name="Line 25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5256" y="144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94" name="Line 25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5256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95" name="Line 255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4755" y="64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96" name="Line 25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5006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97" name="Line 25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5535" y="395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98" name="Line 25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5535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499" name="Line 259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5006" y="896"/>
                      <a:ext cx="0" cy="390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500" name="Group 260"/>
                  <p:cNvGrpSpPr>
                    <a:grpSpLocks/>
                  </p:cNvGrpSpPr>
                  <p:nvPr/>
                </p:nvGrpSpPr>
                <p:grpSpPr bwMode="auto">
                  <a:xfrm>
                    <a:off x="4755" y="1166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501" name="Line 26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02" name="Line 26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03" name="Line 26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04" name="Line 264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05" name="Line 26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06" name="Line 26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07" name="Line 26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08" name="Line 268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509" name="Group 269"/>
                  <p:cNvGrpSpPr>
                    <a:grpSpLocks/>
                  </p:cNvGrpSpPr>
                  <p:nvPr/>
                </p:nvGrpSpPr>
                <p:grpSpPr bwMode="auto">
                  <a:xfrm>
                    <a:off x="4755" y="2187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510" name="Line 27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11" name="Line 27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12" name="Line 27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13" name="Line 273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14" name="Line 27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15" name="Line 27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16" name="Line 27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17" name="Line 277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  <p:grpSp>
                <p:nvGrpSpPr>
                  <p:cNvPr id="10518" name="Group 278"/>
                  <p:cNvGrpSpPr>
                    <a:grpSpLocks/>
                  </p:cNvGrpSpPr>
                  <p:nvPr/>
                </p:nvGrpSpPr>
                <p:grpSpPr bwMode="auto">
                  <a:xfrm>
                    <a:off x="4755" y="3209"/>
                    <a:ext cx="975" cy="947"/>
                    <a:chOff x="288" y="528"/>
                    <a:chExt cx="1680" cy="1632"/>
                  </a:xfrm>
                </p:grpSpPr>
                <p:sp>
                  <p:nvSpPr>
                    <p:cNvPr id="10519" name="Line 279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20" name="Line 280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528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21" name="Line 281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1152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22" name="Line 282"/>
                    <p:cNvSpPr>
                      <a:spLocks noChangeShapeType="1"/>
                    </p:cNvSpPr>
                    <p:nvPr/>
                  </p:nvSpPr>
                  <p:spPr bwMode="hidden">
                    <a:xfrm>
                      <a:off x="288" y="1392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23" name="Line 283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24" name="Line 284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960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25" name="Line 285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1632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  <p:sp>
                  <p:nvSpPr>
                    <p:cNvPr id="10526" name="Line 286"/>
                    <p:cNvSpPr>
                      <a:spLocks noChangeShapeType="1"/>
                    </p:cNvSpPr>
                    <p:nvPr/>
                  </p:nvSpPr>
                  <p:spPr bwMode="hidden">
                    <a:xfrm rot="-5400000">
                      <a:off x="720" y="1824"/>
                      <a:ext cx="0" cy="672"/>
                    </a:xfrm>
                    <a:prstGeom prst="line">
                      <a:avLst/>
                    </a:prstGeom>
                    <a:noFill/>
                    <a:ln w="28575">
                      <a:pattFill prst="pct25">
                        <a:fgClr>
                          <a:schemeClr val="bg2"/>
                        </a:fgClr>
                        <a:bgClr>
                          <a:schemeClr val="bg1"/>
                        </a:bgClr>
                      </a:patt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h-TH"/>
                    </a:p>
                  </p:txBody>
                </p:sp>
              </p:grpSp>
            </p:grpSp>
          </p:grpSp>
          <p:grpSp>
            <p:nvGrpSpPr>
              <p:cNvPr id="10546" name="Group 306"/>
              <p:cNvGrpSpPr>
                <a:grpSpLocks/>
              </p:cNvGrpSpPr>
              <p:nvPr userDrawn="1"/>
            </p:nvGrpSpPr>
            <p:grpSpPr bwMode="auto">
              <a:xfrm>
                <a:off x="3" y="68"/>
                <a:ext cx="5730" cy="0"/>
                <a:chOff x="3" y="68"/>
                <a:chExt cx="5730" cy="0"/>
              </a:xfrm>
            </p:grpSpPr>
            <p:sp>
              <p:nvSpPr>
                <p:cNvPr id="10530" name="Line 290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198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531" name="Line 291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737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532" name="Line 292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1266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533" name="Line 293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1805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534" name="Line 294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2334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535" name="Line 295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2873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536" name="Line 296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3402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537" name="Line 297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3941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538" name="Line 298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4470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539" name="Line 299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5009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540" name="Line 300"/>
                <p:cNvSpPr>
                  <a:spLocks noChangeShapeType="1"/>
                </p:cNvSpPr>
                <p:nvPr userDrawn="1"/>
              </p:nvSpPr>
              <p:spPr bwMode="hidden">
                <a:xfrm rot="-5400000">
                  <a:off x="5538" y="-127"/>
                  <a:ext cx="0" cy="390"/>
                </a:xfrm>
                <a:prstGeom prst="line">
                  <a:avLst/>
                </a:prstGeom>
                <a:noFill/>
                <a:ln w="28575">
                  <a:pattFill prst="pct25">
                    <a:fgClr>
                      <a:schemeClr val="bg2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</p:grpSp>
        <p:grpSp>
          <p:nvGrpSpPr>
            <p:cNvPr id="10555" name="Group 315"/>
            <p:cNvGrpSpPr>
              <a:grpSpLocks/>
            </p:cNvGrpSpPr>
            <p:nvPr/>
          </p:nvGrpSpPr>
          <p:grpSpPr bwMode="auto">
            <a:xfrm>
              <a:off x="336" y="1200"/>
              <a:ext cx="5088" cy="1056"/>
              <a:chOff x="336" y="1200"/>
              <a:chExt cx="5088" cy="1056"/>
            </a:xfrm>
          </p:grpSpPr>
          <p:sp>
            <p:nvSpPr>
              <p:cNvPr id="10249" name="Rectangle 9"/>
              <p:cNvSpPr>
                <a:spLocks noChangeArrowheads="1"/>
              </p:cNvSpPr>
              <p:nvPr userDrawn="1"/>
            </p:nvSpPr>
            <p:spPr bwMode="auto">
              <a:xfrm>
                <a:off x="2880" y="1200"/>
                <a:ext cx="2544" cy="52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 userDrawn="1"/>
            </p:nvSpPr>
            <p:spPr bwMode="auto">
              <a:xfrm>
                <a:off x="2880" y="1728"/>
                <a:ext cx="2544" cy="52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 userDrawn="1"/>
            </p:nvSpPr>
            <p:spPr bwMode="auto">
              <a:xfrm>
                <a:off x="336" y="1728"/>
                <a:ext cx="2544" cy="528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 userDrawn="1"/>
            </p:nvSpPr>
            <p:spPr bwMode="auto">
              <a:xfrm>
                <a:off x="336" y="1200"/>
                <a:ext cx="2544" cy="52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0253" name="Rectangle 13"/>
              <p:cNvSpPr>
                <a:spLocks noChangeArrowheads="1"/>
              </p:cNvSpPr>
              <p:nvPr userDrawn="1"/>
            </p:nvSpPr>
            <p:spPr bwMode="white">
              <a:xfrm>
                <a:off x="432" y="1296"/>
                <a:ext cx="4896" cy="8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0527" name="Group 287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10313" name="Group 73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10256" name="Rectangle 1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257" name="Rectangle 1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grpSp>
            <p:nvGrpSpPr>
              <p:cNvPr id="10312" name="Group 72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10255" name="Rectangle 15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258" name="Rectangle 1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grpSp>
            <p:nvGrpSpPr>
              <p:cNvPr id="10314" name="Group 74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10315" name="Rectangle 75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16" name="Rectangle 76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grpSp>
            <p:nvGrpSpPr>
              <p:cNvPr id="10317" name="Group 77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10318" name="Rectangle 78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19" name="Rectangle 79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grpSp>
            <p:nvGrpSpPr>
              <p:cNvPr id="10320" name="Group 80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10321" name="Rectangle 8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22" name="Rectangle 8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grpSp>
            <p:nvGrpSpPr>
              <p:cNvPr id="10323" name="Group 83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10324" name="Rectangle 8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25" name="Rectangle 8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grpSp>
            <p:nvGrpSpPr>
              <p:cNvPr id="10326" name="Group 86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10327" name="Rectangle 8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28" name="Rectangle 8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  <p:grpSp>
            <p:nvGrpSpPr>
              <p:cNvPr id="10329" name="Group 89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10330" name="Rectangle 9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  <p:sp>
              <p:nvSpPr>
                <p:cNvPr id="10331" name="Rectangle 9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th-TH"/>
                </a:p>
              </p:txBody>
            </p:sp>
          </p:grpSp>
        </p:grpSp>
      </p:grp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h-TH" altLang="th-TH" noProof="0" smtClean="0"/>
              <a:t>คลิกเพื่อแก้ไขลักษณะต้นแบบชื่อเรื่อง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th-TH" altLang="th-TH" noProof="0" smtClean="0"/>
              <a:t>คลิกเพื่อแก้ไขลักษณะต้นแบบหัวข้อย่อย</a:t>
            </a:r>
          </a:p>
        </p:txBody>
      </p:sp>
      <p:pic>
        <p:nvPicPr>
          <p:cNvPr id="10559" name="Picture 319" descr="posbul1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113" y="3403600"/>
            <a:ext cx="246062" cy="24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53122-9703-4C6C-821A-CA9F3673F1ED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0209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1717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627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9E7B6-A7BB-42E0-8300-75208436DCBE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093577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28600" y="1295400"/>
            <a:ext cx="4267200" cy="5105400"/>
          </a:xfrm>
        </p:spPr>
        <p:txBody>
          <a:bodyPr/>
          <a:lstStyle/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95400"/>
            <a:ext cx="42672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553200"/>
            <a:ext cx="4724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39000" y="6553200"/>
            <a:ext cx="1600200" cy="228600"/>
          </a:xfrm>
        </p:spPr>
        <p:txBody>
          <a:bodyPr/>
          <a:lstStyle>
            <a:lvl1pPr>
              <a:defRPr/>
            </a:lvl1pPr>
          </a:lstStyle>
          <a:p>
            <a:fld id="{02EB9F79-5012-4761-B9E5-4A81D4AC0B81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52334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95400"/>
            <a:ext cx="42672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295400"/>
            <a:ext cx="4267200" cy="5105400"/>
          </a:xfrm>
        </p:spPr>
        <p:txBody>
          <a:bodyPr/>
          <a:lstStyle/>
          <a:p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553200"/>
            <a:ext cx="4724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39000" y="6553200"/>
            <a:ext cx="1600200" cy="228600"/>
          </a:xfrm>
        </p:spPr>
        <p:txBody>
          <a:bodyPr/>
          <a:lstStyle>
            <a:lvl1pPr>
              <a:defRPr/>
            </a:lvl1pPr>
          </a:lstStyle>
          <a:p>
            <a:fld id="{FE80AC5E-5F14-421E-AFFC-A997DBAD66A1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288655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95400"/>
            <a:ext cx="42672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553200"/>
            <a:ext cx="4724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39000" y="6553200"/>
            <a:ext cx="1600200" cy="228600"/>
          </a:xfrm>
        </p:spPr>
        <p:txBody>
          <a:bodyPr/>
          <a:lstStyle>
            <a:lvl1pPr>
              <a:defRPr/>
            </a:lvl1pPr>
          </a:lstStyle>
          <a:p>
            <a:fld id="{C478798D-3F45-4A80-8D4A-13D9387CD948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561429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686800" cy="5105400"/>
          </a:xfrm>
        </p:spPr>
        <p:txBody>
          <a:bodyPr/>
          <a:lstStyle/>
          <a:p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6553200"/>
            <a:ext cx="4724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553200"/>
            <a:ext cx="1600200" cy="228600"/>
          </a:xfrm>
        </p:spPr>
        <p:txBody>
          <a:bodyPr/>
          <a:lstStyle>
            <a:lvl1pPr>
              <a:defRPr/>
            </a:lvl1pPr>
          </a:lstStyle>
          <a:p>
            <a:fld id="{BD2FA3F8-04BA-4212-B94B-21DE41FED6E9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36273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BE4F4-0445-4DD0-AEAF-302C7A554215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9607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3938E-FC9B-487B-A242-BA723FACEDCD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54617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29A31-FE0D-4FBE-A091-1A439BA0DAF7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32503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E3BF9-5E81-4C96-A783-994F4D985476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43493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5CFF1-037F-43F8-AF03-9B97C4E5287C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548142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8E6F4-8DBF-463B-8EFD-817C35F3EE37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5467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CCFE-CF52-47EE-89C3-C6DFC13F666F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1090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4BA27-F0C5-42D6-9C70-94B9108A4EDB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2461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5" name="Group 201"/>
          <p:cNvGrpSpPr>
            <a:grpSpLocks/>
          </p:cNvGrpSpPr>
          <p:nvPr/>
        </p:nvGrpSpPr>
        <p:grpSpPr bwMode="auto">
          <a:xfrm>
            <a:off x="228600" y="914400"/>
            <a:ext cx="8686800" cy="336550"/>
            <a:chOff x="136" y="48"/>
            <a:chExt cx="5472" cy="212"/>
          </a:xfrm>
        </p:grpSpPr>
        <p:grpSp>
          <p:nvGrpSpPr>
            <p:cNvPr id="1226" name="Group 202"/>
            <p:cNvGrpSpPr>
              <a:grpSpLocks/>
            </p:cNvGrpSpPr>
            <p:nvPr/>
          </p:nvGrpSpPr>
          <p:grpSpPr bwMode="auto">
            <a:xfrm>
              <a:off x="136" y="48"/>
              <a:ext cx="1056" cy="212"/>
              <a:chOff x="2544" y="2160"/>
              <a:chExt cx="1920" cy="384"/>
            </a:xfrm>
          </p:grpSpPr>
          <p:sp>
            <p:nvSpPr>
              <p:cNvPr id="1227" name="Rectangle 203"/>
              <p:cNvSpPr>
                <a:spLocks noChangeArrowheads="1"/>
              </p:cNvSpPr>
              <p:nvPr/>
            </p:nvSpPr>
            <p:spPr bwMode="auto">
              <a:xfrm>
                <a:off x="3504" y="2160"/>
                <a:ext cx="960" cy="19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28" name="Rectangle 204"/>
              <p:cNvSpPr>
                <a:spLocks noChangeArrowheads="1"/>
              </p:cNvSpPr>
              <p:nvPr/>
            </p:nvSpPr>
            <p:spPr bwMode="auto">
              <a:xfrm>
                <a:off x="3504" y="2352"/>
                <a:ext cx="960" cy="19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29" name="Rectangle 205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960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30" name="Rectangle 206"/>
              <p:cNvSpPr>
                <a:spLocks noChangeArrowheads="1"/>
              </p:cNvSpPr>
              <p:nvPr/>
            </p:nvSpPr>
            <p:spPr bwMode="auto">
              <a:xfrm>
                <a:off x="2544" y="2160"/>
                <a:ext cx="960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31" name="Rectangle 207"/>
              <p:cNvSpPr>
                <a:spLocks noChangeArrowheads="1"/>
              </p:cNvSpPr>
              <p:nvPr/>
            </p:nvSpPr>
            <p:spPr bwMode="auto">
              <a:xfrm>
                <a:off x="2640" y="2256"/>
                <a:ext cx="1728" cy="192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232" name="Group 208"/>
            <p:cNvGrpSpPr>
              <a:grpSpLocks/>
            </p:cNvGrpSpPr>
            <p:nvPr/>
          </p:nvGrpSpPr>
          <p:grpSpPr bwMode="auto">
            <a:xfrm>
              <a:off x="1240" y="48"/>
              <a:ext cx="1056" cy="212"/>
              <a:chOff x="2544" y="2160"/>
              <a:chExt cx="1920" cy="384"/>
            </a:xfrm>
          </p:grpSpPr>
          <p:sp>
            <p:nvSpPr>
              <p:cNvPr id="1233" name="Rectangle 209"/>
              <p:cNvSpPr>
                <a:spLocks noChangeArrowheads="1"/>
              </p:cNvSpPr>
              <p:nvPr/>
            </p:nvSpPr>
            <p:spPr bwMode="auto">
              <a:xfrm>
                <a:off x="3504" y="2160"/>
                <a:ext cx="960" cy="19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34" name="Rectangle 210"/>
              <p:cNvSpPr>
                <a:spLocks noChangeArrowheads="1"/>
              </p:cNvSpPr>
              <p:nvPr/>
            </p:nvSpPr>
            <p:spPr bwMode="auto">
              <a:xfrm>
                <a:off x="3504" y="2352"/>
                <a:ext cx="960" cy="19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35" name="Rectangle 211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960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36" name="Rectangle 212"/>
              <p:cNvSpPr>
                <a:spLocks noChangeArrowheads="1"/>
              </p:cNvSpPr>
              <p:nvPr/>
            </p:nvSpPr>
            <p:spPr bwMode="auto">
              <a:xfrm>
                <a:off x="2544" y="2160"/>
                <a:ext cx="960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37" name="Rectangle 213"/>
              <p:cNvSpPr>
                <a:spLocks noChangeArrowheads="1"/>
              </p:cNvSpPr>
              <p:nvPr/>
            </p:nvSpPr>
            <p:spPr bwMode="auto">
              <a:xfrm>
                <a:off x="2640" y="2256"/>
                <a:ext cx="1728" cy="192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238" name="Group 214"/>
            <p:cNvGrpSpPr>
              <a:grpSpLocks/>
            </p:cNvGrpSpPr>
            <p:nvPr/>
          </p:nvGrpSpPr>
          <p:grpSpPr bwMode="auto">
            <a:xfrm>
              <a:off x="2344" y="48"/>
              <a:ext cx="1056" cy="212"/>
              <a:chOff x="2544" y="2160"/>
              <a:chExt cx="1920" cy="384"/>
            </a:xfrm>
          </p:grpSpPr>
          <p:sp>
            <p:nvSpPr>
              <p:cNvPr id="1239" name="Rectangle 215"/>
              <p:cNvSpPr>
                <a:spLocks noChangeArrowheads="1"/>
              </p:cNvSpPr>
              <p:nvPr/>
            </p:nvSpPr>
            <p:spPr bwMode="auto">
              <a:xfrm>
                <a:off x="3504" y="2160"/>
                <a:ext cx="960" cy="19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40" name="Rectangle 216"/>
              <p:cNvSpPr>
                <a:spLocks noChangeArrowheads="1"/>
              </p:cNvSpPr>
              <p:nvPr/>
            </p:nvSpPr>
            <p:spPr bwMode="auto">
              <a:xfrm>
                <a:off x="3504" y="2352"/>
                <a:ext cx="960" cy="19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41" name="Rectangle 217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960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42" name="Rectangle 218"/>
              <p:cNvSpPr>
                <a:spLocks noChangeArrowheads="1"/>
              </p:cNvSpPr>
              <p:nvPr/>
            </p:nvSpPr>
            <p:spPr bwMode="auto">
              <a:xfrm>
                <a:off x="2544" y="2160"/>
                <a:ext cx="960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43" name="Rectangle 219"/>
              <p:cNvSpPr>
                <a:spLocks noChangeArrowheads="1"/>
              </p:cNvSpPr>
              <p:nvPr/>
            </p:nvSpPr>
            <p:spPr bwMode="auto">
              <a:xfrm>
                <a:off x="2640" y="2256"/>
                <a:ext cx="1728" cy="192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244" name="Group 220"/>
            <p:cNvGrpSpPr>
              <a:grpSpLocks/>
            </p:cNvGrpSpPr>
            <p:nvPr/>
          </p:nvGrpSpPr>
          <p:grpSpPr bwMode="auto">
            <a:xfrm>
              <a:off x="3448" y="48"/>
              <a:ext cx="1056" cy="212"/>
              <a:chOff x="2544" y="2160"/>
              <a:chExt cx="1920" cy="384"/>
            </a:xfrm>
          </p:grpSpPr>
          <p:sp>
            <p:nvSpPr>
              <p:cNvPr id="1245" name="Rectangle 221"/>
              <p:cNvSpPr>
                <a:spLocks noChangeArrowheads="1"/>
              </p:cNvSpPr>
              <p:nvPr/>
            </p:nvSpPr>
            <p:spPr bwMode="auto">
              <a:xfrm>
                <a:off x="3504" y="2160"/>
                <a:ext cx="960" cy="19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46" name="Rectangle 222"/>
              <p:cNvSpPr>
                <a:spLocks noChangeArrowheads="1"/>
              </p:cNvSpPr>
              <p:nvPr/>
            </p:nvSpPr>
            <p:spPr bwMode="auto">
              <a:xfrm>
                <a:off x="3504" y="2352"/>
                <a:ext cx="960" cy="19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47" name="Rectangle 223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960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48" name="Rectangle 224"/>
              <p:cNvSpPr>
                <a:spLocks noChangeArrowheads="1"/>
              </p:cNvSpPr>
              <p:nvPr/>
            </p:nvSpPr>
            <p:spPr bwMode="auto">
              <a:xfrm>
                <a:off x="2544" y="2160"/>
                <a:ext cx="960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49" name="Rectangle 225"/>
              <p:cNvSpPr>
                <a:spLocks noChangeArrowheads="1"/>
              </p:cNvSpPr>
              <p:nvPr/>
            </p:nvSpPr>
            <p:spPr bwMode="auto">
              <a:xfrm>
                <a:off x="2640" y="2256"/>
                <a:ext cx="1728" cy="192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250" name="Group 226"/>
            <p:cNvGrpSpPr>
              <a:grpSpLocks/>
            </p:cNvGrpSpPr>
            <p:nvPr/>
          </p:nvGrpSpPr>
          <p:grpSpPr bwMode="auto">
            <a:xfrm>
              <a:off x="4552" y="48"/>
              <a:ext cx="1056" cy="212"/>
              <a:chOff x="2544" y="2160"/>
              <a:chExt cx="1920" cy="384"/>
            </a:xfrm>
          </p:grpSpPr>
          <p:sp>
            <p:nvSpPr>
              <p:cNvPr id="1251" name="Rectangle 227"/>
              <p:cNvSpPr>
                <a:spLocks noChangeArrowheads="1"/>
              </p:cNvSpPr>
              <p:nvPr/>
            </p:nvSpPr>
            <p:spPr bwMode="auto">
              <a:xfrm>
                <a:off x="3504" y="2160"/>
                <a:ext cx="960" cy="19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52" name="Rectangle 228"/>
              <p:cNvSpPr>
                <a:spLocks noChangeArrowheads="1"/>
              </p:cNvSpPr>
              <p:nvPr/>
            </p:nvSpPr>
            <p:spPr bwMode="auto">
              <a:xfrm>
                <a:off x="3504" y="2352"/>
                <a:ext cx="960" cy="19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53" name="Rectangle 229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960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54" name="Rectangle 230"/>
              <p:cNvSpPr>
                <a:spLocks noChangeArrowheads="1"/>
              </p:cNvSpPr>
              <p:nvPr/>
            </p:nvSpPr>
            <p:spPr bwMode="auto">
              <a:xfrm>
                <a:off x="2544" y="2160"/>
                <a:ext cx="960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55" name="Rectangle 231"/>
              <p:cNvSpPr>
                <a:spLocks noChangeArrowheads="1"/>
              </p:cNvSpPr>
              <p:nvPr/>
            </p:nvSpPr>
            <p:spPr bwMode="auto">
              <a:xfrm>
                <a:off x="2640" y="2256"/>
                <a:ext cx="1728" cy="192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  <p:grpSp>
        <p:nvGrpSpPr>
          <p:cNvPr id="1313" name="Group 289"/>
          <p:cNvGrpSpPr>
            <a:grpSpLocks/>
          </p:cNvGrpSpPr>
          <p:nvPr/>
        </p:nvGrpSpPr>
        <p:grpSpPr bwMode="auto">
          <a:xfrm>
            <a:off x="228600" y="6477000"/>
            <a:ext cx="8686800" cy="74613"/>
            <a:chOff x="192" y="3840"/>
            <a:chExt cx="5328" cy="47"/>
          </a:xfrm>
        </p:grpSpPr>
        <p:grpSp>
          <p:nvGrpSpPr>
            <p:cNvPr id="1289" name="Group 265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290" name="Rectangle 26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91" name="Rectangle 26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292" name="Group 268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293" name="Rectangle 269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94" name="Rectangle 270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295" name="Group 271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296" name="Rectangle 27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297" name="Rectangle 27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298" name="Group 274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299" name="Rectangle 27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300" name="Rectangle 27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301" name="Group 277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302" name="Rectangle 278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303" name="Rectangle 279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304" name="Group 280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305" name="Rectangle 281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306" name="Rectangle 282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307" name="Group 283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308" name="Rectangle 28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309" name="Rectangle 28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1310" name="Group 286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311" name="Rectangle 28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1312" name="Rectangle 28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868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คลิกเพื่อแก้ไขลักษณะต้นแบบชื่อเรื่อง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6868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altLang="th-TH" smtClean="0"/>
              <a:t>ระดับที่สอง</a:t>
            </a:r>
          </a:p>
          <a:p>
            <a:pPr lvl="2"/>
            <a:r>
              <a:rPr lang="th-TH" altLang="th-TH" smtClean="0"/>
              <a:t>ระดับที่สาม</a:t>
            </a:r>
          </a:p>
          <a:p>
            <a:pPr lvl="3"/>
            <a:r>
              <a:rPr lang="th-TH" altLang="th-TH" smtClean="0"/>
              <a:t>ระดับที่สี่</a:t>
            </a:r>
          </a:p>
          <a:p>
            <a:pPr lvl="4"/>
            <a:r>
              <a:rPr lang="th-TH" altLang="th-TH" smtClean="0"/>
              <a:t>ระดับที่ห้า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553200"/>
            <a:ext cx="2133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th-TH" altLang="th-TH"/>
              <a:t>2301373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553200"/>
            <a:ext cx="4724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600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tx2"/>
                </a:solidFill>
                <a:latin typeface="+mj-lt"/>
                <a:cs typeface="Arial" pitchFamily="34" charset="0"/>
              </a:defRPr>
            </a:lvl1pPr>
          </a:lstStyle>
          <a:p>
            <a:fld id="{709564D4-2F33-437F-A7C0-9C59D30422AD}" type="slidenum">
              <a:rPr lang="en-US" altLang="th-TH"/>
              <a:pPr/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0000"/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th-TH"/>
              <a:t>Parsing</a:t>
            </a:r>
            <a:endParaRPr lang="th-TH" altLang="th-TH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th-TH" alt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5F15-CE90-4804-8DE3-5A293EA66C04}" type="slidenum">
              <a:rPr lang="en-US" altLang="th-TH"/>
              <a:pPr/>
              <a:t>10</a:t>
            </a:fld>
            <a:endParaRPr lang="th-TH" altLang="th-TH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Match procedure</a:t>
            </a:r>
            <a:endParaRPr lang="th-TH" altLang="th-TH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th-TH" b="1">
                <a:solidFill>
                  <a:srgbClr val="006600"/>
                </a:solidFill>
                <a:latin typeface="Courier New" pitchFamily="49" charset="0"/>
              </a:rPr>
              <a:t>procedure match(expTok)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b="1">
                <a:solidFill>
                  <a:srgbClr val="006600"/>
                </a:solidFill>
                <a:latin typeface="Courier New" pitchFamily="49" charset="0"/>
              </a:rPr>
              <a:t>{		if (token==expTok)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b="1">
                <a:solidFill>
                  <a:srgbClr val="006600"/>
                </a:solidFill>
                <a:latin typeface="Courier New" pitchFamily="49" charset="0"/>
              </a:rPr>
              <a:t>		then 	getToken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b="1">
                <a:solidFill>
                  <a:srgbClr val="006600"/>
                </a:solidFill>
                <a:latin typeface="Courier New" pitchFamily="49" charset="0"/>
              </a:rPr>
              <a:t>		else 	error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th-TH" b="1">
                <a:solidFill>
                  <a:srgbClr val="006600"/>
                </a:solidFill>
                <a:latin typeface="Courier New" pitchFamily="49" charset="0"/>
              </a:rPr>
              <a:t>}</a:t>
            </a:r>
            <a:endParaRPr lang="th-TH" altLang="th-TH" b="1">
              <a:solidFill>
                <a:srgbClr val="006600"/>
              </a:solidFill>
              <a:latin typeface="Courier New" pitchFamily="49" charset="0"/>
            </a:endParaRPr>
          </a:p>
          <a:p>
            <a:r>
              <a:rPr lang="en-US" altLang="th-TH"/>
              <a:t>The token is not consumed until </a:t>
            </a:r>
            <a:r>
              <a:rPr lang="en-US" altLang="th-TH" b="1">
                <a:latin typeface="Courier New" pitchFamily="49" charset="0"/>
              </a:rPr>
              <a:t>getToken</a:t>
            </a:r>
            <a:r>
              <a:rPr lang="en-US" altLang="th-TH"/>
              <a:t> is executed.</a:t>
            </a:r>
            <a:endParaRPr lang="th-TH" alt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A4CA-A3EB-44FF-A96D-C2E6503D86A5}" type="slidenum">
              <a:rPr lang="en-US" altLang="th-TH"/>
              <a:pPr/>
              <a:t>11</a:t>
            </a:fld>
            <a:endParaRPr lang="th-TH" altLang="th-TH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Problems in Recursive-Descent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Difficult to convert grammars into EBNF</a:t>
            </a:r>
          </a:p>
          <a:p>
            <a:r>
              <a:rPr lang="th-TH" altLang="th-TH"/>
              <a:t>Cannot decide which production to use at each point</a:t>
            </a:r>
          </a:p>
          <a:p>
            <a:r>
              <a:rPr lang="th-TH" altLang="th-TH"/>
              <a:t>Cannot decide when to use </a:t>
            </a:r>
            <a:r>
              <a:rPr lang="th-TH" altLang="th-TH">
                <a:sym typeface="Symbol" pitchFamily="18" charset="2"/>
              </a:rPr>
              <a:t></a:t>
            </a:r>
            <a:r>
              <a:rPr lang="th-TH" altLang="th-TH"/>
              <a:t>-production  A</a:t>
            </a:r>
            <a:r>
              <a:rPr lang="th-TH" altLang="th-TH">
                <a:sym typeface="Symbol" pitchFamily="18" charset="2"/>
              </a:rPr>
              <a:t> 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EF91-5EAB-4A83-AC3C-6E8757661863}" type="slidenum">
              <a:rPr lang="en-US" altLang="th-TH"/>
              <a:pPr/>
              <a:t>12</a:t>
            </a:fld>
            <a:endParaRPr lang="th-TH" altLang="th-TH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LL(1) Parsing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LL(1)</a:t>
            </a:r>
          </a:p>
          <a:p>
            <a:pPr lvl="1"/>
            <a:r>
              <a:rPr lang="th-TH" altLang="th-TH"/>
              <a:t>Read input from (</a:t>
            </a:r>
            <a:r>
              <a:rPr lang="th-TH" altLang="th-TH" b="1">
                <a:solidFill>
                  <a:srgbClr val="FF0066"/>
                </a:solidFill>
              </a:rPr>
              <a:t>L</a:t>
            </a:r>
            <a:r>
              <a:rPr lang="th-TH" altLang="th-TH"/>
              <a:t>) left to right</a:t>
            </a:r>
          </a:p>
          <a:p>
            <a:pPr lvl="1"/>
            <a:r>
              <a:rPr lang="th-TH" altLang="th-TH"/>
              <a:t>Simulate (</a:t>
            </a:r>
            <a:r>
              <a:rPr lang="th-TH" altLang="th-TH" b="1">
                <a:solidFill>
                  <a:srgbClr val="FF0066"/>
                </a:solidFill>
              </a:rPr>
              <a:t>L</a:t>
            </a:r>
            <a:r>
              <a:rPr lang="th-TH" altLang="th-TH"/>
              <a:t>) leftmost derivation</a:t>
            </a:r>
          </a:p>
          <a:p>
            <a:pPr lvl="1"/>
            <a:r>
              <a:rPr lang="th-TH" altLang="th-TH" b="1">
                <a:solidFill>
                  <a:srgbClr val="FF0066"/>
                </a:solidFill>
              </a:rPr>
              <a:t>1</a:t>
            </a:r>
            <a:r>
              <a:rPr lang="th-TH" altLang="th-TH"/>
              <a:t> lookahead symbol</a:t>
            </a:r>
          </a:p>
          <a:p>
            <a:r>
              <a:rPr lang="th-TH" altLang="th-TH"/>
              <a:t>Use stack to simulate leftmost derivation</a:t>
            </a:r>
          </a:p>
          <a:p>
            <a:pPr lvl="1"/>
            <a:r>
              <a:rPr lang="th-TH" altLang="th-TH"/>
              <a:t>Part of sentential form produced in the leftmost derivation is stored in the stack.</a:t>
            </a:r>
          </a:p>
          <a:p>
            <a:pPr lvl="1"/>
            <a:r>
              <a:rPr lang="th-TH" altLang="th-TH"/>
              <a:t>Top of stack is the leftmost </a:t>
            </a:r>
            <a:r>
              <a:rPr lang="en-US" altLang="th-TH"/>
              <a:t>nonterminal </a:t>
            </a:r>
            <a:r>
              <a:rPr lang="th-TH" altLang="th-TH"/>
              <a:t>symbol in the fragment of sentential form.</a:t>
            </a:r>
          </a:p>
          <a:p>
            <a:pPr lvl="1"/>
            <a:endParaRPr lang="th-TH" alt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3733-A4E7-4E60-B536-4B34F9420014}" type="slidenum">
              <a:rPr lang="en-US" altLang="th-TH"/>
              <a:pPr/>
              <a:t>13</a:t>
            </a:fld>
            <a:endParaRPr lang="th-TH" altLang="th-TH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Concept of LL(1) Parsing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h-TH" altLang="th-TH"/>
              <a:t>Simulate leftmost derivation of the input.</a:t>
            </a:r>
          </a:p>
          <a:p>
            <a:pPr>
              <a:lnSpc>
                <a:spcPct val="90000"/>
              </a:lnSpc>
            </a:pPr>
            <a:r>
              <a:rPr lang="en-US" altLang="th-TH"/>
              <a:t>Keep part of sentential form in the stack.</a:t>
            </a:r>
            <a:endParaRPr lang="th-TH" altLang="th-TH"/>
          </a:p>
          <a:p>
            <a:pPr>
              <a:lnSpc>
                <a:spcPct val="90000"/>
              </a:lnSpc>
            </a:pPr>
            <a:r>
              <a:rPr lang="th-TH" altLang="th-TH"/>
              <a:t>If the symbol on the top of stack is a terminal, try to match it with the next input token and pop it out of stack.</a:t>
            </a:r>
          </a:p>
          <a:p>
            <a:pPr>
              <a:lnSpc>
                <a:spcPct val="90000"/>
              </a:lnSpc>
            </a:pPr>
            <a:r>
              <a:rPr lang="th-TH" altLang="th-TH"/>
              <a:t>If the symbol on the top of stack is a nonterminal X, replace it with Y if  we have a production rule X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Y.</a:t>
            </a:r>
          </a:p>
          <a:p>
            <a:pPr lvl="1">
              <a:lnSpc>
                <a:spcPct val="90000"/>
              </a:lnSpc>
            </a:pPr>
            <a:r>
              <a:rPr lang="th-TH" altLang="th-TH"/>
              <a:t>Which production will be chosen, if there are both X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Y and X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Z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6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501E-F0DF-4524-90E2-2073B275C8DF}" type="slidenum">
              <a:rPr lang="en-US" altLang="th-TH"/>
              <a:pPr/>
              <a:t>14</a:t>
            </a:fld>
            <a:endParaRPr lang="th-TH" altLang="th-TH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Example of LL(1) Parsing</a:t>
            </a:r>
          </a:p>
        </p:txBody>
      </p:sp>
      <p:grpSp>
        <p:nvGrpSpPr>
          <p:cNvPr id="70695" name="Group 39"/>
          <p:cNvGrpSpPr>
            <a:grpSpLocks/>
          </p:cNvGrpSpPr>
          <p:nvPr/>
        </p:nvGrpSpPr>
        <p:grpSpPr bwMode="auto">
          <a:xfrm>
            <a:off x="4572000" y="1773238"/>
            <a:ext cx="4325938" cy="588962"/>
            <a:chOff x="2109" y="1797"/>
            <a:chExt cx="2725" cy="371"/>
          </a:xfrm>
        </p:grpSpPr>
        <p:sp>
          <p:nvSpPr>
            <p:cNvPr id="70684" name="Text Box 28"/>
            <p:cNvSpPr txBox="1">
              <a:spLocks noChangeArrowheads="1"/>
            </p:cNvSpPr>
            <p:nvPr/>
          </p:nvSpPr>
          <p:spPr bwMode="auto">
            <a:xfrm>
              <a:off x="2109" y="1797"/>
              <a:ext cx="276" cy="37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h-TH" sz="3200" b="1">
                  <a:latin typeface="Courier New" pitchFamily="49" charset="0"/>
                </a:rPr>
                <a:t>(</a:t>
              </a:r>
              <a:endParaRPr lang="th-TH" altLang="th-TH" sz="3200" b="1">
                <a:latin typeface="Courier New" pitchFamily="49" charset="0"/>
              </a:endParaRPr>
            </a:p>
          </p:txBody>
        </p:sp>
        <p:sp>
          <p:nvSpPr>
            <p:cNvPr id="70685" name="Text Box 29"/>
            <p:cNvSpPr txBox="1">
              <a:spLocks noChangeArrowheads="1"/>
            </p:cNvSpPr>
            <p:nvPr/>
          </p:nvSpPr>
          <p:spPr bwMode="auto">
            <a:xfrm>
              <a:off x="2381" y="1797"/>
              <a:ext cx="276" cy="37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h-TH" sz="3200" b="1">
                  <a:latin typeface="Courier New" pitchFamily="49" charset="0"/>
                </a:rPr>
                <a:t>n</a:t>
              </a:r>
              <a:endParaRPr lang="th-TH" altLang="th-TH" sz="3200" b="1">
                <a:latin typeface="Courier New" pitchFamily="49" charset="0"/>
              </a:endParaRPr>
            </a:p>
          </p:txBody>
        </p:sp>
        <p:sp>
          <p:nvSpPr>
            <p:cNvPr id="70686" name="Text Box 30"/>
            <p:cNvSpPr txBox="1">
              <a:spLocks noChangeArrowheads="1"/>
            </p:cNvSpPr>
            <p:nvPr/>
          </p:nvSpPr>
          <p:spPr bwMode="auto">
            <a:xfrm>
              <a:off x="2653" y="1797"/>
              <a:ext cx="276" cy="37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h-TH" sz="3200" b="1">
                  <a:latin typeface="Courier New" pitchFamily="49" charset="0"/>
                </a:rPr>
                <a:t>+</a:t>
              </a:r>
              <a:endParaRPr lang="th-TH" altLang="th-TH" sz="3200" b="1">
                <a:latin typeface="Courier New" pitchFamily="49" charset="0"/>
              </a:endParaRPr>
            </a:p>
          </p:txBody>
        </p:sp>
        <p:sp>
          <p:nvSpPr>
            <p:cNvPr id="70687" name="Text Box 31"/>
            <p:cNvSpPr txBox="1">
              <a:spLocks noChangeArrowheads="1"/>
            </p:cNvSpPr>
            <p:nvPr/>
          </p:nvSpPr>
          <p:spPr bwMode="auto">
            <a:xfrm>
              <a:off x="2925" y="1797"/>
              <a:ext cx="276" cy="37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h-TH" sz="3200" b="1">
                  <a:latin typeface="Courier New" pitchFamily="49" charset="0"/>
                </a:rPr>
                <a:t>(</a:t>
              </a:r>
              <a:endParaRPr lang="th-TH" altLang="th-TH" sz="3200" b="1">
                <a:latin typeface="Courier New" pitchFamily="49" charset="0"/>
              </a:endParaRPr>
            </a:p>
          </p:txBody>
        </p:sp>
        <p:sp>
          <p:nvSpPr>
            <p:cNvPr id="70688" name="Text Box 32"/>
            <p:cNvSpPr txBox="1">
              <a:spLocks noChangeArrowheads="1"/>
            </p:cNvSpPr>
            <p:nvPr/>
          </p:nvSpPr>
          <p:spPr bwMode="auto">
            <a:xfrm>
              <a:off x="3198" y="1797"/>
              <a:ext cx="276" cy="37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h-TH" sz="3200" b="1">
                  <a:latin typeface="Courier New" pitchFamily="49" charset="0"/>
                </a:rPr>
                <a:t>n</a:t>
              </a:r>
              <a:endParaRPr lang="th-TH" altLang="th-TH" sz="3200" b="1">
                <a:latin typeface="Courier New" pitchFamily="49" charset="0"/>
              </a:endParaRPr>
            </a:p>
          </p:txBody>
        </p:sp>
        <p:sp>
          <p:nvSpPr>
            <p:cNvPr id="70689" name="Text Box 33"/>
            <p:cNvSpPr txBox="1">
              <a:spLocks noChangeArrowheads="1"/>
            </p:cNvSpPr>
            <p:nvPr/>
          </p:nvSpPr>
          <p:spPr bwMode="auto">
            <a:xfrm>
              <a:off x="3470" y="1797"/>
              <a:ext cx="276" cy="37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h-TH" sz="3200" b="1">
                  <a:latin typeface="Courier New" pitchFamily="49" charset="0"/>
                </a:rPr>
                <a:t>)</a:t>
              </a:r>
              <a:endParaRPr lang="th-TH" altLang="th-TH" sz="3200" b="1">
                <a:latin typeface="Courier New" pitchFamily="49" charset="0"/>
              </a:endParaRPr>
            </a:p>
          </p:txBody>
        </p:sp>
        <p:sp>
          <p:nvSpPr>
            <p:cNvPr id="70690" name="Text Box 34"/>
            <p:cNvSpPr txBox="1">
              <a:spLocks noChangeArrowheads="1"/>
            </p:cNvSpPr>
            <p:nvPr/>
          </p:nvSpPr>
          <p:spPr bwMode="auto">
            <a:xfrm>
              <a:off x="3742" y="1797"/>
              <a:ext cx="276" cy="37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h-TH" sz="3200" b="1">
                  <a:latin typeface="Courier New" pitchFamily="49" charset="0"/>
                </a:rPr>
                <a:t>)</a:t>
              </a:r>
              <a:endParaRPr lang="th-TH" altLang="th-TH" sz="3200" b="1">
                <a:latin typeface="Courier New" pitchFamily="49" charset="0"/>
              </a:endParaRPr>
            </a:p>
          </p:txBody>
        </p:sp>
        <p:sp>
          <p:nvSpPr>
            <p:cNvPr id="70691" name="Text Box 35"/>
            <p:cNvSpPr txBox="1">
              <a:spLocks noChangeArrowheads="1"/>
            </p:cNvSpPr>
            <p:nvPr/>
          </p:nvSpPr>
          <p:spPr bwMode="auto">
            <a:xfrm>
              <a:off x="4014" y="1797"/>
              <a:ext cx="276" cy="37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h-TH" sz="3200" b="1">
                  <a:latin typeface="Courier New" pitchFamily="49" charset="0"/>
                </a:rPr>
                <a:t>*</a:t>
              </a:r>
              <a:endParaRPr lang="th-TH" altLang="th-TH" sz="3200" b="1">
                <a:latin typeface="Courier New" pitchFamily="49" charset="0"/>
              </a:endParaRPr>
            </a:p>
          </p:txBody>
        </p:sp>
        <p:sp>
          <p:nvSpPr>
            <p:cNvPr id="70692" name="Text Box 36"/>
            <p:cNvSpPr txBox="1">
              <a:spLocks noChangeArrowheads="1"/>
            </p:cNvSpPr>
            <p:nvPr/>
          </p:nvSpPr>
          <p:spPr bwMode="auto">
            <a:xfrm>
              <a:off x="4286" y="1797"/>
              <a:ext cx="276" cy="37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h-TH" sz="3200" b="1">
                  <a:latin typeface="Courier New" pitchFamily="49" charset="0"/>
                </a:rPr>
                <a:t>n</a:t>
              </a:r>
              <a:endParaRPr lang="th-TH" altLang="th-TH" sz="3200" b="1">
                <a:latin typeface="Courier New" pitchFamily="49" charset="0"/>
              </a:endParaRPr>
            </a:p>
          </p:txBody>
        </p:sp>
        <p:sp>
          <p:nvSpPr>
            <p:cNvPr id="70693" name="Text Box 37"/>
            <p:cNvSpPr txBox="1">
              <a:spLocks noChangeArrowheads="1"/>
            </p:cNvSpPr>
            <p:nvPr/>
          </p:nvSpPr>
          <p:spPr bwMode="auto">
            <a:xfrm>
              <a:off x="4558" y="1797"/>
              <a:ext cx="276" cy="37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th-TH" sz="3200" b="1">
                  <a:latin typeface="Courier New" pitchFamily="49" charset="0"/>
                </a:rPr>
                <a:t>$</a:t>
              </a:r>
              <a:endParaRPr lang="th-TH" altLang="th-TH" sz="3200" b="1">
                <a:latin typeface="Courier New" pitchFamily="49" charset="0"/>
              </a:endParaRPr>
            </a:p>
          </p:txBody>
        </p:sp>
      </p:grpSp>
      <p:sp>
        <p:nvSpPr>
          <p:cNvPr id="70696" name="Line 40"/>
          <p:cNvSpPr>
            <a:spLocks noChangeShapeType="1"/>
          </p:cNvSpPr>
          <p:nvPr/>
        </p:nvSpPr>
        <p:spPr bwMode="auto">
          <a:xfrm flipV="1">
            <a:off x="4787900" y="2349500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70697" name="Text Box 41"/>
          <p:cNvSpPr txBox="1">
            <a:spLocks noChangeArrowheads="1"/>
          </p:cNvSpPr>
          <p:nvPr/>
        </p:nvSpPr>
        <p:spPr bwMode="auto">
          <a:xfrm>
            <a:off x="3419475" y="6269038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$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698" name="Text Box 42"/>
          <p:cNvSpPr txBox="1">
            <a:spLocks noChangeArrowheads="1"/>
          </p:cNvSpPr>
          <p:nvPr/>
        </p:nvSpPr>
        <p:spPr bwMode="auto">
          <a:xfrm>
            <a:off x="3419475" y="569277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E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699" name="Text Box 43"/>
          <p:cNvSpPr txBox="1">
            <a:spLocks noChangeArrowheads="1"/>
          </p:cNvSpPr>
          <p:nvPr/>
        </p:nvSpPr>
        <p:spPr bwMode="auto">
          <a:xfrm>
            <a:off x="5867400" y="3284538"/>
            <a:ext cx="267652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b="1">
                <a:latin typeface="Courier New" pitchFamily="49" charset="0"/>
              </a:rPr>
              <a:t>E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th-TH" altLang="th-TH" b="1">
                <a:latin typeface="Courier New" pitchFamily="49" charset="0"/>
                <a:sym typeface="Symbol" pitchFamily="18" charset="2"/>
              </a:rPr>
              <a:t>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en-US" altLang="th-TH" b="1">
                <a:latin typeface="Courier New" pitchFamily="49" charset="0"/>
              </a:rPr>
              <a:t>T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en-US" altLang="th-TH" b="1">
                <a:latin typeface="Courier New" pitchFamily="49" charset="0"/>
              </a:rPr>
              <a:t>X</a:t>
            </a:r>
            <a:endParaRPr lang="th-TH" altLang="th-TH" b="1">
              <a:latin typeface="Courier New" pitchFamily="49" charset="0"/>
            </a:endParaRPr>
          </a:p>
          <a:p>
            <a:r>
              <a:rPr lang="en-US" altLang="th-TH" b="1">
                <a:latin typeface="Courier New" pitchFamily="49" charset="0"/>
              </a:rPr>
              <a:t>X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th-TH" altLang="th-TH" b="1">
                <a:latin typeface="Courier New" pitchFamily="49" charset="0"/>
                <a:sym typeface="Symbol" pitchFamily="18" charset="2"/>
              </a:rPr>
              <a:t>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en-US" altLang="th-TH" b="1">
                <a:latin typeface="Courier New" pitchFamily="49" charset="0"/>
              </a:rPr>
              <a:t>A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en-US" altLang="th-TH" b="1">
                <a:latin typeface="Courier New" pitchFamily="49" charset="0"/>
              </a:rPr>
              <a:t>T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en-US" altLang="th-TH" b="1">
                <a:latin typeface="Courier New" pitchFamily="49" charset="0"/>
              </a:rPr>
              <a:t>X</a:t>
            </a:r>
            <a:r>
              <a:rPr lang="th-TH" altLang="th-TH" b="1">
                <a:latin typeface="Courier New" pitchFamily="49" charset="0"/>
              </a:rPr>
              <a:t> | </a:t>
            </a:r>
            <a:r>
              <a:rPr lang="th-TH" altLang="th-TH" b="1">
                <a:latin typeface="Courier New" pitchFamily="49" charset="0"/>
                <a:sym typeface="Symbol" pitchFamily="18" charset="2"/>
              </a:rPr>
              <a:t></a:t>
            </a:r>
          </a:p>
          <a:p>
            <a:r>
              <a:rPr lang="en-US" altLang="th-TH" b="1">
                <a:latin typeface="Courier New" pitchFamily="49" charset="0"/>
              </a:rPr>
              <a:t>A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th-TH" altLang="th-TH" b="1">
                <a:latin typeface="Courier New" pitchFamily="49" charset="0"/>
                <a:sym typeface="Symbol" pitchFamily="18" charset="2"/>
              </a:rPr>
              <a:t></a:t>
            </a:r>
            <a:r>
              <a:rPr lang="th-TH" altLang="th-TH" b="1">
                <a:latin typeface="Courier New" pitchFamily="49" charset="0"/>
              </a:rPr>
              <a:t> + | -</a:t>
            </a:r>
          </a:p>
          <a:p>
            <a:r>
              <a:rPr lang="en-US" altLang="th-TH" b="1">
                <a:latin typeface="Courier New" pitchFamily="49" charset="0"/>
              </a:rPr>
              <a:t>T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th-TH" altLang="th-TH" b="1">
                <a:latin typeface="Courier New" pitchFamily="49" charset="0"/>
                <a:sym typeface="Symbol" pitchFamily="18" charset="2"/>
              </a:rPr>
              <a:t>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en-US" altLang="th-TH" b="1">
                <a:latin typeface="Courier New" pitchFamily="49" charset="0"/>
              </a:rPr>
              <a:t>F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en-US" altLang="th-TH" b="1">
                <a:latin typeface="Courier New" pitchFamily="49" charset="0"/>
              </a:rPr>
              <a:t>N</a:t>
            </a:r>
            <a:endParaRPr lang="th-TH" altLang="th-TH" b="1">
              <a:latin typeface="Courier New" pitchFamily="49" charset="0"/>
            </a:endParaRPr>
          </a:p>
          <a:p>
            <a:r>
              <a:rPr lang="en-US" altLang="th-TH" b="1">
                <a:latin typeface="Courier New" pitchFamily="49" charset="0"/>
              </a:rPr>
              <a:t>N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th-TH" altLang="th-TH" b="1">
                <a:latin typeface="Courier New" pitchFamily="49" charset="0"/>
                <a:sym typeface="Symbol" pitchFamily="18" charset="2"/>
              </a:rPr>
              <a:t>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en-US" altLang="th-TH" b="1">
                <a:latin typeface="Courier New" pitchFamily="49" charset="0"/>
              </a:rPr>
              <a:t>M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en-US" altLang="th-TH" b="1">
                <a:latin typeface="Courier New" pitchFamily="49" charset="0"/>
              </a:rPr>
              <a:t>F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en-US" altLang="th-TH" b="1">
                <a:latin typeface="Courier New" pitchFamily="49" charset="0"/>
              </a:rPr>
              <a:t>N</a:t>
            </a:r>
            <a:r>
              <a:rPr lang="th-TH" altLang="th-TH" b="1">
                <a:latin typeface="Courier New" pitchFamily="49" charset="0"/>
              </a:rPr>
              <a:t> | </a:t>
            </a:r>
            <a:r>
              <a:rPr lang="th-TH" altLang="th-TH" b="1">
                <a:sym typeface="Symbol" pitchFamily="18" charset="2"/>
              </a:rPr>
              <a:t></a:t>
            </a:r>
            <a:endParaRPr lang="th-TH" altLang="th-TH" b="1">
              <a:latin typeface="Courier New" pitchFamily="49" charset="0"/>
            </a:endParaRPr>
          </a:p>
          <a:p>
            <a:r>
              <a:rPr lang="en-US" altLang="th-TH" b="1">
                <a:latin typeface="Courier New" pitchFamily="49" charset="0"/>
              </a:rPr>
              <a:t>M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th-TH" altLang="th-TH" b="1">
                <a:latin typeface="Courier New" pitchFamily="49" charset="0"/>
                <a:sym typeface="Symbol" pitchFamily="18" charset="2"/>
              </a:rPr>
              <a:t></a:t>
            </a:r>
            <a:r>
              <a:rPr lang="th-TH" altLang="th-TH" b="1">
                <a:latin typeface="Courier New" pitchFamily="49" charset="0"/>
              </a:rPr>
              <a:t> *</a:t>
            </a:r>
          </a:p>
          <a:p>
            <a:r>
              <a:rPr lang="en-US" altLang="th-TH" b="1">
                <a:latin typeface="Courier New" pitchFamily="49" charset="0"/>
              </a:rPr>
              <a:t>F</a:t>
            </a:r>
            <a:r>
              <a:rPr lang="th-TH" altLang="th-TH" b="1">
                <a:latin typeface="Courier New" pitchFamily="49" charset="0"/>
              </a:rPr>
              <a:t> </a:t>
            </a:r>
            <a:r>
              <a:rPr lang="th-TH" altLang="th-TH" b="1">
                <a:latin typeface="Courier New" pitchFamily="49" charset="0"/>
                <a:sym typeface="Symbol" pitchFamily="18" charset="2"/>
              </a:rPr>
              <a:t></a:t>
            </a:r>
            <a:r>
              <a:rPr lang="th-TH" altLang="th-TH" b="1">
                <a:latin typeface="Courier New" pitchFamily="49" charset="0"/>
              </a:rPr>
              <a:t> ( </a:t>
            </a:r>
            <a:r>
              <a:rPr lang="en-US" altLang="th-TH" b="1">
                <a:latin typeface="Courier New" pitchFamily="49" charset="0"/>
              </a:rPr>
              <a:t>E</a:t>
            </a:r>
            <a:r>
              <a:rPr lang="th-TH" altLang="th-TH" b="1">
                <a:latin typeface="Courier New" pitchFamily="49" charset="0"/>
              </a:rPr>
              <a:t> ) | n</a:t>
            </a:r>
          </a:p>
        </p:txBody>
      </p:sp>
      <p:sp>
        <p:nvSpPr>
          <p:cNvPr id="70701" name="Text Box 45"/>
          <p:cNvSpPr txBox="1">
            <a:spLocks noChangeArrowheads="1"/>
          </p:cNvSpPr>
          <p:nvPr/>
        </p:nvSpPr>
        <p:spPr bwMode="auto">
          <a:xfrm>
            <a:off x="3419475" y="511651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T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02" name="Text Box 46"/>
          <p:cNvSpPr txBox="1">
            <a:spLocks noChangeArrowheads="1"/>
          </p:cNvSpPr>
          <p:nvPr/>
        </p:nvSpPr>
        <p:spPr bwMode="auto">
          <a:xfrm>
            <a:off x="3419475" y="569277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X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03" name="Text Box 47"/>
          <p:cNvSpPr txBox="1">
            <a:spLocks noChangeArrowheads="1"/>
          </p:cNvSpPr>
          <p:nvPr/>
        </p:nvSpPr>
        <p:spPr bwMode="auto">
          <a:xfrm>
            <a:off x="3419475" y="4541838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F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04" name="Text Box 48"/>
          <p:cNvSpPr txBox="1">
            <a:spLocks noChangeArrowheads="1"/>
          </p:cNvSpPr>
          <p:nvPr/>
        </p:nvSpPr>
        <p:spPr bwMode="auto">
          <a:xfrm>
            <a:off x="3419475" y="511651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N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05" name="Text Box 49"/>
          <p:cNvSpPr txBox="1">
            <a:spLocks noChangeArrowheads="1"/>
          </p:cNvSpPr>
          <p:nvPr/>
        </p:nvSpPr>
        <p:spPr bwMode="auto">
          <a:xfrm>
            <a:off x="3419475" y="4541838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)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06" name="Text Box 50"/>
          <p:cNvSpPr txBox="1">
            <a:spLocks noChangeArrowheads="1"/>
          </p:cNvSpPr>
          <p:nvPr/>
        </p:nvSpPr>
        <p:spPr bwMode="auto">
          <a:xfrm>
            <a:off x="3419475" y="396557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E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07" name="Text Box 51"/>
          <p:cNvSpPr txBox="1">
            <a:spLocks noChangeArrowheads="1"/>
          </p:cNvSpPr>
          <p:nvPr/>
        </p:nvSpPr>
        <p:spPr bwMode="auto">
          <a:xfrm>
            <a:off x="3419475" y="338931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(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08" name="Text Box 52"/>
          <p:cNvSpPr txBox="1">
            <a:spLocks noChangeArrowheads="1"/>
          </p:cNvSpPr>
          <p:nvPr/>
        </p:nvSpPr>
        <p:spPr bwMode="auto">
          <a:xfrm>
            <a:off x="3419475" y="338931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T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09" name="Text Box 53"/>
          <p:cNvSpPr txBox="1">
            <a:spLocks noChangeArrowheads="1"/>
          </p:cNvSpPr>
          <p:nvPr/>
        </p:nvSpPr>
        <p:spPr bwMode="auto">
          <a:xfrm>
            <a:off x="3419475" y="396557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X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10" name="Text Box 54"/>
          <p:cNvSpPr txBox="1">
            <a:spLocks noChangeArrowheads="1"/>
          </p:cNvSpPr>
          <p:nvPr/>
        </p:nvSpPr>
        <p:spPr bwMode="auto">
          <a:xfrm>
            <a:off x="3419475" y="2813050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F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11" name="Text Box 55"/>
          <p:cNvSpPr txBox="1">
            <a:spLocks noChangeArrowheads="1"/>
          </p:cNvSpPr>
          <p:nvPr/>
        </p:nvSpPr>
        <p:spPr bwMode="auto">
          <a:xfrm>
            <a:off x="3419475" y="338931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N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12" name="Text Box 56"/>
          <p:cNvSpPr txBox="1">
            <a:spLocks noChangeArrowheads="1"/>
          </p:cNvSpPr>
          <p:nvPr/>
        </p:nvSpPr>
        <p:spPr bwMode="auto">
          <a:xfrm>
            <a:off x="3419475" y="2813050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n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13" name="Line 57"/>
          <p:cNvSpPr>
            <a:spLocks noChangeShapeType="1"/>
          </p:cNvSpPr>
          <p:nvPr/>
        </p:nvSpPr>
        <p:spPr bwMode="auto">
          <a:xfrm flipV="1">
            <a:off x="5219700" y="2349500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70714" name="Line 58"/>
          <p:cNvSpPr>
            <a:spLocks noChangeShapeType="1"/>
          </p:cNvSpPr>
          <p:nvPr/>
        </p:nvSpPr>
        <p:spPr bwMode="auto">
          <a:xfrm flipV="1">
            <a:off x="5653088" y="2349500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70715" name="Text Box 59"/>
          <p:cNvSpPr txBox="1">
            <a:spLocks noChangeArrowheads="1"/>
          </p:cNvSpPr>
          <p:nvPr/>
        </p:nvSpPr>
        <p:spPr bwMode="auto">
          <a:xfrm>
            <a:off x="3419475" y="2813050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A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16" name="Text Box 60"/>
          <p:cNvSpPr txBox="1">
            <a:spLocks noChangeArrowheads="1"/>
          </p:cNvSpPr>
          <p:nvPr/>
        </p:nvSpPr>
        <p:spPr bwMode="auto">
          <a:xfrm>
            <a:off x="3419475" y="338931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T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17" name="Text Box 61"/>
          <p:cNvSpPr txBox="1">
            <a:spLocks noChangeArrowheads="1"/>
          </p:cNvSpPr>
          <p:nvPr/>
        </p:nvSpPr>
        <p:spPr bwMode="auto">
          <a:xfrm>
            <a:off x="3419475" y="396557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X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18" name="Text Box 62"/>
          <p:cNvSpPr txBox="1">
            <a:spLocks noChangeArrowheads="1"/>
          </p:cNvSpPr>
          <p:nvPr/>
        </p:nvSpPr>
        <p:spPr bwMode="auto">
          <a:xfrm>
            <a:off x="3419475" y="2813050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+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19" name="Line 63"/>
          <p:cNvSpPr>
            <a:spLocks noChangeShapeType="1"/>
          </p:cNvSpPr>
          <p:nvPr/>
        </p:nvSpPr>
        <p:spPr bwMode="auto">
          <a:xfrm flipV="1">
            <a:off x="6084888" y="2349500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70720" name="Text Box 64"/>
          <p:cNvSpPr txBox="1">
            <a:spLocks noChangeArrowheads="1"/>
          </p:cNvSpPr>
          <p:nvPr/>
        </p:nvSpPr>
        <p:spPr bwMode="auto">
          <a:xfrm>
            <a:off x="3419475" y="2813050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F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21" name="Text Box 65"/>
          <p:cNvSpPr txBox="1">
            <a:spLocks noChangeArrowheads="1"/>
          </p:cNvSpPr>
          <p:nvPr/>
        </p:nvSpPr>
        <p:spPr bwMode="auto">
          <a:xfrm>
            <a:off x="3419475" y="338931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N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22" name="Text Box 66"/>
          <p:cNvSpPr txBox="1">
            <a:spLocks noChangeArrowheads="1"/>
          </p:cNvSpPr>
          <p:nvPr/>
        </p:nvSpPr>
        <p:spPr bwMode="auto">
          <a:xfrm>
            <a:off x="3419475" y="166052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(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23" name="Text Box 67"/>
          <p:cNvSpPr txBox="1">
            <a:spLocks noChangeArrowheads="1"/>
          </p:cNvSpPr>
          <p:nvPr/>
        </p:nvSpPr>
        <p:spPr bwMode="auto">
          <a:xfrm>
            <a:off x="3419475" y="2236788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E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24" name="Text Box 68"/>
          <p:cNvSpPr txBox="1">
            <a:spLocks noChangeArrowheads="1"/>
          </p:cNvSpPr>
          <p:nvPr/>
        </p:nvSpPr>
        <p:spPr bwMode="auto">
          <a:xfrm>
            <a:off x="3419475" y="2813050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)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25" name="Text Box 69"/>
          <p:cNvSpPr txBox="1">
            <a:spLocks noChangeArrowheads="1"/>
          </p:cNvSpPr>
          <p:nvPr/>
        </p:nvSpPr>
        <p:spPr bwMode="auto">
          <a:xfrm>
            <a:off x="3419475" y="162877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T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26" name="Text Box 70"/>
          <p:cNvSpPr txBox="1">
            <a:spLocks noChangeArrowheads="1"/>
          </p:cNvSpPr>
          <p:nvPr/>
        </p:nvSpPr>
        <p:spPr bwMode="auto">
          <a:xfrm>
            <a:off x="3419475" y="2205038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X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27" name="Text Box 71"/>
          <p:cNvSpPr txBox="1">
            <a:spLocks noChangeArrowheads="1"/>
          </p:cNvSpPr>
          <p:nvPr/>
        </p:nvSpPr>
        <p:spPr bwMode="auto">
          <a:xfrm>
            <a:off x="3419475" y="105251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F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28" name="Text Box 72"/>
          <p:cNvSpPr txBox="1">
            <a:spLocks noChangeArrowheads="1"/>
          </p:cNvSpPr>
          <p:nvPr/>
        </p:nvSpPr>
        <p:spPr bwMode="auto">
          <a:xfrm>
            <a:off x="3419475" y="162877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N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29" name="Text Box 73"/>
          <p:cNvSpPr txBox="1">
            <a:spLocks noChangeArrowheads="1"/>
          </p:cNvSpPr>
          <p:nvPr/>
        </p:nvSpPr>
        <p:spPr bwMode="auto">
          <a:xfrm>
            <a:off x="3419475" y="105251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n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30" name="Line 74"/>
          <p:cNvSpPr>
            <a:spLocks noChangeShapeType="1"/>
          </p:cNvSpPr>
          <p:nvPr/>
        </p:nvSpPr>
        <p:spPr bwMode="auto">
          <a:xfrm flipV="1">
            <a:off x="6516688" y="2349500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70731" name="Line 75"/>
          <p:cNvSpPr>
            <a:spLocks noChangeShapeType="1"/>
          </p:cNvSpPr>
          <p:nvPr/>
        </p:nvSpPr>
        <p:spPr bwMode="auto">
          <a:xfrm flipV="1">
            <a:off x="6948488" y="2349500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70732" name="Line 76"/>
          <p:cNvSpPr>
            <a:spLocks noChangeShapeType="1"/>
          </p:cNvSpPr>
          <p:nvPr/>
        </p:nvSpPr>
        <p:spPr bwMode="auto">
          <a:xfrm flipV="1">
            <a:off x="7380288" y="2349500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70733" name="Text Box 77"/>
          <p:cNvSpPr txBox="1">
            <a:spLocks noChangeArrowheads="1"/>
          </p:cNvSpPr>
          <p:nvPr/>
        </p:nvSpPr>
        <p:spPr bwMode="auto">
          <a:xfrm>
            <a:off x="3419475" y="400526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M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34" name="Text Box 78"/>
          <p:cNvSpPr txBox="1">
            <a:spLocks noChangeArrowheads="1"/>
          </p:cNvSpPr>
          <p:nvPr/>
        </p:nvSpPr>
        <p:spPr bwMode="auto">
          <a:xfrm>
            <a:off x="3419475" y="458152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F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35" name="Text Box 79"/>
          <p:cNvSpPr txBox="1">
            <a:spLocks noChangeArrowheads="1"/>
          </p:cNvSpPr>
          <p:nvPr/>
        </p:nvSpPr>
        <p:spPr bwMode="auto">
          <a:xfrm>
            <a:off x="3419475" y="5157788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N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36" name="Text Box 80"/>
          <p:cNvSpPr txBox="1">
            <a:spLocks noChangeArrowheads="1"/>
          </p:cNvSpPr>
          <p:nvPr/>
        </p:nvSpPr>
        <p:spPr bwMode="auto">
          <a:xfrm>
            <a:off x="3419475" y="400526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*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37" name="Line 81"/>
          <p:cNvSpPr>
            <a:spLocks noChangeShapeType="1"/>
          </p:cNvSpPr>
          <p:nvPr/>
        </p:nvSpPr>
        <p:spPr bwMode="auto">
          <a:xfrm flipV="1">
            <a:off x="7812088" y="2349500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70738" name="Text Box 82"/>
          <p:cNvSpPr txBox="1">
            <a:spLocks noChangeArrowheads="1"/>
          </p:cNvSpPr>
          <p:nvPr/>
        </p:nvSpPr>
        <p:spPr bwMode="auto">
          <a:xfrm>
            <a:off x="3419475" y="458152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 n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70739" name="Line 83"/>
          <p:cNvSpPr>
            <a:spLocks noChangeShapeType="1"/>
          </p:cNvSpPr>
          <p:nvPr/>
        </p:nvSpPr>
        <p:spPr bwMode="auto">
          <a:xfrm flipV="1">
            <a:off x="8243888" y="2349500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70740" name="Text Box 84"/>
          <p:cNvSpPr txBox="1">
            <a:spLocks noChangeArrowheads="1"/>
          </p:cNvSpPr>
          <p:nvPr/>
        </p:nvSpPr>
        <p:spPr bwMode="auto">
          <a:xfrm>
            <a:off x="2914650" y="4005263"/>
            <a:ext cx="18319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solidFill>
                  <a:srgbClr val="FF0066"/>
                </a:solidFill>
                <a:latin typeface="Lucida Sans Unicode" pitchFamily="34" charset="0"/>
              </a:rPr>
              <a:t>Finished</a:t>
            </a:r>
            <a:endParaRPr lang="th-TH" altLang="th-TH" sz="3200" b="1">
              <a:solidFill>
                <a:srgbClr val="FF0066"/>
              </a:solidFill>
              <a:latin typeface="Lucida Sans Unicode" pitchFamily="34" charset="0"/>
            </a:endParaRPr>
          </a:p>
        </p:txBody>
      </p:sp>
      <p:sp>
        <p:nvSpPr>
          <p:cNvPr id="70741" name="Text Box 85"/>
          <p:cNvSpPr txBox="1">
            <a:spLocks noChangeArrowheads="1"/>
          </p:cNvSpPr>
          <p:nvPr/>
        </p:nvSpPr>
        <p:spPr bwMode="auto">
          <a:xfrm>
            <a:off x="468313" y="1196975"/>
            <a:ext cx="2952750" cy="513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th-TH" sz="1800" b="1">
                <a:latin typeface="Courier New" pitchFamily="49" charset="0"/>
              </a:rPr>
              <a:t>E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</a:t>
            </a:r>
            <a:r>
              <a:rPr lang="en-US" altLang="th-TH" sz="1800" b="1">
                <a:latin typeface="Courier New" pitchFamily="49" charset="0"/>
              </a:rPr>
              <a:t>TX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FNX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E)NX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TX)NX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FNX)NX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NX)NX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ATX)NX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TX)NX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FNX)NX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E)NX)NX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TX)NX)NX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FNX)NX)NX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(n+(n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NX)NX)NX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(n+(n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X)NX)NX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(n+(n)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NX)NX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(n+(n)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X)NX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(n+(n))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(n+(n))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MFNX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(n+(n))*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FNX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(n+(n))*n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NX </a:t>
            </a:r>
            <a:r>
              <a:rPr lang="en-US" altLang="th-TH" sz="1800">
                <a:latin typeface="Courier New" pitchFamily="49" charset="0"/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(n+(n))*n</a:t>
            </a:r>
            <a:r>
              <a:rPr lang="en-US" altLang="th-TH" sz="1800" b="1">
                <a:latin typeface="Courier New" pitchFamily="49" charset="0"/>
                <a:sym typeface="Symbol" pitchFamily="18" charset="2"/>
              </a:rPr>
              <a:t>X</a:t>
            </a:r>
            <a:r>
              <a:rPr lang="en-US" altLang="th-TH" sz="1800" b="1">
                <a:sym typeface="Symbol" pitchFamily="18" charset="2"/>
              </a:rPr>
              <a:t> </a:t>
            </a:r>
            <a:r>
              <a:rPr lang="en-US" altLang="th-TH" sz="1800"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r>
              <a:rPr lang="en-US" altLang="th-TH" sz="1800">
                <a:latin typeface="Courier New" pitchFamily="49" charset="0"/>
                <a:sym typeface="Symbol" pitchFamily="18" charset="2"/>
              </a:rPr>
              <a:t>(n+(n))*n</a:t>
            </a:r>
            <a:endParaRPr lang="th-TH" altLang="th-TH" sz="1800">
              <a:latin typeface="Courier New" pitchFamily="49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70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70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70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70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0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0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0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1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62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70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70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0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0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0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0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0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0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70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70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22943E-6 L 0.04722 -4.22943E-6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706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1" dur="indefinite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02" dur="indefinite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03" dur="indefinite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70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70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25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26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7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9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50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51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0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0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70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70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22943E-6 L 0.0474 -4.22943E-6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707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81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2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3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95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6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7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3" dur="500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70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70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70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70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70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70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24" dur="indefinite"/>
                                        <p:tgtEl>
                                          <p:spTgt spid="70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25" dur="indefinite"/>
                                        <p:tgtEl>
                                          <p:spTgt spid="70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26" dur="indefinite"/>
                                        <p:tgtEl>
                                          <p:spTgt spid="70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2" dur="500"/>
                                        <p:tgtEl>
                                          <p:spTgt spid="70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/>
                                        <p:tgtEl>
                                          <p:spTgt spid="70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70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70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3" dur="500"/>
                                        <p:tgtEl>
                                          <p:spTgt spid="70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/>
                                        <p:tgtEl>
                                          <p:spTgt spid="70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22943E-6 L 0.0474 -4.22943E-6 " pathEditMode="relative" rAng="0" ptsTypes="AA">
                                      <p:cBhvr>
                                        <p:cTn id="247" dur="2000" fill="hold"/>
                                        <p:tgtEl>
                                          <p:spTgt spid="707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56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7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58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4" dur="500"/>
                                        <p:tgtEl>
                                          <p:spTgt spid="70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5" dur="500"/>
                                        <p:tgtEl>
                                          <p:spTgt spid="70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7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7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70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70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80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81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82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8" dur="500"/>
                                        <p:tgtEl>
                                          <p:spTgt spid="70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9" dur="500"/>
                                        <p:tgtEl>
                                          <p:spTgt spid="70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7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7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7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0" dur="500" fill="hold"/>
                                        <p:tgtEl>
                                          <p:spTgt spid="7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4" dur="500" fill="hold"/>
                                        <p:tgtEl>
                                          <p:spTgt spid="7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7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 nodeType="clickPar">
                      <p:stCondLst>
                        <p:cond delay="indefinite"/>
                      </p:stCondLst>
                      <p:childTnLst>
                        <p:par>
                          <p:cTn id="3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8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9" dur="500"/>
                                        <p:tgtEl>
                                          <p:spTgt spid="7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0" dur="500"/>
                                        <p:tgtEl>
                                          <p:spTgt spid="7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22943E-6 L 0.0474 -4.22943E-6 " pathEditMode="relative" rAng="0" ptsTypes="AA">
                                      <p:cBhvr>
                                        <p:cTn id="313" dur="2000" fill="hold"/>
                                        <p:tgtEl>
                                          <p:spTgt spid="707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 nodeType="clickPar">
                      <p:stCondLst>
                        <p:cond delay="indefinite"/>
                      </p:stCondLst>
                      <p:childTnLst>
                        <p:par>
                          <p:cTn id="3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6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17" dur="indefinite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8" dur="indefinite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19" dur="indefinite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5" dur="500"/>
                                        <p:tgtEl>
                                          <p:spTgt spid="7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6" dur="500"/>
                                        <p:tgtEl>
                                          <p:spTgt spid="7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7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7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7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7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 nodeType="clickPar">
                      <p:stCondLst>
                        <p:cond delay="indefinite"/>
                      </p:stCondLst>
                      <p:childTnLst>
                        <p:par>
                          <p:cTn id="3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0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41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42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43" dur="indefinite"/>
                                        <p:tgtEl>
                                          <p:spTgt spid="70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 nodeType="clickPar">
                      <p:stCondLst>
                        <p:cond delay="indefinite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9" dur="500"/>
                                        <p:tgtEl>
                                          <p:spTgt spid="7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0" dur="500"/>
                                        <p:tgtEl>
                                          <p:spTgt spid="7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5" dur="500" fill="hold"/>
                                        <p:tgtEl>
                                          <p:spTgt spid="7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6" dur="500" fill="hold"/>
                                        <p:tgtEl>
                                          <p:spTgt spid="7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0" dur="500" fill="hold"/>
                                        <p:tgtEl>
                                          <p:spTgt spid="7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1" dur="500" fill="hold"/>
                                        <p:tgtEl>
                                          <p:spTgt spid="7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 nodeType="clickPar">
                      <p:stCondLst>
                        <p:cond delay="indefinite"/>
                      </p:stCondLst>
                      <p:childTnLst>
                        <p:par>
                          <p:cTn id="3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4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65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66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67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 nodeType="clickPar">
                      <p:stCondLst>
                        <p:cond delay="indefinite"/>
                      </p:stCondLst>
                      <p:childTnLst>
                        <p:par>
                          <p:cTn id="3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2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3" dur="500"/>
                                        <p:tgtEl>
                                          <p:spTgt spid="7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4" dur="500"/>
                                        <p:tgtEl>
                                          <p:spTgt spid="7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7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0" dur="500" fill="hold"/>
                                        <p:tgtEl>
                                          <p:spTgt spid="7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 nodeType="clickPar">
                      <p:stCondLst>
                        <p:cond delay="indefinite"/>
                      </p:stCondLst>
                      <p:childTnLst>
                        <p:par>
                          <p:cTn id="3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3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4" dur="500"/>
                                        <p:tgtEl>
                                          <p:spTgt spid="7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5" dur="500"/>
                                        <p:tgtEl>
                                          <p:spTgt spid="7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22943E-6 L 0.0474 -4.22943E-6 " pathEditMode="relative" rAng="0" ptsTypes="AA">
                                      <p:cBhvr>
                                        <p:cTn id="393" dur="2000" fill="hold"/>
                                        <p:tgtEl>
                                          <p:spTgt spid="707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 nodeType="clickPar">
                      <p:stCondLst>
                        <p:cond delay="indefinite"/>
                      </p:stCondLst>
                      <p:childTnLst>
                        <p:par>
                          <p:cTn id="3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6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97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98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99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 nodeType="clickPar">
                      <p:stCondLst>
                        <p:cond delay="indefinite"/>
                      </p:stCondLst>
                      <p:childTnLst>
                        <p:par>
                          <p:cTn id="4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4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5" dur="500"/>
                                        <p:tgtEl>
                                          <p:spTgt spid="7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6" dur="500"/>
                                        <p:tgtEl>
                                          <p:spTgt spid="7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 nodeType="clickPar">
                      <p:stCondLst>
                        <p:cond delay="indefinite"/>
                      </p:stCondLst>
                      <p:childTnLst>
                        <p:par>
                          <p:cTn id="4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0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11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12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13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 nodeType="clickPar">
                      <p:stCondLst>
                        <p:cond delay="indefinite"/>
                      </p:stCondLst>
                      <p:childTnLst>
                        <p:par>
                          <p:cTn id="4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8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9" dur="500"/>
                                        <p:tgtEl>
                                          <p:spTgt spid="7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0" dur="500"/>
                                        <p:tgtEl>
                                          <p:spTgt spid="7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 nodeType="clickPar">
                      <p:stCondLst>
                        <p:cond delay="indefinite"/>
                      </p:stCondLst>
                      <p:childTnLst>
                        <p:par>
                          <p:cTn id="4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4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5" dur="500"/>
                                        <p:tgtEl>
                                          <p:spTgt spid="7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6" dur="500"/>
                                        <p:tgtEl>
                                          <p:spTgt spid="7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22943E-6 L 0.0474 -4.22943E-6 " pathEditMode="relative" rAng="0" ptsTypes="AA">
                                      <p:cBhvr>
                                        <p:cTn id="433" dur="2000" fill="hold"/>
                                        <p:tgtEl>
                                          <p:spTgt spid="707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 nodeType="clickPar">
                      <p:stCondLst>
                        <p:cond delay="indefinite"/>
                      </p:stCondLst>
                      <p:childTnLst>
                        <p:par>
                          <p:cTn id="4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6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37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38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39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 nodeType="clickPar">
                      <p:stCondLst>
                        <p:cond delay="indefinite"/>
                      </p:stCondLst>
                      <p:childTnLst>
                        <p:par>
                          <p:cTn id="4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4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5" dur="500"/>
                                        <p:tgtEl>
                                          <p:spTgt spid="7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6" dur="500"/>
                                        <p:tgtEl>
                                          <p:spTgt spid="7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 nodeType="clickPar">
                      <p:stCondLst>
                        <p:cond delay="indefinite"/>
                      </p:stCondLst>
                      <p:childTnLst>
                        <p:par>
                          <p:cTn id="4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0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51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52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53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 nodeType="clickPar">
                      <p:stCondLst>
                        <p:cond delay="indefinite"/>
                      </p:stCondLst>
                      <p:childTnLst>
                        <p:par>
                          <p:cTn id="4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8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9" dur="500"/>
                                        <p:tgtEl>
                                          <p:spTgt spid="70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0" dur="500"/>
                                        <p:tgtEl>
                                          <p:spTgt spid="70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 nodeType="clickPar">
                      <p:stCondLst>
                        <p:cond delay="indefinite"/>
                      </p:stCondLst>
                      <p:childTnLst>
                        <p:par>
                          <p:cTn id="4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4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5" dur="500"/>
                                        <p:tgtEl>
                                          <p:spTgt spid="70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6" dur="500"/>
                                        <p:tgtEl>
                                          <p:spTgt spid="70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22943E-6 L 0.0474 -4.22943E-6 " pathEditMode="relative" rAng="0" ptsTypes="AA">
                                      <p:cBhvr>
                                        <p:cTn id="473" dur="2000" fill="hold"/>
                                        <p:tgtEl>
                                          <p:spTgt spid="707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 nodeType="clickPar">
                      <p:stCondLst>
                        <p:cond delay="indefinite"/>
                      </p:stCondLst>
                      <p:childTnLst>
                        <p:par>
                          <p:cTn id="4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6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77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78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79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2" fill="hold" nodeType="clickPar">
                      <p:stCondLst>
                        <p:cond delay="indefinite"/>
                      </p:stCondLst>
                      <p:childTnLst>
                        <p:par>
                          <p:cTn id="4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4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5" dur="500"/>
                                        <p:tgtEl>
                                          <p:spTgt spid="70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6" dur="500"/>
                                        <p:tgtEl>
                                          <p:spTgt spid="70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1" dur="500" fill="hold"/>
                                        <p:tgtEl>
                                          <p:spTgt spid="7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2" dur="500" fill="hold"/>
                                        <p:tgtEl>
                                          <p:spTgt spid="7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6" dur="500" fill="hold"/>
                                        <p:tgtEl>
                                          <p:spTgt spid="7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7" dur="500" fill="hold"/>
                                        <p:tgtEl>
                                          <p:spTgt spid="7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1" dur="500" fill="hold"/>
                                        <p:tgtEl>
                                          <p:spTgt spid="7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2" dur="500" fill="hold"/>
                                        <p:tgtEl>
                                          <p:spTgt spid="7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 nodeType="clickPar">
                      <p:stCondLst>
                        <p:cond delay="indefinite"/>
                      </p:stCondLst>
                      <p:childTnLst>
                        <p:par>
                          <p:cTn id="5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5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06" dur="indefinite"/>
                                        <p:tgtEl>
                                          <p:spTgt spid="70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07" dur="indefinite"/>
                                        <p:tgtEl>
                                          <p:spTgt spid="70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08" dur="indefinite"/>
                                        <p:tgtEl>
                                          <p:spTgt spid="70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 nodeType="clickPar">
                      <p:stCondLst>
                        <p:cond delay="indefinite"/>
                      </p:stCondLst>
                      <p:childTnLst>
                        <p:par>
                          <p:cTn id="5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3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4" dur="500"/>
                                        <p:tgtEl>
                                          <p:spTgt spid="7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5" dur="500"/>
                                        <p:tgtEl>
                                          <p:spTgt spid="7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8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0" dur="500" fill="hold"/>
                                        <p:tgtEl>
                                          <p:spTgt spid="7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1" dur="500" fill="hold"/>
                                        <p:tgtEl>
                                          <p:spTgt spid="7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 nodeType="clickPar">
                      <p:stCondLst>
                        <p:cond delay="indefinite"/>
                      </p:stCondLst>
                      <p:childTnLst>
                        <p:par>
                          <p:cTn id="5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7" dur="500"/>
                                        <p:tgtEl>
                                          <p:spTgt spid="7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8" dur="500"/>
                                        <p:tgtEl>
                                          <p:spTgt spid="7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22943E-6 L 0.0474 -4.22943E-6 " pathEditMode="relative" rAng="0" ptsTypes="AA">
                                      <p:cBhvr>
                                        <p:cTn id="533" dur="2000" fill="hold"/>
                                        <p:tgtEl>
                                          <p:spTgt spid="707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4" fill="hold" nodeType="clickPar">
                      <p:stCondLst>
                        <p:cond delay="indefinite"/>
                      </p:stCondLst>
                      <p:childTnLst>
                        <p:par>
                          <p:cTn id="5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6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37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38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39" dur="indefinite"/>
                                        <p:tgtEl>
                                          <p:spTgt spid="70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fill="hold" nodeType="clickPar">
                      <p:stCondLst>
                        <p:cond delay="indefinite"/>
                      </p:stCondLst>
                      <p:childTnLst>
                        <p:par>
                          <p:cTn id="5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4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5" dur="500"/>
                                        <p:tgtEl>
                                          <p:spTgt spid="7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6" dur="500"/>
                                        <p:tgtEl>
                                          <p:spTgt spid="7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1" dur="500" fill="hold"/>
                                        <p:tgtEl>
                                          <p:spTgt spid="7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2" dur="500" fill="hold"/>
                                        <p:tgtEl>
                                          <p:spTgt spid="7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3" fill="hold" nodeType="clickPar">
                      <p:stCondLst>
                        <p:cond delay="indefinite"/>
                      </p:stCondLst>
                      <p:childTnLst>
                        <p:par>
                          <p:cTn id="5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5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6" dur="500"/>
                                        <p:tgtEl>
                                          <p:spTgt spid="7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7" dur="500"/>
                                        <p:tgtEl>
                                          <p:spTgt spid="7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22943E-6 L 0.0474 -4.22943E-6 " pathEditMode="relative" rAng="0" ptsTypes="AA">
                                      <p:cBhvr>
                                        <p:cTn id="564" dur="2000" fill="hold"/>
                                        <p:tgtEl>
                                          <p:spTgt spid="707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 nodeType="clickPar">
                      <p:stCondLst>
                        <p:cond delay="indefinite"/>
                      </p:stCondLst>
                      <p:childTnLst>
                        <p:par>
                          <p:cTn id="5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7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68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69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70" dur="indefinite"/>
                                        <p:tgtEl>
                                          <p:spTgt spid="70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 nodeType="clickPar">
                      <p:stCondLst>
                        <p:cond delay="indefinite"/>
                      </p:stCondLst>
                      <p:childTnLst>
                        <p:par>
                          <p:cTn id="5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5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6" dur="500"/>
                                        <p:tgtEl>
                                          <p:spTgt spid="7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7" dur="500"/>
                                        <p:tgtEl>
                                          <p:spTgt spid="7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9" fill="hold" nodeType="clickPar">
                      <p:stCondLst>
                        <p:cond delay="indefinite"/>
                      </p:stCondLst>
                      <p:childTnLst>
                        <p:par>
                          <p:cTn id="5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1" presetID="5" presetClass="emph" presetSubtype="5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82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83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84" dur="indefinite"/>
                                        <p:tgtEl>
                                          <p:spTgt spid="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1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 nodeType="clickPar">
                      <p:stCondLst>
                        <p:cond delay="indefinite"/>
                      </p:stCondLst>
                      <p:childTnLst>
                        <p:par>
                          <p:cTn id="5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9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0" dur="500"/>
                                        <p:tgtEl>
                                          <p:spTgt spid="70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1" dur="500"/>
                                        <p:tgtEl>
                                          <p:spTgt spid="70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3" fill="hold" nodeType="clickPar">
                      <p:stCondLst>
                        <p:cond delay="indefinite"/>
                      </p:stCondLst>
                      <p:childTnLst>
                        <p:par>
                          <p:cTn id="5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8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99" dur="2000" fill="hold"/>
                                        <p:tgtEl>
                                          <p:spTgt spid="7074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96" grpId="0" animBg="1"/>
      <p:bldP spid="70696" grpId="1" animBg="1"/>
      <p:bldP spid="70698" grpId="0" animBg="1"/>
      <p:bldP spid="70698" grpId="1" animBg="1"/>
      <p:bldP spid="70701" grpId="0" animBg="1"/>
      <p:bldP spid="70701" grpId="1" animBg="1"/>
      <p:bldP spid="70702" grpId="0" animBg="1"/>
      <p:bldP spid="70702" grpId="1" animBg="1"/>
      <p:bldP spid="70703" grpId="0" animBg="1"/>
      <p:bldP spid="70703" grpId="1" animBg="1"/>
      <p:bldP spid="70704" grpId="0" animBg="1"/>
      <p:bldP spid="70704" grpId="1" animBg="1"/>
      <p:bldP spid="70705" grpId="0" animBg="1"/>
      <p:bldP spid="70705" grpId="1" animBg="1"/>
      <p:bldP spid="70706" grpId="0" animBg="1"/>
      <p:bldP spid="70706" grpId="1" animBg="1"/>
      <p:bldP spid="70707" grpId="0" animBg="1"/>
      <p:bldP spid="70707" grpId="1" animBg="1"/>
      <p:bldP spid="70708" grpId="0" animBg="1"/>
      <p:bldP spid="70708" grpId="1" animBg="1"/>
      <p:bldP spid="70709" grpId="0" animBg="1"/>
      <p:bldP spid="70709" grpId="1" animBg="1"/>
      <p:bldP spid="70710" grpId="0" animBg="1"/>
      <p:bldP spid="70710" grpId="1" animBg="1"/>
      <p:bldP spid="70711" grpId="0" animBg="1"/>
      <p:bldP spid="70711" grpId="1" animBg="1"/>
      <p:bldP spid="70712" grpId="0" animBg="1"/>
      <p:bldP spid="70712" grpId="1" animBg="1"/>
      <p:bldP spid="70713" grpId="0" animBg="1"/>
      <p:bldP spid="70713" grpId="1" animBg="1"/>
      <p:bldP spid="70713" grpId="2" animBg="1"/>
      <p:bldP spid="70714" grpId="0" animBg="1"/>
      <p:bldP spid="70714" grpId="1" animBg="1"/>
      <p:bldP spid="70714" grpId="2" animBg="1"/>
      <p:bldP spid="70715" grpId="0" animBg="1"/>
      <p:bldP spid="70715" grpId="1" animBg="1"/>
      <p:bldP spid="70716" grpId="0" animBg="1"/>
      <p:bldP spid="70716" grpId="1" animBg="1"/>
      <p:bldP spid="70717" grpId="0" animBg="1"/>
      <p:bldP spid="70717" grpId="1" animBg="1"/>
      <p:bldP spid="70718" grpId="0" animBg="1"/>
      <p:bldP spid="70718" grpId="1" animBg="1"/>
      <p:bldP spid="70719" grpId="0" animBg="1"/>
      <p:bldP spid="70719" grpId="1" animBg="1"/>
      <p:bldP spid="70719" grpId="2" animBg="1"/>
      <p:bldP spid="70720" grpId="0" animBg="1"/>
      <p:bldP spid="70720" grpId="1" animBg="1"/>
      <p:bldP spid="70721" grpId="0" animBg="1"/>
      <p:bldP spid="70721" grpId="1" animBg="1"/>
      <p:bldP spid="70722" grpId="0" animBg="1"/>
      <p:bldP spid="70722" grpId="1" animBg="1"/>
      <p:bldP spid="70723" grpId="0" animBg="1"/>
      <p:bldP spid="70723" grpId="1" animBg="1"/>
      <p:bldP spid="70724" grpId="0" animBg="1"/>
      <p:bldP spid="70724" grpId="1" animBg="1"/>
      <p:bldP spid="70725" grpId="0" animBg="1"/>
      <p:bldP spid="70725" grpId="1" animBg="1"/>
      <p:bldP spid="70726" grpId="0" animBg="1"/>
      <p:bldP spid="70726" grpId="1" animBg="1"/>
      <p:bldP spid="70727" grpId="0" animBg="1"/>
      <p:bldP spid="70727" grpId="1" animBg="1"/>
      <p:bldP spid="70728" grpId="0" animBg="1"/>
      <p:bldP spid="70728" grpId="1" animBg="1"/>
      <p:bldP spid="70729" grpId="0" animBg="1"/>
      <p:bldP spid="70729" grpId="1" animBg="1"/>
      <p:bldP spid="70730" grpId="0" animBg="1"/>
      <p:bldP spid="70730" grpId="1" animBg="1"/>
      <p:bldP spid="70730" grpId="2" animBg="1"/>
      <p:bldP spid="70731" grpId="0" animBg="1"/>
      <p:bldP spid="70731" grpId="1" animBg="1"/>
      <p:bldP spid="70731" grpId="2" animBg="1"/>
      <p:bldP spid="70732" grpId="0" animBg="1"/>
      <p:bldP spid="70732" grpId="1" animBg="1"/>
      <p:bldP spid="70732" grpId="2" animBg="1"/>
      <p:bldP spid="70733" grpId="0" animBg="1"/>
      <p:bldP spid="70733" grpId="1" animBg="1"/>
      <p:bldP spid="70734" grpId="0" animBg="1"/>
      <p:bldP spid="70734" grpId="1" animBg="1"/>
      <p:bldP spid="70735" grpId="0" animBg="1"/>
      <p:bldP spid="70735" grpId="1" animBg="1"/>
      <p:bldP spid="70736" grpId="1" animBg="1"/>
      <p:bldP spid="70736" grpId="2" animBg="1"/>
      <p:bldP spid="70737" grpId="0" animBg="1"/>
      <p:bldP spid="70737" grpId="1" animBg="1"/>
      <p:bldP spid="70737" grpId="2" animBg="1"/>
      <p:bldP spid="70738" grpId="0" animBg="1"/>
      <p:bldP spid="70738" grpId="1" animBg="1"/>
      <p:bldP spid="70739" grpId="0" animBg="1"/>
      <p:bldP spid="70739" grpId="1" animBg="1"/>
      <p:bldP spid="70740" grpId="0"/>
      <p:bldP spid="7074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D96A0-FC0A-42CF-B8E5-EB483C68E434}" type="slidenum">
              <a:rPr lang="en-US" altLang="th-TH"/>
              <a:pPr/>
              <a:t>15</a:t>
            </a:fld>
            <a:endParaRPr lang="th-TH" altLang="th-TH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LL(1) Parsing Algorithm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h-TH" altLang="th-TH" sz="2400">
                <a:latin typeface="Arial" pitchFamily="34" charset="0"/>
              </a:rPr>
              <a:t>Push the start symbol into the stack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400">
                <a:latin typeface="Arial" pitchFamily="34" charset="0"/>
              </a:rPr>
              <a:t>WHILE stack is not empty ($ is not on top of stack) and the stream of tokens is not empty (the next input token is not $)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400">
                <a:latin typeface="Arial" pitchFamily="34" charset="0"/>
              </a:rPr>
              <a:t>	SWITCH (Top of stack, next token)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th-TH" altLang="th-TH" sz="2400">
                <a:latin typeface="Arial" pitchFamily="34" charset="0"/>
              </a:rPr>
              <a:t>	</a:t>
            </a:r>
            <a:r>
              <a:rPr lang="th-TH" altLang="th-TH" sz="2400">
                <a:solidFill>
                  <a:srgbClr val="FF0066"/>
                </a:solidFill>
                <a:latin typeface="Arial" pitchFamily="34" charset="0"/>
              </a:rPr>
              <a:t>CASE (terminal a, a):		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th-TH" altLang="th-TH" sz="2400">
                <a:solidFill>
                  <a:srgbClr val="FF0066"/>
                </a:solidFill>
                <a:latin typeface="Arial" pitchFamily="34" charset="0"/>
              </a:rPr>
              <a:t>		Pop stack;	Get next token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th-TH" altLang="th-TH" sz="2400">
                <a:latin typeface="Arial" pitchFamily="34" charset="0"/>
              </a:rPr>
              <a:t>	</a:t>
            </a:r>
            <a:r>
              <a:rPr lang="th-TH" altLang="th-TH" sz="2400">
                <a:solidFill>
                  <a:srgbClr val="2BAEAB"/>
                </a:solidFill>
                <a:latin typeface="Arial" pitchFamily="34" charset="0"/>
              </a:rPr>
              <a:t>CASE (nonterminal A, terminal a):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th-TH" altLang="th-TH" sz="2400">
                <a:solidFill>
                  <a:srgbClr val="2BAEAB"/>
                </a:solidFill>
                <a:latin typeface="Arial" pitchFamily="34" charset="0"/>
              </a:rPr>
              <a:t>		IF the parsing table entry M[A, a] is not empty  THEN </a:t>
            </a:r>
          </a:p>
          <a:p>
            <a:pPr lvl="2">
              <a:lnSpc>
                <a:spcPct val="80000"/>
              </a:lnSpc>
              <a:buFont typeface="Wingdings" pitchFamily="2" charset="2"/>
              <a:buNone/>
            </a:pPr>
            <a:r>
              <a:rPr lang="th-TH" altLang="th-TH">
                <a:solidFill>
                  <a:srgbClr val="2BAEAB"/>
                </a:solidFill>
                <a:latin typeface="Arial" pitchFamily="34" charset="0"/>
              </a:rPr>
              <a:t>	Get A </a:t>
            </a:r>
            <a:r>
              <a:rPr lang="th-TH" altLang="th-TH">
                <a:solidFill>
                  <a:srgbClr val="2BAEAB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>
                <a:solidFill>
                  <a:srgbClr val="2BAEAB"/>
                </a:solidFill>
                <a:latin typeface="Arial" pitchFamily="34" charset="0"/>
              </a:rPr>
              <a:t>X</a:t>
            </a:r>
            <a:r>
              <a:rPr lang="th-TH" altLang="th-TH" baseline="-25000">
                <a:solidFill>
                  <a:srgbClr val="2BAEAB"/>
                </a:solidFill>
                <a:latin typeface="Arial" pitchFamily="34" charset="0"/>
              </a:rPr>
              <a:t>1</a:t>
            </a:r>
            <a:r>
              <a:rPr lang="th-TH" altLang="th-TH">
                <a:solidFill>
                  <a:srgbClr val="2BAEAB"/>
                </a:solidFill>
                <a:latin typeface="Arial" pitchFamily="34" charset="0"/>
              </a:rPr>
              <a:t> X</a:t>
            </a:r>
            <a:r>
              <a:rPr lang="th-TH" altLang="th-TH" baseline="-25000">
                <a:solidFill>
                  <a:srgbClr val="2BAEAB"/>
                </a:solidFill>
                <a:latin typeface="Arial" pitchFamily="34" charset="0"/>
              </a:rPr>
              <a:t>2</a:t>
            </a:r>
            <a:r>
              <a:rPr lang="th-TH" altLang="th-TH">
                <a:solidFill>
                  <a:srgbClr val="2BAEAB"/>
                </a:solidFill>
                <a:latin typeface="Arial" pitchFamily="34" charset="0"/>
              </a:rPr>
              <a:t> ... X</a:t>
            </a:r>
            <a:r>
              <a:rPr lang="th-TH" altLang="th-TH" baseline="-25000">
                <a:solidFill>
                  <a:srgbClr val="2BAEAB"/>
                </a:solidFill>
                <a:latin typeface="Arial" pitchFamily="34" charset="0"/>
              </a:rPr>
              <a:t>n</a:t>
            </a:r>
            <a:r>
              <a:rPr lang="th-TH" altLang="th-TH">
                <a:solidFill>
                  <a:srgbClr val="2BAEAB"/>
                </a:solidFill>
                <a:latin typeface="Arial" pitchFamily="34" charset="0"/>
              </a:rPr>
              <a:t> from the parsing table entry M[A, a] Pop stack; 	</a:t>
            </a:r>
          </a:p>
          <a:p>
            <a:pPr lvl="2">
              <a:lnSpc>
                <a:spcPct val="80000"/>
              </a:lnSpc>
              <a:buFont typeface="Wingdings" pitchFamily="2" charset="2"/>
              <a:buNone/>
            </a:pPr>
            <a:r>
              <a:rPr lang="th-TH" altLang="th-TH">
                <a:solidFill>
                  <a:srgbClr val="2BAEAB"/>
                </a:solidFill>
                <a:latin typeface="Arial" pitchFamily="34" charset="0"/>
              </a:rPr>
              <a:t>	Push X</a:t>
            </a:r>
            <a:r>
              <a:rPr lang="th-TH" altLang="th-TH" baseline="-25000">
                <a:solidFill>
                  <a:srgbClr val="2BAEAB"/>
                </a:solidFill>
                <a:latin typeface="Arial" pitchFamily="34" charset="0"/>
              </a:rPr>
              <a:t>n</a:t>
            </a:r>
            <a:r>
              <a:rPr lang="th-TH" altLang="th-TH">
                <a:solidFill>
                  <a:srgbClr val="2BAEAB"/>
                </a:solidFill>
                <a:latin typeface="Arial" pitchFamily="34" charset="0"/>
              </a:rPr>
              <a:t> ... X</a:t>
            </a:r>
            <a:r>
              <a:rPr lang="th-TH" altLang="th-TH" baseline="-25000">
                <a:solidFill>
                  <a:srgbClr val="2BAEAB"/>
                </a:solidFill>
                <a:latin typeface="Arial" pitchFamily="34" charset="0"/>
              </a:rPr>
              <a:t>2</a:t>
            </a:r>
            <a:r>
              <a:rPr lang="th-TH" altLang="th-TH">
                <a:solidFill>
                  <a:srgbClr val="2BAEAB"/>
                </a:solidFill>
                <a:latin typeface="Arial" pitchFamily="34" charset="0"/>
              </a:rPr>
              <a:t> X</a:t>
            </a:r>
            <a:r>
              <a:rPr lang="th-TH" altLang="th-TH" baseline="-25000">
                <a:solidFill>
                  <a:srgbClr val="2BAEAB"/>
                </a:solidFill>
                <a:latin typeface="Arial" pitchFamily="34" charset="0"/>
              </a:rPr>
              <a:t>1</a:t>
            </a:r>
            <a:r>
              <a:rPr lang="th-TH" altLang="th-TH">
                <a:solidFill>
                  <a:srgbClr val="2BAEAB"/>
                </a:solidFill>
                <a:latin typeface="Arial" pitchFamily="34" charset="0"/>
              </a:rPr>
              <a:t> into stack in that order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th-TH" altLang="th-TH" sz="2400">
                <a:solidFill>
                  <a:srgbClr val="2BAEAB"/>
                </a:solidFill>
                <a:latin typeface="Arial" pitchFamily="34" charset="0"/>
              </a:rPr>
              <a:t>		ELSE	Error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th-TH" altLang="th-TH" sz="2400">
                <a:solidFill>
                  <a:srgbClr val="3333FF"/>
                </a:solidFill>
                <a:latin typeface="Arial" pitchFamily="34" charset="0"/>
              </a:rPr>
              <a:t>	CASE ($,$):	Accept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th-TH" altLang="th-TH" sz="2400">
                <a:solidFill>
                  <a:schemeClr val="accent2"/>
                </a:solidFill>
                <a:latin typeface="Arial" pitchFamily="34" charset="0"/>
              </a:rPr>
              <a:t>	OTHER:		Error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1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D69CA-C706-41FA-B926-B5DF31EF5B46}" type="slidenum">
              <a:rPr lang="en-US" altLang="th-TH"/>
              <a:pPr/>
              <a:t>16</a:t>
            </a:fld>
            <a:endParaRPr lang="th-TH" altLang="th-TH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LL(1) Parsing Table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5135563" cy="5105400"/>
          </a:xfrm>
        </p:spPr>
        <p:txBody>
          <a:bodyPr/>
          <a:lstStyle/>
          <a:p>
            <a:pPr>
              <a:buFontTx/>
              <a:buNone/>
            </a:pPr>
            <a:r>
              <a:rPr lang="th-TH" altLang="th-TH"/>
              <a:t>If the nonterminal </a:t>
            </a:r>
            <a:r>
              <a:rPr lang="th-TH" altLang="th-TH" i="1"/>
              <a:t>N </a:t>
            </a:r>
            <a:r>
              <a:rPr lang="th-TH" altLang="th-TH"/>
              <a:t>is on the top of stack and the next token is </a:t>
            </a:r>
            <a:r>
              <a:rPr lang="th-TH" altLang="th-TH" i="1"/>
              <a:t>t</a:t>
            </a:r>
            <a:r>
              <a:rPr lang="th-TH" altLang="th-TH"/>
              <a:t>, which production rule to use?</a:t>
            </a:r>
          </a:p>
          <a:p>
            <a:r>
              <a:rPr lang="th-TH" altLang="th-TH"/>
              <a:t>Choose a rule </a:t>
            </a:r>
            <a:r>
              <a:rPr lang="th-TH" altLang="th-TH" i="1"/>
              <a:t>N</a:t>
            </a:r>
            <a:r>
              <a:rPr lang="th-TH" altLang="th-TH"/>
              <a:t>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</a:t>
            </a:r>
            <a:r>
              <a:rPr lang="th-TH" altLang="th-TH" i="1"/>
              <a:t>X </a:t>
            </a:r>
            <a:r>
              <a:rPr lang="th-TH" altLang="th-TH"/>
              <a:t>such that </a:t>
            </a:r>
          </a:p>
          <a:p>
            <a:pPr lvl="1"/>
            <a:r>
              <a:rPr lang="th-TH" altLang="th-TH" i="1"/>
              <a:t>X</a:t>
            </a:r>
            <a:r>
              <a:rPr lang="th-TH" altLang="th-TH"/>
              <a:t> </a:t>
            </a:r>
            <a:r>
              <a:rPr lang="th-TH" altLang="th-TH">
                <a:sym typeface="Symbol" pitchFamily="18" charset="2"/>
              </a:rPr>
              <a:t></a:t>
            </a:r>
            <a:r>
              <a:rPr lang="th-TH" altLang="th-TH"/>
              <a:t>* </a:t>
            </a:r>
            <a:r>
              <a:rPr lang="th-TH" altLang="th-TH" i="1"/>
              <a:t>tY 	</a:t>
            </a:r>
            <a:r>
              <a:rPr lang="th-TH" altLang="th-TH"/>
              <a:t>or </a:t>
            </a:r>
          </a:p>
          <a:p>
            <a:pPr lvl="1"/>
            <a:r>
              <a:rPr lang="th-TH" altLang="th-TH" i="1"/>
              <a:t>X</a:t>
            </a:r>
            <a:r>
              <a:rPr lang="th-TH" altLang="th-TH"/>
              <a:t> </a:t>
            </a:r>
            <a:r>
              <a:rPr lang="th-TH" altLang="th-TH">
                <a:sym typeface="Symbol" pitchFamily="18" charset="2"/>
              </a:rPr>
              <a:t></a:t>
            </a:r>
            <a:r>
              <a:rPr lang="th-TH" altLang="th-TH"/>
              <a:t>* </a:t>
            </a:r>
            <a:r>
              <a:rPr lang="th-TH" altLang="th-TH">
                <a:sym typeface="Symbol" pitchFamily="18" charset="2"/>
              </a:rPr>
              <a:t></a:t>
            </a:r>
            <a:r>
              <a:rPr lang="th-TH" altLang="th-TH"/>
              <a:t>  and </a:t>
            </a:r>
            <a:r>
              <a:rPr lang="th-TH" altLang="th-TH" i="1"/>
              <a:t>S</a:t>
            </a:r>
            <a:r>
              <a:rPr lang="th-TH" altLang="th-TH"/>
              <a:t> </a:t>
            </a:r>
            <a:r>
              <a:rPr lang="th-TH" altLang="th-TH">
                <a:sym typeface="Symbol" pitchFamily="18" charset="2"/>
              </a:rPr>
              <a:t></a:t>
            </a:r>
            <a:r>
              <a:rPr lang="th-TH" altLang="th-TH"/>
              <a:t>* </a:t>
            </a:r>
            <a:r>
              <a:rPr lang="th-TH" altLang="th-TH" i="1"/>
              <a:t>WNt</a:t>
            </a:r>
            <a:r>
              <a:rPr lang="en-US" altLang="th-TH" i="1"/>
              <a:t>Y</a:t>
            </a:r>
            <a:r>
              <a:rPr lang="th-TH" altLang="th-TH"/>
              <a:t> </a:t>
            </a:r>
          </a:p>
        </p:txBody>
      </p:sp>
      <p:pic>
        <p:nvPicPr>
          <p:cNvPr id="49208" name="Picture 56" descr="j0251301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5516563"/>
            <a:ext cx="912813" cy="769937"/>
          </a:xfrm>
        </p:spPr>
      </p:pic>
      <p:sp>
        <p:nvSpPr>
          <p:cNvPr id="49210" name="Text Box 58"/>
          <p:cNvSpPr txBox="1">
            <a:spLocks noChangeArrowheads="1"/>
          </p:cNvSpPr>
          <p:nvPr/>
        </p:nvSpPr>
        <p:spPr bwMode="auto">
          <a:xfrm>
            <a:off x="6372225" y="378936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3200" b="1">
                <a:latin typeface="Courier New" pitchFamily="49" charset="0"/>
              </a:rPr>
              <a:t> </a:t>
            </a:r>
            <a:r>
              <a:rPr lang="en-US" altLang="th-TH" sz="3200" b="1">
                <a:latin typeface="Courier New" pitchFamily="49" charset="0"/>
              </a:rPr>
              <a:t>N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11" name="Text Box 59"/>
          <p:cNvSpPr txBox="1">
            <a:spLocks noChangeArrowheads="1"/>
          </p:cNvSpPr>
          <p:nvPr/>
        </p:nvSpPr>
        <p:spPr bwMode="auto">
          <a:xfrm>
            <a:off x="6372225" y="436562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3200" b="1">
                <a:latin typeface="Courier New" pitchFamily="49" charset="0"/>
              </a:rPr>
              <a:t> </a:t>
            </a:r>
            <a:r>
              <a:rPr lang="en-US" altLang="th-TH" sz="3200" b="1">
                <a:latin typeface="Courier New" pitchFamily="49" charset="0"/>
              </a:rPr>
              <a:t>Q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12" name="Text Box 60"/>
          <p:cNvSpPr txBox="1">
            <a:spLocks noChangeArrowheads="1"/>
          </p:cNvSpPr>
          <p:nvPr/>
        </p:nvSpPr>
        <p:spPr bwMode="auto">
          <a:xfrm>
            <a:off x="6300788" y="5373688"/>
            <a:ext cx="438150" cy="58896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t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13" name="Text Box 61"/>
          <p:cNvSpPr txBox="1">
            <a:spLocks noChangeArrowheads="1"/>
          </p:cNvSpPr>
          <p:nvPr/>
        </p:nvSpPr>
        <p:spPr bwMode="auto">
          <a:xfrm>
            <a:off x="6732588" y="5373688"/>
            <a:ext cx="438150" cy="58896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…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14" name="Text Box 62"/>
          <p:cNvSpPr txBox="1">
            <a:spLocks noChangeArrowheads="1"/>
          </p:cNvSpPr>
          <p:nvPr/>
        </p:nvSpPr>
        <p:spPr bwMode="auto">
          <a:xfrm>
            <a:off x="7164388" y="5373688"/>
            <a:ext cx="438150" cy="58896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…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15" name="Text Box 63"/>
          <p:cNvSpPr txBox="1">
            <a:spLocks noChangeArrowheads="1"/>
          </p:cNvSpPr>
          <p:nvPr/>
        </p:nvSpPr>
        <p:spPr bwMode="auto">
          <a:xfrm>
            <a:off x="7596188" y="5373688"/>
            <a:ext cx="438150" cy="58896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3200" b="1">
                <a:latin typeface="Courier New" pitchFamily="49" charset="0"/>
              </a:rPr>
              <a:t>…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17" name="Text Box 65"/>
          <p:cNvSpPr txBox="1">
            <a:spLocks noChangeArrowheads="1"/>
          </p:cNvSpPr>
          <p:nvPr/>
        </p:nvSpPr>
        <p:spPr bwMode="auto">
          <a:xfrm>
            <a:off x="6372225" y="378936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3200" b="1">
                <a:latin typeface="Courier New" pitchFamily="49" charset="0"/>
              </a:rPr>
              <a:t> </a:t>
            </a:r>
            <a:r>
              <a:rPr lang="en-US" altLang="th-TH" sz="3200" b="1">
                <a:latin typeface="Courier New" pitchFamily="49" charset="0"/>
              </a:rPr>
              <a:t>X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18" name="Text Box 66"/>
          <p:cNvSpPr txBox="1">
            <a:spLocks noChangeArrowheads="1"/>
          </p:cNvSpPr>
          <p:nvPr/>
        </p:nvSpPr>
        <p:spPr bwMode="auto">
          <a:xfrm>
            <a:off x="6372225" y="378936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3200" b="1">
                <a:latin typeface="Courier New" pitchFamily="49" charset="0"/>
              </a:rPr>
              <a:t> </a:t>
            </a:r>
            <a:r>
              <a:rPr lang="en-US" altLang="th-TH" sz="3200" b="1">
                <a:latin typeface="Courier New" pitchFamily="49" charset="0"/>
              </a:rPr>
              <a:t>Y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19" name="Text Box 67"/>
          <p:cNvSpPr txBox="1">
            <a:spLocks noChangeArrowheads="1"/>
          </p:cNvSpPr>
          <p:nvPr/>
        </p:nvSpPr>
        <p:spPr bwMode="auto">
          <a:xfrm>
            <a:off x="6372225" y="3213100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3200" b="1">
                <a:latin typeface="Courier New" pitchFamily="49" charset="0"/>
              </a:rPr>
              <a:t> </a:t>
            </a:r>
            <a:r>
              <a:rPr lang="en-US" altLang="th-TH" sz="3200" b="1">
                <a:latin typeface="Courier New" pitchFamily="49" charset="0"/>
              </a:rPr>
              <a:t>t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20" name="Text Box 68"/>
          <p:cNvSpPr txBox="1">
            <a:spLocks noChangeArrowheads="1"/>
          </p:cNvSpPr>
          <p:nvPr/>
        </p:nvSpPr>
        <p:spPr bwMode="auto">
          <a:xfrm>
            <a:off x="7667625" y="4365625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3200" b="1">
                <a:latin typeface="Courier New" pitchFamily="49" charset="0"/>
              </a:rPr>
              <a:t> </a:t>
            </a:r>
            <a:r>
              <a:rPr lang="en-US" altLang="th-TH" sz="3200" b="1">
                <a:latin typeface="Courier New" pitchFamily="49" charset="0"/>
              </a:rPr>
              <a:t>Y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21" name="Text Box 69"/>
          <p:cNvSpPr txBox="1">
            <a:spLocks noChangeArrowheads="1"/>
          </p:cNvSpPr>
          <p:nvPr/>
        </p:nvSpPr>
        <p:spPr bwMode="auto">
          <a:xfrm>
            <a:off x="7667625" y="3789363"/>
            <a:ext cx="927100" cy="58896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3200" b="1">
                <a:latin typeface="Courier New" pitchFamily="49" charset="0"/>
              </a:rPr>
              <a:t> </a:t>
            </a:r>
            <a:r>
              <a:rPr lang="en-US" altLang="th-TH" sz="3200" b="1">
                <a:latin typeface="Courier New" pitchFamily="49" charset="0"/>
              </a:rPr>
              <a:t>t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22" name="Text Box 70"/>
          <p:cNvSpPr txBox="1">
            <a:spLocks noChangeArrowheads="1"/>
          </p:cNvSpPr>
          <p:nvPr/>
        </p:nvSpPr>
        <p:spPr bwMode="auto">
          <a:xfrm>
            <a:off x="7667625" y="3213100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3200" b="1">
                <a:latin typeface="Courier New" pitchFamily="49" charset="0"/>
              </a:rPr>
              <a:t> </a:t>
            </a:r>
            <a:r>
              <a:rPr lang="en-US" altLang="th-TH" sz="3200" b="1">
                <a:latin typeface="Courier New" pitchFamily="49" charset="0"/>
              </a:rPr>
              <a:t>N </a:t>
            </a:r>
            <a:endParaRPr lang="th-TH" altLang="th-TH" sz="3200" b="1">
              <a:latin typeface="Courier New" pitchFamily="49" charset="0"/>
            </a:endParaRPr>
          </a:p>
        </p:txBody>
      </p:sp>
      <p:sp>
        <p:nvSpPr>
          <p:cNvPr id="49223" name="Text Box 71"/>
          <p:cNvSpPr txBox="1">
            <a:spLocks noChangeArrowheads="1"/>
          </p:cNvSpPr>
          <p:nvPr/>
        </p:nvSpPr>
        <p:spPr bwMode="auto">
          <a:xfrm>
            <a:off x="7667625" y="3213100"/>
            <a:ext cx="927100" cy="5889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3200" b="1">
                <a:latin typeface="Courier New" pitchFamily="49" charset="0"/>
              </a:rPr>
              <a:t> </a:t>
            </a:r>
            <a:r>
              <a:rPr lang="en-US" altLang="th-TH" sz="3200" b="1">
                <a:latin typeface="Courier New" pitchFamily="49" charset="0"/>
              </a:rPr>
              <a:t>X </a:t>
            </a:r>
            <a:endParaRPr lang="th-TH" altLang="th-TH" sz="3200" b="1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4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10" grpId="0" animBg="1"/>
      <p:bldP spid="49210" grpId="1" animBg="1"/>
      <p:bldP spid="49210" grpId="2" animBg="1"/>
      <p:bldP spid="49211" grpId="0" animBg="1"/>
      <p:bldP spid="49217" grpId="0" animBg="1"/>
      <p:bldP spid="49217" grpId="1" animBg="1"/>
      <p:bldP spid="49217" grpId="2" animBg="1"/>
      <p:bldP spid="49218" grpId="0" animBg="1"/>
      <p:bldP spid="49218" grpId="1" animBg="1"/>
      <p:bldP spid="49219" grpId="0" animBg="1"/>
      <p:bldP spid="49219" grpId="1" animBg="1"/>
      <p:bldP spid="49220" grpId="0" animBg="1"/>
      <p:bldP spid="49221" grpId="0" animBg="1"/>
      <p:bldP spid="49222" grpId="0" animBg="1"/>
      <p:bldP spid="49222" grpId="1" animBg="1"/>
      <p:bldP spid="49223" grpId="0" animBg="1"/>
      <p:bldP spid="49223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82D05-B2EA-46DE-BBC1-5010DA3E0EDE}" type="slidenum">
              <a:rPr lang="en-US" altLang="th-TH"/>
              <a:pPr/>
              <a:t>17</a:t>
            </a:fld>
            <a:endParaRPr lang="th-TH" altLang="th-TH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First Set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Let </a:t>
            </a:r>
            <a:r>
              <a:rPr lang="th-TH" altLang="th-TH" i="1"/>
              <a:t>X</a:t>
            </a:r>
            <a:r>
              <a:rPr lang="th-TH" altLang="th-TH"/>
              <a:t> be </a:t>
            </a:r>
            <a:r>
              <a:rPr lang="th-TH" altLang="th-TH">
                <a:sym typeface="Symbol" pitchFamily="18" charset="2"/>
              </a:rPr>
              <a:t></a:t>
            </a:r>
            <a:r>
              <a:rPr lang="th-TH" altLang="th-TH"/>
              <a:t> or be in </a:t>
            </a:r>
            <a:r>
              <a:rPr lang="th-TH" altLang="th-TH" i="1"/>
              <a:t>V</a:t>
            </a:r>
            <a:r>
              <a:rPr lang="th-TH" altLang="th-TH"/>
              <a:t> or </a:t>
            </a:r>
            <a:r>
              <a:rPr lang="th-TH" altLang="th-TH" i="1"/>
              <a:t>T.</a:t>
            </a:r>
          </a:p>
          <a:p>
            <a:r>
              <a:rPr lang="th-TH" altLang="th-TH"/>
              <a:t>First(</a:t>
            </a:r>
            <a:r>
              <a:rPr lang="th-TH" altLang="th-TH" i="1"/>
              <a:t>X </a:t>
            </a:r>
            <a:r>
              <a:rPr lang="th-TH" altLang="th-TH"/>
              <a:t>) is the set of the first terminal in any sentential form derived from </a:t>
            </a:r>
            <a:r>
              <a:rPr lang="th-TH" altLang="th-TH" i="1"/>
              <a:t>X</a:t>
            </a:r>
            <a:r>
              <a:rPr lang="th-TH" altLang="th-TH"/>
              <a:t>.</a:t>
            </a:r>
          </a:p>
          <a:p>
            <a:pPr lvl="1"/>
            <a:r>
              <a:rPr lang="th-TH" altLang="th-TH"/>
              <a:t>If </a:t>
            </a:r>
            <a:r>
              <a:rPr lang="th-TH" altLang="th-TH" i="1"/>
              <a:t>X</a:t>
            </a:r>
            <a:r>
              <a:rPr lang="th-TH" altLang="th-TH"/>
              <a:t> is a terminal or </a:t>
            </a:r>
            <a:r>
              <a:rPr lang="th-TH" altLang="th-TH">
                <a:sym typeface="Symbol" pitchFamily="18" charset="2"/>
              </a:rPr>
              <a:t></a:t>
            </a:r>
            <a:r>
              <a:rPr lang="th-TH" altLang="th-TH"/>
              <a:t>, then First(</a:t>
            </a:r>
            <a:r>
              <a:rPr lang="th-TH" altLang="th-TH" i="1"/>
              <a:t>X </a:t>
            </a:r>
            <a:r>
              <a:rPr lang="th-TH" altLang="th-TH"/>
              <a:t>) ={</a:t>
            </a:r>
            <a:r>
              <a:rPr lang="th-TH" altLang="th-TH" i="1"/>
              <a:t>X </a:t>
            </a:r>
            <a:r>
              <a:rPr lang="th-TH" altLang="th-TH"/>
              <a:t>}.</a:t>
            </a:r>
          </a:p>
          <a:p>
            <a:pPr lvl="1"/>
            <a:r>
              <a:rPr lang="th-TH" altLang="th-TH"/>
              <a:t>If </a:t>
            </a:r>
            <a:r>
              <a:rPr lang="th-TH" altLang="th-TH" i="1"/>
              <a:t>X</a:t>
            </a:r>
            <a:r>
              <a:rPr lang="th-TH" altLang="th-TH"/>
              <a:t> is a nonterminal and </a:t>
            </a:r>
            <a:r>
              <a:rPr lang="th-TH" altLang="th-TH" i="1"/>
              <a:t>X </a:t>
            </a:r>
            <a:r>
              <a:rPr lang="th-TH" altLang="th-TH">
                <a:sym typeface="Symbol" pitchFamily="18" charset="2"/>
              </a:rPr>
              <a:t> </a:t>
            </a:r>
            <a:r>
              <a:rPr lang="th-TH" altLang="th-TH" i="1"/>
              <a:t>X</a:t>
            </a:r>
            <a:r>
              <a:rPr lang="th-TH" altLang="th-TH" i="1" baseline="-25000"/>
              <a:t>1 </a:t>
            </a:r>
            <a:r>
              <a:rPr lang="th-TH" altLang="th-TH" i="1"/>
              <a:t>X</a:t>
            </a:r>
            <a:r>
              <a:rPr lang="th-TH" altLang="th-TH" i="1" baseline="-25000"/>
              <a:t>2 </a:t>
            </a:r>
            <a:r>
              <a:rPr lang="th-TH" altLang="th-TH" i="1"/>
              <a:t>... X</a:t>
            </a:r>
            <a:r>
              <a:rPr lang="th-TH" altLang="th-TH" i="1" baseline="-25000"/>
              <a:t>n</a:t>
            </a:r>
            <a:r>
              <a:rPr lang="th-TH" altLang="th-TH" i="1"/>
              <a:t> </a:t>
            </a:r>
            <a:r>
              <a:rPr lang="th-TH" altLang="th-TH"/>
              <a:t>is a rule, then</a:t>
            </a:r>
          </a:p>
          <a:p>
            <a:pPr lvl="2"/>
            <a:r>
              <a:rPr lang="th-TH" altLang="th-TH"/>
              <a:t>First(</a:t>
            </a:r>
            <a:r>
              <a:rPr lang="th-TH" altLang="th-TH" i="1"/>
              <a:t>X</a:t>
            </a:r>
            <a:r>
              <a:rPr lang="th-TH" altLang="th-TH" i="1" baseline="-25000"/>
              <a:t>1</a:t>
            </a:r>
            <a:r>
              <a:rPr lang="th-TH" altLang="th-TH"/>
              <a:t>) -{</a:t>
            </a:r>
            <a:r>
              <a:rPr lang="th-TH" altLang="th-TH">
                <a:sym typeface="Symbol" pitchFamily="18" charset="2"/>
              </a:rPr>
              <a:t></a:t>
            </a:r>
            <a:r>
              <a:rPr lang="th-TH" altLang="th-TH"/>
              <a:t>} is a subset of First(X)</a:t>
            </a:r>
          </a:p>
          <a:p>
            <a:pPr lvl="2"/>
            <a:r>
              <a:rPr lang="th-TH" altLang="th-TH"/>
              <a:t>First(</a:t>
            </a:r>
            <a:r>
              <a:rPr lang="th-TH" altLang="th-TH" i="1"/>
              <a:t>X</a:t>
            </a:r>
            <a:r>
              <a:rPr lang="th-TH" altLang="th-TH" i="1" baseline="-25000"/>
              <a:t>i</a:t>
            </a:r>
            <a:r>
              <a:rPr lang="th-TH" altLang="th-TH"/>
              <a:t> )-{</a:t>
            </a:r>
            <a:r>
              <a:rPr lang="th-TH" altLang="th-TH">
                <a:sym typeface="Symbol" pitchFamily="18" charset="2"/>
              </a:rPr>
              <a:t></a:t>
            </a:r>
            <a:r>
              <a:rPr lang="th-TH" altLang="th-TH"/>
              <a:t>} is a subset of First(X) if   for all </a:t>
            </a:r>
            <a:r>
              <a:rPr lang="th-TH" altLang="th-TH" i="1"/>
              <a:t>j&lt;i   </a:t>
            </a:r>
            <a:r>
              <a:rPr lang="th-TH" altLang="th-TH"/>
              <a:t>First(</a:t>
            </a:r>
            <a:r>
              <a:rPr lang="th-TH" altLang="th-TH" i="1"/>
              <a:t>X</a:t>
            </a:r>
            <a:r>
              <a:rPr lang="th-TH" altLang="th-TH" i="1" baseline="-25000"/>
              <a:t>j</a:t>
            </a:r>
            <a:r>
              <a:rPr lang="th-TH" altLang="th-TH"/>
              <a:t>) contains {</a:t>
            </a:r>
            <a:r>
              <a:rPr lang="th-TH" altLang="th-TH">
                <a:sym typeface="Symbol" pitchFamily="18" charset="2"/>
              </a:rPr>
              <a:t></a:t>
            </a:r>
            <a:r>
              <a:rPr lang="th-TH" altLang="th-TH"/>
              <a:t>}</a:t>
            </a:r>
          </a:p>
          <a:p>
            <a:pPr lvl="2"/>
            <a:r>
              <a:rPr lang="th-TH" altLang="th-TH">
                <a:sym typeface="Symbol" pitchFamily="18" charset="2"/>
              </a:rPr>
              <a:t></a:t>
            </a:r>
            <a:r>
              <a:rPr lang="th-TH" altLang="th-TH"/>
              <a:t> is in First(X) if for all </a:t>
            </a:r>
            <a:r>
              <a:rPr lang="th-TH" altLang="th-TH" i="1"/>
              <a:t>j</a:t>
            </a:r>
            <a:r>
              <a:rPr lang="th-TH" altLang="th-TH"/>
              <a:t>≤</a:t>
            </a:r>
            <a:r>
              <a:rPr lang="th-TH" altLang="th-TH" i="1"/>
              <a:t>n  </a:t>
            </a:r>
            <a:r>
              <a:rPr lang="th-TH" altLang="th-TH"/>
              <a:t>First(</a:t>
            </a:r>
            <a:r>
              <a:rPr lang="th-TH" altLang="th-TH" i="1"/>
              <a:t>X</a:t>
            </a:r>
            <a:r>
              <a:rPr lang="th-TH" altLang="th-TH" i="1" baseline="-25000"/>
              <a:t>j</a:t>
            </a:r>
            <a:r>
              <a:rPr lang="th-TH" altLang="th-TH"/>
              <a:t>)contains </a:t>
            </a:r>
            <a:r>
              <a:rPr lang="th-TH" altLang="th-TH">
                <a:sym typeface="Symbol" pitchFamily="18" charset="2"/>
              </a:rPr>
              <a:t></a:t>
            </a:r>
            <a:endParaRPr lang="th-TH" alt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B721-64EA-4DDF-B914-4DBADE98BB27}" type="slidenum">
              <a:rPr lang="en-US" altLang="th-TH"/>
              <a:pPr/>
              <a:t>18</a:t>
            </a:fld>
            <a:endParaRPr lang="th-TH" altLang="th-TH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Examples of First Set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exp </a:t>
            </a:r>
            <a:r>
              <a:rPr lang="th-TH" altLang="th-TH" sz="2400">
                <a:cs typeface="Tahoma" pitchFamily="34" charset="0"/>
              </a:rPr>
              <a:t>   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>
                <a:cs typeface="Tahoma" pitchFamily="34" charset="0"/>
                <a:sym typeface="Symbol" pitchFamily="18" charset="2"/>
              </a:rPr>
              <a:t> </a:t>
            </a:r>
            <a:r>
              <a:rPr lang="th-TH" altLang="th-TH" sz="2400"/>
              <a:t>exp addop term </a:t>
            </a:r>
            <a:r>
              <a:rPr lang="en-US" altLang="th-TH" sz="2400"/>
              <a:t>|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th-TH" sz="2400"/>
              <a:t>              term</a:t>
            </a:r>
            <a:endParaRPr lang="th-TH" altLang="th-TH" sz="2400"/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addop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</a:t>
            </a:r>
            <a:r>
              <a:rPr lang="th-TH" altLang="th-TH" sz="2400">
                <a:cs typeface="Tahoma" pitchFamily="34" charset="0"/>
              </a:rPr>
              <a:t> </a:t>
            </a:r>
            <a:r>
              <a:rPr lang="th-TH" altLang="th-TH" sz="2400"/>
              <a:t>+ | -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term </a:t>
            </a:r>
            <a:r>
              <a:rPr lang="th-TH" altLang="th-TH" sz="2400">
                <a:cs typeface="Tahoma" pitchFamily="34" charset="0"/>
              </a:rPr>
              <a:t> 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>
                <a:cs typeface="Tahoma" pitchFamily="34" charset="0"/>
                <a:sym typeface="Symbol" pitchFamily="18" charset="2"/>
              </a:rPr>
              <a:t> </a:t>
            </a:r>
            <a:r>
              <a:rPr lang="th-TH" altLang="th-TH" sz="2400">
                <a:cs typeface="Tahoma" pitchFamily="34" charset="0"/>
              </a:rPr>
              <a:t> </a:t>
            </a:r>
            <a:r>
              <a:rPr lang="th-TH" altLang="th-TH" sz="2400"/>
              <a:t>term mulop factor </a:t>
            </a:r>
            <a:r>
              <a:rPr lang="en-US" altLang="th-TH" sz="2400"/>
              <a:t>| 	     factor</a:t>
            </a:r>
            <a:endParaRPr lang="th-TH" altLang="th-TH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th-TH" sz="2400"/>
              <a:t>mulop 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en-US" altLang="th-TH" sz="2400">
                <a:sym typeface="Symbol" pitchFamily="18" charset="2"/>
              </a:rPr>
              <a:t> *</a:t>
            </a:r>
            <a:endParaRPr lang="th-TH" altLang="th-TH" sz="2400"/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factor</a:t>
            </a:r>
            <a:r>
              <a:rPr lang="th-TH" altLang="th-TH" sz="2400">
                <a:cs typeface="Tahoma" pitchFamily="34" charset="0"/>
              </a:rPr>
              <a:t> </a:t>
            </a:r>
            <a:r>
              <a:rPr lang="th-TH" altLang="th-TH" sz="2400"/>
              <a:t>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>
                <a:cs typeface="Tahoma" pitchFamily="34" charset="0"/>
                <a:sym typeface="Symbol" pitchFamily="18" charset="2"/>
              </a:rPr>
              <a:t> </a:t>
            </a:r>
            <a:r>
              <a:rPr lang="th-TH" altLang="th-TH" sz="2400"/>
              <a:t>(exp) </a:t>
            </a:r>
            <a:r>
              <a:rPr lang="en-US" altLang="th-TH" sz="2400"/>
              <a:t>|</a:t>
            </a:r>
            <a:r>
              <a:rPr lang="th-TH" altLang="th-TH" sz="2400"/>
              <a:t> num</a:t>
            </a:r>
          </a:p>
          <a:p>
            <a:pPr>
              <a:lnSpc>
                <a:spcPct val="90000"/>
              </a:lnSpc>
              <a:spcBef>
                <a:spcPct val="60000"/>
              </a:spcBef>
              <a:buFontTx/>
              <a:buNone/>
            </a:pPr>
            <a:r>
              <a:rPr lang="th-TH" altLang="th-TH" sz="2400"/>
              <a:t>First(addop) = {+, -}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First(mulop) = {*}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First(factor) </a:t>
            </a:r>
            <a:r>
              <a:rPr lang="th-TH" altLang="th-TH" sz="2400">
                <a:cs typeface="Tahoma" pitchFamily="34" charset="0"/>
              </a:rPr>
              <a:t> </a:t>
            </a:r>
            <a:r>
              <a:rPr lang="th-TH" altLang="th-TH" sz="2400"/>
              <a:t>= {(, num}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First(term) </a:t>
            </a:r>
            <a:r>
              <a:rPr lang="th-TH" altLang="th-TH" sz="2400">
                <a:cs typeface="Tahoma" pitchFamily="34" charset="0"/>
              </a:rPr>
              <a:t>  </a:t>
            </a:r>
            <a:r>
              <a:rPr lang="th-TH" altLang="th-TH" sz="2400"/>
              <a:t>= {(, num}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First(exp) </a:t>
            </a:r>
            <a:r>
              <a:rPr lang="th-TH" altLang="th-TH" sz="2400">
                <a:cs typeface="Tahoma" pitchFamily="34" charset="0"/>
              </a:rPr>
              <a:t>    </a:t>
            </a:r>
            <a:r>
              <a:rPr lang="th-TH" altLang="th-TH" sz="2400"/>
              <a:t>= {(, num}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27538" y="1295400"/>
            <a:ext cx="4487862" cy="5105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h-TH" altLang="th-TH" sz="2400"/>
              <a:t>st </a:t>
            </a:r>
            <a:r>
              <a:rPr lang="th-TH" altLang="th-TH" sz="2400">
                <a:cs typeface="Tahoma" pitchFamily="34" charset="0"/>
              </a:rPr>
              <a:t>        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ifst </a:t>
            </a:r>
            <a:r>
              <a:rPr lang="en-US" altLang="th-TH" sz="2400"/>
              <a:t>| </a:t>
            </a:r>
            <a:r>
              <a:rPr lang="th-TH" altLang="th-TH" sz="2400"/>
              <a:t>other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400"/>
              <a:t>ifst </a:t>
            </a:r>
            <a:r>
              <a:rPr lang="th-TH" altLang="th-TH" sz="2400">
                <a:cs typeface="Tahoma" pitchFamily="34" charset="0"/>
              </a:rPr>
              <a:t>      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if ( exp ) st elsepart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400"/>
              <a:t>elsepart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else st </a:t>
            </a:r>
            <a:r>
              <a:rPr lang="en-US" altLang="th-TH" sz="2400"/>
              <a:t>|</a:t>
            </a:r>
            <a:r>
              <a:rPr lang="th-TH" altLang="th-TH" sz="2400">
                <a:sym typeface="Symbol" pitchFamily="18" charset="2"/>
              </a:rPr>
              <a:t> 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400"/>
              <a:t>exp </a:t>
            </a:r>
            <a:r>
              <a:rPr lang="th-TH" altLang="th-TH" sz="2400">
                <a:cs typeface="Tahoma" pitchFamily="34" charset="0"/>
              </a:rPr>
              <a:t>     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0 | 1</a:t>
            </a:r>
          </a:p>
          <a:p>
            <a:pPr>
              <a:lnSpc>
                <a:spcPct val="90000"/>
              </a:lnSpc>
            </a:pPr>
            <a:endParaRPr lang="th-TH" altLang="th-TH" sz="2400"/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First(exp) </a:t>
            </a:r>
            <a:r>
              <a:rPr lang="th-TH" altLang="th-TH" sz="2400">
                <a:cs typeface="Tahoma" pitchFamily="34" charset="0"/>
              </a:rPr>
              <a:t>      </a:t>
            </a:r>
            <a:r>
              <a:rPr lang="th-TH" altLang="th-TH" sz="2400"/>
              <a:t>= {0,1}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First(elsepart) = {else, </a:t>
            </a:r>
            <a:r>
              <a:rPr lang="th-TH" altLang="th-TH" sz="2400">
                <a:sym typeface="Symbol" pitchFamily="18" charset="2"/>
              </a:rPr>
              <a:t></a:t>
            </a:r>
            <a:r>
              <a:rPr lang="th-TH" altLang="th-TH" sz="2400"/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First(ifst) </a:t>
            </a:r>
            <a:r>
              <a:rPr lang="th-TH" altLang="th-TH" sz="2400">
                <a:cs typeface="Tahoma" pitchFamily="34" charset="0"/>
              </a:rPr>
              <a:t>       </a:t>
            </a:r>
            <a:r>
              <a:rPr lang="th-TH" altLang="th-TH" sz="2400"/>
              <a:t>= {if}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400"/>
              <a:t>First(st) </a:t>
            </a:r>
            <a:r>
              <a:rPr lang="th-TH" altLang="th-TH" sz="2400">
                <a:cs typeface="Tahoma" pitchFamily="34" charset="0"/>
              </a:rPr>
              <a:t>         </a:t>
            </a:r>
            <a:r>
              <a:rPr lang="th-TH" altLang="th-TH" sz="2400"/>
              <a:t>= {if, other}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62031-D166-4561-8001-AFC0175065C6}" type="slidenum">
              <a:rPr lang="en-US" altLang="th-TH"/>
              <a:pPr/>
              <a:t>19</a:t>
            </a:fld>
            <a:endParaRPr lang="th-TH" altLang="th-TH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Algorithm for finding First(A)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5791200" cy="5105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h-TH" altLang="th-TH" b="1">
                <a:latin typeface="Arial Narrow" pitchFamily="34" charset="0"/>
              </a:rPr>
              <a:t>F</a:t>
            </a:r>
            <a:r>
              <a:rPr lang="en-US" altLang="th-TH" b="1">
                <a:latin typeface="Arial Narrow" pitchFamily="34" charset="0"/>
              </a:rPr>
              <a:t>or</a:t>
            </a:r>
            <a:r>
              <a:rPr lang="th-TH" altLang="th-TH" b="1">
                <a:latin typeface="Arial Narrow" pitchFamily="34" charset="0"/>
              </a:rPr>
              <a:t> all terminals a, First(a) = {a}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b="1">
                <a:latin typeface="Arial Narrow" pitchFamily="34" charset="0"/>
              </a:rPr>
              <a:t>F</a:t>
            </a:r>
            <a:r>
              <a:rPr lang="en-US" altLang="th-TH" b="1">
                <a:latin typeface="Arial Narrow" pitchFamily="34" charset="0"/>
              </a:rPr>
              <a:t>or</a:t>
            </a:r>
            <a:r>
              <a:rPr lang="th-TH" altLang="th-TH" b="1">
                <a:latin typeface="Arial Narrow" pitchFamily="34" charset="0"/>
              </a:rPr>
              <a:t> all nonterminals A, First(A) := {}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b="1">
                <a:latin typeface="Arial Narrow" pitchFamily="34" charset="0"/>
              </a:rPr>
              <a:t>W</a:t>
            </a:r>
            <a:r>
              <a:rPr lang="en-US" altLang="th-TH" b="1">
                <a:latin typeface="Arial Narrow" pitchFamily="34" charset="0"/>
              </a:rPr>
              <a:t>hile</a:t>
            </a:r>
            <a:r>
              <a:rPr lang="th-TH" altLang="th-TH" b="1">
                <a:latin typeface="Arial Narrow" pitchFamily="34" charset="0"/>
              </a:rPr>
              <a:t> there are changes to any First(A)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 b="1">
                <a:latin typeface="Arial Narrow" pitchFamily="34" charset="0"/>
              </a:rPr>
              <a:t>F</a:t>
            </a:r>
            <a:r>
              <a:rPr lang="en-US" altLang="th-TH" sz="2800" b="1">
                <a:latin typeface="Arial Narrow" pitchFamily="34" charset="0"/>
              </a:rPr>
              <a:t>or</a:t>
            </a:r>
            <a:r>
              <a:rPr lang="th-TH" altLang="th-TH" sz="2800" b="1">
                <a:latin typeface="Arial Narrow" pitchFamily="34" charset="0"/>
              </a:rPr>
              <a:t> each rule A </a:t>
            </a:r>
            <a:r>
              <a:rPr lang="th-TH" altLang="th-TH" sz="2800" b="1">
                <a:latin typeface="Arial Narrow" pitchFamily="34" charset="0"/>
                <a:sym typeface="Symbol" pitchFamily="18" charset="2"/>
              </a:rPr>
              <a:t></a:t>
            </a:r>
            <a:r>
              <a:rPr lang="th-TH" altLang="th-TH" sz="2800" b="1">
                <a:latin typeface="Arial Narrow" pitchFamily="34" charset="0"/>
              </a:rPr>
              <a:t> X</a:t>
            </a:r>
            <a:r>
              <a:rPr lang="th-TH" altLang="th-TH" sz="2800" b="1" baseline="-25000">
                <a:latin typeface="Arial Narrow" pitchFamily="34" charset="0"/>
              </a:rPr>
              <a:t>1</a:t>
            </a:r>
            <a:r>
              <a:rPr lang="th-TH" altLang="th-TH" sz="2800" b="1">
                <a:latin typeface="Arial Narrow" pitchFamily="34" charset="0"/>
              </a:rPr>
              <a:t> X</a:t>
            </a:r>
            <a:r>
              <a:rPr lang="th-TH" altLang="th-TH" sz="2800" b="1" baseline="-25000">
                <a:latin typeface="Arial Narrow" pitchFamily="34" charset="0"/>
              </a:rPr>
              <a:t>2</a:t>
            </a:r>
            <a:r>
              <a:rPr lang="th-TH" altLang="th-TH" sz="2800" b="1">
                <a:latin typeface="Arial Narrow" pitchFamily="34" charset="0"/>
              </a:rPr>
              <a:t> ... X</a:t>
            </a:r>
            <a:r>
              <a:rPr lang="th-TH" altLang="th-TH" sz="2800" b="1" baseline="-25000">
                <a:latin typeface="Arial Narrow" pitchFamily="34" charset="0"/>
              </a:rPr>
              <a:t>n</a:t>
            </a:r>
            <a:r>
              <a:rPr lang="th-TH" altLang="th-TH" sz="2800" b="1">
                <a:latin typeface="Arial Narrow" pitchFamily="34" charset="0"/>
              </a:rPr>
              <a:t>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 b="1">
                <a:latin typeface="Arial Narrow" pitchFamily="34" charset="0"/>
              </a:rPr>
              <a:t>F</a:t>
            </a:r>
            <a:r>
              <a:rPr lang="en-US" altLang="th-TH" sz="2800" b="1">
                <a:latin typeface="Arial Narrow" pitchFamily="34" charset="0"/>
              </a:rPr>
              <a:t>or</a:t>
            </a:r>
            <a:r>
              <a:rPr lang="th-TH" altLang="th-TH" sz="2800" b="1">
                <a:latin typeface="Arial Narrow" pitchFamily="34" charset="0"/>
              </a:rPr>
              <a:t> each X</a:t>
            </a:r>
            <a:r>
              <a:rPr lang="th-TH" altLang="th-TH" sz="2800" b="1" baseline="-25000">
                <a:latin typeface="Arial Narrow" pitchFamily="34" charset="0"/>
              </a:rPr>
              <a:t>i</a:t>
            </a:r>
            <a:r>
              <a:rPr lang="th-TH" altLang="th-TH" sz="2800" b="1">
                <a:latin typeface="Arial Narrow" pitchFamily="34" charset="0"/>
              </a:rPr>
              <a:t> in {X</a:t>
            </a:r>
            <a:r>
              <a:rPr lang="th-TH" altLang="th-TH" sz="2800" b="1" baseline="-25000">
                <a:latin typeface="Arial Narrow" pitchFamily="34" charset="0"/>
              </a:rPr>
              <a:t>1</a:t>
            </a:r>
            <a:r>
              <a:rPr lang="th-TH" altLang="th-TH" sz="2800" b="1">
                <a:latin typeface="Arial Narrow" pitchFamily="34" charset="0"/>
              </a:rPr>
              <a:t>, X</a:t>
            </a:r>
            <a:r>
              <a:rPr lang="th-TH" altLang="th-TH" sz="2800" b="1" baseline="-25000">
                <a:latin typeface="Arial Narrow" pitchFamily="34" charset="0"/>
              </a:rPr>
              <a:t>2</a:t>
            </a:r>
            <a:r>
              <a:rPr lang="th-TH" altLang="th-TH" sz="2800" b="1">
                <a:latin typeface="Arial Narrow" pitchFamily="34" charset="0"/>
              </a:rPr>
              <a:t>, …, X</a:t>
            </a:r>
            <a:r>
              <a:rPr lang="th-TH" altLang="th-TH" sz="2800" b="1" baseline="-25000">
                <a:latin typeface="Arial Narrow" pitchFamily="34" charset="0"/>
              </a:rPr>
              <a:t>n</a:t>
            </a:r>
            <a:r>
              <a:rPr lang="th-TH" altLang="th-TH" sz="2800" b="1">
                <a:latin typeface="Arial Narrow" pitchFamily="34" charset="0"/>
              </a:rPr>
              <a:t> }</a:t>
            </a:r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 b="1">
                <a:latin typeface="Arial Narrow" pitchFamily="34" charset="0"/>
              </a:rPr>
              <a:t>I</a:t>
            </a:r>
            <a:r>
              <a:rPr lang="en-US" altLang="th-TH" sz="2800" b="1">
                <a:latin typeface="Arial Narrow" pitchFamily="34" charset="0"/>
                <a:cs typeface="Angsana New" pitchFamily="18" charset="-34"/>
              </a:rPr>
              <a:t>f</a:t>
            </a:r>
            <a:r>
              <a:rPr lang="th-TH" altLang="th-TH" sz="2800" b="1">
                <a:latin typeface="Arial Narrow" pitchFamily="34" charset="0"/>
              </a:rPr>
              <a:t> for all j&lt;i First(X</a:t>
            </a:r>
            <a:r>
              <a:rPr lang="th-TH" altLang="th-TH" sz="2800" b="1" baseline="-25000">
                <a:latin typeface="Arial Narrow" pitchFamily="34" charset="0"/>
              </a:rPr>
              <a:t>j</a:t>
            </a:r>
            <a:r>
              <a:rPr lang="th-TH" altLang="th-TH" sz="2800" b="1">
                <a:latin typeface="Arial Narrow" pitchFamily="34" charset="0"/>
              </a:rPr>
              <a:t>) contains </a:t>
            </a:r>
            <a:r>
              <a:rPr lang="th-TH" altLang="th-TH" sz="2400" b="1"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800" b="1">
                <a:latin typeface="Arial Narrow" pitchFamily="34" charset="0"/>
              </a:rPr>
              <a:t>, </a:t>
            </a:r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 b="1">
                <a:latin typeface="Arial Narrow" pitchFamily="34" charset="0"/>
              </a:rPr>
              <a:t>T</a:t>
            </a:r>
            <a:r>
              <a:rPr lang="en-US" altLang="th-TH" sz="2800" b="1">
                <a:latin typeface="Arial Narrow" pitchFamily="34" charset="0"/>
              </a:rPr>
              <a:t>hen</a:t>
            </a:r>
            <a:r>
              <a:rPr lang="th-TH" altLang="th-TH" sz="2800" b="1">
                <a:latin typeface="Arial Narrow" pitchFamily="34" charset="0"/>
              </a:rPr>
              <a:t> </a:t>
            </a:r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 b="1">
                <a:latin typeface="Arial Narrow" pitchFamily="34" charset="0"/>
              </a:rPr>
              <a:t>		add First(X</a:t>
            </a:r>
            <a:r>
              <a:rPr lang="th-TH" altLang="th-TH" sz="2800" b="1" baseline="-25000">
                <a:latin typeface="Arial Narrow" pitchFamily="34" charset="0"/>
              </a:rPr>
              <a:t>i</a:t>
            </a:r>
            <a:r>
              <a:rPr lang="th-TH" altLang="th-TH" sz="2800" b="1">
                <a:latin typeface="Arial Narrow" pitchFamily="34" charset="0"/>
              </a:rPr>
              <a:t>)-{</a:t>
            </a:r>
            <a:r>
              <a:rPr lang="th-TH" altLang="th-TH" sz="2800" b="1"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800" b="1">
                <a:latin typeface="Arial Narrow" pitchFamily="34" charset="0"/>
              </a:rPr>
              <a:t>} to First(A)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 b="1">
                <a:latin typeface="Arial Narrow" pitchFamily="34" charset="0"/>
              </a:rPr>
              <a:t>I</a:t>
            </a:r>
            <a:r>
              <a:rPr lang="en-US" altLang="th-TH" sz="2800" b="1">
                <a:latin typeface="Arial Narrow" pitchFamily="34" charset="0"/>
                <a:cs typeface="Angsana New" pitchFamily="18" charset="-34"/>
              </a:rPr>
              <a:t>f</a:t>
            </a:r>
            <a:r>
              <a:rPr lang="th-TH" altLang="th-TH" sz="2800" b="1">
                <a:latin typeface="Arial Narrow" pitchFamily="34" charset="0"/>
              </a:rPr>
              <a:t> </a:t>
            </a:r>
            <a:r>
              <a:rPr lang="th-TH" altLang="th-TH" sz="2400" b="1"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800" b="1">
                <a:latin typeface="Arial Narrow" pitchFamily="34" charset="0"/>
              </a:rPr>
              <a:t> is in First(X</a:t>
            </a:r>
            <a:r>
              <a:rPr lang="th-TH" altLang="th-TH" sz="2800" b="1" baseline="-25000">
                <a:latin typeface="Arial Narrow" pitchFamily="34" charset="0"/>
              </a:rPr>
              <a:t>1</a:t>
            </a:r>
            <a:r>
              <a:rPr lang="th-TH" altLang="th-TH" sz="2800" b="1">
                <a:latin typeface="Arial Narrow" pitchFamily="34" charset="0"/>
              </a:rPr>
              <a:t>), First(X</a:t>
            </a:r>
            <a:r>
              <a:rPr lang="th-TH" altLang="th-TH" sz="2800" b="1" baseline="-25000">
                <a:latin typeface="Arial Narrow" pitchFamily="34" charset="0"/>
              </a:rPr>
              <a:t>2</a:t>
            </a:r>
            <a:r>
              <a:rPr lang="th-TH" altLang="th-TH" sz="2800" b="1">
                <a:latin typeface="Arial Narrow" pitchFamily="34" charset="0"/>
              </a:rPr>
              <a:t>), ..., and First(X</a:t>
            </a:r>
            <a:r>
              <a:rPr lang="th-TH" altLang="th-TH" sz="2800" b="1" baseline="-25000">
                <a:latin typeface="Arial Narrow" pitchFamily="34" charset="0"/>
              </a:rPr>
              <a:t>n</a:t>
            </a:r>
            <a:r>
              <a:rPr lang="th-TH" altLang="th-TH" sz="2800" b="1">
                <a:latin typeface="Arial Narrow" pitchFamily="34" charset="0"/>
              </a:rPr>
              <a:t>)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th-TH" altLang="th-TH" sz="2800" b="1">
                <a:latin typeface="Arial Narrow" pitchFamily="34" charset="0"/>
              </a:rPr>
              <a:t>T</a:t>
            </a:r>
            <a:r>
              <a:rPr lang="en-US" altLang="th-TH" sz="2800" b="1">
                <a:latin typeface="Arial Narrow" pitchFamily="34" charset="0"/>
              </a:rPr>
              <a:t>hen</a:t>
            </a:r>
            <a:r>
              <a:rPr lang="th-TH" altLang="th-TH" sz="2800" b="1">
                <a:latin typeface="Arial Narrow" pitchFamily="34" charset="0"/>
              </a:rPr>
              <a:t> </a:t>
            </a:r>
            <a:r>
              <a:rPr lang="en-US" altLang="th-TH" sz="2800" b="1">
                <a:latin typeface="Arial Narrow" pitchFamily="34" charset="0"/>
                <a:cs typeface="Angsana New" pitchFamily="18" charset="-34"/>
              </a:rPr>
              <a:t>a</a:t>
            </a:r>
            <a:r>
              <a:rPr lang="th-TH" altLang="th-TH" sz="2800" b="1">
                <a:latin typeface="Arial Narrow" pitchFamily="34" charset="0"/>
              </a:rPr>
              <a:t>dd </a:t>
            </a:r>
            <a:r>
              <a:rPr lang="th-TH" altLang="th-TH" sz="2800" b="1"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800" b="1">
                <a:latin typeface="Arial Narrow" pitchFamily="34" charset="0"/>
              </a:rPr>
              <a:t> to First(A)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867400" y="1295400"/>
            <a:ext cx="3276600" cy="5105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h-TH" altLang="th-TH" sz="2100">
                <a:solidFill>
                  <a:srgbClr val="3333FF"/>
                </a:solidFill>
              </a:rPr>
              <a:t>If A is a terminal or </a:t>
            </a:r>
            <a:r>
              <a:rPr lang="th-TH" altLang="th-TH" sz="2100" b="1">
                <a:solidFill>
                  <a:srgbClr val="3333FF"/>
                </a:solidFill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100">
                <a:solidFill>
                  <a:srgbClr val="3333FF"/>
                </a:solidFill>
              </a:rPr>
              <a:t>, then First(A) = {A}.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100">
                <a:solidFill>
                  <a:srgbClr val="3333FF"/>
                </a:solidFill>
              </a:rPr>
              <a:t>If A is a nonterminal, then for each rule A </a:t>
            </a:r>
            <a:r>
              <a:rPr lang="th-TH" altLang="th-TH" sz="2100">
                <a:solidFill>
                  <a:srgbClr val="3333FF"/>
                </a:solidFill>
                <a:sym typeface="Symbol" pitchFamily="18" charset="2"/>
              </a:rPr>
              <a:t></a:t>
            </a:r>
            <a:r>
              <a:rPr lang="th-TH" altLang="th-TH" sz="2100">
                <a:solidFill>
                  <a:srgbClr val="3333FF"/>
                </a:solidFill>
              </a:rPr>
              <a:t>X</a:t>
            </a:r>
            <a:r>
              <a:rPr lang="th-TH" altLang="th-TH" sz="2100" baseline="-25000">
                <a:solidFill>
                  <a:srgbClr val="3333FF"/>
                </a:solidFill>
              </a:rPr>
              <a:t>1</a:t>
            </a:r>
            <a:r>
              <a:rPr lang="th-TH" altLang="th-TH" sz="2100">
                <a:solidFill>
                  <a:srgbClr val="3333FF"/>
                </a:solidFill>
              </a:rPr>
              <a:t> X</a:t>
            </a:r>
            <a:r>
              <a:rPr lang="th-TH" altLang="th-TH" sz="2100" baseline="-25000">
                <a:solidFill>
                  <a:srgbClr val="3333FF"/>
                </a:solidFill>
              </a:rPr>
              <a:t>2</a:t>
            </a:r>
            <a:r>
              <a:rPr lang="th-TH" altLang="th-TH" sz="2100">
                <a:solidFill>
                  <a:srgbClr val="3333FF"/>
                </a:solidFill>
              </a:rPr>
              <a:t> ... X</a:t>
            </a:r>
            <a:r>
              <a:rPr lang="th-TH" altLang="th-TH" sz="2100" baseline="-25000">
                <a:solidFill>
                  <a:srgbClr val="3333FF"/>
                </a:solidFill>
              </a:rPr>
              <a:t>n</a:t>
            </a:r>
            <a:r>
              <a:rPr lang="th-TH" altLang="th-TH" sz="2100">
                <a:solidFill>
                  <a:srgbClr val="3333FF"/>
                </a:solidFill>
              </a:rPr>
              <a:t>, First(A) contains First(X</a:t>
            </a:r>
            <a:r>
              <a:rPr lang="th-TH" altLang="th-TH" sz="2100" baseline="-25000">
                <a:solidFill>
                  <a:srgbClr val="3333FF"/>
                </a:solidFill>
              </a:rPr>
              <a:t>1</a:t>
            </a:r>
            <a:r>
              <a:rPr lang="th-TH" altLang="th-TH" sz="2100">
                <a:solidFill>
                  <a:srgbClr val="3333FF"/>
                </a:solidFill>
              </a:rPr>
              <a:t>) - {</a:t>
            </a:r>
            <a:r>
              <a:rPr lang="th-TH" altLang="th-TH" sz="2100" b="1">
                <a:solidFill>
                  <a:srgbClr val="3333FF"/>
                </a:solidFill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100">
                <a:solidFill>
                  <a:srgbClr val="3333FF"/>
                </a:solidFill>
              </a:rPr>
              <a:t>}.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100">
                <a:solidFill>
                  <a:srgbClr val="3333FF"/>
                </a:solidFill>
              </a:rPr>
              <a:t>If also for some i&lt;n, First(X</a:t>
            </a:r>
            <a:r>
              <a:rPr lang="th-TH" altLang="th-TH" sz="2100" baseline="-25000">
                <a:solidFill>
                  <a:srgbClr val="3333FF"/>
                </a:solidFill>
              </a:rPr>
              <a:t>1</a:t>
            </a:r>
            <a:r>
              <a:rPr lang="th-TH" altLang="th-TH" sz="2100">
                <a:solidFill>
                  <a:srgbClr val="3333FF"/>
                </a:solidFill>
              </a:rPr>
              <a:t>), First(X</a:t>
            </a:r>
            <a:r>
              <a:rPr lang="th-TH" altLang="th-TH" sz="2100" baseline="-25000">
                <a:solidFill>
                  <a:srgbClr val="3333FF"/>
                </a:solidFill>
              </a:rPr>
              <a:t>2</a:t>
            </a:r>
            <a:r>
              <a:rPr lang="th-TH" altLang="th-TH" sz="2100">
                <a:solidFill>
                  <a:srgbClr val="3333FF"/>
                </a:solidFill>
              </a:rPr>
              <a:t>), ..., and First(X</a:t>
            </a:r>
            <a:r>
              <a:rPr lang="th-TH" altLang="th-TH" sz="2100" baseline="-25000">
                <a:solidFill>
                  <a:srgbClr val="3333FF"/>
                </a:solidFill>
              </a:rPr>
              <a:t>i</a:t>
            </a:r>
            <a:r>
              <a:rPr lang="th-TH" altLang="th-TH" sz="2100">
                <a:solidFill>
                  <a:srgbClr val="3333FF"/>
                </a:solidFill>
              </a:rPr>
              <a:t>) contain </a:t>
            </a:r>
            <a:r>
              <a:rPr lang="th-TH" altLang="th-TH" sz="2100" b="1">
                <a:solidFill>
                  <a:srgbClr val="3333FF"/>
                </a:solidFill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100">
                <a:solidFill>
                  <a:srgbClr val="3333FF"/>
                </a:solidFill>
              </a:rPr>
              <a:t>, then First(A) contains First(X</a:t>
            </a:r>
            <a:r>
              <a:rPr lang="th-TH" altLang="th-TH" sz="2100" baseline="-25000">
                <a:solidFill>
                  <a:srgbClr val="3333FF"/>
                </a:solidFill>
              </a:rPr>
              <a:t>i+1</a:t>
            </a:r>
            <a:r>
              <a:rPr lang="th-TH" altLang="th-TH" sz="2100">
                <a:solidFill>
                  <a:srgbClr val="3333FF"/>
                </a:solidFill>
              </a:rPr>
              <a:t>)-{</a:t>
            </a:r>
            <a:r>
              <a:rPr lang="th-TH" altLang="th-TH" sz="2100" b="1">
                <a:solidFill>
                  <a:srgbClr val="3333FF"/>
                </a:solidFill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100">
                <a:solidFill>
                  <a:srgbClr val="3333FF"/>
                </a:solidFill>
              </a:rPr>
              <a:t>}.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 sz="2100">
                <a:solidFill>
                  <a:srgbClr val="3333FF"/>
                </a:solidFill>
              </a:rPr>
              <a:t>If First(X</a:t>
            </a:r>
            <a:r>
              <a:rPr lang="th-TH" altLang="th-TH" sz="2100" baseline="-25000">
                <a:solidFill>
                  <a:srgbClr val="3333FF"/>
                </a:solidFill>
              </a:rPr>
              <a:t>1</a:t>
            </a:r>
            <a:r>
              <a:rPr lang="th-TH" altLang="th-TH" sz="2100">
                <a:solidFill>
                  <a:srgbClr val="3333FF"/>
                </a:solidFill>
              </a:rPr>
              <a:t>), First(X</a:t>
            </a:r>
            <a:r>
              <a:rPr lang="th-TH" altLang="th-TH" sz="2100" baseline="-25000">
                <a:solidFill>
                  <a:srgbClr val="3333FF"/>
                </a:solidFill>
              </a:rPr>
              <a:t>2</a:t>
            </a:r>
            <a:r>
              <a:rPr lang="th-TH" altLang="th-TH" sz="2100">
                <a:solidFill>
                  <a:srgbClr val="3333FF"/>
                </a:solidFill>
              </a:rPr>
              <a:t>), ..., and First(X</a:t>
            </a:r>
            <a:r>
              <a:rPr lang="th-TH" altLang="th-TH" sz="2100" baseline="-25000">
                <a:solidFill>
                  <a:srgbClr val="3333FF"/>
                </a:solidFill>
              </a:rPr>
              <a:t>n</a:t>
            </a:r>
            <a:r>
              <a:rPr lang="th-TH" altLang="th-TH" sz="2100">
                <a:solidFill>
                  <a:srgbClr val="3333FF"/>
                </a:solidFill>
              </a:rPr>
              <a:t>) contain </a:t>
            </a:r>
            <a:r>
              <a:rPr lang="th-TH" altLang="th-TH" sz="2100" b="1">
                <a:solidFill>
                  <a:srgbClr val="3333FF"/>
                </a:solidFill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100">
                <a:solidFill>
                  <a:srgbClr val="3333FF"/>
                </a:solidFill>
              </a:rPr>
              <a:t>, then First(A) also contains </a:t>
            </a:r>
            <a:r>
              <a:rPr lang="th-TH" altLang="th-TH" sz="2100" b="1">
                <a:solidFill>
                  <a:srgbClr val="3333FF"/>
                </a:solidFill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100">
                <a:solidFill>
                  <a:srgbClr val="3333FF"/>
                </a:solidFill>
              </a:rPr>
              <a:t>.</a:t>
            </a:r>
          </a:p>
        </p:txBody>
      </p:sp>
      <p:sp>
        <p:nvSpPr>
          <p:cNvPr id="55302" name="Freeform 6"/>
          <p:cNvSpPr>
            <a:spLocks/>
          </p:cNvSpPr>
          <p:nvPr/>
        </p:nvSpPr>
        <p:spPr bwMode="auto">
          <a:xfrm>
            <a:off x="4724400" y="1358900"/>
            <a:ext cx="1143000" cy="279400"/>
          </a:xfrm>
          <a:custGeom>
            <a:avLst/>
            <a:gdLst>
              <a:gd name="T0" fmla="*/ 720 w 720"/>
              <a:gd name="T1" fmla="*/ 104 h 176"/>
              <a:gd name="T2" fmla="*/ 288 w 720"/>
              <a:gd name="T3" fmla="*/ 8 h 176"/>
              <a:gd name="T4" fmla="*/ 288 w 720"/>
              <a:gd name="T5" fmla="*/ 152 h 176"/>
              <a:gd name="T6" fmla="*/ 0 w 720"/>
              <a:gd name="T7" fmla="*/ 152 h 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0" h="176">
                <a:moveTo>
                  <a:pt x="720" y="104"/>
                </a:moveTo>
                <a:cubicBezTo>
                  <a:pt x="540" y="52"/>
                  <a:pt x="360" y="0"/>
                  <a:pt x="288" y="8"/>
                </a:cubicBezTo>
                <a:cubicBezTo>
                  <a:pt x="216" y="16"/>
                  <a:pt x="336" y="128"/>
                  <a:pt x="288" y="152"/>
                </a:cubicBezTo>
                <a:cubicBezTo>
                  <a:pt x="240" y="176"/>
                  <a:pt x="120" y="164"/>
                  <a:pt x="0" y="152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55303" name="Freeform 7"/>
          <p:cNvSpPr>
            <a:spLocks/>
          </p:cNvSpPr>
          <p:nvPr/>
        </p:nvSpPr>
        <p:spPr bwMode="auto">
          <a:xfrm>
            <a:off x="5495925" y="2146300"/>
            <a:ext cx="371475" cy="1352550"/>
          </a:xfrm>
          <a:custGeom>
            <a:avLst/>
            <a:gdLst>
              <a:gd name="T0" fmla="*/ 234 w 234"/>
              <a:gd name="T1" fmla="*/ 0 h 852"/>
              <a:gd name="T2" fmla="*/ 23 w 234"/>
              <a:gd name="T3" fmla="*/ 310 h 852"/>
              <a:gd name="T4" fmla="*/ 184 w 234"/>
              <a:gd name="T5" fmla="*/ 575 h 852"/>
              <a:gd name="T6" fmla="*/ 184 w 234"/>
              <a:gd name="T7" fmla="*/ 702 h 852"/>
              <a:gd name="T8" fmla="*/ 0 w 234"/>
              <a:gd name="T9" fmla="*/ 852 h 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4" h="852">
                <a:moveTo>
                  <a:pt x="234" y="0"/>
                </a:moveTo>
                <a:cubicBezTo>
                  <a:pt x="199" y="52"/>
                  <a:pt x="31" y="214"/>
                  <a:pt x="23" y="310"/>
                </a:cubicBezTo>
                <a:cubicBezTo>
                  <a:pt x="15" y="406"/>
                  <a:pt x="157" y="510"/>
                  <a:pt x="184" y="575"/>
                </a:cubicBezTo>
                <a:cubicBezTo>
                  <a:pt x="211" y="640"/>
                  <a:pt x="215" y="656"/>
                  <a:pt x="184" y="702"/>
                </a:cubicBezTo>
                <a:cubicBezTo>
                  <a:pt x="153" y="748"/>
                  <a:pt x="38" y="821"/>
                  <a:pt x="0" y="852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55304" name="Freeform 8"/>
          <p:cNvSpPr>
            <a:spLocks/>
          </p:cNvSpPr>
          <p:nvPr/>
        </p:nvSpPr>
        <p:spPr bwMode="auto">
          <a:xfrm>
            <a:off x="4067175" y="4970463"/>
            <a:ext cx="1925638" cy="471487"/>
          </a:xfrm>
          <a:custGeom>
            <a:avLst/>
            <a:gdLst>
              <a:gd name="T0" fmla="*/ 1188 w 1213"/>
              <a:gd name="T1" fmla="*/ 43 h 297"/>
              <a:gd name="T2" fmla="*/ 1188 w 1213"/>
              <a:gd name="T3" fmla="*/ 66 h 297"/>
              <a:gd name="T4" fmla="*/ 1038 w 1213"/>
              <a:gd name="T5" fmla="*/ 8 h 297"/>
              <a:gd name="T6" fmla="*/ 842 w 1213"/>
              <a:gd name="T7" fmla="*/ 112 h 297"/>
              <a:gd name="T8" fmla="*/ 600 w 1213"/>
              <a:gd name="T9" fmla="*/ 297 h 297"/>
              <a:gd name="T10" fmla="*/ 242 w 1213"/>
              <a:gd name="T11" fmla="*/ 112 h 297"/>
              <a:gd name="T12" fmla="*/ 0 w 1213"/>
              <a:gd name="T13" fmla="*/ 285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13" h="297">
                <a:moveTo>
                  <a:pt x="1188" y="43"/>
                </a:moveTo>
                <a:cubicBezTo>
                  <a:pt x="1186" y="47"/>
                  <a:pt x="1213" y="72"/>
                  <a:pt x="1188" y="66"/>
                </a:cubicBezTo>
                <a:cubicBezTo>
                  <a:pt x="1163" y="60"/>
                  <a:pt x="1096" y="0"/>
                  <a:pt x="1038" y="8"/>
                </a:cubicBezTo>
                <a:cubicBezTo>
                  <a:pt x="980" y="16"/>
                  <a:pt x="915" y="64"/>
                  <a:pt x="842" y="112"/>
                </a:cubicBezTo>
                <a:cubicBezTo>
                  <a:pt x="769" y="160"/>
                  <a:pt x="700" y="297"/>
                  <a:pt x="600" y="297"/>
                </a:cubicBezTo>
                <a:cubicBezTo>
                  <a:pt x="500" y="297"/>
                  <a:pt x="342" y="114"/>
                  <a:pt x="242" y="112"/>
                </a:cubicBezTo>
                <a:cubicBezTo>
                  <a:pt x="142" y="110"/>
                  <a:pt x="50" y="249"/>
                  <a:pt x="0" y="285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 flipH="1">
            <a:off x="5257800" y="3657600"/>
            <a:ext cx="6858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 animBg="1"/>
      <p:bldP spid="55302" grpId="1" animBg="1"/>
      <p:bldP spid="55303" grpId="0" animBg="1"/>
      <p:bldP spid="55303" grpId="1" animBg="1"/>
      <p:bldP spid="55304" grpId="0" animBg="1"/>
      <p:bldP spid="55304" grpId="1" animBg="1"/>
      <p:bldP spid="55308" grpId="0" animBg="1"/>
      <p:bldP spid="5530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F809B-3B9E-43CB-861F-509A693195D6}" type="slidenum">
              <a:rPr lang="en-US" altLang="th-TH"/>
              <a:pPr/>
              <a:t>2</a:t>
            </a:fld>
            <a:endParaRPr lang="th-TH" altLang="th-TH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Outline</a:t>
            </a:r>
            <a:endParaRPr lang="th-TH" altLang="th-TH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41275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th-TH" sz="2400"/>
              <a:t>Top-down v.s. Bottom-up</a:t>
            </a:r>
          </a:p>
          <a:p>
            <a:pPr>
              <a:lnSpc>
                <a:spcPct val="90000"/>
              </a:lnSpc>
            </a:pPr>
            <a:r>
              <a:rPr lang="en-US" altLang="th-TH" sz="2400"/>
              <a:t>Top-down parsing</a:t>
            </a:r>
          </a:p>
          <a:p>
            <a:pPr lvl="1">
              <a:lnSpc>
                <a:spcPct val="90000"/>
              </a:lnSpc>
            </a:pPr>
            <a:r>
              <a:rPr lang="en-US" altLang="th-TH" sz="2200"/>
              <a:t>Recursive-descent parsing</a:t>
            </a:r>
          </a:p>
          <a:p>
            <a:pPr lvl="1">
              <a:lnSpc>
                <a:spcPct val="90000"/>
              </a:lnSpc>
            </a:pPr>
            <a:r>
              <a:rPr lang="en-US" altLang="th-TH" sz="2200"/>
              <a:t>LL(1) parsing</a:t>
            </a:r>
          </a:p>
          <a:p>
            <a:pPr lvl="2">
              <a:lnSpc>
                <a:spcPct val="90000"/>
              </a:lnSpc>
            </a:pPr>
            <a:r>
              <a:rPr lang="en-US" altLang="th-TH" sz="2200"/>
              <a:t>LL(1) parsing algorithm</a:t>
            </a:r>
          </a:p>
          <a:p>
            <a:pPr lvl="2">
              <a:lnSpc>
                <a:spcPct val="90000"/>
              </a:lnSpc>
            </a:pPr>
            <a:r>
              <a:rPr lang="en-US" altLang="th-TH" sz="2200"/>
              <a:t>First and follow sets</a:t>
            </a:r>
          </a:p>
          <a:p>
            <a:pPr lvl="2">
              <a:lnSpc>
                <a:spcPct val="90000"/>
              </a:lnSpc>
            </a:pPr>
            <a:r>
              <a:rPr lang="en-US" altLang="th-TH" sz="2200"/>
              <a:t>Constructing LL(1) parsing table</a:t>
            </a:r>
          </a:p>
          <a:p>
            <a:pPr lvl="2">
              <a:lnSpc>
                <a:spcPct val="90000"/>
              </a:lnSpc>
            </a:pPr>
            <a:r>
              <a:rPr lang="en-US" altLang="th-TH" sz="2200"/>
              <a:t>Error recovery</a:t>
            </a:r>
            <a:endParaRPr lang="th-TH" altLang="th-TH" sz="2200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84663" y="1295400"/>
            <a:ext cx="4630737" cy="5105400"/>
          </a:xfrm>
        </p:spPr>
        <p:txBody>
          <a:bodyPr/>
          <a:lstStyle/>
          <a:p>
            <a:endParaRPr lang="en-US" altLang="th-TH" sz="2400"/>
          </a:p>
          <a:p>
            <a:r>
              <a:rPr lang="en-US" altLang="th-TH" sz="2400"/>
              <a:t>Bottom-up parsing</a:t>
            </a:r>
            <a:endParaRPr lang="th-TH" altLang="th-TH" sz="2400"/>
          </a:p>
          <a:p>
            <a:pPr lvl="1"/>
            <a:r>
              <a:rPr lang="th-TH" altLang="th-TH" sz="2200"/>
              <a:t>Shift-reduce parsers</a:t>
            </a:r>
          </a:p>
          <a:p>
            <a:pPr lvl="1"/>
            <a:r>
              <a:rPr lang="th-TH" altLang="th-TH" sz="2200"/>
              <a:t>LR(0) parsing</a:t>
            </a:r>
          </a:p>
          <a:p>
            <a:pPr lvl="2"/>
            <a:r>
              <a:rPr lang="th-TH" altLang="th-TH" sz="2200"/>
              <a:t>LR(0) items</a:t>
            </a:r>
          </a:p>
          <a:p>
            <a:pPr lvl="2"/>
            <a:r>
              <a:rPr lang="th-TH" altLang="th-TH" sz="2200"/>
              <a:t>Finite automata of items</a:t>
            </a:r>
          </a:p>
          <a:p>
            <a:pPr lvl="2"/>
            <a:r>
              <a:rPr lang="th-TH" altLang="th-TH" sz="2200"/>
              <a:t>LR(0) parsing algorithm</a:t>
            </a:r>
          </a:p>
          <a:p>
            <a:pPr lvl="2"/>
            <a:r>
              <a:rPr lang="th-TH" altLang="th-TH" sz="2200"/>
              <a:t>LR(0) grammar</a:t>
            </a:r>
          </a:p>
          <a:p>
            <a:pPr lvl="1"/>
            <a:r>
              <a:rPr lang="en-US" altLang="th-TH" sz="2200"/>
              <a:t>S</a:t>
            </a:r>
            <a:r>
              <a:rPr lang="th-TH" altLang="th-TH" sz="2200"/>
              <a:t>LR(1) parsing</a:t>
            </a:r>
          </a:p>
          <a:p>
            <a:pPr lvl="2"/>
            <a:r>
              <a:rPr lang="en-US" altLang="th-TH" sz="2200"/>
              <a:t>S</a:t>
            </a:r>
            <a:r>
              <a:rPr lang="th-TH" altLang="th-TH" sz="2200"/>
              <a:t>LR(1) parsing algorithm</a:t>
            </a:r>
          </a:p>
          <a:p>
            <a:pPr lvl="2"/>
            <a:r>
              <a:rPr lang="en-US" altLang="th-TH" sz="2200"/>
              <a:t>S</a:t>
            </a:r>
            <a:r>
              <a:rPr lang="th-TH" altLang="th-TH" sz="2200"/>
              <a:t>LR(1) grammar</a:t>
            </a:r>
          </a:p>
          <a:p>
            <a:pPr lvl="2"/>
            <a:r>
              <a:rPr lang="th-TH" altLang="th-TH" sz="2200"/>
              <a:t>Parsing conflict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4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5AA97-A3DB-44F9-B125-CE4C0599716C}" type="slidenum">
              <a:rPr lang="en-US" altLang="th-TH"/>
              <a:pPr/>
              <a:t>20</a:t>
            </a:fld>
            <a:endParaRPr lang="th-TH" altLang="th-TH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Finding First Set: An Example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5135563" cy="5105400"/>
          </a:xfrm>
        </p:spPr>
        <p:txBody>
          <a:bodyPr/>
          <a:lstStyle/>
          <a:p>
            <a:pPr>
              <a:buFontTx/>
              <a:buNone/>
            </a:pPr>
            <a:r>
              <a:rPr lang="th-TH" altLang="th-TH"/>
              <a:t>exp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term exp’</a:t>
            </a:r>
          </a:p>
          <a:p>
            <a:pPr>
              <a:buFontTx/>
              <a:buNone/>
            </a:pPr>
            <a:r>
              <a:rPr lang="th-TH" altLang="th-TH"/>
              <a:t>exp’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addop term exp’ | </a:t>
            </a:r>
            <a:r>
              <a:rPr lang="th-TH" altLang="th-TH">
                <a:sym typeface="Symbol" pitchFamily="18" charset="2"/>
              </a:rPr>
              <a:t></a:t>
            </a:r>
          </a:p>
          <a:p>
            <a:pPr>
              <a:buFontTx/>
              <a:buNone/>
            </a:pPr>
            <a:r>
              <a:rPr lang="th-TH" altLang="th-TH"/>
              <a:t>addop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+ | -</a:t>
            </a:r>
          </a:p>
          <a:p>
            <a:pPr>
              <a:buFontTx/>
              <a:buNone/>
            </a:pPr>
            <a:r>
              <a:rPr lang="th-TH" altLang="th-TH"/>
              <a:t>term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factor term’</a:t>
            </a:r>
          </a:p>
          <a:p>
            <a:pPr>
              <a:buFontTx/>
              <a:buNone/>
            </a:pPr>
            <a:r>
              <a:rPr lang="th-TH" altLang="th-TH"/>
              <a:t>term’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mulop factor term’ | </a:t>
            </a:r>
            <a:r>
              <a:rPr lang="th-TH" altLang="th-TH">
                <a:sym typeface="Symbol" pitchFamily="18" charset="2"/>
              </a:rPr>
              <a:t></a:t>
            </a:r>
            <a:endParaRPr lang="th-TH" altLang="th-TH"/>
          </a:p>
          <a:p>
            <a:pPr>
              <a:buFontTx/>
              <a:buNone/>
            </a:pPr>
            <a:r>
              <a:rPr lang="th-TH" altLang="th-TH"/>
              <a:t>mulop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*</a:t>
            </a:r>
          </a:p>
          <a:p>
            <a:pPr>
              <a:buFontTx/>
              <a:buNone/>
            </a:pPr>
            <a:r>
              <a:rPr lang="th-TH" altLang="th-TH"/>
              <a:t>factor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( exp ) | num</a:t>
            </a:r>
          </a:p>
          <a:p>
            <a:pPr>
              <a:buFontTx/>
              <a:buNone/>
            </a:pPr>
            <a:endParaRPr lang="th-TH" altLang="th-TH"/>
          </a:p>
        </p:txBody>
      </p:sp>
      <p:graphicFrame>
        <p:nvGraphicFramePr>
          <p:cNvPr id="59469" name="Group 77"/>
          <p:cNvGraphicFramePr>
            <a:graphicFrameLocks noGrp="1"/>
          </p:cNvGraphicFramePr>
          <p:nvPr/>
        </p:nvGraphicFramePr>
        <p:xfrm>
          <a:off x="5940425" y="1341438"/>
          <a:ext cx="2735263" cy="4145280"/>
        </p:xfrm>
        <a:graphic>
          <a:graphicData uri="http://schemas.openxmlformats.org/drawingml/2006/table">
            <a:tbl>
              <a:tblPr/>
              <a:tblGrid>
                <a:gridCol w="1223963"/>
                <a:gridCol w="1511300"/>
              </a:tblGrid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First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exp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exp’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addop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term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term’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mulop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factor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57" name="Text Box 65"/>
          <p:cNvSpPr txBox="1">
            <a:spLocks noChangeArrowheads="1"/>
          </p:cNvSpPr>
          <p:nvPr/>
        </p:nvSpPr>
        <p:spPr bwMode="auto">
          <a:xfrm>
            <a:off x="7885113" y="2349500"/>
            <a:ext cx="3794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2800">
                <a:sym typeface="Symbol" pitchFamily="18" charset="2"/>
              </a:rPr>
              <a:t></a:t>
            </a:r>
          </a:p>
        </p:txBody>
      </p:sp>
      <p:sp>
        <p:nvSpPr>
          <p:cNvPr id="59458" name="Text Box 66"/>
          <p:cNvSpPr txBox="1">
            <a:spLocks noChangeArrowheads="1"/>
          </p:cNvSpPr>
          <p:nvPr/>
        </p:nvSpPr>
        <p:spPr bwMode="auto">
          <a:xfrm>
            <a:off x="7164388" y="2852738"/>
            <a:ext cx="793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2800">
                <a:latin typeface="Tahoma" pitchFamily="34" charset="0"/>
              </a:rPr>
              <a:t>+  -</a:t>
            </a:r>
          </a:p>
        </p:txBody>
      </p:sp>
      <p:sp>
        <p:nvSpPr>
          <p:cNvPr id="59459" name="Text Box 67"/>
          <p:cNvSpPr txBox="1">
            <a:spLocks noChangeArrowheads="1"/>
          </p:cNvSpPr>
          <p:nvPr/>
        </p:nvSpPr>
        <p:spPr bwMode="auto">
          <a:xfrm>
            <a:off x="7164388" y="3860800"/>
            <a:ext cx="3794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h-TH" altLang="th-TH" sz="2800">
                <a:sym typeface="Symbol" pitchFamily="18" charset="2"/>
              </a:rPr>
              <a:t></a:t>
            </a:r>
          </a:p>
        </p:txBody>
      </p:sp>
      <p:sp>
        <p:nvSpPr>
          <p:cNvPr id="59460" name="Text Box 68"/>
          <p:cNvSpPr txBox="1">
            <a:spLocks noChangeArrowheads="1"/>
          </p:cNvSpPr>
          <p:nvPr/>
        </p:nvSpPr>
        <p:spPr bwMode="auto">
          <a:xfrm>
            <a:off x="7164388" y="44434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ym typeface="Symbol" pitchFamily="18" charset="2"/>
              </a:rPr>
              <a:t>*</a:t>
            </a:r>
            <a:endParaRPr lang="th-TH" altLang="th-TH" sz="2800">
              <a:sym typeface="Symbol" pitchFamily="18" charset="2"/>
            </a:endParaRPr>
          </a:p>
        </p:txBody>
      </p:sp>
      <p:sp>
        <p:nvSpPr>
          <p:cNvPr id="59461" name="Text Box 69"/>
          <p:cNvSpPr txBox="1">
            <a:spLocks noChangeArrowheads="1"/>
          </p:cNvSpPr>
          <p:nvPr/>
        </p:nvSpPr>
        <p:spPr bwMode="auto">
          <a:xfrm>
            <a:off x="7164388" y="4991100"/>
            <a:ext cx="1087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(  num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59462" name="Text Box 70"/>
          <p:cNvSpPr txBox="1">
            <a:spLocks noChangeArrowheads="1"/>
          </p:cNvSpPr>
          <p:nvPr/>
        </p:nvSpPr>
        <p:spPr bwMode="auto">
          <a:xfrm>
            <a:off x="7164388" y="2852738"/>
            <a:ext cx="793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2800">
                <a:latin typeface="Tahoma" pitchFamily="34" charset="0"/>
              </a:rPr>
              <a:t>+  -</a:t>
            </a:r>
          </a:p>
        </p:txBody>
      </p:sp>
      <p:sp>
        <p:nvSpPr>
          <p:cNvPr id="59463" name="Text Box 71"/>
          <p:cNvSpPr txBox="1">
            <a:spLocks noChangeArrowheads="1"/>
          </p:cNvSpPr>
          <p:nvPr/>
        </p:nvSpPr>
        <p:spPr bwMode="auto">
          <a:xfrm>
            <a:off x="7164388" y="5013325"/>
            <a:ext cx="1087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(  num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59464" name="Text Box 72"/>
          <p:cNvSpPr txBox="1">
            <a:spLocks noChangeArrowheads="1"/>
          </p:cNvSpPr>
          <p:nvPr/>
        </p:nvSpPr>
        <p:spPr bwMode="auto">
          <a:xfrm>
            <a:off x="7164388" y="443706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ym typeface="Symbol" pitchFamily="18" charset="2"/>
              </a:rPr>
              <a:t>*</a:t>
            </a:r>
            <a:endParaRPr lang="th-TH" altLang="th-TH" sz="2800">
              <a:sym typeface="Symbol" pitchFamily="18" charset="2"/>
            </a:endParaRPr>
          </a:p>
        </p:txBody>
      </p:sp>
      <p:sp>
        <p:nvSpPr>
          <p:cNvPr id="59465" name="Text Box 73"/>
          <p:cNvSpPr txBox="1">
            <a:spLocks noChangeArrowheads="1"/>
          </p:cNvSpPr>
          <p:nvPr/>
        </p:nvSpPr>
        <p:spPr bwMode="auto">
          <a:xfrm>
            <a:off x="7235825" y="3429000"/>
            <a:ext cx="1087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(  num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8.09249E-7 L -0.00399 -0.0691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9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3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45655E-6 L 0.00364 -0.2331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9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-11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35689E-6 L 0.04323 -0.0797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9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3" y="-3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186 L -0.00833 -0.23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9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1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57" grpId="0"/>
      <p:bldP spid="59458" grpId="0"/>
      <p:bldP spid="59459" grpId="0"/>
      <p:bldP spid="59460" grpId="0"/>
      <p:bldP spid="59461" grpId="0"/>
      <p:bldP spid="59462" grpId="0"/>
      <p:bldP spid="59462" grpId="1"/>
      <p:bldP spid="59463" grpId="0"/>
      <p:bldP spid="59463" grpId="1"/>
      <p:bldP spid="59464" grpId="0"/>
      <p:bldP spid="59464" grpId="1"/>
      <p:bldP spid="59465" grpId="0"/>
      <p:bldP spid="59465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EFC3-C0B2-46E5-AECD-F77F7DAB8DC9}" type="slidenum">
              <a:rPr lang="en-US" altLang="th-TH"/>
              <a:pPr/>
              <a:t>21</a:t>
            </a:fld>
            <a:endParaRPr lang="th-TH" altLang="th-TH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Follow Set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Let $ denote the end of input tokens</a:t>
            </a:r>
            <a:endParaRPr lang="th-TH" altLang="th-TH" sz="3600"/>
          </a:p>
          <a:p>
            <a:r>
              <a:rPr lang="th-TH" altLang="th-TH"/>
              <a:t>If A is the start symbol, then $ is in Follow(A).</a:t>
            </a:r>
          </a:p>
          <a:p>
            <a:r>
              <a:rPr lang="th-TH" altLang="th-TH"/>
              <a:t>If there is a rule B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X A Y, then First(Y) - {</a:t>
            </a:r>
            <a:r>
              <a:rPr lang="th-TH" altLang="th-TH">
                <a:sym typeface="Symbol" pitchFamily="18" charset="2"/>
              </a:rPr>
              <a:t></a:t>
            </a:r>
            <a:r>
              <a:rPr lang="th-TH" altLang="th-TH"/>
              <a:t>} is in Follow(A).</a:t>
            </a:r>
          </a:p>
          <a:p>
            <a:r>
              <a:rPr lang="th-TH" altLang="th-TH"/>
              <a:t>If there is production B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X A Y and </a:t>
            </a:r>
            <a:r>
              <a:rPr lang="th-TH" altLang="th-TH">
                <a:sym typeface="Symbol" pitchFamily="18" charset="2"/>
              </a:rPr>
              <a:t></a:t>
            </a:r>
            <a:r>
              <a:rPr lang="th-TH" altLang="th-TH"/>
              <a:t> is in First(Y), then Follow(A) contains Follow(B).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8BF51-801B-4693-9262-8BCC6051AC2C}" type="slidenum">
              <a:rPr lang="en-US" altLang="th-TH"/>
              <a:pPr/>
              <a:t>22</a:t>
            </a:fld>
            <a:endParaRPr lang="th-TH" altLang="th-TH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Algorithm for Finding Follow(A)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5638800" cy="5105400"/>
          </a:xfrm>
        </p:spPr>
        <p:txBody>
          <a:bodyPr/>
          <a:lstStyle/>
          <a:p>
            <a:pPr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Follow(S) = {$}</a:t>
            </a:r>
          </a:p>
          <a:p>
            <a:pPr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FOR each A in V-{S} </a:t>
            </a:r>
          </a:p>
          <a:p>
            <a:pPr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	Follow(A)={}</a:t>
            </a:r>
          </a:p>
          <a:p>
            <a:pPr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WHILE change is made to some Follow sets</a:t>
            </a:r>
          </a:p>
          <a:p>
            <a:pPr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	FOR each production A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 b="1">
                <a:latin typeface="Arial Narrow" pitchFamily="34" charset="0"/>
              </a:rPr>
              <a:t> X</a:t>
            </a:r>
            <a:r>
              <a:rPr lang="th-TH" altLang="th-TH" sz="2400" b="1" baseline="-25000">
                <a:latin typeface="Arial Narrow" pitchFamily="34" charset="0"/>
              </a:rPr>
              <a:t>1</a:t>
            </a:r>
            <a:r>
              <a:rPr lang="th-TH" altLang="th-TH" sz="2400" b="1">
                <a:latin typeface="Arial Narrow" pitchFamily="34" charset="0"/>
              </a:rPr>
              <a:t> X</a:t>
            </a:r>
            <a:r>
              <a:rPr lang="th-TH" altLang="th-TH" sz="2400" b="1" baseline="-25000">
                <a:latin typeface="Arial Narrow" pitchFamily="34" charset="0"/>
              </a:rPr>
              <a:t>2</a:t>
            </a:r>
            <a:r>
              <a:rPr lang="th-TH" altLang="th-TH" sz="2400" b="1">
                <a:latin typeface="Arial Narrow" pitchFamily="34" charset="0"/>
              </a:rPr>
              <a:t> ... X</a:t>
            </a:r>
            <a:r>
              <a:rPr lang="th-TH" altLang="th-TH" sz="2400" b="1" baseline="-25000">
                <a:latin typeface="Arial Narrow" pitchFamily="34" charset="0"/>
              </a:rPr>
              <a:t>n</a:t>
            </a:r>
            <a:r>
              <a:rPr lang="th-TH" altLang="th-TH" sz="2400" b="1">
                <a:latin typeface="Arial Narrow" pitchFamily="34" charset="0"/>
              </a:rPr>
              <a:t>,</a:t>
            </a:r>
          </a:p>
          <a:p>
            <a:pPr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		FOR each nonterminal X</a:t>
            </a:r>
            <a:r>
              <a:rPr lang="th-TH" altLang="th-TH" sz="2400" b="1" baseline="-25000">
                <a:latin typeface="Arial Narrow" pitchFamily="34" charset="0"/>
              </a:rPr>
              <a:t>i</a:t>
            </a:r>
            <a:endParaRPr lang="th-TH" altLang="th-TH" sz="2400" b="1">
              <a:latin typeface="Arial Narrow" pitchFamily="34" charset="0"/>
            </a:endParaRPr>
          </a:p>
          <a:p>
            <a:pPr lvl="1">
              <a:buFont typeface="Wingdings" pitchFamily="2" charset="2"/>
              <a:buNone/>
            </a:pPr>
            <a:r>
              <a:rPr lang="th-TH" altLang="th-TH" b="1">
                <a:latin typeface="Arial Narrow" pitchFamily="34" charset="0"/>
              </a:rPr>
              <a:t>		        Add First(X</a:t>
            </a:r>
            <a:r>
              <a:rPr lang="th-TH" altLang="th-TH" b="1" baseline="-25000">
                <a:latin typeface="Arial Narrow" pitchFamily="34" charset="0"/>
              </a:rPr>
              <a:t>i+1</a:t>
            </a:r>
            <a:r>
              <a:rPr lang="th-TH" altLang="th-TH" b="1">
                <a:latin typeface="Arial Narrow" pitchFamily="34" charset="0"/>
              </a:rPr>
              <a:t> X</a:t>
            </a:r>
            <a:r>
              <a:rPr lang="th-TH" altLang="th-TH" b="1" baseline="-25000">
                <a:latin typeface="Arial Narrow" pitchFamily="34" charset="0"/>
              </a:rPr>
              <a:t>i+2</a:t>
            </a:r>
            <a:r>
              <a:rPr lang="th-TH" altLang="th-TH" b="1">
                <a:latin typeface="Arial Narrow" pitchFamily="34" charset="0"/>
              </a:rPr>
              <a:t>...X</a:t>
            </a:r>
            <a:r>
              <a:rPr lang="th-TH" altLang="th-TH" b="1" baseline="-25000">
                <a:latin typeface="Arial Narrow" pitchFamily="34" charset="0"/>
              </a:rPr>
              <a:t>n</a:t>
            </a:r>
            <a:r>
              <a:rPr lang="th-TH" altLang="th-TH" b="1">
                <a:latin typeface="Arial Narrow" pitchFamily="34" charset="0"/>
              </a:rPr>
              <a:t>)-{</a:t>
            </a:r>
            <a:r>
              <a:rPr lang="th-TH" altLang="th-TH" b="1"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b="1">
                <a:latin typeface="Arial Narrow" pitchFamily="34" charset="0"/>
              </a:rPr>
              <a:t>} 	        into Follow(X</a:t>
            </a:r>
            <a:r>
              <a:rPr lang="th-TH" altLang="th-TH" b="1" baseline="-25000">
                <a:latin typeface="Arial Narrow" pitchFamily="34" charset="0"/>
              </a:rPr>
              <a:t>i</a:t>
            </a:r>
            <a:r>
              <a:rPr lang="th-TH" altLang="th-TH" b="1">
                <a:latin typeface="Arial Narrow" pitchFamily="34" charset="0"/>
              </a:rPr>
              <a:t>).</a:t>
            </a:r>
          </a:p>
          <a:p>
            <a:pPr lvl="1">
              <a:buFont typeface="Wingdings" pitchFamily="2" charset="2"/>
              <a:buNone/>
            </a:pPr>
            <a:r>
              <a:rPr lang="th-TH" altLang="th-TH" b="1">
                <a:latin typeface="Arial Narrow" pitchFamily="34" charset="0"/>
              </a:rPr>
              <a:t>		        </a:t>
            </a:r>
            <a:r>
              <a:rPr lang="th-TH" altLang="th-TH" sz="2000" b="1">
                <a:latin typeface="Arial Narrow" pitchFamily="34" charset="0"/>
              </a:rPr>
              <a:t>(NOTE: If i=n, X</a:t>
            </a:r>
            <a:r>
              <a:rPr lang="th-TH" altLang="th-TH" sz="2000" b="1" baseline="-25000">
                <a:latin typeface="Arial Narrow" pitchFamily="34" charset="0"/>
              </a:rPr>
              <a:t>i+1</a:t>
            </a:r>
            <a:r>
              <a:rPr lang="th-TH" altLang="th-TH" sz="2000" b="1">
                <a:latin typeface="Arial Narrow" pitchFamily="34" charset="0"/>
              </a:rPr>
              <a:t> X</a:t>
            </a:r>
            <a:r>
              <a:rPr lang="th-TH" altLang="th-TH" sz="2000" b="1" baseline="-25000">
                <a:latin typeface="Arial Narrow" pitchFamily="34" charset="0"/>
              </a:rPr>
              <a:t>i+2</a:t>
            </a:r>
            <a:r>
              <a:rPr lang="th-TH" altLang="th-TH" sz="2000" b="1">
                <a:latin typeface="Arial Narrow" pitchFamily="34" charset="0"/>
              </a:rPr>
              <a:t>...X</a:t>
            </a:r>
            <a:r>
              <a:rPr lang="th-TH" altLang="th-TH" sz="2000" b="1" baseline="-25000">
                <a:latin typeface="Arial Narrow" pitchFamily="34" charset="0"/>
              </a:rPr>
              <a:t>n</a:t>
            </a:r>
            <a:r>
              <a:rPr lang="th-TH" altLang="th-TH" sz="2000" b="1">
                <a:latin typeface="Arial Narrow" pitchFamily="34" charset="0"/>
              </a:rPr>
              <a:t>= </a:t>
            </a:r>
            <a:r>
              <a:rPr lang="th-TH" altLang="th-TH" b="1"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000" b="1">
                <a:latin typeface="Arial Narrow" pitchFamily="34" charset="0"/>
              </a:rPr>
              <a:t>)</a:t>
            </a:r>
          </a:p>
          <a:p>
            <a:pPr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		IF </a:t>
            </a:r>
            <a:r>
              <a:rPr lang="th-TH" altLang="th-TH" sz="2400" b="1">
                <a:latin typeface="Arial Narrow" pitchFamily="34" charset="0"/>
                <a:sym typeface="Symbol" pitchFamily="18" charset="2"/>
              </a:rPr>
              <a:t></a:t>
            </a:r>
            <a:r>
              <a:rPr lang="th-TH" altLang="th-TH" sz="2400" b="1">
                <a:latin typeface="Arial Narrow" pitchFamily="34" charset="0"/>
              </a:rPr>
              <a:t> is in First(X</a:t>
            </a:r>
            <a:r>
              <a:rPr lang="th-TH" altLang="th-TH" sz="2400" b="1" baseline="-25000">
                <a:latin typeface="Arial Narrow" pitchFamily="34" charset="0"/>
              </a:rPr>
              <a:t>i+1</a:t>
            </a:r>
            <a:r>
              <a:rPr lang="th-TH" altLang="th-TH" sz="2400" b="1">
                <a:latin typeface="Arial Narrow" pitchFamily="34" charset="0"/>
              </a:rPr>
              <a:t> X</a:t>
            </a:r>
            <a:r>
              <a:rPr lang="th-TH" altLang="th-TH" sz="2400" b="1" baseline="-25000">
                <a:latin typeface="Arial Narrow" pitchFamily="34" charset="0"/>
              </a:rPr>
              <a:t>i+2</a:t>
            </a:r>
            <a:r>
              <a:rPr lang="th-TH" altLang="th-TH" sz="2400" b="1">
                <a:latin typeface="Arial Narrow" pitchFamily="34" charset="0"/>
              </a:rPr>
              <a:t>...X</a:t>
            </a:r>
            <a:r>
              <a:rPr lang="th-TH" altLang="th-TH" sz="2400" b="1" baseline="-25000">
                <a:latin typeface="Arial Narrow" pitchFamily="34" charset="0"/>
              </a:rPr>
              <a:t>n</a:t>
            </a:r>
            <a:r>
              <a:rPr lang="th-TH" altLang="th-TH" sz="2400" b="1">
                <a:latin typeface="Arial Narrow" pitchFamily="34" charset="0"/>
              </a:rPr>
              <a:t>) THEN</a:t>
            </a:r>
          </a:p>
          <a:p>
            <a:pPr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		        Add Follow(A) to Follow(X</a:t>
            </a:r>
            <a:r>
              <a:rPr lang="th-TH" altLang="th-TH" sz="2400" b="1" baseline="-25000">
                <a:latin typeface="Arial Narrow" pitchFamily="34" charset="0"/>
              </a:rPr>
              <a:t>i</a:t>
            </a:r>
            <a:r>
              <a:rPr lang="th-TH" altLang="th-TH" sz="2400" b="1">
                <a:latin typeface="Arial Narrow" pitchFamily="34" charset="0"/>
              </a:rPr>
              <a:t>)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867400" y="1295400"/>
            <a:ext cx="3048000" cy="5105400"/>
          </a:xfrm>
        </p:spPr>
        <p:txBody>
          <a:bodyPr/>
          <a:lstStyle/>
          <a:p>
            <a:pPr>
              <a:buFontTx/>
              <a:buNone/>
            </a:pPr>
            <a:r>
              <a:rPr lang="th-TH" altLang="th-TH" sz="2400">
                <a:solidFill>
                  <a:srgbClr val="3333FF"/>
                </a:solidFill>
              </a:rPr>
              <a:t>If A is the start symbol, then $ is in Follow(A).</a:t>
            </a:r>
          </a:p>
          <a:p>
            <a:pPr>
              <a:buFontTx/>
              <a:buNone/>
            </a:pPr>
            <a:r>
              <a:rPr lang="th-TH" altLang="th-TH" sz="2400">
                <a:solidFill>
                  <a:srgbClr val="3333FF"/>
                </a:solidFill>
              </a:rPr>
              <a:t>If there is a rule A </a:t>
            </a:r>
            <a:r>
              <a:rPr lang="th-TH" altLang="th-TH" sz="2400">
                <a:solidFill>
                  <a:srgbClr val="3333FF"/>
                </a:solidFill>
                <a:sym typeface="Symbol" pitchFamily="18" charset="2"/>
              </a:rPr>
              <a:t></a:t>
            </a:r>
            <a:r>
              <a:rPr lang="th-TH" altLang="th-TH" sz="2400">
                <a:solidFill>
                  <a:srgbClr val="3333FF"/>
                </a:solidFill>
              </a:rPr>
              <a:t> Y X Z, then First(Z) - {</a:t>
            </a:r>
            <a:r>
              <a:rPr lang="th-TH" altLang="th-TH" sz="2400">
                <a:solidFill>
                  <a:srgbClr val="3333FF"/>
                </a:solidFill>
                <a:sym typeface="Symbol" pitchFamily="18" charset="2"/>
              </a:rPr>
              <a:t></a:t>
            </a:r>
            <a:r>
              <a:rPr lang="th-TH" altLang="th-TH" sz="2400">
                <a:solidFill>
                  <a:srgbClr val="3333FF"/>
                </a:solidFill>
              </a:rPr>
              <a:t>} is in Follow(X).</a:t>
            </a:r>
          </a:p>
          <a:p>
            <a:pPr>
              <a:buFontTx/>
              <a:buNone/>
            </a:pPr>
            <a:r>
              <a:rPr lang="th-TH" altLang="th-TH" sz="2400">
                <a:solidFill>
                  <a:srgbClr val="3333FF"/>
                </a:solidFill>
              </a:rPr>
              <a:t>If there is production B </a:t>
            </a:r>
            <a:r>
              <a:rPr lang="th-TH" altLang="th-TH" sz="2400">
                <a:solidFill>
                  <a:srgbClr val="3333FF"/>
                </a:solidFill>
                <a:sym typeface="Symbol" pitchFamily="18" charset="2"/>
              </a:rPr>
              <a:t></a:t>
            </a:r>
            <a:r>
              <a:rPr lang="th-TH" altLang="th-TH" sz="2400">
                <a:solidFill>
                  <a:srgbClr val="3333FF"/>
                </a:solidFill>
              </a:rPr>
              <a:t> X A Y and </a:t>
            </a:r>
            <a:r>
              <a:rPr lang="th-TH" altLang="th-TH" sz="2400">
                <a:solidFill>
                  <a:srgbClr val="3333FF"/>
                </a:solidFill>
                <a:sym typeface="Symbol" pitchFamily="18" charset="2"/>
              </a:rPr>
              <a:t></a:t>
            </a:r>
            <a:r>
              <a:rPr lang="th-TH" altLang="th-TH" sz="2400">
                <a:solidFill>
                  <a:srgbClr val="3333FF"/>
                </a:solidFill>
              </a:rPr>
              <a:t> is in First(Y), then Follow(A) contains Follow(B).</a:t>
            </a:r>
          </a:p>
        </p:txBody>
      </p:sp>
      <p:sp>
        <p:nvSpPr>
          <p:cNvPr id="58373" name="Freeform 5"/>
          <p:cNvSpPr>
            <a:spLocks/>
          </p:cNvSpPr>
          <p:nvPr/>
        </p:nvSpPr>
        <p:spPr bwMode="auto">
          <a:xfrm>
            <a:off x="2473325" y="1368425"/>
            <a:ext cx="3394075" cy="206375"/>
          </a:xfrm>
          <a:custGeom>
            <a:avLst/>
            <a:gdLst>
              <a:gd name="T0" fmla="*/ 2138 w 2138"/>
              <a:gd name="T1" fmla="*/ 98 h 130"/>
              <a:gd name="T2" fmla="*/ 1706 w 2138"/>
              <a:gd name="T3" fmla="*/ 2 h 130"/>
              <a:gd name="T4" fmla="*/ 1154 w 2138"/>
              <a:gd name="T5" fmla="*/ 107 h 130"/>
              <a:gd name="T6" fmla="*/ 0 w 2138"/>
              <a:gd name="T7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38" h="130">
                <a:moveTo>
                  <a:pt x="2138" y="98"/>
                </a:moveTo>
                <a:cubicBezTo>
                  <a:pt x="1958" y="46"/>
                  <a:pt x="1870" y="0"/>
                  <a:pt x="1706" y="2"/>
                </a:cubicBezTo>
                <a:cubicBezTo>
                  <a:pt x="1542" y="4"/>
                  <a:pt x="1438" y="86"/>
                  <a:pt x="1154" y="107"/>
                </a:cubicBezTo>
                <a:cubicBezTo>
                  <a:pt x="870" y="128"/>
                  <a:pt x="240" y="125"/>
                  <a:pt x="0" y="13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58375" name="Freeform 7"/>
          <p:cNvSpPr>
            <a:spLocks/>
          </p:cNvSpPr>
          <p:nvPr/>
        </p:nvSpPr>
        <p:spPr bwMode="auto">
          <a:xfrm>
            <a:off x="4643438" y="2924175"/>
            <a:ext cx="1560512" cy="1108075"/>
          </a:xfrm>
          <a:custGeom>
            <a:avLst/>
            <a:gdLst>
              <a:gd name="T0" fmla="*/ 576 w 665"/>
              <a:gd name="T1" fmla="*/ 0 h 761"/>
              <a:gd name="T2" fmla="*/ 588 w 665"/>
              <a:gd name="T3" fmla="*/ 484 h 761"/>
              <a:gd name="T4" fmla="*/ 115 w 665"/>
              <a:gd name="T5" fmla="*/ 577 h 761"/>
              <a:gd name="T6" fmla="*/ 0 w 665"/>
              <a:gd name="T7" fmla="*/ 761 h 7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5" h="761">
                <a:moveTo>
                  <a:pt x="576" y="0"/>
                </a:moveTo>
                <a:cubicBezTo>
                  <a:pt x="578" y="79"/>
                  <a:pt x="665" y="388"/>
                  <a:pt x="588" y="484"/>
                </a:cubicBezTo>
                <a:cubicBezTo>
                  <a:pt x="511" y="580"/>
                  <a:pt x="213" y="531"/>
                  <a:pt x="115" y="577"/>
                </a:cubicBezTo>
                <a:cubicBezTo>
                  <a:pt x="17" y="623"/>
                  <a:pt x="24" y="723"/>
                  <a:pt x="0" y="761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58377" name="Freeform 9"/>
          <p:cNvSpPr>
            <a:spLocks/>
          </p:cNvSpPr>
          <p:nvPr/>
        </p:nvSpPr>
        <p:spPr bwMode="auto">
          <a:xfrm>
            <a:off x="5148263" y="4437063"/>
            <a:ext cx="863600" cy="1439862"/>
          </a:xfrm>
          <a:custGeom>
            <a:avLst/>
            <a:gdLst>
              <a:gd name="T0" fmla="*/ 0 w 544"/>
              <a:gd name="T1" fmla="*/ 907 h 907"/>
              <a:gd name="T2" fmla="*/ 499 w 544"/>
              <a:gd name="T3" fmla="*/ 635 h 907"/>
              <a:gd name="T4" fmla="*/ 227 w 544"/>
              <a:gd name="T5" fmla="*/ 318 h 907"/>
              <a:gd name="T6" fmla="*/ 544 w 544"/>
              <a:gd name="T7" fmla="*/ 0 h 9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44" h="907">
                <a:moveTo>
                  <a:pt x="0" y="907"/>
                </a:moveTo>
                <a:cubicBezTo>
                  <a:pt x="230" y="820"/>
                  <a:pt x="461" y="733"/>
                  <a:pt x="499" y="635"/>
                </a:cubicBezTo>
                <a:cubicBezTo>
                  <a:pt x="537" y="537"/>
                  <a:pt x="220" y="424"/>
                  <a:pt x="227" y="318"/>
                </a:cubicBezTo>
                <a:cubicBezTo>
                  <a:pt x="234" y="212"/>
                  <a:pt x="491" y="53"/>
                  <a:pt x="544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arrow" w="lg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 animBg="1"/>
      <p:bldP spid="58373" grpId="1" animBg="1"/>
      <p:bldP spid="58375" grpId="0" animBg="1"/>
      <p:bldP spid="58375" grpId="1" animBg="1"/>
      <p:bldP spid="5837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62D-E7B8-4E36-BF1B-B699494A2AAD}" type="slidenum">
              <a:rPr lang="en-US" altLang="th-TH"/>
              <a:pPr/>
              <a:t>23</a:t>
            </a:fld>
            <a:endParaRPr lang="th-TH" altLang="th-TH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Finding Follow Set: An Example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h-TH" altLang="th-TH" sz="2400"/>
              <a:t>exp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term exp’</a:t>
            </a:r>
          </a:p>
          <a:p>
            <a:pPr>
              <a:buFontTx/>
              <a:buNone/>
            </a:pPr>
            <a:r>
              <a:rPr lang="th-TH" altLang="th-TH" sz="2400"/>
              <a:t>exp’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addop term exp’ | </a:t>
            </a:r>
            <a:r>
              <a:rPr lang="th-TH" altLang="th-TH" sz="2400">
                <a:sym typeface="Symbol" pitchFamily="18" charset="2"/>
              </a:rPr>
              <a:t></a:t>
            </a:r>
            <a:endParaRPr lang="th-TH" altLang="th-TH" sz="2400"/>
          </a:p>
          <a:p>
            <a:pPr>
              <a:buFontTx/>
              <a:buNone/>
            </a:pPr>
            <a:r>
              <a:rPr lang="th-TH" altLang="th-TH" sz="2400"/>
              <a:t>addop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+ | -</a:t>
            </a:r>
          </a:p>
          <a:p>
            <a:pPr>
              <a:buFontTx/>
              <a:buNone/>
            </a:pPr>
            <a:r>
              <a:rPr lang="th-TH" altLang="th-TH" sz="2400"/>
              <a:t>term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factor term’</a:t>
            </a:r>
          </a:p>
          <a:p>
            <a:pPr>
              <a:buFontTx/>
              <a:buNone/>
            </a:pPr>
            <a:r>
              <a:rPr lang="th-TH" altLang="th-TH" sz="2400"/>
              <a:t>term’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mulop factor term’ |</a:t>
            </a:r>
            <a:r>
              <a:rPr lang="th-TH" altLang="th-TH" sz="2400">
                <a:sym typeface="Symbol" pitchFamily="18" charset="2"/>
              </a:rPr>
              <a:t></a:t>
            </a:r>
            <a:endParaRPr lang="th-TH" altLang="th-TH" sz="2400"/>
          </a:p>
          <a:p>
            <a:pPr>
              <a:buFontTx/>
              <a:buNone/>
            </a:pPr>
            <a:r>
              <a:rPr lang="th-TH" altLang="th-TH" sz="2400"/>
              <a:t>mulop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*</a:t>
            </a:r>
          </a:p>
          <a:p>
            <a:pPr>
              <a:buFontTx/>
              <a:buNone/>
            </a:pPr>
            <a:r>
              <a:rPr lang="th-TH" altLang="th-TH" sz="2400"/>
              <a:t>factor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( exp ) | num</a:t>
            </a:r>
          </a:p>
          <a:p>
            <a:pPr>
              <a:lnSpc>
                <a:spcPct val="90000"/>
              </a:lnSpc>
              <a:buFontTx/>
              <a:buNone/>
            </a:pPr>
            <a:endParaRPr lang="th-TH" altLang="th-TH" sz="2400" b="1">
              <a:solidFill>
                <a:srgbClr val="666699"/>
              </a:solidFill>
            </a:endParaRPr>
          </a:p>
        </p:txBody>
      </p:sp>
      <p:graphicFrame>
        <p:nvGraphicFramePr>
          <p:cNvPr id="166024" name="Group 136"/>
          <p:cNvGraphicFramePr>
            <a:graphicFrameLocks noGrp="1"/>
          </p:cNvGraphicFramePr>
          <p:nvPr/>
        </p:nvGraphicFramePr>
        <p:xfrm>
          <a:off x="4427538" y="1412875"/>
          <a:ext cx="2449512" cy="4145280"/>
        </p:xfrm>
        <a:graphic>
          <a:graphicData uri="http://schemas.openxmlformats.org/drawingml/2006/table">
            <a:tbl>
              <a:tblPr/>
              <a:tblGrid>
                <a:gridCol w="1223962"/>
                <a:gridCol w="1225550"/>
              </a:tblGrid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First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exp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exp’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addop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term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term’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mulop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factor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5932" name="Text Box 44"/>
          <p:cNvSpPr txBox="1">
            <a:spLocks noChangeArrowheads="1"/>
          </p:cNvSpPr>
          <p:nvPr/>
        </p:nvSpPr>
        <p:spPr bwMode="auto">
          <a:xfrm>
            <a:off x="5651500" y="2420938"/>
            <a:ext cx="468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2800">
                <a:sym typeface="Symbol" pitchFamily="18" charset="2"/>
              </a:rPr>
              <a:t> </a:t>
            </a:r>
          </a:p>
        </p:txBody>
      </p:sp>
      <p:sp>
        <p:nvSpPr>
          <p:cNvPr id="165933" name="Text Box 45"/>
          <p:cNvSpPr txBox="1">
            <a:spLocks noChangeArrowheads="1"/>
          </p:cNvSpPr>
          <p:nvPr/>
        </p:nvSpPr>
        <p:spPr bwMode="auto">
          <a:xfrm>
            <a:off x="5651500" y="2924175"/>
            <a:ext cx="79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2800">
                <a:latin typeface="Tahoma" pitchFamily="34" charset="0"/>
              </a:rPr>
              <a:t>+  -</a:t>
            </a:r>
          </a:p>
        </p:txBody>
      </p:sp>
      <p:sp>
        <p:nvSpPr>
          <p:cNvPr id="165934" name="Text Box 46"/>
          <p:cNvSpPr txBox="1">
            <a:spLocks noChangeArrowheads="1"/>
          </p:cNvSpPr>
          <p:nvPr/>
        </p:nvSpPr>
        <p:spPr bwMode="auto">
          <a:xfrm>
            <a:off x="5651500" y="3932238"/>
            <a:ext cx="3794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h-TH" altLang="th-TH" sz="2800">
                <a:sym typeface="Symbol" pitchFamily="18" charset="2"/>
              </a:rPr>
              <a:t></a:t>
            </a:r>
          </a:p>
        </p:txBody>
      </p:sp>
      <p:sp>
        <p:nvSpPr>
          <p:cNvPr id="165935" name="Text Box 47"/>
          <p:cNvSpPr txBox="1">
            <a:spLocks noChangeArrowheads="1"/>
          </p:cNvSpPr>
          <p:nvPr/>
        </p:nvSpPr>
        <p:spPr bwMode="auto">
          <a:xfrm>
            <a:off x="5651500" y="451485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ym typeface="Symbol" pitchFamily="18" charset="2"/>
              </a:rPr>
              <a:t>*</a:t>
            </a:r>
            <a:endParaRPr lang="th-TH" altLang="th-TH" sz="2800">
              <a:sym typeface="Symbol" pitchFamily="18" charset="2"/>
            </a:endParaRPr>
          </a:p>
        </p:txBody>
      </p:sp>
      <p:sp>
        <p:nvSpPr>
          <p:cNvPr id="165936" name="Text Box 48"/>
          <p:cNvSpPr txBox="1">
            <a:spLocks noChangeArrowheads="1"/>
          </p:cNvSpPr>
          <p:nvPr/>
        </p:nvSpPr>
        <p:spPr bwMode="auto">
          <a:xfrm>
            <a:off x="5651500" y="5062538"/>
            <a:ext cx="1087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(  num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5937" name="Text Box 49"/>
          <p:cNvSpPr txBox="1">
            <a:spLocks noChangeArrowheads="1"/>
          </p:cNvSpPr>
          <p:nvPr/>
        </p:nvSpPr>
        <p:spPr bwMode="auto">
          <a:xfrm>
            <a:off x="6011863" y="2420938"/>
            <a:ext cx="793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2800">
                <a:latin typeface="Tahoma" pitchFamily="34" charset="0"/>
              </a:rPr>
              <a:t>+  -</a:t>
            </a:r>
          </a:p>
        </p:txBody>
      </p:sp>
      <p:sp>
        <p:nvSpPr>
          <p:cNvPr id="165938" name="Text Box 50"/>
          <p:cNvSpPr txBox="1">
            <a:spLocks noChangeArrowheads="1"/>
          </p:cNvSpPr>
          <p:nvPr/>
        </p:nvSpPr>
        <p:spPr bwMode="auto">
          <a:xfrm>
            <a:off x="5651500" y="1916113"/>
            <a:ext cx="1087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(  num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5939" name="Text Box 51"/>
          <p:cNvSpPr txBox="1">
            <a:spLocks noChangeArrowheads="1"/>
          </p:cNvSpPr>
          <p:nvPr/>
        </p:nvSpPr>
        <p:spPr bwMode="auto">
          <a:xfrm>
            <a:off x="5940425" y="400526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ym typeface="Symbol" pitchFamily="18" charset="2"/>
              </a:rPr>
              <a:t>*</a:t>
            </a:r>
            <a:endParaRPr lang="th-TH" altLang="th-TH" sz="2800">
              <a:sym typeface="Symbol" pitchFamily="18" charset="2"/>
            </a:endParaRPr>
          </a:p>
        </p:txBody>
      </p:sp>
      <p:sp>
        <p:nvSpPr>
          <p:cNvPr id="165940" name="Text Box 52"/>
          <p:cNvSpPr txBox="1">
            <a:spLocks noChangeArrowheads="1"/>
          </p:cNvSpPr>
          <p:nvPr/>
        </p:nvSpPr>
        <p:spPr bwMode="auto">
          <a:xfrm>
            <a:off x="5722938" y="3500438"/>
            <a:ext cx="1087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(  num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graphicFrame>
        <p:nvGraphicFramePr>
          <p:cNvPr id="166038" name="Group 150"/>
          <p:cNvGraphicFramePr>
            <a:graphicFrameLocks noGrp="1"/>
          </p:cNvGraphicFramePr>
          <p:nvPr>
            <p:ph sz="half" idx="2"/>
          </p:nvPr>
        </p:nvGraphicFramePr>
        <p:xfrm>
          <a:off x="6877050" y="1412875"/>
          <a:ext cx="2038350" cy="4145280"/>
        </p:xfrm>
        <a:graphic>
          <a:graphicData uri="http://schemas.openxmlformats.org/drawingml/2006/table">
            <a:tbl>
              <a:tblPr/>
              <a:tblGrid>
                <a:gridCol w="2038350"/>
              </a:tblGrid>
              <a:tr h="512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Follow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6033" name="Text Box 145"/>
          <p:cNvSpPr txBox="1">
            <a:spLocks noChangeArrowheads="1"/>
          </p:cNvSpPr>
          <p:nvPr/>
        </p:nvSpPr>
        <p:spPr bwMode="auto">
          <a:xfrm>
            <a:off x="7235825" y="1916113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)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35" name="Text Box 147"/>
          <p:cNvSpPr txBox="1">
            <a:spLocks noChangeArrowheads="1"/>
          </p:cNvSpPr>
          <p:nvPr/>
        </p:nvSpPr>
        <p:spPr bwMode="auto">
          <a:xfrm>
            <a:off x="6011863" y="2420938"/>
            <a:ext cx="793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2800">
                <a:latin typeface="Tahoma" pitchFamily="34" charset="0"/>
              </a:rPr>
              <a:t>+  -</a:t>
            </a:r>
          </a:p>
        </p:txBody>
      </p:sp>
      <p:sp>
        <p:nvSpPr>
          <p:cNvPr id="166036" name="Text Box 148"/>
          <p:cNvSpPr txBox="1">
            <a:spLocks noChangeArrowheads="1"/>
          </p:cNvSpPr>
          <p:nvPr/>
        </p:nvSpPr>
        <p:spPr bwMode="auto">
          <a:xfrm>
            <a:off x="7019925" y="1916113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$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39" name="Text Box 151"/>
          <p:cNvSpPr txBox="1">
            <a:spLocks noChangeArrowheads="1"/>
          </p:cNvSpPr>
          <p:nvPr/>
        </p:nvSpPr>
        <p:spPr bwMode="auto">
          <a:xfrm>
            <a:off x="5651500" y="1916113"/>
            <a:ext cx="1087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(  num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40" name="Text Box 152"/>
          <p:cNvSpPr txBox="1">
            <a:spLocks noChangeArrowheads="1"/>
          </p:cNvSpPr>
          <p:nvPr/>
        </p:nvSpPr>
        <p:spPr bwMode="auto">
          <a:xfrm>
            <a:off x="5724525" y="3500438"/>
            <a:ext cx="1087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(  num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42" name="Text Box 154"/>
          <p:cNvSpPr txBox="1">
            <a:spLocks noChangeArrowheads="1"/>
          </p:cNvSpPr>
          <p:nvPr/>
        </p:nvSpPr>
        <p:spPr bwMode="auto">
          <a:xfrm>
            <a:off x="6011863" y="2420938"/>
            <a:ext cx="793750" cy="5191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2800">
                <a:latin typeface="Tahoma" pitchFamily="34" charset="0"/>
              </a:rPr>
              <a:t>+  -</a:t>
            </a:r>
          </a:p>
        </p:txBody>
      </p:sp>
      <p:sp>
        <p:nvSpPr>
          <p:cNvPr id="166043" name="Text Box 155"/>
          <p:cNvSpPr txBox="1">
            <a:spLocks noChangeArrowheads="1"/>
          </p:cNvSpPr>
          <p:nvPr/>
        </p:nvSpPr>
        <p:spPr bwMode="auto">
          <a:xfrm>
            <a:off x="5940425" y="400526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ym typeface="Symbol" pitchFamily="18" charset="2"/>
              </a:rPr>
              <a:t>*</a:t>
            </a:r>
            <a:endParaRPr lang="th-TH" altLang="th-TH" sz="2800">
              <a:sym typeface="Symbol" pitchFamily="18" charset="2"/>
            </a:endParaRPr>
          </a:p>
        </p:txBody>
      </p:sp>
      <p:sp>
        <p:nvSpPr>
          <p:cNvPr id="166047" name="Text Box 159"/>
          <p:cNvSpPr txBox="1">
            <a:spLocks noChangeArrowheads="1"/>
          </p:cNvSpPr>
          <p:nvPr/>
        </p:nvSpPr>
        <p:spPr bwMode="auto">
          <a:xfrm>
            <a:off x="7019925" y="1916113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$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48" name="Text Box 160"/>
          <p:cNvSpPr txBox="1">
            <a:spLocks noChangeArrowheads="1"/>
          </p:cNvSpPr>
          <p:nvPr/>
        </p:nvSpPr>
        <p:spPr bwMode="auto">
          <a:xfrm>
            <a:off x="5651500" y="5084763"/>
            <a:ext cx="1087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(  num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50" name="Text Box 162"/>
          <p:cNvSpPr txBox="1">
            <a:spLocks noChangeArrowheads="1"/>
          </p:cNvSpPr>
          <p:nvPr/>
        </p:nvSpPr>
        <p:spPr bwMode="auto">
          <a:xfrm>
            <a:off x="7019925" y="1916113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$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49" name="Text Box 161"/>
          <p:cNvSpPr txBox="1">
            <a:spLocks noChangeArrowheads="1"/>
          </p:cNvSpPr>
          <p:nvPr/>
        </p:nvSpPr>
        <p:spPr bwMode="auto">
          <a:xfrm>
            <a:off x="5940425" y="400526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ym typeface="Symbol" pitchFamily="18" charset="2"/>
              </a:rPr>
              <a:t>*</a:t>
            </a:r>
            <a:endParaRPr lang="th-TH" altLang="th-TH" sz="2800">
              <a:sym typeface="Symbol" pitchFamily="18" charset="2"/>
            </a:endParaRPr>
          </a:p>
        </p:txBody>
      </p:sp>
      <p:sp>
        <p:nvSpPr>
          <p:cNvPr id="166051" name="Text Box 163"/>
          <p:cNvSpPr txBox="1">
            <a:spLocks noChangeArrowheads="1"/>
          </p:cNvSpPr>
          <p:nvPr/>
        </p:nvSpPr>
        <p:spPr bwMode="auto">
          <a:xfrm>
            <a:off x="6804025" y="3429000"/>
            <a:ext cx="79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2800">
                <a:latin typeface="Tahoma" pitchFamily="34" charset="0"/>
              </a:rPr>
              <a:t>+  -</a:t>
            </a:r>
          </a:p>
        </p:txBody>
      </p:sp>
      <p:sp>
        <p:nvSpPr>
          <p:cNvPr id="166053" name="Text Box 165"/>
          <p:cNvSpPr txBox="1">
            <a:spLocks noChangeArrowheads="1"/>
          </p:cNvSpPr>
          <p:nvPr/>
        </p:nvSpPr>
        <p:spPr bwMode="auto">
          <a:xfrm>
            <a:off x="7019925" y="242093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$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54" name="Text Box 166"/>
          <p:cNvSpPr txBox="1">
            <a:spLocks noChangeArrowheads="1"/>
          </p:cNvSpPr>
          <p:nvPr/>
        </p:nvSpPr>
        <p:spPr bwMode="auto">
          <a:xfrm>
            <a:off x="7596188" y="3500438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$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55" name="Text Box 167"/>
          <p:cNvSpPr txBox="1">
            <a:spLocks noChangeArrowheads="1"/>
          </p:cNvSpPr>
          <p:nvPr/>
        </p:nvSpPr>
        <p:spPr bwMode="auto">
          <a:xfrm>
            <a:off x="6804025" y="3429000"/>
            <a:ext cx="79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h-TH" altLang="th-TH" sz="2800">
                <a:latin typeface="Tahoma" pitchFamily="34" charset="0"/>
              </a:rPr>
              <a:t>+  -</a:t>
            </a:r>
          </a:p>
        </p:txBody>
      </p:sp>
      <p:sp>
        <p:nvSpPr>
          <p:cNvPr id="166056" name="Text Box 168"/>
          <p:cNvSpPr txBox="1">
            <a:spLocks noChangeArrowheads="1"/>
          </p:cNvSpPr>
          <p:nvPr/>
        </p:nvSpPr>
        <p:spPr bwMode="auto">
          <a:xfrm>
            <a:off x="7596188" y="3500438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$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57" name="Text Box 169"/>
          <p:cNvSpPr txBox="1">
            <a:spLocks noChangeArrowheads="1"/>
          </p:cNvSpPr>
          <p:nvPr/>
        </p:nvSpPr>
        <p:spPr bwMode="auto">
          <a:xfrm>
            <a:off x="7235825" y="1916113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)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58" name="Text Box 170"/>
          <p:cNvSpPr txBox="1">
            <a:spLocks noChangeArrowheads="1"/>
          </p:cNvSpPr>
          <p:nvPr/>
        </p:nvSpPr>
        <p:spPr bwMode="auto">
          <a:xfrm>
            <a:off x="7235825" y="1916113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)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59" name="Text Box 171"/>
          <p:cNvSpPr txBox="1">
            <a:spLocks noChangeArrowheads="1"/>
          </p:cNvSpPr>
          <p:nvPr/>
        </p:nvSpPr>
        <p:spPr bwMode="auto">
          <a:xfrm>
            <a:off x="7235825" y="2492375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)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60" name="Text Box 172"/>
          <p:cNvSpPr txBox="1">
            <a:spLocks noChangeArrowheads="1"/>
          </p:cNvSpPr>
          <p:nvPr/>
        </p:nvSpPr>
        <p:spPr bwMode="auto">
          <a:xfrm>
            <a:off x="8101013" y="3500438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)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61" name="Text Box 173"/>
          <p:cNvSpPr txBox="1">
            <a:spLocks noChangeArrowheads="1"/>
          </p:cNvSpPr>
          <p:nvPr/>
        </p:nvSpPr>
        <p:spPr bwMode="auto">
          <a:xfrm>
            <a:off x="8101013" y="3500438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)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66062" name="Text Box 174"/>
          <p:cNvSpPr txBox="1">
            <a:spLocks noChangeArrowheads="1"/>
          </p:cNvSpPr>
          <p:nvPr/>
        </p:nvSpPr>
        <p:spPr bwMode="auto">
          <a:xfrm>
            <a:off x="7235825" y="1916113"/>
            <a:ext cx="301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latin typeface="Tahoma" pitchFamily="34" charset="0"/>
                <a:sym typeface="Symbol" pitchFamily="18" charset="2"/>
              </a:rPr>
              <a:t>)</a:t>
            </a:r>
            <a:endParaRPr lang="th-TH" altLang="th-TH">
              <a:latin typeface="Tahoma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51101E-6 L 0.09045 0.1513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660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4" y="7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85863E-6 L 0.00451 0.0718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6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35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-0.00162 L 0.05972 0.2294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66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115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5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mph" presetSubtype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9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6.95249E-8 L 0.12951 -0.0753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6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76" y="-3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24 L 0.09827 0.1617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66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13" y="8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2 -0.00185 L 0.06424 0.1538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66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6" y="7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0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1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2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" presetClass="emph" presetSubtype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4" dur="indefinite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5" dur="indefinite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6" dur="indefinite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0417 L 0.11407 0.15133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660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73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80881E-6 L 0.00018 0.0737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66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85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92816E-6 L 0.00781 0.06326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66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3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92816E-6 L 0.05521 0.23128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66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11564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92816E-6 L 0.06302 0.22085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66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110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9" dur="indefinite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0" dur="indefinite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1" dur="indefinite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5" presetClass="emph" presetSubtype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3" dur="indefinite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4" dur="indefinite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5" dur="indefinite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1958E-6 L 0.1375 -0.08598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1660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-4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0417 L 0.11407 0.15133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166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73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33" dur="indefinite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4" dur="indefinite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5" dur="indefinite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5" presetClass="emph" presetSubtype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37" dur="indefinite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8" dur="indefinite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9" dur="indefinite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5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7" dur="indefinite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48" dur="indefinite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49" dur="indefinite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5" presetClass="emph" presetSubtype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51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52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53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61066E-6 L -0.00069 0.07184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166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5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0185 L 0.09462 0.23129 " pathEditMode="relative" rAng="0" ptsTypes="AA">
                                      <p:cBhvr>
                                        <p:cTn id="171" dur="2000" fill="hold"/>
                                        <p:tgtEl>
                                          <p:spTgt spid="166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11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5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5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6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7" dur="indefinite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5" presetClass="emph" presetSubtype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9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0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1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99421E-6 L 0.09462 0.14716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166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73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5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92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3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4" dur="indefinite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5" presetClass="emph" presetSubtype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96" dur="indefinite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7" dur="indefinite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8" dur="indefinite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61066E-6 L -0.00069 0.07184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166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5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6.95249E-8 L 0.05434 0.219 " pathEditMode="relative" rAng="0" ptsTypes="AA">
                                      <p:cBhvr>
                                        <p:cTn id="212" dur="2000" fill="hold"/>
                                        <p:tgtEl>
                                          <p:spTgt spid="166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109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033" grpId="0"/>
      <p:bldP spid="166035" grpId="0"/>
      <p:bldP spid="166035" grpId="1"/>
      <p:bldP spid="166040" grpId="0"/>
      <p:bldP spid="166040" grpId="1"/>
      <p:bldP spid="166042" grpId="0" animBg="1"/>
      <p:bldP spid="166042" grpId="1" animBg="1"/>
      <p:bldP spid="166042" grpId="4" animBg="1"/>
      <p:bldP spid="166043" grpId="0"/>
      <p:bldP spid="166043" grpId="1"/>
      <p:bldP spid="166047" grpId="0"/>
      <p:bldP spid="166047" grpId="1"/>
      <p:bldP spid="166048" grpId="0"/>
      <p:bldP spid="166048" grpId="1"/>
      <p:bldP spid="166050" grpId="0"/>
      <p:bldP spid="166050" grpId="1"/>
      <p:bldP spid="166049" grpId="0"/>
      <p:bldP spid="166049" grpId="1"/>
      <p:bldP spid="166051" grpId="0"/>
      <p:bldP spid="166051" grpId="1"/>
      <p:bldP spid="166053" grpId="0"/>
      <p:bldP spid="166053" grpId="1"/>
      <p:bldP spid="166053" grpId="2"/>
      <p:bldP spid="166054" grpId="0"/>
      <p:bldP spid="166054" grpId="1"/>
      <p:bldP spid="166055" grpId="0"/>
      <p:bldP spid="166056" grpId="0"/>
      <p:bldP spid="166057" grpId="0"/>
      <p:bldP spid="166058" grpId="0"/>
      <p:bldP spid="166058" grpId="1"/>
      <p:bldP spid="166059" grpId="0"/>
      <p:bldP spid="166059" grpId="1"/>
      <p:bldP spid="166060" grpId="0"/>
      <p:bldP spid="166060" grpId="1"/>
      <p:bldP spid="166061" grpId="0"/>
      <p:bldP spid="166061" grpId="1"/>
      <p:bldP spid="166062" grpId="0"/>
      <p:bldP spid="166062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66580-BAFA-4710-8B45-618E2984E25E}" type="slidenum">
              <a:rPr lang="en-US" altLang="th-TH"/>
              <a:pPr/>
              <a:t>24</a:t>
            </a:fld>
            <a:endParaRPr lang="th-TH" altLang="th-TH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3200"/>
              <a:t>Constructing LL(1) Parsing Tables</a:t>
            </a:r>
            <a:endParaRPr lang="th-TH" altLang="th-TH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h-TH" altLang="th-TH" sz="2800"/>
              <a:t>FOR each nonterminal A and a production A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X</a:t>
            </a:r>
          </a:p>
          <a:p>
            <a:pPr>
              <a:buFontTx/>
              <a:buNone/>
            </a:pPr>
            <a:r>
              <a:rPr lang="th-TH" altLang="th-TH" sz="2800"/>
              <a:t>	FOR each token a in First(X)</a:t>
            </a:r>
          </a:p>
          <a:p>
            <a:pPr>
              <a:buFontTx/>
              <a:buNone/>
            </a:pPr>
            <a:r>
              <a:rPr lang="th-TH" altLang="th-TH" sz="2800"/>
              <a:t>		A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X is in M(A, a)</a:t>
            </a:r>
          </a:p>
          <a:p>
            <a:pPr>
              <a:buFontTx/>
              <a:buNone/>
            </a:pPr>
            <a:r>
              <a:rPr lang="th-TH" altLang="th-TH" sz="2800"/>
              <a:t>		IF </a:t>
            </a:r>
            <a:r>
              <a:rPr lang="th-TH" altLang="th-TH" sz="2800">
                <a:sym typeface="Symbol" pitchFamily="18" charset="2"/>
              </a:rPr>
              <a:t></a:t>
            </a:r>
            <a:r>
              <a:rPr lang="th-TH" altLang="th-TH" sz="2800"/>
              <a:t> is in First(X)	THEN	</a:t>
            </a:r>
          </a:p>
          <a:p>
            <a:pPr>
              <a:buFontTx/>
              <a:buNone/>
            </a:pPr>
            <a:r>
              <a:rPr lang="th-TH" altLang="th-TH" sz="2800"/>
              <a:t>			FOR each element a in Follow(A)</a:t>
            </a:r>
          </a:p>
          <a:p>
            <a:pPr>
              <a:buFontTx/>
              <a:buNone/>
            </a:pPr>
            <a:r>
              <a:rPr lang="th-TH" altLang="th-TH" sz="2800"/>
              <a:t>				Add A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X to M(A, a)</a:t>
            </a:r>
          </a:p>
          <a:p>
            <a:pPr>
              <a:buFontTx/>
              <a:buNone/>
            </a:pPr>
            <a:endParaRPr lang="th-TH" alt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10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10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C260E-BCB4-4F6B-8EF5-CD8DA6D895F0}" type="slidenum">
              <a:rPr lang="en-US" altLang="th-TH"/>
              <a:pPr/>
              <a:t>25</a:t>
            </a:fld>
            <a:endParaRPr lang="th-TH" altLang="th-TH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2800"/>
              <a:t>Example: Constructing LL(1) Parsing Table</a:t>
            </a:r>
            <a:endParaRPr lang="th-TH" altLang="th-TH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4495800" cy="5105400"/>
          </a:xfrm>
        </p:spPr>
        <p:txBody>
          <a:bodyPr/>
          <a:lstStyle/>
          <a:p>
            <a:pPr>
              <a:lnSpc>
                <a:spcPct val="60000"/>
              </a:lnSpc>
              <a:buFontTx/>
              <a:buNone/>
            </a:pPr>
            <a:r>
              <a:rPr lang="th-TH" altLang="th-TH" sz="2000" b="1"/>
              <a:t>		   </a:t>
            </a:r>
            <a:r>
              <a:rPr lang="th-TH" altLang="th-TH" sz="2400" b="1">
                <a:latin typeface="Arial Narrow" pitchFamily="34" charset="0"/>
              </a:rPr>
              <a:t>First		  Follow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exp	 {(, num} 	{$,)}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exp’	 {+,-, </a:t>
            </a:r>
            <a:r>
              <a:rPr lang="th-TH" altLang="th-TH" sz="2000" b="1">
                <a:latin typeface="Arial" pitchFamily="34" charset="0"/>
                <a:sym typeface="Symbol" pitchFamily="18" charset="2"/>
              </a:rPr>
              <a:t></a:t>
            </a:r>
            <a:r>
              <a:rPr lang="th-TH" altLang="th-TH" sz="2400" b="1">
                <a:latin typeface="Arial Narrow" pitchFamily="34" charset="0"/>
              </a:rPr>
              <a:t>} 		{$,)}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addop	 {+,-}	 	{(,num}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term	 {(,num} 	{+,-,),$}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term’	 {*, </a:t>
            </a:r>
            <a:r>
              <a:rPr lang="th-TH" altLang="th-TH" sz="2000" b="1">
                <a:latin typeface="Arial" pitchFamily="34" charset="0"/>
                <a:sym typeface="Symbol" pitchFamily="18" charset="2"/>
              </a:rPr>
              <a:t></a:t>
            </a:r>
            <a:r>
              <a:rPr lang="th-TH" altLang="th-TH" sz="2400" b="1">
                <a:latin typeface="Arial Narrow" pitchFamily="34" charset="0"/>
              </a:rPr>
              <a:t>} 		{+,-,),$}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mulop	 {*}		{(,num}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2400" b="1">
                <a:latin typeface="Arial Narrow" pitchFamily="34" charset="0"/>
              </a:rPr>
              <a:t>factor	 {(, num}    	{*,+,-,),$}</a:t>
            </a:r>
            <a:r>
              <a:rPr lang="th-TH" altLang="th-TH" sz="2000">
                <a:latin typeface="Arial Narrow" pitchFamily="34" charset="0"/>
              </a:rPr>
              <a:t> </a:t>
            </a:r>
          </a:p>
          <a:p>
            <a:pPr>
              <a:lnSpc>
                <a:spcPct val="60000"/>
              </a:lnSpc>
              <a:buFontTx/>
              <a:buNone/>
            </a:pPr>
            <a:endParaRPr lang="th-TH" altLang="th-TH" sz="1400" b="1">
              <a:latin typeface="Arial Narrow" pitchFamily="34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1 exp    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term exp’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2 exp’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addop term exp’ 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3 exp’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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4 addop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+ 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5 addop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-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6 term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factor term’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7 term’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mulop factor term’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8 term’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</a:t>
            </a:r>
            <a:endParaRPr lang="th-TH" altLang="th-TH" sz="1800" b="1">
              <a:solidFill>
                <a:srgbClr val="006600"/>
              </a:solidFill>
              <a:latin typeface="Arial" pitchFamily="34" charset="0"/>
            </a:endParaRP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9 mulop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*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10 factor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( exp ) 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11 factor 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  <a:sym typeface="Symbol" pitchFamily="18" charset="2"/>
              </a:rPr>
              <a:t></a:t>
            </a:r>
            <a:r>
              <a:rPr lang="th-TH" altLang="th-TH" sz="1800" b="1">
                <a:solidFill>
                  <a:srgbClr val="006600"/>
                </a:solidFill>
                <a:latin typeface="Arial" pitchFamily="34" charset="0"/>
              </a:rPr>
              <a:t> num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endParaRPr lang="th-TH" altLang="th-TH" sz="2400"/>
          </a:p>
          <a:p>
            <a:pPr>
              <a:lnSpc>
                <a:spcPct val="70000"/>
              </a:lnSpc>
              <a:buFontTx/>
              <a:buNone/>
            </a:pPr>
            <a:endParaRPr lang="th-TH" altLang="th-TH" sz="2400"/>
          </a:p>
        </p:txBody>
      </p:sp>
      <p:graphicFrame>
        <p:nvGraphicFramePr>
          <p:cNvPr id="63743" name="Group 255"/>
          <p:cNvGraphicFramePr>
            <a:graphicFrameLocks noGrp="1"/>
          </p:cNvGraphicFramePr>
          <p:nvPr/>
        </p:nvGraphicFramePr>
        <p:xfrm>
          <a:off x="3924300" y="1412875"/>
          <a:ext cx="4943475" cy="4895852"/>
        </p:xfrm>
        <a:graphic>
          <a:graphicData uri="http://schemas.openxmlformats.org/drawingml/2006/table">
            <a:tbl>
              <a:tblPr/>
              <a:tblGrid>
                <a:gridCol w="935038"/>
                <a:gridCol w="576262"/>
                <a:gridCol w="576263"/>
                <a:gridCol w="576262"/>
                <a:gridCol w="576263"/>
                <a:gridCol w="576262"/>
                <a:gridCol w="576263"/>
                <a:gridCol w="550862"/>
              </a:tblGrid>
              <a:tr h="612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+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*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n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$</a:t>
                      </a: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exp</a:t>
                      </a:r>
                      <a:endParaRPr kumimoji="0" lang="th-TH" alt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exp’</a:t>
                      </a:r>
                      <a:endParaRPr kumimoji="0" lang="th-TH" alt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addop</a:t>
                      </a:r>
                      <a:endParaRPr kumimoji="0" lang="th-TH" alt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term</a:t>
                      </a:r>
                      <a:endParaRPr kumimoji="0" lang="th-TH" alt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term’</a:t>
                      </a:r>
                      <a:endParaRPr kumimoji="0" lang="th-TH" alt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mulop</a:t>
                      </a:r>
                      <a:endParaRPr kumimoji="0" lang="th-TH" alt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r>
                        <a:rPr kumimoji="0" lang="en-US" altLang="th-TH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ahoma" pitchFamily="34" charset="0"/>
                        </a:rPr>
                        <a:t>factor</a:t>
                      </a:r>
                      <a:endParaRPr kumimoji="0" lang="th-TH" altLang="th-TH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80000"/>
                        <a:defRPr sz="28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th-TH" altLang="th-TH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599" name="Text Box 111"/>
          <p:cNvSpPr txBox="1">
            <a:spLocks noChangeArrowheads="1"/>
          </p:cNvSpPr>
          <p:nvPr/>
        </p:nvSpPr>
        <p:spPr bwMode="auto">
          <a:xfrm>
            <a:off x="5003800" y="2133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1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00" name="Text Box 112"/>
          <p:cNvSpPr txBox="1">
            <a:spLocks noChangeArrowheads="1"/>
          </p:cNvSpPr>
          <p:nvPr/>
        </p:nvSpPr>
        <p:spPr bwMode="auto">
          <a:xfrm>
            <a:off x="7812088" y="2133600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1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01" name="Text Box 113"/>
          <p:cNvSpPr txBox="1">
            <a:spLocks noChangeArrowheads="1"/>
          </p:cNvSpPr>
          <p:nvPr/>
        </p:nvSpPr>
        <p:spPr bwMode="auto">
          <a:xfrm>
            <a:off x="6084888" y="2708275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2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02" name="Text Box 114"/>
          <p:cNvSpPr txBox="1">
            <a:spLocks noChangeArrowheads="1"/>
          </p:cNvSpPr>
          <p:nvPr/>
        </p:nvSpPr>
        <p:spPr bwMode="auto">
          <a:xfrm>
            <a:off x="6659563" y="2708275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2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03" name="Text Box 115"/>
          <p:cNvSpPr txBox="1">
            <a:spLocks noChangeArrowheads="1"/>
          </p:cNvSpPr>
          <p:nvPr/>
        </p:nvSpPr>
        <p:spPr bwMode="auto">
          <a:xfrm>
            <a:off x="5435600" y="2708275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3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04" name="Text Box 116"/>
          <p:cNvSpPr txBox="1">
            <a:spLocks noChangeArrowheads="1"/>
          </p:cNvSpPr>
          <p:nvPr/>
        </p:nvSpPr>
        <p:spPr bwMode="auto">
          <a:xfrm>
            <a:off x="8388350" y="2708275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3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05" name="Text Box 117"/>
          <p:cNvSpPr txBox="1">
            <a:spLocks noChangeArrowheads="1"/>
          </p:cNvSpPr>
          <p:nvPr/>
        </p:nvSpPr>
        <p:spPr bwMode="auto">
          <a:xfrm>
            <a:off x="6084888" y="3284538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4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06" name="Text Box 118"/>
          <p:cNvSpPr txBox="1">
            <a:spLocks noChangeArrowheads="1"/>
          </p:cNvSpPr>
          <p:nvPr/>
        </p:nvSpPr>
        <p:spPr bwMode="auto">
          <a:xfrm>
            <a:off x="6659563" y="3284538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5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07" name="Text Box 119"/>
          <p:cNvSpPr txBox="1">
            <a:spLocks noChangeArrowheads="1"/>
          </p:cNvSpPr>
          <p:nvPr/>
        </p:nvSpPr>
        <p:spPr bwMode="auto">
          <a:xfrm>
            <a:off x="4932363" y="3933825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6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08" name="Text Box 120"/>
          <p:cNvSpPr txBox="1">
            <a:spLocks noChangeArrowheads="1"/>
          </p:cNvSpPr>
          <p:nvPr/>
        </p:nvSpPr>
        <p:spPr bwMode="auto">
          <a:xfrm>
            <a:off x="7812088" y="3933825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6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09" name="Text Box 121"/>
          <p:cNvSpPr txBox="1">
            <a:spLocks noChangeArrowheads="1"/>
          </p:cNvSpPr>
          <p:nvPr/>
        </p:nvSpPr>
        <p:spPr bwMode="auto">
          <a:xfrm>
            <a:off x="7308850" y="45085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7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10" name="Text Box 122"/>
          <p:cNvSpPr txBox="1">
            <a:spLocks noChangeArrowheads="1"/>
          </p:cNvSpPr>
          <p:nvPr/>
        </p:nvSpPr>
        <p:spPr bwMode="auto">
          <a:xfrm>
            <a:off x="5508625" y="4508500"/>
            <a:ext cx="35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8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11" name="Text Box 123"/>
          <p:cNvSpPr txBox="1">
            <a:spLocks noChangeArrowheads="1"/>
          </p:cNvSpPr>
          <p:nvPr/>
        </p:nvSpPr>
        <p:spPr bwMode="auto">
          <a:xfrm>
            <a:off x="6084888" y="4508500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8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12" name="Text Box 124"/>
          <p:cNvSpPr txBox="1">
            <a:spLocks noChangeArrowheads="1"/>
          </p:cNvSpPr>
          <p:nvPr/>
        </p:nvSpPr>
        <p:spPr bwMode="auto">
          <a:xfrm>
            <a:off x="6659563" y="4508500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8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13" name="Text Box 125"/>
          <p:cNvSpPr txBox="1">
            <a:spLocks noChangeArrowheads="1"/>
          </p:cNvSpPr>
          <p:nvPr/>
        </p:nvSpPr>
        <p:spPr bwMode="auto">
          <a:xfrm>
            <a:off x="8388350" y="45085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8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14" name="Text Box 126"/>
          <p:cNvSpPr txBox="1">
            <a:spLocks noChangeArrowheads="1"/>
          </p:cNvSpPr>
          <p:nvPr/>
        </p:nvSpPr>
        <p:spPr bwMode="auto">
          <a:xfrm>
            <a:off x="7308850" y="5157788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9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15" name="Text Box 127"/>
          <p:cNvSpPr txBox="1">
            <a:spLocks noChangeArrowheads="1"/>
          </p:cNvSpPr>
          <p:nvPr/>
        </p:nvSpPr>
        <p:spPr bwMode="auto">
          <a:xfrm>
            <a:off x="4932363" y="5805488"/>
            <a:ext cx="517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10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63616" name="Text Box 128"/>
          <p:cNvSpPr txBox="1">
            <a:spLocks noChangeArrowheads="1"/>
          </p:cNvSpPr>
          <p:nvPr/>
        </p:nvSpPr>
        <p:spPr bwMode="auto">
          <a:xfrm>
            <a:off x="7740650" y="5805488"/>
            <a:ext cx="517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11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autoUpdateAnimBg="0"/>
      <p:bldP spid="63599" grpId="0" autoUpdateAnimBg="0"/>
      <p:bldP spid="63600" grpId="0" autoUpdateAnimBg="0"/>
      <p:bldP spid="63601" grpId="0" autoUpdateAnimBg="0"/>
      <p:bldP spid="63602" grpId="0" autoUpdateAnimBg="0"/>
      <p:bldP spid="63603" grpId="0" autoUpdateAnimBg="0"/>
      <p:bldP spid="63604" grpId="0" autoUpdateAnimBg="0"/>
      <p:bldP spid="63605" grpId="0" autoUpdateAnimBg="0"/>
      <p:bldP spid="63606" grpId="0" autoUpdateAnimBg="0"/>
      <p:bldP spid="63607" grpId="0" autoUpdateAnimBg="0"/>
      <p:bldP spid="63608" grpId="0" autoUpdateAnimBg="0"/>
      <p:bldP spid="63609" grpId="0" autoUpdateAnimBg="0"/>
      <p:bldP spid="63610" grpId="0" autoUpdateAnimBg="0"/>
      <p:bldP spid="63611" grpId="0" autoUpdateAnimBg="0"/>
      <p:bldP spid="63612" grpId="0" autoUpdateAnimBg="0"/>
      <p:bldP spid="63613" grpId="0" autoUpdateAnimBg="0"/>
      <p:bldP spid="63614" grpId="0" autoUpdateAnimBg="0"/>
      <p:bldP spid="63615" grpId="0" autoUpdateAnimBg="0"/>
      <p:bldP spid="6361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DBDC-FD5D-4123-BBDA-25775B7F3DCE}" type="slidenum">
              <a:rPr lang="en-US" altLang="th-TH"/>
              <a:pPr/>
              <a:t>26</a:t>
            </a:fld>
            <a:endParaRPr lang="th-TH" altLang="th-TH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LL(1) Grammar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A grammar is an LL(1) grammar if its LL(1) parsing table has at most one production in each table entry.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9843-499A-4552-8701-687806B111DC}" type="slidenum">
              <a:rPr lang="en-US" altLang="th-TH"/>
              <a:pPr/>
              <a:t>27</a:t>
            </a:fld>
            <a:endParaRPr lang="th-TH" altLang="th-TH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2800"/>
              <a:t>LL(1) Parsing Table for non-LL(1) Grammar</a:t>
            </a:r>
            <a:endParaRPr lang="th-TH" altLang="th-TH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4191000" cy="5105400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1 exp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exp addop term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2 exp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term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3 term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term mulop factor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4 term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factor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5 factor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( exp )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6 factor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num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7 addop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+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8 addop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-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9 mulop </a:t>
            </a:r>
            <a:r>
              <a:rPr lang="th-TH" altLang="th-TH" sz="2400">
                <a:sym typeface="Symbol" pitchFamily="18" charset="2"/>
              </a:rPr>
              <a:t></a:t>
            </a:r>
            <a:r>
              <a:rPr lang="th-TH" altLang="th-TH" sz="2400"/>
              <a:t> *</a:t>
            </a:r>
          </a:p>
          <a:p>
            <a:pPr>
              <a:lnSpc>
                <a:spcPct val="70000"/>
              </a:lnSpc>
              <a:buFontTx/>
              <a:buNone/>
            </a:pPr>
            <a:endParaRPr lang="th-TH" altLang="th-TH" sz="2400"/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First(exp) = { (, num }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First(term) = { (, num }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First(factor) = { (, num }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First(addop) = { +, - }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altLang="th-TH" sz="2400"/>
              <a:t>First(mulop) = { * }</a:t>
            </a:r>
          </a:p>
        </p:txBody>
      </p:sp>
      <p:graphicFrame>
        <p:nvGraphicFramePr>
          <p:cNvPr id="115716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6096000" y="1371600"/>
          <a:ext cx="9906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20" name="Clip" r:id="rId4" imgW="4000320" imgH="3147480" progId="MS_ClipArt_Gallery.2">
                  <p:embed/>
                </p:oleObj>
              </mc:Choice>
              <mc:Fallback>
                <p:oleObj name="Clip" r:id="rId4" imgW="4000320" imgH="31474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371600"/>
                        <a:ext cx="990600" cy="779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9" name="Object 7"/>
          <p:cNvGraphicFramePr>
            <a:graphicFrameLocks noChangeAspect="1"/>
          </p:cNvGraphicFramePr>
          <p:nvPr/>
        </p:nvGraphicFramePr>
        <p:xfrm>
          <a:off x="3446463" y="2590800"/>
          <a:ext cx="5697537" cy="282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21" name="Document" r:id="rId6" imgW="5693400" imgH="2820960" progId="Word.Document.8">
                  <p:embed/>
                </p:oleObj>
              </mc:Choice>
              <mc:Fallback>
                <p:oleObj name="Document" r:id="rId6" imgW="5693400" imgH="2820960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463" y="2590800"/>
                        <a:ext cx="5697537" cy="282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AACE-0886-4446-AFC0-18D3F1235241}" type="slidenum">
              <a:rPr lang="en-US" altLang="th-TH"/>
              <a:pPr/>
              <a:t>28</a:t>
            </a:fld>
            <a:endParaRPr lang="th-TH" altLang="th-TH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>
                <a:cs typeface="Angsana New" pitchFamily="18" charset="-34"/>
              </a:rPr>
              <a:t>Causes of </a:t>
            </a:r>
            <a:r>
              <a:rPr lang="th-TH" altLang="th-TH"/>
              <a:t>Non-LL(1) Grammar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What causes grammar being non-LL(1)?</a:t>
            </a:r>
          </a:p>
          <a:p>
            <a:pPr lvl="1"/>
            <a:r>
              <a:rPr lang="th-TH" altLang="th-TH"/>
              <a:t>Left-recursion</a:t>
            </a:r>
          </a:p>
          <a:p>
            <a:pPr lvl="1"/>
            <a:r>
              <a:rPr lang="th-TH" altLang="th-TH"/>
              <a:t>Left factor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47D33-9F07-4623-8AD1-E76BB39C883A}" type="slidenum">
              <a:rPr lang="en-US" altLang="th-TH"/>
              <a:pPr/>
              <a:t>29</a:t>
            </a:fld>
            <a:endParaRPr lang="th-TH" altLang="th-TH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Left Recursion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h-TH" altLang="th-TH"/>
              <a:t>Immediate left recursion</a:t>
            </a:r>
          </a:p>
          <a:p>
            <a:pPr lvl="1"/>
            <a:r>
              <a:rPr lang="th-TH" altLang="th-TH"/>
              <a:t>A </a:t>
            </a:r>
            <a:r>
              <a:rPr lang="th-TH" altLang="th-TH">
                <a:cs typeface="Angsana New" pitchFamily="18" charset="-34"/>
                <a:sym typeface="Symbol" pitchFamily="18" charset="2"/>
              </a:rPr>
              <a:t></a:t>
            </a:r>
            <a:r>
              <a:rPr lang="th-TH" altLang="th-TH"/>
              <a:t> A X | Y</a:t>
            </a:r>
          </a:p>
          <a:p>
            <a:pPr lvl="1"/>
            <a:r>
              <a:rPr lang="th-TH" altLang="th-TH"/>
              <a:t>A </a:t>
            </a:r>
            <a:r>
              <a:rPr lang="th-TH" altLang="th-TH">
                <a:cs typeface="Angsana New" pitchFamily="18" charset="-34"/>
                <a:sym typeface="Symbol" pitchFamily="18" charset="2"/>
              </a:rPr>
              <a:t></a:t>
            </a:r>
            <a:r>
              <a:rPr lang="th-TH" altLang="th-TH"/>
              <a:t> A X</a:t>
            </a:r>
            <a:r>
              <a:rPr lang="th-TH" altLang="th-TH" baseline="-25000"/>
              <a:t>1 </a:t>
            </a:r>
            <a:r>
              <a:rPr lang="th-TH" altLang="th-TH"/>
              <a:t>| A X</a:t>
            </a:r>
            <a:r>
              <a:rPr lang="th-TH" altLang="th-TH" baseline="-25000"/>
              <a:t>2 </a:t>
            </a:r>
            <a:r>
              <a:rPr lang="th-TH" altLang="th-TH"/>
              <a:t>|…| A X</a:t>
            </a:r>
            <a:r>
              <a:rPr lang="th-TH" altLang="th-TH" baseline="-25000"/>
              <a:t>n </a:t>
            </a:r>
            <a:r>
              <a:rPr lang="th-TH" altLang="th-TH"/>
              <a:t>| Y</a:t>
            </a:r>
            <a:r>
              <a:rPr lang="th-TH" altLang="th-TH" baseline="-25000"/>
              <a:t>1 </a:t>
            </a:r>
            <a:r>
              <a:rPr lang="th-TH" altLang="th-TH"/>
              <a:t>| Y</a:t>
            </a:r>
            <a:r>
              <a:rPr lang="th-TH" altLang="th-TH" baseline="-25000"/>
              <a:t>2 </a:t>
            </a:r>
            <a:r>
              <a:rPr lang="th-TH" altLang="th-TH"/>
              <a:t>|... | Y</a:t>
            </a:r>
            <a:r>
              <a:rPr lang="th-TH" altLang="th-TH" baseline="-25000"/>
              <a:t>m </a:t>
            </a:r>
            <a:endParaRPr lang="th-TH" altLang="th-TH"/>
          </a:p>
          <a:p>
            <a:endParaRPr lang="th-TH" altLang="th-TH"/>
          </a:p>
          <a:p>
            <a:r>
              <a:rPr lang="th-TH" altLang="th-TH"/>
              <a:t>General left recursion</a:t>
            </a:r>
          </a:p>
          <a:p>
            <a:pPr lvl="1"/>
            <a:r>
              <a:rPr lang="th-TH" altLang="th-TH"/>
              <a:t>A =&gt; X =&gt;* A Y</a:t>
            </a:r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295400"/>
            <a:ext cx="4648200" cy="5105400"/>
          </a:xfrm>
        </p:spPr>
        <p:txBody>
          <a:bodyPr/>
          <a:lstStyle/>
          <a:p>
            <a:r>
              <a:rPr lang="th-TH" altLang="th-TH"/>
              <a:t>Can be removed very easily</a:t>
            </a:r>
          </a:p>
          <a:p>
            <a:pPr lvl="1"/>
            <a:r>
              <a:rPr lang="th-TH" altLang="th-TH"/>
              <a:t>A </a:t>
            </a:r>
            <a:r>
              <a:rPr lang="th-TH" altLang="th-TH">
                <a:cs typeface="Angsana New" pitchFamily="18" charset="-34"/>
                <a:sym typeface="Symbol" pitchFamily="18" charset="2"/>
              </a:rPr>
              <a:t></a:t>
            </a:r>
            <a:r>
              <a:rPr lang="th-TH" altLang="th-TH"/>
              <a:t> Y A’, A’ </a:t>
            </a:r>
            <a:r>
              <a:rPr lang="th-TH" altLang="th-TH">
                <a:cs typeface="Angsana New" pitchFamily="18" charset="-34"/>
                <a:sym typeface="Symbol" pitchFamily="18" charset="2"/>
              </a:rPr>
              <a:t></a:t>
            </a:r>
            <a:r>
              <a:rPr lang="th-TH" altLang="th-TH"/>
              <a:t> X A’| </a:t>
            </a:r>
            <a:r>
              <a:rPr lang="th-TH" altLang="th-TH">
                <a:sym typeface="Symbol" pitchFamily="18" charset="2"/>
              </a:rPr>
              <a:t></a:t>
            </a:r>
            <a:endParaRPr lang="th-TH" altLang="th-TH" i="1"/>
          </a:p>
          <a:p>
            <a:pPr lvl="1"/>
            <a:r>
              <a:rPr lang="th-TH" altLang="th-TH"/>
              <a:t>A </a:t>
            </a:r>
            <a:r>
              <a:rPr lang="th-TH" altLang="th-TH">
                <a:cs typeface="Angsana New" pitchFamily="18" charset="-34"/>
                <a:sym typeface="Symbol" pitchFamily="18" charset="2"/>
              </a:rPr>
              <a:t></a:t>
            </a:r>
            <a:r>
              <a:rPr lang="th-TH" altLang="th-TH"/>
              <a:t> Y</a:t>
            </a:r>
            <a:r>
              <a:rPr lang="th-TH" altLang="th-TH" baseline="-25000"/>
              <a:t>1 </a:t>
            </a:r>
            <a:r>
              <a:rPr lang="th-TH" altLang="th-TH"/>
              <a:t>A’</a:t>
            </a:r>
            <a:r>
              <a:rPr lang="th-TH" altLang="th-TH" baseline="-25000"/>
              <a:t> </a:t>
            </a:r>
            <a:r>
              <a:rPr lang="th-TH" altLang="th-TH"/>
              <a:t>| Y</a:t>
            </a:r>
            <a:r>
              <a:rPr lang="th-TH" altLang="th-TH" baseline="-25000"/>
              <a:t>2 </a:t>
            </a:r>
            <a:r>
              <a:rPr lang="th-TH" altLang="th-TH"/>
              <a:t>A’</a:t>
            </a:r>
            <a:r>
              <a:rPr lang="th-TH" altLang="th-TH" baseline="-25000"/>
              <a:t> </a:t>
            </a:r>
            <a:r>
              <a:rPr lang="th-TH" altLang="th-TH"/>
              <a:t>|...| Y</a:t>
            </a:r>
            <a:r>
              <a:rPr lang="th-TH" altLang="th-TH" baseline="-25000"/>
              <a:t>m</a:t>
            </a:r>
            <a:r>
              <a:rPr lang="th-TH" altLang="th-TH"/>
              <a:t> A’, A’ </a:t>
            </a:r>
            <a:r>
              <a:rPr lang="th-TH" altLang="th-TH">
                <a:cs typeface="Angsana New" pitchFamily="18" charset="-34"/>
                <a:sym typeface="Symbol" pitchFamily="18" charset="2"/>
              </a:rPr>
              <a:t></a:t>
            </a:r>
            <a:r>
              <a:rPr lang="th-TH" altLang="th-TH"/>
              <a:t> X</a:t>
            </a:r>
            <a:r>
              <a:rPr lang="th-TH" altLang="th-TH" baseline="-25000"/>
              <a:t>1 </a:t>
            </a:r>
            <a:r>
              <a:rPr lang="th-TH" altLang="th-TH"/>
              <a:t>A’| X</a:t>
            </a:r>
            <a:r>
              <a:rPr lang="th-TH" altLang="th-TH" baseline="-25000"/>
              <a:t>2 </a:t>
            </a:r>
            <a:r>
              <a:rPr lang="th-TH" altLang="th-TH"/>
              <a:t>A’|…| X</a:t>
            </a:r>
            <a:r>
              <a:rPr lang="th-TH" altLang="th-TH" baseline="-25000"/>
              <a:t>n </a:t>
            </a:r>
            <a:r>
              <a:rPr lang="th-TH" altLang="th-TH"/>
              <a:t>A’| </a:t>
            </a:r>
            <a:r>
              <a:rPr lang="th-TH" altLang="th-TH">
                <a:sym typeface="Symbol" pitchFamily="18" charset="2"/>
              </a:rPr>
              <a:t></a:t>
            </a:r>
          </a:p>
          <a:p>
            <a:endParaRPr lang="th-TH" altLang="th-TH"/>
          </a:p>
          <a:p>
            <a:r>
              <a:rPr lang="th-TH" altLang="th-TH"/>
              <a:t>Can be removed when there is no empty-string production and no cycle in the grammar</a:t>
            </a:r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2987675" y="2205038"/>
            <a:ext cx="1203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A=Y X*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104454" name="Text Box 6"/>
          <p:cNvSpPr txBox="1">
            <a:spLocks noChangeArrowheads="1"/>
          </p:cNvSpPr>
          <p:nvPr/>
        </p:nvSpPr>
        <p:spPr bwMode="auto">
          <a:xfrm>
            <a:off x="179388" y="3500438"/>
            <a:ext cx="474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A={Y</a:t>
            </a:r>
            <a:r>
              <a:rPr lang="en-US" altLang="th-TH" baseline="-25000">
                <a:solidFill>
                  <a:srgbClr val="3333FF"/>
                </a:solidFill>
                <a:latin typeface="Tahoma" pitchFamily="34" charset="0"/>
              </a:rPr>
              <a:t>1</a:t>
            </a: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, Y</a:t>
            </a:r>
            <a:r>
              <a:rPr lang="en-US" altLang="th-TH" baseline="-25000">
                <a:solidFill>
                  <a:srgbClr val="3333FF"/>
                </a:solidFill>
                <a:latin typeface="Tahoma" pitchFamily="34" charset="0"/>
              </a:rPr>
              <a:t>2</a:t>
            </a: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,…, Y</a:t>
            </a:r>
            <a:r>
              <a:rPr lang="en-US" altLang="th-TH" baseline="-25000">
                <a:solidFill>
                  <a:srgbClr val="3333FF"/>
                </a:solidFill>
                <a:latin typeface="Tahoma" pitchFamily="34" charset="0"/>
              </a:rPr>
              <a:t>m</a:t>
            </a: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} {X</a:t>
            </a:r>
            <a:r>
              <a:rPr lang="en-US" altLang="th-TH" baseline="-25000">
                <a:solidFill>
                  <a:srgbClr val="3333FF"/>
                </a:solidFill>
                <a:latin typeface="Tahoma" pitchFamily="34" charset="0"/>
              </a:rPr>
              <a:t>1</a:t>
            </a: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, X</a:t>
            </a:r>
            <a:r>
              <a:rPr lang="en-US" altLang="th-TH" baseline="-25000">
                <a:solidFill>
                  <a:srgbClr val="3333FF"/>
                </a:solidFill>
                <a:latin typeface="Tahoma" pitchFamily="34" charset="0"/>
              </a:rPr>
              <a:t>2</a:t>
            </a: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, …, X</a:t>
            </a:r>
            <a:r>
              <a:rPr lang="en-US" altLang="th-TH" baseline="-25000">
                <a:solidFill>
                  <a:srgbClr val="3333FF"/>
                </a:solidFill>
                <a:latin typeface="Tahoma" pitchFamily="34" charset="0"/>
              </a:rPr>
              <a:t>n</a:t>
            </a: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}*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/>
      <p:bldP spid="104453" grpId="1"/>
      <p:bldP spid="104454" grpId="0"/>
      <p:bldP spid="10445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42D2-6BC0-490A-B853-2CF4F10986D0}" type="slidenum">
              <a:rPr lang="en-US" altLang="th-TH"/>
              <a:pPr/>
              <a:t>3</a:t>
            </a:fld>
            <a:endParaRPr lang="th-TH" altLang="th-TH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Introduction</a:t>
            </a:r>
            <a:endParaRPr lang="th-TH" altLang="th-TH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3717925"/>
          </a:xfrm>
        </p:spPr>
        <p:txBody>
          <a:bodyPr/>
          <a:lstStyle/>
          <a:p>
            <a:r>
              <a:rPr lang="en-US" altLang="th-TH"/>
              <a:t>Parsing is a process that constructs a syntactic structure (i.e. parse tree) from the stream of tokens.</a:t>
            </a:r>
          </a:p>
          <a:p>
            <a:r>
              <a:rPr lang="en-US" altLang="th-TH"/>
              <a:t>We already learn how to describe the syntactic structure of a language using (context-free) grammar.</a:t>
            </a:r>
          </a:p>
          <a:p>
            <a:r>
              <a:rPr lang="en-US" altLang="th-TH"/>
              <a:t>So, a parser only need to do this?</a:t>
            </a:r>
            <a:endParaRPr lang="th-TH" altLang="th-TH"/>
          </a:p>
        </p:txBody>
      </p:sp>
      <p:sp>
        <p:nvSpPr>
          <p:cNvPr id="150533" name="Text Box 5"/>
          <p:cNvSpPr txBox="1">
            <a:spLocks noChangeArrowheads="1"/>
          </p:cNvSpPr>
          <p:nvPr/>
        </p:nvSpPr>
        <p:spPr bwMode="auto">
          <a:xfrm>
            <a:off x="1116013" y="5157788"/>
            <a:ext cx="2247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800000"/>
                </a:solidFill>
              </a:rPr>
              <a:t>Stream of tokens</a:t>
            </a:r>
            <a:endParaRPr lang="th-TH" altLang="th-TH">
              <a:solidFill>
                <a:srgbClr val="800000"/>
              </a:solidFill>
            </a:endParaRPr>
          </a:p>
        </p:txBody>
      </p:sp>
      <p:sp>
        <p:nvSpPr>
          <p:cNvPr id="150534" name="Text Box 6"/>
          <p:cNvSpPr txBox="1">
            <a:spLocks noChangeArrowheads="1"/>
          </p:cNvSpPr>
          <p:nvPr/>
        </p:nvSpPr>
        <p:spPr bwMode="auto">
          <a:xfrm>
            <a:off x="611188" y="5805488"/>
            <a:ext cx="2897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800000"/>
                </a:solidFill>
              </a:rPr>
              <a:t>Context-free grammar</a:t>
            </a:r>
            <a:endParaRPr lang="th-TH" altLang="th-TH">
              <a:solidFill>
                <a:srgbClr val="800000"/>
              </a:solidFill>
            </a:endParaRPr>
          </a:p>
        </p:txBody>
      </p:sp>
      <p:sp>
        <p:nvSpPr>
          <p:cNvPr id="150535" name="Rectangle 7"/>
          <p:cNvSpPr>
            <a:spLocks noChangeArrowheads="1"/>
          </p:cNvSpPr>
          <p:nvPr/>
        </p:nvSpPr>
        <p:spPr bwMode="auto">
          <a:xfrm>
            <a:off x="4067175" y="5157788"/>
            <a:ext cx="2376488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th-TH" b="1"/>
              <a:t>Parser</a:t>
            </a:r>
            <a:endParaRPr lang="th-TH" altLang="th-TH" b="1"/>
          </a:p>
        </p:txBody>
      </p:sp>
      <p:sp>
        <p:nvSpPr>
          <p:cNvPr id="150537" name="Text Box 9"/>
          <p:cNvSpPr txBox="1">
            <a:spLocks noChangeArrowheads="1"/>
          </p:cNvSpPr>
          <p:nvPr/>
        </p:nvSpPr>
        <p:spPr bwMode="auto">
          <a:xfrm>
            <a:off x="6659563" y="5373688"/>
            <a:ext cx="1376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000066"/>
                </a:solidFill>
              </a:rPr>
              <a:t>Parse tree</a:t>
            </a:r>
            <a:endParaRPr lang="th-TH" altLang="th-TH">
              <a:solidFill>
                <a:srgbClr val="000066"/>
              </a:solidFill>
            </a:endParaRPr>
          </a:p>
        </p:txBody>
      </p:sp>
      <p:sp>
        <p:nvSpPr>
          <p:cNvPr id="150538" name="Line 10"/>
          <p:cNvSpPr>
            <a:spLocks noChangeShapeType="1"/>
          </p:cNvSpPr>
          <p:nvPr/>
        </p:nvSpPr>
        <p:spPr bwMode="auto">
          <a:xfrm>
            <a:off x="2124075" y="5589588"/>
            <a:ext cx="1943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150539" name="Line 11"/>
          <p:cNvSpPr>
            <a:spLocks noChangeShapeType="1"/>
          </p:cNvSpPr>
          <p:nvPr/>
        </p:nvSpPr>
        <p:spPr bwMode="auto">
          <a:xfrm>
            <a:off x="2124075" y="5876925"/>
            <a:ext cx="1943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150540" name="Line 12"/>
          <p:cNvSpPr>
            <a:spLocks noChangeShapeType="1"/>
          </p:cNvSpPr>
          <p:nvPr/>
        </p:nvSpPr>
        <p:spPr bwMode="auto">
          <a:xfrm>
            <a:off x="6443663" y="5805488"/>
            <a:ext cx="1943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9E1B5-263B-47E1-B41E-629DB4EA70E2}" type="slidenum">
              <a:rPr lang="en-US" altLang="th-TH"/>
              <a:pPr/>
              <a:t>30</a:t>
            </a:fld>
            <a:endParaRPr lang="th-TH" altLang="th-TH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3200"/>
              <a:t>Removal of Immediate Left Recursion</a:t>
            </a:r>
            <a:endParaRPr lang="th-TH" altLang="th-TH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h-TH" altLang="th-TH">
                <a:solidFill>
                  <a:srgbClr val="FF0000"/>
                </a:solidFill>
              </a:rPr>
              <a:t>exp</a:t>
            </a:r>
            <a:r>
              <a:rPr lang="th-TH" altLang="th-TH"/>
              <a:t>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</a:t>
            </a:r>
            <a:r>
              <a:rPr lang="th-TH" altLang="th-TH">
                <a:solidFill>
                  <a:srgbClr val="FF0000"/>
                </a:solidFill>
              </a:rPr>
              <a:t>exp</a:t>
            </a:r>
            <a:r>
              <a:rPr lang="th-TH" altLang="th-TH"/>
              <a:t> + term | </a:t>
            </a:r>
            <a:r>
              <a:rPr lang="th-TH" altLang="th-TH">
                <a:solidFill>
                  <a:srgbClr val="FF0000"/>
                </a:solidFill>
              </a:rPr>
              <a:t>exp</a:t>
            </a:r>
            <a:r>
              <a:rPr lang="th-TH" altLang="th-TH"/>
              <a:t> - term | term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>
                <a:solidFill>
                  <a:srgbClr val="3333FF"/>
                </a:solidFill>
              </a:rPr>
              <a:t>term</a:t>
            </a:r>
            <a:r>
              <a:rPr lang="th-TH" altLang="th-TH"/>
              <a:t>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</a:t>
            </a:r>
            <a:r>
              <a:rPr lang="th-TH" altLang="th-TH">
                <a:solidFill>
                  <a:srgbClr val="3333FF"/>
                </a:solidFill>
              </a:rPr>
              <a:t>term</a:t>
            </a:r>
            <a:r>
              <a:rPr lang="th-TH" altLang="th-TH"/>
              <a:t> * factor | factor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/>
              <a:t>factor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( exp ) | num</a:t>
            </a:r>
          </a:p>
          <a:p>
            <a:pPr>
              <a:lnSpc>
                <a:spcPct val="90000"/>
              </a:lnSpc>
            </a:pPr>
            <a:r>
              <a:rPr lang="th-TH" altLang="th-TH">
                <a:solidFill>
                  <a:schemeClr val="accent1"/>
                </a:solidFill>
              </a:rPr>
              <a:t>Remove left recursion</a:t>
            </a:r>
            <a:endParaRPr lang="th-TH" altLang="th-TH"/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/>
              <a:t>exp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term exp’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/>
              <a:t>exp’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+ term exp’ | - term exp’ | </a:t>
            </a:r>
            <a:r>
              <a:rPr lang="th-TH" altLang="th-TH">
                <a:sym typeface="Symbol" pitchFamily="18" charset="2"/>
              </a:rPr>
              <a:t>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/>
              <a:t>term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factor term’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/>
              <a:t>term’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* factor term’ | </a:t>
            </a:r>
            <a:r>
              <a:rPr lang="th-TH" altLang="th-TH">
                <a:sym typeface="Symbol" pitchFamily="18" charset="2"/>
              </a:rPr>
              <a:t></a:t>
            </a:r>
            <a:endParaRPr lang="th-TH" altLang="th-TH"/>
          </a:p>
          <a:p>
            <a:pPr>
              <a:lnSpc>
                <a:spcPct val="90000"/>
              </a:lnSpc>
              <a:buFontTx/>
              <a:buNone/>
            </a:pPr>
            <a:r>
              <a:rPr lang="th-TH" altLang="th-TH"/>
              <a:t>factor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( exp ) | num</a:t>
            </a:r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4716463" y="3429000"/>
            <a:ext cx="36877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olidFill>
                  <a:srgbClr val="FF0000"/>
                </a:solidFill>
                <a:latin typeface="Tahoma" pitchFamily="34" charset="0"/>
              </a:rPr>
              <a:t>exp = term (</a:t>
            </a:r>
            <a:r>
              <a:rPr lang="en-US" altLang="th-TH" sz="2800" b="1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</a:t>
            </a:r>
            <a:r>
              <a:rPr lang="en-US" altLang="th-TH" sz="2800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 term)*</a:t>
            </a:r>
            <a:r>
              <a:rPr lang="en-US" altLang="th-TH" sz="2800">
                <a:latin typeface="Tahoma" pitchFamily="34" charset="0"/>
                <a:sym typeface="Symbol" pitchFamily="18" charset="2"/>
              </a:rPr>
              <a:t> </a:t>
            </a:r>
          </a:p>
        </p:txBody>
      </p:sp>
      <p:sp>
        <p:nvSpPr>
          <p:cNvPr id="105479" name="Text Box 7"/>
          <p:cNvSpPr txBox="1">
            <a:spLocks noChangeArrowheads="1"/>
          </p:cNvSpPr>
          <p:nvPr/>
        </p:nvSpPr>
        <p:spPr bwMode="auto">
          <a:xfrm>
            <a:off x="4643438" y="4581525"/>
            <a:ext cx="41862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 sz="2800">
                <a:solidFill>
                  <a:srgbClr val="3333FF"/>
                </a:solidFill>
                <a:latin typeface="Tahoma" pitchFamily="34" charset="0"/>
              </a:rPr>
              <a:t>term = factor (</a:t>
            </a:r>
            <a:r>
              <a:rPr lang="en-US" altLang="th-TH" sz="2800">
                <a:solidFill>
                  <a:srgbClr val="3333FF"/>
                </a:solidFill>
                <a:latin typeface="Tahoma" pitchFamily="34" charset="0"/>
                <a:sym typeface="Symbol" pitchFamily="18" charset="2"/>
              </a:rPr>
              <a:t>* factor)*</a:t>
            </a:r>
            <a:r>
              <a:rPr lang="en-US" altLang="th-TH">
                <a:latin typeface="Tahoma" pitchFamily="34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8" grpId="0"/>
      <p:bldP spid="105478" grpId="1"/>
      <p:bldP spid="105479" grpId="0"/>
      <p:bldP spid="105479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C5D9-6D83-4421-9789-C498DF357541}" type="slidenum">
              <a:rPr lang="en-US" altLang="th-TH"/>
              <a:pPr/>
              <a:t>31</a:t>
            </a:fld>
            <a:endParaRPr lang="th-TH" altLang="th-TH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3200"/>
              <a:t>General Left Recursion</a:t>
            </a:r>
            <a:endParaRPr lang="th-TH" altLang="th-TH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Bad News!</a:t>
            </a:r>
          </a:p>
          <a:p>
            <a:pPr lvl="1"/>
            <a:r>
              <a:rPr lang="th-TH" altLang="th-TH"/>
              <a:t>Can </a:t>
            </a:r>
            <a:r>
              <a:rPr lang="en-US" altLang="th-TH"/>
              <a:t>only </a:t>
            </a:r>
            <a:r>
              <a:rPr lang="th-TH" altLang="th-TH"/>
              <a:t>be removed when there is no empty-string production and no cycle in the grammar.</a:t>
            </a:r>
          </a:p>
          <a:p>
            <a:r>
              <a:rPr lang="th-TH" altLang="th-TH"/>
              <a:t>Good News!!!!</a:t>
            </a:r>
          </a:p>
          <a:p>
            <a:pPr lvl="1"/>
            <a:r>
              <a:rPr lang="th-TH" altLang="th-TH"/>
              <a:t>Never seen in grammars of any programming languages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C161-4BE5-4A90-B210-F6714859CA2A}" type="slidenum">
              <a:rPr lang="en-US" altLang="th-TH"/>
              <a:pPr/>
              <a:t>32</a:t>
            </a:fld>
            <a:endParaRPr lang="th-TH" altLang="th-TH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Left Factoring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Left factor causes non-LL(1)</a:t>
            </a:r>
          </a:p>
          <a:p>
            <a:pPr lvl="1"/>
            <a:r>
              <a:rPr lang="th-TH" altLang="th-TH"/>
              <a:t>Given A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X Y | X Z. Both A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X Y and A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X Z can be chosen when A is on top of stack and a token in First(X) is the next token. </a:t>
            </a:r>
          </a:p>
          <a:p>
            <a:pPr>
              <a:buFontTx/>
              <a:buNone/>
            </a:pPr>
            <a:endParaRPr lang="th-TH" altLang="th-TH"/>
          </a:p>
          <a:p>
            <a:pPr>
              <a:buFontTx/>
              <a:buNone/>
            </a:pPr>
            <a:r>
              <a:rPr lang="th-TH" altLang="th-TH"/>
              <a:t>A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X Y | X Z  </a:t>
            </a:r>
          </a:p>
          <a:p>
            <a:pPr>
              <a:buFontTx/>
              <a:buNone/>
            </a:pPr>
            <a:r>
              <a:rPr lang="th-TH" altLang="th-TH">
                <a:solidFill>
                  <a:schemeClr val="accent1"/>
                </a:solidFill>
              </a:rPr>
              <a:t>	can be left-factored as</a:t>
            </a:r>
            <a:r>
              <a:rPr lang="th-TH" altLang="th-TH"/>
              <a:t> </a:t>
            </a:r>
          </a:p>
          <a:p>
            <a:pPr>
              <a:buFontTx/>
              <a:buNone/>
            </a:pPr>
            <a:r>
              <a:rPr lang="th-TH" altLang="th-TH"/>
              <a:t>A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X A’ and A’ </a:t>
            </a:r>
            <a:r>
              <a:rPr lang="th-TH" altLang="th-TH">
                <a:sym typeface="Symbol" pitchFamily="18" charset="2"/>
              </a:rPr>
              <a:t></a:t>
            </a:r>
            <a:r>
              <a:rPr lang="th-TH" altLang="th-TH"/>
              <a:t> Y | 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D4425-B3FC-4F4E-8E60-CE5C77B76345}" type="slidenum">
              <a:rPr lang="en-US" altLang="th-TH"/>
              <a:pPr/>
              <a:t>33</a:t>
            </a:fld>
            <a:endParaRPr lang="th-TH" altLang="th-TH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/>
              <a:t>Example of Left Factor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h-TH" altLang="th-TH" sz="2800"/>
              <a:t>ifSt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 b="1"/>
              <a:t>if (</a:t>
            </a:r>
            <a:r>
              <a:rPr lang="th-TH" altLang="th-TH" sz="2800"/>
              <a:t> exp </a:t>
            </a:r>
            <a:r>
              <a:rPr lang="th-TH" altLang="th-TH" sz="2800" b="1"/>
              <a:t>)</a:t>
            </a:r>
            <a:r>
              <a:rPr lang="th-TH" altLang="th-TH" sz="2800"/>
              <a:t> st </a:t>
            </a:r>
            <a:r>
              <a:rPr lang="th-TH" altLang="th-TH" sz="2800" b="1"/>
              <a:t>else</a:t>
            </a:r>
            <a:r>
              <a:rPr lang="th-TH" altLang="th-TH" sz="2800"/>
              <a:t> st | </a:t>
            </a:r>
            <a:r>
              <a:rPr lang="th-TH" altLang="th-TH" sz="2800" b="1"/>
              <a:t>if (</a:t>
            </a:r>
            <a:r>
              <a:rPr lang="th-TH" altLang="th-TH" sz="2800"/>
              <a:t> exp </a:t>
            </a:r>
            <a:r>
              <a:rPr lang="th-TH" altLang="th-TH" sz="2800" b="1"/>
              <a:t>)</a:t>
            </a:r>
            <a:r>
              <a:rPr lang="th-TH" altLang="th-TH" sz="2800"/>
              <a:t> st</a:t>
            </a:r>
          </a:p>
          <a:p>
            <a:pPr>
              <a:buFontTx/>
              <a:buNone/>
            </a:pPr>
            <a:r>
              <a:rPr lang="th-TH" altLang="th-TH" sz="2800"/>
              <a:t>	</a:t>
            </a:r>
            <a:r>
              <a:rPr lang="th-TH" altLang="th-TH" sz="2800">
                <a:solidFill>
                  <a:schemeClr val="accent1"/>
                </a:solidFill>
              </a:rPr>
              <a:t>can be left-factored as</a:t>
            </a:r>
          </a:p>
          <a:p>
            <a:pPr>
              <a:buFontTx/>
              <a:buNone/>
            </a:pPr>
            <a:r>
              <a:rPr lang="th-TH" altLang="th-TH" sz="2800"/>
              <a:t>ifSt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 b="1"/>
              <a:t>if (</a:t>
            </a:r>
            <a:r>
              <a:rPr lang="th-TH" altLang="th-TH" sz="2800"/>
              <a:t> exp </a:t>
            </a:r>
            <a:r>
              <a:rPr lang="th-TH" altLang="th-TH" sz="2800" b="1"/>
              <a:t>)</a:t>
            </a:r>
            <a:r>
              <a:rPr lang="th-TH" altLang="th-TH" sz="2800"/>
              <a:t> st elsePart</a:t>
            </a:r>
          </a:p>
          <a:p>
            <a:pPr>
              <a:buFontTx/>
              <a:buNone/>
            </a:pPr>
            <a:r>
              <a:rPr lang="en-US" altLang="th-TH" sz="2800"/>
              <a:t>e</a:t>
            </a:r>
            <a:r>
              <a:rPr lang="th-TH" altLang="th-TH" sz="2800"/>
              <a:t>lsePart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</a:t>
            </a:r>
            <a:r>
              <a:rPr lang="th-TH" altLang="th-TH" sz="2800" b="1"/>
              <a:t>else</a:t>
            </a:r>
            <a:r>
              <a:rPr lang="th-TH" altLang="th-TH" sz="2800"/>
              <a:t> st | </a:t>
            </a:r>
            <a:r>
              <a:rPr lang="th-TH" altLang="th-TH" sz="2800">
                <a:sym typeface="Symbol" pitchFamily="18" charset="2"/>
              </a:rPr>
              <a:t></a:t>
            </a:r>
          </a:p>
          <a:p>
            <a:pPr>
              <a:buFontTx/>
              <a:buNone/>
            </a:pPr>
            <a:endParaRPr lang="th-TH" altLang="th-TH" sz="2800"/>
          </a:p>
          <a:p>
            <a:pPr>
              <a:buFontTx/>
              <a:buNone/>
            </a:pPr>
            <a:r>
              <a:rPr lang="th-TH" altLang="th-TH" sz="2800"/>
              <a:t>seq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st </a:t>
            </a:r>
            <a:r>
              <a:rPr lang="th-TH" altLang="th-TH" sz="2800" b="1"/>
              <a:t>; </a:t>
            </a:r>
            <a:r>
              <a:rPr lang="th-TH" altLang="th-TH" sz="2800"/>
              <a:t>seq | st</a:t>
            </a:r>
          </a:p>
          <a:p>
            <a:pPr>
              <a:buFontTx/>
              <a:buNone/>
            </a:pPr>
            <a:r>
              <a:rPr lang="th-TH" altLang="th-TH" sz="2800">
                <a:solidFill>
                  <a:schemeClr val="accent1"/>
                </a:solidFill>
              </a:rPr>
              <a:t>	can be left-factored as</a:t>
            </a:r>
          </a:p>
          <a:p>
            <a:pPr>
              <a:buFontTx/>
              <a:buNone/>
            </a:pPr>
            <a:r>
              <a:rPr lang="th-TH" altLang="th-TH" sz="2800"/>
              <a:t>seq </a:t>
            </a:r>
            <a:r>
              <a:rPr lang="th-TH" altLang="th-TH" sz="2800">
                <a:sym typeface="Symbol" pitchFamily="18" charset="2"/>
              </a:rPr>
              <a:t></a:t>
            </a:r>
            <a:r>
              <a:rPr lang="th-TH" altLang="th-TH" sz="2800"/>
              <a:t> st seq’ </a:t>
            </a:r>
          </a:p>
          <a:p>
            <a:pPr>
              <a:buFontTx/>
              <a:buNone/>
            </a:pPr>
            <a:r>
              <a:rPr lang="th-TH" altLang="th-TH" sz="2800"/>
              <a:t>seq’ </a:t>
            </a:r>
            <a:r>
              <a:rPr lang="th-TH" altLang="th-TH" sz="2800">
                <a:sym typeface="Symbol" pitchFamily="18" charset="2"/>
              </a:rPr>
              <a:t> </a:t>
            </a:r>
            <a:r>
              <a:rPr lang="th-TH" altLang="th-TH" sz="2800" b="1"/>
              <a:t>;</a:t>
            </a:r>
            <a:r>
              <a:rPr lang="th-TH" altLang="th-TH" sz="2800"/>
              <a:t> seq | </a:t>
            </a:r>
            <a:r>
              <a:rPr lang="th-TH" altLang="th-TH" sz="2800">
                <a:sym typeface="Symbol" pitchFamily="18" charset="2"/>
              </a:rPr>
              <a:t></a:t>
            </a:r>
            <a:r>
              <a:rPr lang="th-TH" altLang="th-TH" sz="2800"/>
              <a:t> </a:t>
            </a:r>
            <a:endParaRPr lang="th-TH" altLang="th-TH" sz="28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Top-Down Parsing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Credit :  the creator of the slides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2800" dirty="0" err="1" smtClean="0"/>
              <a:t>Jaruloj</a:t>
            </a:r>
            <a:r>
              <a:rPr lang="en-US" sz="2800" dirty="0" smtClean="0"/>
              <a:t> </a:t>
            </a:r>
            <a:r>
              <a:rPr lang="en-US" sz="2800" dirty="0" err="1" smtClean="0"/>
              <a:t>Chongstitvatana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Department of Mathematics and Computer Science</a:t>
            </a:r>
          </a:p>
          <a:p>
            <a:pPr marL="0" indent="0" algn="ctr">
              <a:buNone/>
            </a:pPr>
            <a:r>
              <a:rPr lang="en-US" sz="2800" dirty="0" smtClean="0"/>
              <a:t>Faculty of Science</a:t>
            </a:r>
          </a:p>
          <a:p>
            <a:pPr marL="0" indent="0" algn="ctr">
              <a:buNone/>
            </a:pPr>
            <a:r>
              <a:rPr lang="en-US" sz="2800" dirty="0" err="1" smtClean="0"/>
              <a:t>Chulalongkorn</a:t>
            </a:r>
            <a:r>
              <a:rPr lang="en-US" sz="2800" dirty="0" smtClean="0"/>
              <a:t> University</a:t>
            </a:r>
            <a:endParaRPr lang="th-TH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 smtClean="0"/>
              <a:t>2301373</a:t>
            </a:r>
            <a:endParaRPr lang="th-TH" alt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 smtClean="0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BE4F4-0445-4DD0-AEAF-302C7A554215}" type="slidenum">
              <a:rPr lang="en-US" altLang="th-TH" smtClean="0"/>
              <a:pPr/>
              <a:t>34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522938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8C0EE-EB37-4D7F-B896-C7C6AAC79FE8}" type="slidenum">
              <a:rPr lang="en-US" altLang="th-TH"/>
              <a:pPr/>
              <a:t>4</a:t>
            </a:fld>
            <a:endParaRPr lang="th-TH" altLang="th-TH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 sz="3200">
                <a:latin typeface="Tahoma" pitchFamily="34" charset="0"/>
              </a:rPr>
              <a:t>Top–Down Parsing    Bottom–Up Parsing</a:t>
            </a:r>
            <a:endParaRPr lang="th-TH" altLang="th-TH" sz="3200">
              <a:latin typeface="Tahoma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th-TH"/>
              <a:t>A parse tree is created from root to leaves</a:t>
            </a:r>
          </a:p>
          <a:p>
            <a:r>
              <a:rPr lang="en-US" altLang="th-TH"/>
              <a:t>The traversal of parse trees is a preorder traversal</a:t>
            </a:r>
          </a:p>
          <a:p>
            <a:r>
              <a:rPr lang="en-US" altLang="th-TH"/>
              <a:t>Tracing leftmost derivation</a:t>
            </a:r>
          </a:p>
          <a:p>
            <a:r>
              <a:rPr lang="en-US" altLang="th-TH"/>
              <a:t>Two types:</a:t>
            </a:r>
          </a:p>
          <a:p>
            <a:pPr lvl="1"/>
            <a:r>
              <a:rPr lang="en-US" altLang="th-TH"/>
              <a:t>Backtracking parser</a:t>
            </a:r>
          </a:p>
          <a:p>
            <a:pPr lvl="1"/>
            <a:r>
              <a:rPr lang="en-US" altLang="th-TH"/>
              <a:t>Predictive parser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th-TH"/>
              <a:t>A parse tree is created from leaves to root</a:t>
            </a:r>
          </a:p>
          <a:p>
            <a:r>
              <a:rPr lang="en-US" altLang="th-TH"/>
              <a:t>The traversal of parse trees is a reversal of postorder traversal</a:t>
            </a:r>
          </a:p>
          <a:p>
            <a:r>
              <a:rPr lang="en-US" altLang="th-TH"/>
              <a:t>Tracing rightmost derivation</a:t>
            </a:r>
          </a:p>
          <a:p>
            <a:r>
              <a:rPr lang="en-US" altLang="th-TH"/>
              <a:t>More powerful than top-down parsing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3924300" y="4581525"/>
            <a:ext cx="4605338" cy="133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None/>
            </a:pP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Try different structures and 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None/>
            </a:pP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backtrack if it does not matched 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None/>
            </a:pP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the input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250825" y="5962650"/>
            <a:ext cx="5249863" cy="895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None/>
            </a:pP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Guess the structure of the parse tree 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65000"/>
              <a:buFont typeface="Wingdings" pitchFamily="2" charset="2"/>
              <a:buNone/>
            </a:pPr>
            <a:r>
              <a:rPr lang="en-US" altLang="th-TH">
                <a:solidFill>
                  <a:srgbClr val="3333FF"/>
                </a:solidFill>
                <a:latin typeface="Tahoma" pitchFamily="34" charset="0"/>
              </a:rPr>
              <a:t>from the next input</a:t>
            </a:r>
            <a:endParaRPr lang="th-TH" altLang="th-TH">
              <a:solidFill>
                <a:srgbClr val="3333FF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  <p:bldP spid="38917" grpId="1" animBg="1"/>
      <p:bldP spid="38918" grpId="0" animBg="1"/>
      <p:bldP spid="3891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6BB6F-B90E-4F5F-84EE-F711B9F8E890}" type="slidenum">
              <a:rPr lang="en-US" altLang="th-TH"/>
              <a:pPr/>
              <a:t>5</a:t>
            </a:fld>
            <a:endParaRPr lang="th-TH" altLang="th-TH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3200"/>
              <a:t>Parse Trees and Derivations</a:t>
            </a:r>
            <a:endParaRPr lang="th-TH" altLang="th-TH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264150" y="1295400"/>
            <a:ext cx="3651250" cy="5105400"/>
          </a:xfrm>
        </p:spPr>
        <p:txBody>
          <a:bodyPr/>
          <a:lstStyle/>
          <a:p>
            <a:pPr>
              <a:buFontTx/>
              <a:buNone/>
            </a:pPr>
            <a:r>
              <a:rPr lang="th-TH" altLang="th-TH" sz="2800">
                <a:cs typeface="Tahoma" pitchFamily="34" charset="0"/>
              </a:rPr>
              <a:t>E 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E + E</a:t>
            </a:r>
          </a:p>
          <a:p>
            <a:pPr>
              <a:buFontTx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id + E</a:t>
            </a:r>
          </a:p>
          <a:p>
            <a:pPr>
              <a:buFontTx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id + E * E</a:t>
            </a:r>
          </a:p>
          <a:p>
            <a:pPr>
              <a:buFontTx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id + id * E</a:t>
            </a:r>
          </a:p>
          <a:p>
            <a:pPr>
              <a:buFontTx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id + id * id</a:t>
            </a:r>
          </a:p>
          <a:p>
            <a:pPr>
              <a:buFontTx/>
              <a:buNone/>
            </a:pPr>
            <a:r>
              <a:rPr lang="th-TH" altLang="th-TH" sz="2800">
                <a:cs typeface="Tahoma" pitchFamily="34" charset="0"/>
              </a:rPr>
              <a:t>E 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E + E</a:t>
            </a:r>
          </a:p>
          <a:p>
            <a:pPr>
              <a:buFontTx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E + E * E</a:t>
            </a:r>
          </a:p>
          <a:p>
            <a:pPr>
              <a:buFontTx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E + E * id</a:t>
            </a:r>
          </a:p>
          <a:p>
            <a:pPr>
              <a:buFontTx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E + id * id</a:t>
            </a:r>
          </a:p>
          <a:p>
            <a:pPr>
              <a:buFontTx/>
              <a:buNone/>
            </a:pPr>
            <a:r>
              <a:rPr lang="th-TH" altLang="th-TH" sz="2800">
                <a:cs typeface="Tahoma" pitchFamily="34" charset="0"/>
              </a:rPr>
              <a:t>	</a:t>
            </a:r>
            <a:r>
              <a:rPr lang="th-TH" altLang="th-TH" sz="2800" b="1" baseline="30000">
                <a:cs typeface="Tahoma" pitchFamily="34" charset="0"/>
                <a:sym typeface="Symbol" pitchFamily="18" charset="2"/>
              </a:rPr>
              <a:t></a:t>
            </a:r>
            <a:r>
              <a:rPr lang="th-TH" altLang="th-TH" sz="2800">
                <a:cs typeface="Tahoma" pitchFamily="34" charset="0"/>
              </a:rPr>
              <a:t> id + id * id</a:t>
            </a:r>
          </a:p>
        </p:txBody>
      </p:sp>
      <p:sp>
        <p:nvSpPr>
          <p:cNvPr id="205828" name="Text Box 4"/>
          <p:cNvSpPr txBox="1">
            <a:spLocks noChangeArrowheads="1"/>
          </p:cNvSpPr>
          <p:nvPr/>
        </p:nvSpPr>
        <p:spPr bwMode="auto">
          <a:xfrm>
            <a:off x="900113" y="3213100"/>
            <a:ext cx="2735262" cy="473075"/>
          </a:xfrm>
          <a:prstGeom prst="rect">
            <a:avLst/>
          </a:prstGeom>
          <a:noFill/>
          <a:ln w="15875">
            <a:solidFill>
              <a:srgbClr val="FF99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th-TH">
                <a:latin typeface="Tahoma" pitchFamily="34" charset="0"/>
              </a:rPr>
              <a:t>Top-down parsing</a:t>
            </a:r>
            <a:endParaRPr lang="th-TH" altLang="th-TH">
              <a:latin typeface="Tahoma" pitchFamily="34" charset="0"/>
            </a:endParaRPr>
          </a:p>
        </p:txBody>
      </p:sp>
      <p:sp>
        <p:nvSpPr>
          <p:cNvPr id="205829" name="Text Box 5"/>
          <p:cNvSpPr txBox="1">
            <a:spLocks noChangeArrowheads="1"/>
          </p:cNvSpPr>
          <p:nvPr/>
        </p:nvSpPr>
        <p:spPr bwMode="auto">
          <a:xfrm>
            <a:off x="971550" y="5876925"/>
            <a:ext cx="2692400" cy="469900"/>
          </a:xfrm>
          <a:prstGeom prst="rect">
            <a:avLst/>
          </a:prstGeom>
          <a:noFill/>
          <a:ln w="12700">
            <a:solidFill>
              <a:srgbClr val="FF99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th-TH">
                <a:latin typeface="Tahoma" pitchFamily="34" charset="0"/>
              </a:rPr>
              <a:t>Bottom-up parsing</a:t>
            </a:r>
            <a:endParaRPr lang="th-TH" altLang="th-TH">
              <a:latin typeface="Tahoma" pitchFamily="34" charset="0"/>
            </a:endParaRPr>
          </a:p>
        </p:txBody>
      </p:sp>
      <p:grpSp>
        <p:nvGrpSpPr>
          <p:cNvPr id="205874" name="Group 50"/>
          <p:cNvGrpSpPr>
            <a:grpSpLocks/>
          </p:cNvGrpSpPr>
          <p:nvPr/>
        </p:nvGrpSpPr>
        <p:grpSpPr bwMode="auto">
          <a:xfrm>
            <a:off x="3570288" y="2652713"/>
            <a:ext cx="422275" cy="609600"/>
            <a:chOff x="2249" y="1671"/>
            <a:chExt cx="266" cy="384"/>
          </a:xfrm>
        </p:grpSpPr>
        <p:sp>
          <p:nvSpPr>
            <p:cNvPr id="205838" name="Text Box 14"/>
            <p:cNvSpPr txBox="1">
              <a:spLocks noChangeArrowheads="1"/>
            </p:cNvSpPr>
            <p:nvPr/>
          </p:nvSpPr>
          <p:spPr bwMode="auto">
            <a:xfrm>
              <a:off x="2249" y="1767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205841" name="Line 17"/>
            <p:cNvSpPr>
              <a:spLocks noChangeShapeType="1"/>
            </p:cNvSpPr>
            <p:nvPr/>
          </p:nvSpPr>
          <p:spPr bwMode="auto">
            <a:xfrm>
              <a:off x="2345" y="1671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205872" name="Group 48"/>
          <p:cNvGrpSpPr>
            <a:grpSpLocks/>
          </p:cNvGrpSpPr>
          <p:nvPr/>
        </p:nvGrpSpPr>
        <p:grpSpPr bwMode="auto">
          <a:xfrm>
            <a:off x="2046288" y="1966913"/>
            <a:ext cx="1974850" cy="838200"/>
            <a:chOff x="1289" y="1239"/>
            <a:chExt cx="1244" cy="528"/>
          </a:xfrm>
        </p:grpSpPr>
        <p:sp>
          <p:nvSpPr>
            <p:cNvPr id="205834" name="Text Box 10"/>
            <p:cNvSpPr txBox="1">
              <a:spLocks noChangeArrowheads="1"/>
            </p:cNvSpPr>
            <p:nvPr/>
          </p:nvSpPr>
          <p:spPr bwMode="auto">
            <a:xfrm>
              <a:off x="2249" y="1373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05836" name="Text Box 12"/>
            <p:cNvSpPr txBox="1">
              <a:spLocks noChangeArrowheads="1"/>
            </p:cNvSpPr>
            <p:nvPr/>
          </p:nvSpPr>
          <p:spPr bwMode="auto">
            <a:xfrm>
              <a:off x="1769" y="1479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*</a:t>
              </a:r>
            </a:p>
          </p:txBody>
        </p:sp>
        <p:sp>
          <p:nvSpPr>
            <p:cNvPr id="205837" name="Text Box 13"/>
            <p:cNvSpPr txBox="1">
              <a:spLocks noChangeArrowheads="1"/>
            </p:cNvSpPr>
            <p:nvPr/>
          </p:nvSpPr>
          <p:spPr bwMode="auto">
            <a:xfrm>
              <a:off x="1289" y="1383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05842" name="Line 18"/>
            <p:cNvSpPr>
              <a:spLocks noChangeShapeType="1"/>
            </p:cNvSpPr>
            <p:nvPr/>
          </p:nvSpPr>
          <p:spPr bwMode="auto">
            <a:xfrm>
              <a:off x="1865" y="1287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843" name="Line 19"/>
            <p:cNvSpPr>
              <a:spLocks noChangeShapeType="1"/>
            </p:cNvSpPr>
            <p:nvPr/>
          </p:nvSpPr>
          <p:spPr bwMode="auto">
            <a:xfrm>
              <a:off x="1913" y="1239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844" name="Line 20"/>
            <p:cNvSpPr>
              <a:spLocks noChangeShapeType="1"/>
            </p:cNvSpPr>
            <p:nvPr/>
          </p:nvSpPr>
          <p:spPr bwMode="auto">
            <a:xfrm flipH="1">
              <a:off x="1481" y="1239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205873" name="Group 49"/>
          <p:cNvGrpSpPr>
            <a:grpSpLocks/>
          </p:cNvGrpSpPr>
          <p:nvPr/>
        </p:nvGrpSpPr>
        <p:grpSpPr bwMode="auto">
          <a:xfrm>
            <a:off x="1970088" y="2652713"/>
            <a:ext cx="422275" cy="609600"/>
            <a:chOff x="1241" y="1671"/>
            <a:chExt cx="266" cy="384"/>
          </a:xfrm>
        </p:grpSpPr>
        <p:sp>
          <p:nvSpPr>
            <p:cNvPr id="205845" name="Text Box 21"/>
            <p:cNvSpPr txBox="1">
              <a:spLocks noChangeArrowheads="1"/>
            </p:cNvSpPr>
            <p:nvPr/>
          </p:nvSpPr>
          <p:spPr bwMode="auto">
            <a:xfrm>
              <a:off x="1241" y="1767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  <p:sp>
          <p:nvSpPr>
            <p:cNvPr id="205846" name="Line 22"/>
            <p:cNvSpPr>
              <a:spLocks noChangeShapeType="1"/>
            </p:cNvSpPr>
            <p:nvPr/>
          </p:nvSpPr>
          <p:spPr bwMode="auto">
            <a:xfrm>
              <a:off x="1385" y="1671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205871" name="Group 47"/>
          <p:cNvGrpSpPr>
            <a:grpSpLocks/>
          </p:cNvGrpSpPr>
          <p:nvPr/>
        </p:nvGrpSpPr>
        <p:grpSpPr bwMode="auto">
          <a:xfrm>
            <a:off x="827088" y="2119313"/>
            <a:ext cx="422275" cy="685800"/>
            <a:chOff x="521" y="1335"/>
            <a:chExt cx="266" cy="432"/>
          </a:xfrm>
        </p:grpSpPr>
        <p:sp>
          <p:nvSpPr>
            <p:cNvPr id="205847" name="Line 23"/>
            <p:cNvSpPr>
              <a:spLocks noChangeShapeType="1"/>
            </p:cNvSpPr>
            <p:nvPr/>
          </p:nvSpPr>
          <p:spPr bwMode="auto">
            <a:xfrm>
              <a:off x="665" y="1335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848" name="Text Box 24"/>
            <p:cNvSpPr txBox="1">
              <a:spLocks noChangeArrowheads="1"/>
            </p:cNvSpPr>
            <p:nvPr/>
          </p:nvSpPr>
          <p:spPr bwMode="auto">
            <a:xfrm>
              <a:off x="521" y="1479"/>
              <a:ext cx="2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id</a:t>
              </a:r>
            </a:p>
          </p:txBody>
        </p:sp>
      </p:grpSp>
      <p:grpSp>
        <p:nvGrpSpPr>
          <p:cNvPr id="205870" name="Group 46"/>
          <p:cNvGrpSpPr>
            <a:grpSpLocks/>
          </p:cNvGrpSpPr>
          <p:nvPr/>
        </p:nvGrpSpPr>
        <p:grpSpPr bwMode="auto">
          <a:xfrm>
            <a:off x="903288" y="1036638"/>
            <a:ext cx="2355850" cy="1336675"/>
            <a:chOff x="569" y="653"/>
            <a:chExt cx="1484" cy="842"/>
          </a:xfrm>
        </p:grpSpPr>
        <p:sp>
          <p:nvSpPr>
            <p:cNvPr id="205831" name="Text Box 7"/>
            <p:cNvSpPr txBox="1">
              <a:spLocks noChangeArrowheads="1"/>
            </p:cNvSpPr>
            <p:nvPr/>
          </p:nvSpPr>
          <p:spPr bwMode="auto">
            <a:xfrm>
              <a:off x="1111" y="1207"/>
              <a:ext cx="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+</a:t>
              </a:r>
              <a:endParaRPr lang="th-TH" altLang="th-TH" b="1" baseline="30000">
                <a:latin typeface="Tahoma" pitchFamily="34" charset="0"/>
              </a:endParaRPr>
            </a:p>
          </p:txBody>
        </p:sp>
        <p:sp>
          <p:nvSpPr>
            <p:cNvPr id="205832" name="Text Box 8"/>
            <p:cNvSpPr txBox="1">
              <a:spLocks noChangeArrowheads="1"/>
            </p:cNvSpPr>
            <p:nvPr/>
          </p:nvSpPr>
          <p:spPr bwMode="auto">
            <a:xfrm>
              <a:off x="1145" y="653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05833" name="Text Box 9"/>
            <p:cNvSpPr txBox="1">
              <a:spLocks noChangeArrowheads="1"/>
            </p:cNvSpPr>
            <p:nvPr/>
          </p:nvSpPr>
          <p:spPr bwMode="auto">
            <a:xfrm>
              <a:off x="569" y="1037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05835" name="Text Box 11"/>
            <p:cNvSpPr txBox="1">
              <a:spLocks noChangeArrowheads="1"/>
            </p:cNvSpPr>
            <p:nvPr/>
          </p:nvSpPr>
          <p:spPr bwMode="auto">
            <a:xfrm>
              <a:off x="1769" y="989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05839" name="Line 15"/>
            <p:cNvSpPr>
              <a:spLocks noChangeShapeType="1"/>
            </p:cNvSpPr>
            <p:nvPr/>
          </p:nvSpPr>
          <p:spPr bwMode="auto">
            <a:xfrm flipH="1">
              <a:off x="713" y="903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840" name="Line 16"/>
            <p:cNvSpPr>
              <a:spLocks noChangeShapeType="1"/>
            </p:cNvSpPr>
            <p:nvPr/>
          </p:nvSpPr>
          <p:spPr bwMode="auto">
            <a:xfrm>
              <a:off x="1289" y="903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849" name="Line 25"/>
            <p:cNvSpPr>
              <a:spLocks noChangeShapeType="1"/>
            </p:cNvSpPr>
            <p:nvPr/>
          </p:nvSpPr>
          <p:spPr bwMode="auto">
            <a:xfrm>
              <a:off x="1248" y="105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205851" name="Text Box 27"/>
          <p:cNvSpPr txBox="1">
            <a:spLocks noChangeArrowheads="1"/>
          </p:cNvSpPr>
          <p:nvPr/>
        </p:nvSpPr>
        <p:spPr bwMode="auto">
          <a:xfrm>
            <a:off x="1763713" y="4365625"/>
            <a:ext cx="40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h-TH" altLang="th-TH">
                <a:latin typeface="Tahoma" pitchFamily="34" charset="0"/>
              </a:rPr>
              <a:t>+</a:t>
            </a:r>
            <a:endParaRPr lang="th-TH" altLang="th-TH" b="1" baseline="30000">
              <a:latin typeface="Tahoma" pitchFamily="34" charset="0"/>
            </a:endParaRPr>
          </a:p>
        </p:txBody>
      </p:sp>
      <p:sp>
        <p:nvSpPr>
          <p:cNvPr id="205856" name="Text Box 32"/>
          <p:cNvSpPr txBox="1">
            <a:spLocks noChangeArrowheads="1"/>
          </p:cNvSpPr>
          <p:nvPr/>
        </p:nvSpPr>
        <p:spPr bwMode="auto">
          <a:xfrm>
            <a:off x="2808288" y="5011738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h-TH" altLang="th-TH">
                <a:latin typeface="Tahoma" pitchFamily="34" charset="0"/>
              </a:rPr>
              <a:t>*</a:t>
            </a:r>
          </a:p>
        </p:txBody>
      </p:sp>
      <p:sp>
        <p:nvSpPr>
          <p:cNvPr id="205858" name="Text Box 34"/>
          <p:cNvSpPr txBox="1">
            <a:spLocks noChangeArrowheads="1"/>
          </p:cNvSpPr>
          <p:nvPr/>
        </p:nvSpPr>
        <p:spPr bwMode="auto">
          <a:xfrm>
            <a:off x="3570288" y="5468938"/>
            <a:ext cx="422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h-TH" altLang="th-TH">
                <a:latin typeface="Tahoma" pitchFamily="34" charset="0"/>
              </a:rPr>
              <a:t>id</a:t>
            </a:r>
          </a:p>
        </p:txBody>
      </p:sp>
      <p:grpSp>
        <p:nvGrpSpPr>
          <p:cNvPr id="205877" name="Group 53"/>
          <p:cNvGrpSpPr>
            <a:grpSpLocks/>
          </p:cNvGrpSpPr>
          <p:nvPr/>
        </p:nvGrpSpPr>
        <p:grpSpPr bwMode="auto">
          <a:xfrm>
            <a:off x="3570288" y="4843463"/>
            <a:ext cx="450850" cy="777875"/>
            <a:chOff x="2249" y="3051"/>
            <a:chExt cx="284" cy="490"/>
          </a:xfrm>
        </p:grpSpPr>
        <p:sp>
          <p:nvSpPr>
            <p:cNvPr id="205854" name="Text Box 30"/>
            <p:cNvSpPr txBox="1">
              <a:spLocks noChangeArrowheads="1"/>
            </p:cNvSpPr>
            <p:nvPr/>
          </p:nvSpPr>
          <p:spPr bwMode="auto">
            <a:xfrm>
              <a:off x="2249" y="3051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05861" name="Line 37"/>
            <p:cNvSpPr>
              <a:spLocks noChangeShapeType="1"/>
            </p:cNvSpPr>
            <p:nvPr/>
          </p:nvSpPr>
          <p:spPr bwMode="auto">
            <a:xfrm>
              <a:off x="2345" y="3349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205878" name="Group 54"/>
          <p:cNvGrpSpPr>
            <a:grpSpLocks/>
          </p:cNvGrpSpPr>
          <p:nvPr/>
        </p:nvGrpSpPr>
        <p:grpSpPr bwMode="auto">
          <a:xfrm>
            <a:off x="2351088" y="4233863"/>
            <a:ext cx="1371600" cy="777875"/>
            <a:chOff x="1481" y="2667"/>
            <a:chExt cx="864" cy="490"/>
          </a:xfrm>
        </p:grpSpPr>
        <p:sp>
          <p:nvSpPr>
            <p:cNvPr id="205855" name="Text Box 31"/>
            <p:cNvSpPr txBox="1">
              <a:spLocks noChangeArrowheads="1"/>
            </p:cNvSpPr>
            <p:nvPr/>
          </p:nvSpPr>
          <p:spPr bwMode="auto">
            <a:xfrm>
              <a:off x="1769" y="2667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05862" name="Line 38"/>
            <p:cNvSpPr>
              <a:spLocks noChangeShapeType="1"/>
            </p:cNvSpPr>
            <p:nvPr/>
          </p:nvSpPr>
          <p:spPr bwMode="auto">
            <a:xfrm>
              <a:off x="1865" y="2965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863" name="Line 39"/>
            <p:cNvSpPr>
              <a:spLocks noChangeShapeType="1"/>
            </p:cNvSpPr>
            <p:nvPr/>
          </p:nvSpPr>
          <p:spPr bwMode="auto">
            <a:xfrm>
              <a:off x="1913" y="2917"/>
              <a:ext cx="432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864" name="Line 40"/>
            <p:cNvSpPr>
              <a:spLocks noChangeShapeType="1"/>
            </p:cNvSpPr>
            <p:nvPr/>
          </p:nvSpPr>
          <p:spPr bwMode="auto">
            <a:xfrm flipH="1">
              <a:off x="1481" y="2917"/>
              <a:ext cx="33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205865" name="Text Box 41"/>
          <p:cNvSpPr txBox="1">
            <a:spLocks noChangeArrowheads="1"/>
          </p:cNvSpPr>
          <p:nvPr/>
        </p:nvSpPr>
        <p:spPr bwMode="auto">
          <a:xfrm>
            <a:off x="1970088" y="5468938"/>
            <a:ext cx="422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h-TH" altLang="th-TH">
                <a:latin typeface="Tahoma" pitchFamily="34" charset="0"/>
              </a:rPr>
              <a:t>id</a:t>
            </a:r>
          </a:p>
        </p:txBody>
      </p:sp>
      <p:grpSp>
        <p:nvGrpSpPr>
          <p:cNvPr id="205876" name="Group 52"/>
          <p:cNvGrpSpPr>
            <a:grpSpLocks/>
          </p:cNvGrpSpPr>
          <p:nvPr/>
        </p:nvGrpSpPr>
        <p:grpSpPr bwMode="auto">
          <a:xfrm>
            <a:off x="2046288" y="4859338"/>
            <a:ext cx="609600" cy="762000"/>
            <a:chOff x="1289" y="3061"/>
            <a:chExt cx="384" cy="480"/>
          </a:xfrm>
        </p:grpSpPr>
        <p:sp>
          <p:nvSpPr>
            <p:cNvPr id="205857" name="Text Box 33"/>
            <p:cNvSpPr txBox="1">
              <a:spLocks noChangeArrowheads="1"/>
            </p:cNvSpPr>
            <p:nvPr/>
          </p:nvSpPr>
          <p:spPr bwMode="auto">
            <a:xfrm>
              <a:off x="1289" y="3061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05866" name="Line 42"/>
            <p:cNvSpPr>
              <a:spLocks noChangeShapeType="1"/>
            </p:cNvSpPr>
            <p:nvPr/>
          </p:nvSpPr>
          <p:spPr bwMode="auto">
            <a:xfrm>
              <a:off x="1385" y="3349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205875" name="Group 51"/>
          <p:cNvGrpSpPr>
            <a:grpSpLocks/>
          </p:cNvGrpSpPr>
          <p:nvPr/>
        </p:nvGrpSpPr>
        <p:grpSpPr bwMode="auto">
          <a:xfrm>
            <a:off x="903288" y="4310063"/>
            <a:ext cx="450850" cy="777875"/>
            <a:chOff x="569" y="2715"/>
            <a:chExt cx="284" cy="490"/>
          </a:xfrm>
        </p:grpSpPr>
        <p:sp>
          <p:nvSpPr>
            <p:cNvPr id="205853" name="Text Box 29"/>
            <p:cNvSpPr txBox="1">
              <a:spLocks noChangeArrowheads="1"/>
            </p:cNvSpPr>
            <p:nvPr/>
          </p:nvSpPr>
          <p:spPr bwMode="auto">
            <a:xfrm>
              <a:off x="569" y="2715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05867" name="Line 43"/>
            <p:cNvSpPr>
              <a:spLocks noChangeShapeType="1"/>
            </p:cNvSpPr>
            <p:nvPr/>
          </p:nvSpPr>
          <p:spPr bwMode="auto">
            <a:xfrm>
              <a:off x="665" y="3013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205868" name="Text Box 44"/>
          <p:cNvSpPr txBox="1">
            <a:spLocks noChangeArrowheads="1"/>
          </p:cNvSpPr>
          <p:nvPr/>
        </p:nvSpPr>
        <p:spPr bwMode="auto">
          <a:xfrm>
            <a:off x="827088" y="5011738"/>
            <a:ext cx="422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h-TH" altLang="th-TH">
                <a:latin typeface="Tahoma" pitchFamily="34" charset="0"/>
              </a:rPr>
              <a:t>id</a:t>
            </a:r>
          </a:p>
        </p:txBody>
      </p:sp>
      <p:grpSp>
        <p:nvGrpSpPr>
          <p:cNvPr id="205880" name="Group 56"/>
          <p:cNvGrpSpPr>
            <a:grpSpLocks/>
          </p:cNvGrpSpPr>
          <p:nvPr/>
        </p:nvGrpSpPr>
        <p:grpSpPr bwMode="auto">
          <a:xfrm>
            <a:off x="1131888" y="3700463"/>
            <a:ext cx="1670050" cy="727075"/>
            <a:chOff x="713" y="2331"/>
            <a:chExt cx="1052" cy="458"/>
          </a:xfrm>
        </p:grpSpPr>
        <p:sp>
          <p:nvSpPr>
            <p:cNvPr id="205852" name="Text Box 28"/>
            <p:cNvSpPr txBox="1">
              <a:spLocks noChangeArrowheads="1"/>
            </p:cNvSpPr>
            <p:nvPr/>
          </p:nvSpPr>
          <p:spPr bwMode="auto">
            <a:xfrm>
              <a:off x="1145" y="2331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th-TH" altLang="th-TH">
                  <a:latin typeface="Tahoma" pitchFamily="34" charset="0"/>
                </a:rPr>
                <a:t>E </a:t>
              </a:r>
              <a:endParaRPr lang="th-TH" altLang="th-TH">
                <a:solidFill>
                  <a:srgbClr val="FF3399"/>
                </a:solidFill>
                <a:latin typeface="Tahoma" pitchFamily="34" charset="0"/>
              </a:endParaRPr>
            </a:p>
          </p:txBody>
        </p:sp>
        <p:sp>
          <p:nvSpPr>
            <p:cNvPr id="205859" name="Line 35"/>
            <p:cNvSpPr>
              <a:spLocks noChangeShapeType="1"/>
            </p:cNvSpPr>
            <p:nvPr/>
          </p:nvSpPr>
          <p:spPr bwMode="auto">
            <a:xfrm flipH="1">
              <a:off x="713" y="2581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860" name="Line 36"/>
            <p:cNvSpPr>
              <a:spLocks noChangeShapeType="1"/>
            </p:cNvSpPr>
            <p:nvPr/>
          </p:nvSpPr>
          <p:spPr bwMode="auto">
            <a:xfrm>
              <a:off x="1285" y="2597"/>
              <a:ext cx="48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205869" name="Line 45"/>
            <p:cNvSpPr>
              <a:spLocks noChangeShapeType="1"/>
            </p:cNvSpPr>
            <p:nvPr/>
          </p:nvSpPr>
          <p:spPr bwMode="auto">
            <a:xfrm>
              <a:off x="1241" y="2581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205879" name="Rectangle 55"/>
          <p:cNvSpPr>
            <a:spLocks noChangeArrowheads="1"/>
          </p:cNvSpPr>
          <p:nvPr/>
        </p:nvSpPr>
        <p:spPr bwMode="auto">
          <a:xfrm>
            <a:off x="5219700" y="3860800"/>
            <a:ext cx="792163" cy="504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205881" name="Rectangle 57"/>
          <p:cNvSpPr>
            <a:spLocks noChangeArrowheads="1"/>
          </p:cNvSpPr>
          <p:nvPr/>
        </p:nvSpPr>
        <p:spPr bwMode="auto">
          <a:xfrm>
            <a:off x="323850" y="3789363"/>
            <a:ext cx="7704138" cy="2663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79" grpId="0" animBg="1"/>
      <p:bldP spid="2058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87320-915A-4EAA-B077-DA95AC511CAC}" type="slidenum">
              <a:rPr lang="en-US" altLang="th-TH"/>
              <a:pPr/>
              <a:t>6</a:t>
            </a:fld>
            <a:endParaRPr lang="th-TH" altLang="th-TH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Top-down Parsing</a:t>
            </a:r>
            <a:endParaRPr lang="th-TH" altLang="th-TH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/>
              <a:t>What does a parser need to decide?</a:t>
            </a:r>
          </a:p>
          <a:p>
            <a:pPr lvl="1"/>
            <a:r>
              <a:rPr lang="en-US" altLang="th-TH"/>
              <a:t>Which production rule is to be used at each point of time ?</a:t>
            </a:r>
          </a:p>
          <a:p>
            <a:r>
              <a:rPr lang="en-US" altLang="th-TH"/>
              <a:t>How to guess?</a:t>
            </a:r>
          </a:p>
          <a:p>
            <a:r>
              <a:rPr lang="en-US" altLang="th-TH"/>
              <a:t>What is the guess based on?</a:t>
            </a:r>
          </a:p>
          <a:p>
            <a:pPr lvl="1"/>
            <a:r>
              <a:rPr lang="en-US" altLang="th-TH"/>
              <a:t>What is the next token?		</a:t>
            </a:r>
          </a:p>
          <a:p>
            <a:pPr lvl="2"/>
            <a:r>
              <a:rPr lang="en-US" altLang="th-TH"/>
              <a:t>Reserved word if, open parentheses, etc. </a:t>
            </a:r>
          </a:p>
          <a:p>
            <a:pPr lvl="1"/>
            <a:r>
              <a:rPr lang="en-US" altLang="th-TH"/>
              <a:t>What is the structure to be built?</a:t>
            </a:r>
          </a:p>
          <a:p>
            <a:pPr lvl="2"/>
            <a:r>
              <a:rPr lang="en-US" altLang="th-TH"/>
              <a:t>If statement, expression, etc.</a:t>
            </a:r>
          </a:p>
          <a:p>
            <a:pPr lvl="1"/>
            <a:endParaRPr lang="th-TH" altLang="th-T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946-0AB0-4B18-90E0-DB69C4586695}" type="slidenum">
              <a:rPr lang="en-US" altLang="th-TH"/>
              <a:pPr/>
              <a:t>7</a:t>
            </a:fld>
            <a:endParaRPr lang="th-TH" altLang="th-TH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Top-down Parsing</a:t>
            </a:r>
            <a:endParaRPr lang="th-TH" altLang="th-TH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/>
              <a:t>Why is it difficult?</a:t>
            </a:r>
          </a:p>
          <a:p>
            <a:pPr lvl="1"/>
            <a:r>
              <a:rPr lang="en-US" altLang="th-TH"/>
              <a:t>Cannot decide until later</a:t>
            </a:r>
          </a:p>
          <a:p>
            <a:pPr lvl="2"/>
            <a:r>
              <a:rPr lang="en-US" altLang="th-TH"/>
              <a:t>Next token: </a:t>
            </a:r>
            <a:r>
              <a:rPr lang="en-US" altLang="th-TH" b="1">
                <a:latin typeface="Arial" pitchFamily="34" charset="0"/>
              </a:rPr>
              <a:t>if</a:t>
            </a:r>
            <a:r>
              <a:rPr lang="en-US" altLang="th-TH">
                <a:latin typeface="Arial" pitchFamily="34" charset="0"/>
              </a:rPr>
              <a:t>	Structure to be built: St</a:t>
            </a:r>
          </a:p>
          <a:p>
            <a:pPr lvl="2">
              <a:spcBef>
                <a:spcPct val="0"/>
              </a:spcBef>
            </a:pPr>
            <a:r>
              <a:rPr lang="th-TH" altLang="th-TH" sz="2200"/>
              <a:t>St</a:t>
            </a:r>
            <a:r>
              <a:rPr lang="th-TH" altLang="th-TH" sz="2200" i="1"/>
              <a:t> </a:t>
            </a:r>
            <a:r>
              <a:rPr lang="th-TH" altLang="th-TH" sz="2200">
                <a:sym typeface="Symbol" pitchFamily="18" charset="2"/>
              </a:rPr>
              <a:t></a:t>
            </a:r>
            <a:r>
              <a:rPr lang="th-TH" altLang="th-TH" sz="2200"/>
              <a:t> MatchedSt | UnmatchedSt</a:t>
            </a:r>
          </a:p>
          <a:p>
            <a:pPr lvl="2">
              <a:spcBef>
                <a:spcPct val="25000"/>
              </a:spcBef>
            </a:pPr>
            <a:r>
              <a:rPr lang="th-TH" altLang="th-TH" sz="2200"/>
              <a:t>UnmatchedSt </a:t>
            </a:r>
            <a:r>
              <a:rPr lang="th-TH" altLang="th-TH" sz="2200">
                <a:sym typeface="Symbol" pitchFamily="18" charset="2"/>
              </a:rPr>
              <a:t></a:t>
            </a:r>
            <a:r>
              <a:rPr lang="th-TH" altLang="th-TH" sz="2200"/>
              <a:t> </a:t>
            </a:r>
          </a:p>
          <a:p>
            <a:pPr lvl="2">
              <a:spcBef>
                <a:spcPct val="25000"/>
              </a:spcBef>
              <a:buFont typeface="Wingdings" pitchFamily="2" charset="2"/>
              <a:buNone/>
            </a:pPr>
            <a:r>
              <a:rPr lang="th-TH" altLang="th-TH" sz="2200" b="1">
                <a:latin typeface="Arial" pitchFamily="34" charset="0"/>
              </a:rPr>
              <a:t>		if (</a:t>
            </a:r>
            <a:r>
              <a:rPr lang="th-TH" altLang="th-TH" sz="2200"/>
              <a:t>E</a:t>
            </a:r>
            <a:r>
              <a:rPr lang="th-TH" altLang="th-TH" sz="2200" b="1">
                <a:latin typeface="Arial" pitchFamily="34" charset="0"/>
              </a:rPr>
              <a:t>)</a:t>
            </a:r>
            <a:r>
              <a:rPr lang="th-TH" altLang="th-TH" sz="2200"/>
              <a:t> St| </a:t>
            </a:r>
            <a:r>
              <a:rPr lang="th-TH" altLang="th-TH" sz="2200" b="1">
                <a:latin typeface="Arial" pitchFamily="34" charset="0"/>
              </a:rPr>
              <a:t>if (</a:t>
            </a:r>
            <a:r>
              <a:rPr lang="th-TH" altLang="th-TH" sz="2200"/>
              <a:t>E</a:t>
            </a:r>
            <a:r>
              <a:rPr lang="th-TH" altLang="th-TH" sz="2200" b="1">
                <a:latin typeface="Arial" pitchFamily="34" charset="0"/>
              </a:rPr>
              <a:t>)</a:t>
            </a:r>
            <a:r>
              <a:rPr lang="th-TH" altLang="th-TH" sz="2200"/>
              <a:t> MatchedSt </a:t>
            </a:r>
            <a:r>
              <a:rPr lang="th-TH" altLang="th-TH" sz="2200" b="1">
                <a:latin typeface="Arial" pitchFamily="34" charset="0"/>
              </a:rPr>
              <a:t>else</a:t>
            </a:r>
            <a:r>
              <a:rPr lang="th-TH" altLang="th-TH" sz="2200"/>
              <a:t> </a:t>
            </a:r>
            <a:r>
              <a:rPr lang="en-US" altLang="th-TH" sz="2200"/>
              <a:t>U</a:t>
            </a:r>
            <a:r>
              <a:rPr lang="th-TH" altLang="th-TH" sz="2200"/>
              <a:t>nmatchedSt</a:t>
            </a:r>
          </a:p>
          <a:p>
            <a:pPr lvl="2">
              <a:spcBef>
                <a:spcPct val="25000"/>
              </a:spcBef>
            </a:pPr>
            <a:r>
              <a:rPr lang="th-TH" altLang="th-TH" sz="2200"/>
              <a:t>MatchedSt </a:t>
            </a:r>
            <a:r>
              <a:rPr lang="th-TH" altLang="th-TH" sz="2200">
                <a:sym typeface="Symbol" pitchFamily="18" charset="2"/>
              </a:rPr>
              <a:t></a:t>
            </a:r>
            <a:r>
              <a:rPr lang="th-TH" altLang="th-TH" sz="2200"/>
              <a:t> </a:t>
            </a:r>
            <a:r>
              <a:rPr lang="th-TH" altLang="th-TH" sz="2200" b="1">
                <a:latin typeface="Arial" pitchFamily="34" charset="0"/>
              </a:rPr>
              <a:t>if (</a:t>
            </a:r>
            <a:r>
              <a:rPr lang="th-TH" altLang="th-TH" sz="2200"/>
              <a:t>E</a:t>
            </a:r>
            <a:r>
              <a:rPr lang="th-TH" altLang="th-TH" sz="2200" b="1">
                <a:latin typeface="Arial" pitchFamily="34" charset="0"/>
              </a:rPr>
              <a:t>)</a:t>
            </a:r>
            <a:r>
              <a:rPr lang="th-TH" altLang="th-TH" sz="2200"/>
              <a:t> MatchedSt </a:t>
            </a:r>
            <a:r>
              <a:rPr lang="th-TH" altLang="th-TH" sz="2200" b="1">
                <a:latin typeface="Arial" pitchFamily="34" charset="0"/>
              </a:rPr>
              <a:t>else</a:t>
            </a:r>
            <a:r>
              <a:rPr lang="th-TH" altLang="th-TH" sz="2200"/>
              <a:t> MatchedSt |... </a:t>
            </a:r>
            <a:endParaRPr lang="en-US" altLang="th-TH"/>
          </a:p>
          <a:p>
            <a:pPr lvl="1">
              <a:spcBef>
                <a:spcPct val="25000"/>
              </a:spcBef>
            </a:pPr>
            <a:r>
              <a:rPr lang="en-US" altLang="th-TH"/>
              <a:t>Production with empty string</a:t>
            </a:r>
          </a:p>
          <a:p>
            <a:pPr lvl="2">
              <a:spcBef>
                <a:spcPct val="25000"/>
              </a:spcBef>
            </a:pPr>
            <a:r>
              <a:rPr lang="en-US" altLang="th-TH"/>
              <a:t>Next token: </a:t>
            </a:r>
            <a:r>
              <a:rPr lang="en-US" altLang="th-TH" b="1"/>
              <a:t>id</a:t>
            </a:r>
            <a:r>
              <a:rPr lang="en-US" altLang="th-TH"/>
              <a:t>	Structure to be built: par </a:t>
            </a:r>
          </a:p>
          <a:p>
            <a:pPr lvl="2">
              <a:spcBef>
                <a:spcPct val="0"/>
              </a:spcBef>
            </a:pPr>
            <a:r>
              <a:rPr lang="en-US" altLang="th-TH"/>
              <a:t>par</a:t>
            </a:r>
            <a:r>
              <a:rPr lang="th-TH" altLang="th-TH"/>
              <a:t> </a:t>
            </a:r>
            <a:r>
              <a:rPr lang="th-TH" altLang="th-TH" sz="2200">
                <a:sym typeface="Symbol" pitchFamily="18" charset="2"/>
              </a:rPr>
              <a:t></a:t>
            </a:r>
            <a:r>
              <a:rPr lang="en-US" altLang="th-TH" sz="2200">
                <a:sym typeface="Symbol" pitchFamily="18" charset="2"/>
              </a:rPr>
              <a:t> parList | </a:t>
            </a:r>
            <a:r>
              <a:rPr lang="th-TH" altLang="th-TH" sz="2200">
                <a:sym typeface="Symbol" pitchFamily="18" charset="2"/>
              </a:rPr>
              <a:t> </a:t>
            </a:r>
            <a:endParaRPr lang="th-TH" altLang="th-TH" sz="2200"/>
          </a:p>
          <a:p>
            <a:pPr lvl="2">
              <a:spcBef>
                <a:spcPct val="25000"/>
              </a:spcBef>
            </a:pPr>
            <a:r>
              <a:rPr lang="en-US" altLang="th-TH" sz="2200"/>
              <a:t>parList</a:t>
            </a:r>
            <a:r>
              <a:rPr lang="th-TH" altLang="th-TH" sz="2200"/>
              <a:t> </a:t>
            </a:r>
            <a:r>
              <a:rPr lang="th-TH" altLang="th-TH" sz="2200">
                <a:sym typeface="Symbol" pitchFamily="18" charset="2"/>
              </a:rPr>
              <a:t></a:t>
            </a:r>
            <a:r>
              <a:rPr lang="th-TH" altLang="th-TH" sz="2200"/>
              <a:t> </a:t>
            </a:r>
            <a:r>
              <a:rPr lang="en-US" altLang="th-TH" sz="2200"/>
              <a:t>exp , parList | exp</a:t>
            </a:r>
            <a:endParaRPr lang="th-TH" altLang="th-TH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8DBE-2C1B-465E-8829-98B284A51B18}" type="slidenum">
              <a:rPr lang="en-US" altLang="th-TH"/>
              <a:pPr/>
              <a:t>8</a:t>
            </a:fld>
            <a:endParaRPr lang="th-TH" altLang="th-TH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Recursive-Descent</a:t>
            </a:r>
            <a:endParaRPr lang="th-TH" altLang="th-TH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/>
              <a:t>Write one procedure for each set of productions with the same nonterminal in the LHS</a:t>
            </a:r>
          </a:p>
          <a:p>
            <a:r>
              <a:rPr lang="en-US" altLang="th-TH"/>
              <a:t>Each procedure recognizes a structure described by a nonterminal.</a:t>
            </a:r>
          </a:p>
          <a:p>
            <a:r>
              <a:rPr lang="en-US" altLang="th-TH"/>
              <a:t>A procedure calls other procedures if it need to recognize other structures.</a:t>
            </a:r>
          </a:p>
          <a:p>
            <a:r>
              <a:rPr lang="en-US" altLang="th-TH"/>
              <a:t>A procedure calls </a:t>
            </a:r>
            <a:r>
              <a:rPr lang="en-US" altLang="th-TH" i="1"/>
              <a:t>match</a:t>
            </a:r>
            <a:r>
              <a:rPr lang="en-US" altLang="th-TH"/>
              <a:t> procedure if it need to recognize a terminal.</a:t>
            </a:r>
            <a:endParaRPr lang="th-TH" alt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h-TH" altLang="th-TH"/>
              <a:t>2301373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th-TH"/>
              <a:t>Chapter 4  Parsing</a:t>
            </a:r>
            <a:endParaRPr lang="th-TH" altLang="th-TH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882A-CC9E-4971-89D9-31020C3ADB4F}" type="slidenum">
              <a:rPr lang="en-US" altLang="th-TH"/>
              <a:pPr/>
              <a:t>9</a:t>
            </a:fld>
            <a:endParaRPr lang="th-TH" altLang="th-TH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Recursive-Descent: Example</a:t>
            </a:r>
            <a:endParaRPr lang="th-TH" altLang="th-TH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E </a:t>
            </a:r>
            <a:r>
              <a:rPr lang="en-US" altLang="th-TH" sz="2400">
                <a:solidFill>
                  <a:srgbClr val="FF0066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altLang="th-TH" sz="240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E O F | F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en-US" altLang="th-TH" sz="2400">
                <a:solidFill>
                  <a:srgbClr val="FF0066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altLang="th-TH" sz="240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+ | 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F </a:t>
            </a:r>
            <a:r>
              <a:rPr lang="en-US" altLang="th-TH" sz="2400">
                <a:solidFill>
                  <a:srgbClr val="FF0066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 ( E ) | id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th-TH" sz="140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procedure F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{	switch token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	{	case (:  match(‘(‘);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			  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			  match(‘)’);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		case id: match(id);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		default:  error;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	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}			</a:t>
            </a:r>
            <a:endParaRPr lang="th-TH" altLang="th-TH" sz="2400">
              <a:latin typeface="Arial" pitchFamily="34" charset="0"/>
            </a:endParaRP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th-TH"/>
              <a:t>For this grammar:</a:t>
            </a:r>
          </a:p>
          <a:p>
            <a:pPr lvl="1">
              <a:lnSpc>
                <a:spcPct val="80000"/>
              </a:lnSpc>
            </a:pPr>
            <a:r>
              <a:rPr lang="en-US" altLang="th-TH"/>
              <a:t>We cannot decide which rule to use for E, and</a:t>
            </a:r>
          </a:p>
          <a:p>
            <a:pPr lvl="1">
              <a:lnSpc>
                <a:spcPct val="80000"/>
              </a:lnSpc>
            </a:pPr>
            <a:r>
              <a:rPr lang="en-US" altLang="th-TH"/>
              <a:t>If we choose E </a:t>
            </a:r>
            <a:r>
              <a:rPr lang="en-US" altLang="th-TH">
                <a:sym typeface="Symbol" pitchFamily="18" charset="2"/>
              </a:rPr>
              <a:t> E O F, it leads to infinitely recursive loops.</a:t>
            </a:r>
          </a:p>
          <a:p>
            <a:pPr>
              <a:lnSpc>
                <a:spcPct val="80000"/>
              </a:lnSpc>
            </a:pPr>
            <a:r>
              <a:rPr lang="en-US" altLang="th-TH">
                <a:sym typeface="Symbol" pitchFamily="18" charset="2"/>
              </a:rPr>
              <a:t>Rewrite the grammar into EBNF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th-TH">
              <a:sym typeface="Symbol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procedure 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{	F;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	while (token=+ or token=-)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	{	O; F;	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>
                <a:latin typeface="Arial" pitchFamily="34" charset="0"/>
              </a:rPr>
              <a:t>}</a:t>
            </a:r>
          </a:p>
        </p:txBody>
      </p:sp>
      <p:sp>
        <p:nvSpPr>
          <p:cNvPr id="153608" name="Text Box 8"/>
          <p:cNvSpPr txBox="1">
            <a:spLocks noChangeArrowheads="1"/>
          </p:cNvSpPr>
          <p:nvPr/>
        </p:nvSpPr>
        <p:spPr bwMode="auto">
          <a:xfrm>
            <a:off x="2627313" y="2492375"/>
            <a:ext cx="23304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3333FF"/>
                </a:solidFill>
                <a:latin typeface="Arial" pitchFamily="34" charset="0"/>
              </a:rPr>
              <a:t>procedure E</a:t>
            </a:r>
          </a:p>
          <a:p>
            <a:r>
              <a:rPr lang="en-US" altLang="th-TH">
                <a:solidFill>
                  <a:srgbClr val="3333FF"/>
                </a:solidFill>
                <a:latin typeface="Arial" pitchFamily="34" charset="0"/>
              </a:rPr>
              <a:t>{	E; O; F; }</a:t>
            </a:r>
            <a:endParaRPr lang="th-TH" altLang="th-TH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2484438" y="1341438"/>
            <a:ext cx="1944687" cy="11874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th-TH">
                <a:solidFill>
                  <a:srgbClr val="FF0066"/>
                </a:solidFill>
                <a:latin typeface="Arial" pitchFamily="34" charset="0"/>
              </a:rPr>
              <a:t>E </a:t>
            </a:r>
            <a:r>
              <a:rPr lang="en-US" altLang="th-TH">
                <a:solidFill>
                  <a:srgbClr val="FF0066"/>
                </a:solidFill>
                <a:latin typeface="Arial" pitchFamily="34" charset="0"/>
                <a:sym typeface="Symbol" pitchFamily="18" charset="2"/>
              </a:rPr>
              <a:t>::=</a:t>
            </a:r>
            <a:r>
              <a:rPr lang="en-US" altLang="th-TH">
                <a:solidFill>
                  <a:srgbClr val="FF0066"/>
                </a:solidFill>
                <a:latin typeface="Arial" pitchFamily="34" charset="0"/>
              </a:rPr>
              <a:t> F {O F}</a:t>
            </a:r>
          </a:p>
          <a:p>
            <a:r>
              <a:rPr lang="en-US" altLang="th-TH">
                <a:solidFill>
                  <a:srgbClr val="FF0066"/>
                </a:solidFill>
                <a:latin typeface="Arial" pitchFamily="34" charset="0"/>
              </a:rPr>
              <a:t>O </a:t>
            </a:r>
            <a:r>
              <a:rPr lang="en-US" altLang="th-TH">
                <a:solidFill>
                  <a:srgbClr val="FF0066"/>
                </a:solidFill>
                <a:latin typeface="Arial" pitchFamily="34" charset="0"/>
                <a:sym typeface="Symbol" pitchFamily="18" charset="2"/>
              </a:rPr>
              <a:t>::=</a:t>
            </a:r>
            <a:r>
              <a:rPr lang="en-US" altLang="th-TH">
                <a:solidFill>
                  <a:srgbClr val="FF0066"/>
                </a:solidFill>
                <a:latin typeface="Arial" pitchFamily="34" charset="0"/>
              </a:rPr>
              <a:t> + | -</a:t>
            </a:r>
          </a:p>
          <a:p>
            <a:r>
              <a:rPr lang="en-US" altLang="th-TH">
                <a:solidFill>
                  <a:srgbClr val="FF0066"/>
                </a:solidFill>
                <a:latin typeface="Arial" pitchFamily="34" charset="0"/>
              </a:rPr>
              <a:t>F </a:t>
            </a:r>
            <a:r>
              <a:rPr lang="en-US" altLang="th-TH">
                <a:solidFill>
                  <a:srgbClr val="FF0066"/>
                </a:solidFill>
                <a:latin typeface="Arial" pitchFamily="34" charset="0"/>
                <a:sym typeface="Symbol" pitchFamily="18" charset="2"/>
              </a:rPr>
              <a:t>::= ( E ) | id</a:t>
            </a:r>
            <a:endParaRPr lang="th-TH" altLang="th-TH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72 -0.00278 L -0.24028 -0.0027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8" grpId="0"/>
      <p:bldP spid="153608" grpId="1"/>
      <p:bldP spid="153609" grpId="0" animBg="1"/>
      <p:bldP spid="153609" grpId="1" animBg="1"/>
    </p:bldLst>
  </p:timing>
</p:sld>
</file>

<file path=ppt/theme/theme1.xml><?xml version="1.0" encoding="utf-8"?>
<a:theme xmlns:a="http://schemas.openxmlformats.org/drawingml/2006/main" name="Post Modern">
  <a:themeElements>
    <a:clrScheme name="Post Modern 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B4CD81"/>
      </a:accent1>
      <a:accent2>
        <a:srgbClr val="DEA45E"/>
      </a:accent2>
      <a:accent3>
        <a:srgbClr val="FFFFFF"/>
      </a:accent3>
      <a:accent4>
        <a:srgbClr val="000000"/>
      </a:accent4>
      <a:accent5>
        <a:srgbClr val="D6E3C1"/>
      </a:accent5>
      <a:accent6>
        <a:srgbClr val="C99454"/>
      </a:accent6>
      <a:hlink>
        <a:srgbClr val="D793C2"/>
      </a:hlink>
      <a:folHlink>
        <a:srgbClr val="A08BB1"/>
      </a:folHlink>
    </a:clrScheme>
    <a:fontScheme name="Post Modern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ngsana New" pitchFamily="18" charset="-34"/>
          </a:defRPr>
        </a:defPPr>
      </a:lstStyle>
    </a:lnDef>
  </a:objectDefaults>
  <a:extraClrSchemeLst>
    <a:extraClrScheme>
      <a:clrScheme name="Post Modern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B4CD81"/>
        </a:accent1>
        <a:accent2>
          <a:srgbClr val="DEA45E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C99454"/>
        </a:accent6>
        <a:hlink>
          <a:srgbClr val="D793C2"/>
        </a:hlink>
        <a:folHlink>
          <a:srgbClr val="A08BB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7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Designs\Post Modern.pot</Template>
  <TotalTime>2289</TotalTime>
  <Words>2283</Words>
  <Application>Microsoft Office PowerPoint</Application>
  <PresentationFormat>On-screen Show (4:3)</PresentationFormat>
  <Paragraphs>671</Paragraphs>
  <Slides>34</Slides>
  <Notes>33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8" baseType="lpstr">
      <vt:lpstr>Arial</vt:lpstr>
      <vt:lpstr>Angsana New</vt:lpstr>
      <vt:lpstr>Times New Roman</vt:lpstr>
      <vt:lpstr>Arial Black</vt:lpstr>
      <vt:lpstr>Tahoma</vt:lpstr>
      <vt:lpstr>Wingdings</vt:lpstr>
      <vt:lpstr>Symbol</vt:lpstr>
      <vt:lpstr>Courier New</vt:lpstr>
      <vt:lpstr>Lucida Sans Unicode</vt:lpstr>
      <vt:lpstr>Arial Narrow</vt:lpstr>
      <vt:lpstr>Microsoft Sans Serif</vt:lpstr>
      <vt:lpstr>Post Modern</vt:lpstr>
      <vt:lpstr>Microsoft Clip Gallery</vt:lpstr>
      <vt:lpstr>Microsoft Word Document</vt:lpstr>
      <vt:lpstr>Parsing</vt:lpstr>
      <vt:lpstr>Outline</vt:lpstr>
      <vt:lpstr>Introduction</vt:lpstr>
      <vt:lpstr>Top–Down Parsing    Bottom–Up Parsing</vt:lpstr>
      <vt:lpstr>Parse Trees and Derivations</vt:lpstr>
      <vt:lpstr>Top-down Parsing</vt:lpstr>
      <vt:lpstr>Top-down Parsing</vt:lpstr>
      <vt:lpstr>Recursive-Descent</vt:lpstr>
      <vt:lpstr>Recursive-Descent: Example</vt:lpstr>
      <vt:lpstr>Match procedure</vt:lpstr>
      <vt:lpstr>Problems in Recursive-Descent</vt:lpstr>
      <vt:lpstr>LL(1) Parsing</vt:lpstr>
      <vt:lpstr>Concept of LL(1) Parsing</vt:lpstr>
      <vt:lpstr>Example of LL(1) Parsing</vt:lpstr>
      <vt:lpstr>LL(1) Parsing Algorithm</vt:lpstr>
      <vt:lpstr>LL(1) Parsing Table</vt:lpstr>
      <vt:lpstr>First Set</vt:lpstr>
      <vt:lpstr>Examples of First Set</vt:lpstr>
      <vt:lpstr>Algorithm for finding First(A)</vt:lpstr>
      <vt:lpstr>Finding First Set: An Example </vt:lpstr>
      <vt:lpstr>Follow Set</vt:lpstr>
      <vt:lpstr>Algorithm for Finding Follow(A)</vt:lpstr>
      <vt:lpstr>Finding Follow Set: An Example</vt:lpstr>
      <vt:lpstr>Constructing LL(1) Parsing Tables</vt:lpstr>
      <vt:lpstr>Example: Constructing LL(1) Parsing Table</vt:lpstr>
      <vt:lpstr>LL(1) Grammar</vt:lpstr>
      <vt:lpstr>LL(1) Parsing Table for non-LL(1) Grammar</vt:lpstr>
      <vt:lpstr>Causes of Non-LL(1) Grammar</vt:lpstr>
      <vt:lpstr>Left Recursion</vt:lpstr>
      <vt:lpstr>Removal of Immediate Left Recursion</vt:lpstr>
      <vt:lpstr>General Left Recursion</vt:lpstr>
      <vt:lpstr>Left Factoring</vt:lpstr>
      <vt:lpstr>Example of Left Factor</vt:lpstr>
      <vt:lpstr>End of Top-Down Parsing</vt:lpstr>
    </vt:vector>
  </TitlesOfParts>
  <Company>Chula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Bottom-up Parsing</dc:title>
  <dc:creator>Prabhas</dc:creator>
  <cp:lastModifiedBy>pc</cp:lastModifiedBy>
  <cp:revision>90</cp:revision>
  <cp:lastPrinted>1601-01-01T00:00:00Z</cp:lastPrinted>
  <dcterms:created xsi:type="dcterms:W3CDTF">2003-11-14T06:28:11Z</dcterms:created>
  <dcterms:modified xsi:type="dcterms:W3CDTF">2013-08-10T15:10:31Z</dcterms:modified>
</cp:coreProperties>
</file>