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6"/>
  </p:notesMasterIdLst>
  <p:handoutMasterIdLst>
    <p:handoutMasterId r:id="rId27"/>
  </p:handoutMasterIdLst>
  <p:sldIdLst>
    <p:sldId id="270" r:id="rId2"/>
    <p:sldId id="271" r:id="rId3"/>
    <p:sldId id="278" r:id="rId4"/>
    <p:sldId id="275" r:id="rId5"/>
    <p:sldId id="279" r:id="rId6"/>
    <p:sldId id="280" r:id="rId7"/>
    <p:sldId id="276" r:id="rId8"/>
    <p:sldId id="282" r:id="rId9"/>
    <p:sldId id="281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8" r:id="rId25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808080"/>
    <a:srgbClr val="5F5F5F"/>
    <a:srgbClr val="3399FF"/>
    <a:srgbClr val="000066"/>
    <a:srgbClr val="0033CC"/>
    <a:srgbClr val="003399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86" autoAdjust="0"/>
  </p:normalViewPr>
  <p:slideViewPr>
    <p:cSldViewPr>
      <p:cViewPr>
        <p:scale>
          <a:sx n="100" d="100"/>
          <a:sy n="100" d="100"/>
        </p:scale>
        <p:origin x="-3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116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54371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The University of Adelaide, School of Computer Science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75300" y="0"/>
            <a:ext cx="15240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9B8F6142-F1D0-4637-96F7-E4664D4176A5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54371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Chapter 2 — Instructions: Language of the Computer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75300" y="9723438"/>
            <a:ext cx="15240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57C84157-CAC9-4329-91AD-EB3C6746FA3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The University of Adelaide, School of Computer Science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FCF21089-5A8E-4805-BE21-6386A8343079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Chapter 2 — Instructions: Language of the Computer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EE145C4F-ECA4-4DD7-819E-C9FECED278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EACD53A-8E89-45F2-8D4A-35AFD266EB30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CEACC0-B677-4A29-B1E6-BCE98563D55B}" type="slidenum">
              <a:rPr lang="en-US"/>
              <a:pPr/>
              <a:t>1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21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ennessy_cover-v2 (Final)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1412776"/>
            <a:ext cx="1872208" cy="2309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064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GB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0649" name="Rectangle 9"/>
          <p:cNvSpPr>
            <a:spLocks noChangeArrowheads="1"/>
          </p:cNvSpPr>
          <p:nvPr userDrawn="1"/>
        </p:nvSpPr>
        <p:spPr bwMode="auto">
          <a:xfrm>
            <a:off x="0" y="765175"/>
            <a:ext cx="9144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40657" name="Picture 17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50800"/>
            <a:ext cx="1228725" cy="714375"/>
          </a:xfrm>
          <a:prstGeom prst="rect">
            <a:avLst/>
          </a:prstGeom>
          <a:noFill/>
        </p:spPr>
      </p:pic>
      <p:sp>
        <p:nvSpPr>
          <p:cNvPr id="240659" name="Rectangle 19"/>
          <p:cNvSpPr>
            <a:spLocks noChangeArrowheads="1"/>
          </p:cNvSpPr>
          <p:nvPr userDrawn="1"/>
        </p:nvSpPr>
        <p:spPr bwMode="auto">
          <a:xfrm>
            <a:off x="2197100" y="765175"/>
            <a:ext cx="46038" cy="5732463"/>
          </a:xfrm>
          <a:prstGeom prst="rect">
            <a:avLst/>
          </a:prstGeom>
          <a:gradFill rotWithShape="1">
            <a:gsLst>
              <a:gs pos="0">
                <a:srgbClr val="808080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60" name="Rectangle 20"/>
          <p:cNvSpPr>
            <a:spLocks noChangeArrowheads="1"/>
          </p:cNvSpPr>
          <p:nvPr userDrawn="1"/>
        </p:nvSpPr>
        <p:spPr bwMode="auto">
          <a:xfrm>
            <a:off x="2559050" y="1195388"/>
            <a:ext cx="46038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61" name="Rectangle 21"/>
          <p:cNvSpPr>
            <a:spLocks noChangeArrowheads="1"/>
          </p:cNvSpPr>
          <p:nvPr userDrawn="1"/>
        </p:nvSpPr>
        <p:spPr bwMode="auto">
          <a:xfrm>
            <a:off x="2341563" y="1916113"/>
            <a:ext cx="6623050" cy="46037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78" name="Rectangle 38"/>
          <p:cNvSpPr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79" name="Rectangle 39"/>
          <p:cNvSpPr>
            <a:spLocks noChangeArrowheads="1"/>
          </p:cNvSpPr>
          <p:nvPr userDrawn="1"/>
        </p:nvSpPr>
        <p:spPr bwMode="auto">
          <a:xfrm>
            <a:off x="0" y="6308725"/>
            <a:ext cx="9144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80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pic>
        <p:nvPicPr>
          <p:cNvPr id="240681" name="Picture 41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6381750"/>
            <a:ext cx="792162" cy="460375"/>
          </a:xfrm>
          <a:prstGeom prst="rect">
            <a:avLst/>
          </a:prstGeom>
          <a:noFill/>
        </p:spPr>
      </p:pic>
      <p:sp>
        <p:nvSpPr>
          <p:cNvPr id="240682" name="Text Box 42"/>
          <p:cNvSpPr txBox="1">
            <a:spLocks noChangeArrowheads="1"/>
          </p:cNvSpPr>
          <p:nvPr userDrawn="1"/>
        </p:nvSpPr>
        <p:spPr bwMode="auto">
          <a:xfrm>
            <a:off x="8388350" y="6497638"/>
            <a:ext cx="5762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3BBFCE6-A6C8-4251-973B-1D0917AA6A4E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69113" y="115888"/>
            <a:ext cx="2085975" cy="612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15888"/>
            <a:ext cx="6105525" cy="612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15888"/>
            <a:ext cx="8281987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4213" y="1125538"/>
            <a:ext cx="8270875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042988" y="6381750"/>
            <a:ext cx="7272337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15888"/>
            <a:ext cx="8281987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4213" y="1125538"/>
            <a:ext cx="4059237" cy="5111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5850" y="1125538"/>
            <a:ext cx="4059238" cy="5111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042988" y="6381750"/>
            <a:ext cx="7272337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125538"/>
            <a:ext cx="4059237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5850" y="1125538"/>
            <a:ext cx="4059238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28" name="Rectangle 12"/>
          <p:cNvSpPr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29" name="Rectangle 13"/>
          <p:cNvSpPr>
            <a:spLocks noChangeArrowheads="1"/>
          </p:cNvSpPr>
          <p:nvPr userDrawn="1"/>
        </p:nvSpPr>
        <p:spPr bwMode="auto">
          <a:xfrm>
            <a:off x="0" y="6308725"/>
            <a:ext cx="9144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125538"/>
            <a:ext cx="8270875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 b="1">
                <a:latin typeface="+mn-lt"/>
              </a:defRPr>
            </a:lvl1pPr>
          </a:lstStyle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15888"/>
            <a:ext cx="82819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pic>
        <p:nvPicPr>
          <p:cNvPr id="239627" name="Picture 11" descr="MK_logo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79388" y="6381750"/>
            <a:ext cx="792162" cy="460375"/>
          </a:xfrm>
          <a:prstGeom prst="rect">
            <a:avLst/>
          </a:prstGeom>
          <a:noFill/>
        </p:spPr>
      </p:pic>
      <p:sp>
        <p:nvSpPr>
          <p:cNvPr id="239630" name="Text Box 14"/>
          <p:cNvSpPr txBox="1">
            <a:spLocks noChangeArrowheads="1"/>
          </p:cNvSpPr>
          <p:nvPr userDrawn="1"/>
        </p:nvSpPr>
        <p:spPr bwMode="auto">
          <a:xfrm>
            <a:off x="8388350" y="6497638"/>
            <a:ext cx="5762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8EC741E-FC11-4977-9AC4-393A11CE0A97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  <p:sp>
        <p:nvSpPr>
          <p:cNvPr id="239631" name="Rectangle 15"/>
          <p:cNvSpPr>
            <a:spLocks noChangeArrowheads="1"/>
          </p:cNvSpPr>
          <p:nvPr userDrawn="1"/>
        </p:nvSpPr>
        <p:spPr bwMode="auto">
          <a:xfrm>
            <a:off x="252413" y="44450"/>
            <a:ext cx="36512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32" name="Rectangle 16"/>
          <p:cNvSpPr>
            <a:spLocks noChangeArrowheads="1"/>
          </p:cNvSpPr>
          <p:nvPr userDrawn="1"/>
        </p:nvSpPr>
        <p:spPr bwMode="auto">
          <a:xfrm>
            <a:off x="34925" y="693738"/>
            <a:ext cx="8569325" cy="71437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33CC"/>
        </a:buClr>
        <a:buSzPct val="60000"/>
        <a:buFont typeface="Wingdings" pitchFamily="2" charset="2"/>
        <a:buChar char="n"/>
        <a:defRPr sz="3200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3399"/>
        </a:buClr>
        <a:buSzPct val="55000"/>
        <a:buFont typeface="Wingdings" pitchFamily="2" charset="2"/>
        <a:buChar char="n"/>
        <a:defRPr sz="2800">
          <a:solidFill>
            <a:srgbClr val="0033CC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33CC"/>
        </a:buClr>
        <a:buSzPct val="50000"/>
        <a:buFont typeface="Wingdings" pitchFamily="2" charset="2"/>
        <a:buChar char="n"/>
        <a:defRPr sz="2400">
          <a:solidFill>
            <a:srgbClr val="000066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SzPct val="55000"/>
        <a:buFont typeface="Wingdings" pitchFamily="2" charset="2"/>
        <a:buChar char="n"/>
        <a:defRPr sz="2000">
          <a:solidFill>
            <a:srgbClr val="0066FF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 dirty="0"/>
              <a:t>Copyright © </a:t>
            </a:r>
            <a:r>
              <a:rPr lang="en-AU" dirty="0" smtClean="0"/>
              <a:t>2012, </a:t>
            </a:r>
            <a:r>
              <a:rPr lang="en-AU" dirty="0"/>
              <a:t>Elsevier Inc. All rights </a:t>
            </a:r>
            <a:r>
              <a:rPr lang="en-AU" dirty="0" smtClean="0"/>
              <a:t>reserved.</a:t>
            </a:r>
            <a:endParaRPr lang="en-AU" dirty="0"/>
          </a:p>
        </p:txBody>
      </p:sp>
      <p:sp>
        <p:nvSpPr>
          <p:cNvPr id="233483" name="Rectangle 11"/>
          <p:cNvSpPr>
            <a:spLocks noChangeArrowheads="1"/>
          </p:cNvSpPr>
          <p:nvPr/>
        </p:nvSpPr>
        <p:spPr bwMode="auto">
          <a:xfrm>
            <a:off x="2843213" y="1254125"/>
            <a:ext cx="196532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dirty="0">
                <a:solidFill>
                  <a:srgbClr val="000099"/>
                </a:solidFill>
                <a:latin typeface="Arial" charset="0"/>
              </a:rPr>
              <a:t>Chapter </a:t>
            </a:r>
            <a:r>
              <a:rPr lang="en-AU" dirty="0" smtClean="0">
                <a:solidFill>
                  <a:srgbClr val="000099"/>
                </a:solidFill>
                <a:latin typeface="Arial" charset="0"/>
              </a:rPr>
              <a:t>1</a:t>
            </a:r>
            <a:endParaRPr lang="en-GB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3484" name="Rectangle 12"/>
          <p:cNvSpPr>
            <a:spLocks noChangeArrowheads="1"/>
          </p:cNvSpPr>
          <p:nvPr/>
        </p:nvSpPr>
        <p:spPr bwMode="auto">
          <a:xfrm>
            <a:off x="2843213" y="2060575"/>
            <a:ext cx="5832475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AU" dirty="0" smtClean="0">
                <a:solidFill>
                  <a:srgbClr val="0066FF"/>
                </a:solidFill>
                <a:latin typeface="Arial" charset="0"/>
              </a:rPr>
              <a:t>Fundamentals of Quantitative Design and Analysis</a:t>
            </a:r>
            <a:endParaRPr lang="en-GB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233485" name="Text Box 13"/>
          <p:cNvSpPr txBox="1">
            <a:spLocks noChangeArrowheads="1"/>
          </p:cNvSpPr>
          <p:nvPr/>
        </p:nvSpPr>
        <p:spPr bwMode="auto">
          <a:xfrm>
            <a:off x="2825351" y="-100013"/>
            <a:ext cx="4429932" cy="8925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</a:rPr>
              <a:t>Computer Architecture</a:t>
            </a:r>
            <a:endParaRPr lang="en-US" sz="2800" dirty="0">
              <a:solidFill>
                <a:schemeClr val="bg1"/>
              </a:solidFill>
              <a:latin typeface="Times New Roman" pitchFamily="18" charset="0"/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Arial" charset="0"/>
              </a:rPr>
              <a:t>A Quantitative Approach, Fifth Edition</a:t>
            </a:r>
            <a:endParaRPr lang="en-GB" sz="2000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Bandwidth and Latency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Bandwidth or throughput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Total work done in a given time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10,000-25,000X improvement for processors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300-1200X improvement for memory and disks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Latency or response time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Time between start and completion of an event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30-80X improvement for processors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6-8X improvement for memory and disks</a:t>
            </a: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776895" y="997773"/>
            <a:ext cx="236487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Bandwidth and Latency</a:t>
            </a:r>
            <a:endParaRPr lang="en-GB" dirty="0"/>
          </a:p>
        </p:txBody>
      </p:sp>
      <p:sp>
        <p:nvSpPr>
          <p:cNvPr id="483336" name="Text Box 8"/>
          <p:cNvSpPr txBox="1">
            <a:spLocks noChangeArrowheads="1"/>
          </p:cNvSpPr>
          <p:nvPr/>
        </p:nvSpPr>
        <p:spPr bwMode="auto">
          <a:xfrm>
            <a:off x="1437914" y="5805264"/>
            <a:ext cx="5798382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 smtClean="0">
                <a:solidFill>
                  <a:srgbClr val="000066"/>
                </a:solidFill>
                <a:latin typeface="Arial" charset="0"/>
              </a:rPr>
              <a:t>Log-log plot of bandwidth and latency milestones</a:t>
            </a:r>
            <a:endParaRPr lang="en-GB" sz="2000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776895" y="997773"/>
            <a:ext cx="236487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5840" y="980728"/>
            <a:ext cx="5486400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Transistors and Wires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Feature size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Minimum size of transistor or wire in x or y dimension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10 microns in 1971 to .032 microns in 2011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Transistor performance scales linearly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Wire delay does not improve with feature size!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Integration density scales </a:t>
            </a:r>
            <a:r>
              <a:rPr lang="en-US" dirty="0" err="1" smtClean="0"/>
              <a:t>quadratically</a:t>
            </a: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776895" y="997773"/>
            <a:ext cx="236487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and Energy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Problem:  Get power in, get power out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Thermal Design Power (TDP)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Characterizes sustained power consumption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Used as target for power supply and cooling system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Lower than peak power, higher than average power consumption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Clock rate can be reduced dynamically to limit power consumption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Energy per task is often a better measurement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09358" y="1365311"/>
            <a:ext cx="3099951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Power and Energy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Energy and Power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Dynamic energy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Transistor switch from 0 -&gt; 1 or 1 -&gt; 0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½ x Capacitive load x Voltage</a:t>
            </a:r>
            <a:r>
              <a:rPr lang="en-US" sz="2400" baseline="30000" dirty="0" smtClean="0"/>
              <a:t>2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Dynamic power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½ x Capacitive load x Voltage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x Frequency switched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Reducing clock rate reduces power, not energy</a:t>
            </a: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09358" y="1365311"/>
            <a:ext cx="3099951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Power and Energy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1412776"/>
            <a:ext cx="5909435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25538"/>
            <a:ext cx="3024335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Intel 80386 consumed ~ 2 W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3.3 GHz Intel Core i7 consumes 130 W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Heat must be dissipated from 1.5 x 1.5 cm chip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This is the limit of what can be cooled by air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09358" y="1365311"/>
            <a:ext cx="3099951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Power and Energy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Power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Techniques for reducing power: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Do nothing well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Dynamic Voltage-Frequency Scaling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Low power state for DRAM, disks</a:t>
            </a:r>
          </a:p>
          <a:p>
            <a:pPr lvl="1">
              <a:lnSpc>
                <a:spcPct val="90000"/>
              </a:lnSpc>
            </a:pPr>
            <a:r>
              <a:rPr lang="en-US" dirty="0" err="1" smtClean="0"/>
              <a:t>Overclocking</a:t>
            </a:r>
            <a:r>
              <a:rPr lang="en-US" dirty="0" smtClean="0"/>
              <a:t>, turning off cores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09358" y="1365311"/>
            <a:ext cx="3099951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Power and Energy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Power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Static power consumption</a:t>
            </a:r>
          </a:p>
          <a:p>
            <a:pPr lvl="1">
              <a:lnSpc>
                <a:spcPct val="90000"/>
              </a:lnSpc>
            </a:pPr>
            <a:r>
              <a:rPr lang="en-US" dirty="0" err="1" smtClean="0"/>
              <a:t>Current</a:t>
            </a:r>
            <a:r>
              <a:rPr lang="en-US" baseline="-25000" dirty="0" err="1" smtClean="0"/>
              <a:t>static</a:t>
            </a:r>
            <a:r>
              <a:rPr lang="en-US" dirty="0" smtClean="0"/>
              <a:t> x Voltage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Scales with number of transistors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To reduce:  power gating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09358" y="1365311"/>
            <a:ext cx="3099951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Power and Energy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Trends in Cost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Cost driven down by learning curve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Yield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DRAM:  price closely tracks cost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Microprocessors:  price depends on volume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10% less for each doubling of volume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121091" y="653576"/>
            <a:ext cx="1676485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Cost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Integrated Circuit Cost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Integrated circuit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sz="11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Bose-Einstein formula:</a:t>
            </a:r>
          </a:p>
          <a:p>
            <a:pPr>
              <a:lnSpc>
                <a:spcPct val="90000"/>
              </a:lnSpc>
              <a:buNone/>
            </a:pPr>
            <a:endParaRPr lang="en-US" sz="2000" dirty="0" smtClean="0"/>
          </a:p>
          <a:p>
            <a:pPr>
              <a:lnSpc>
                <a:spcPct val="90000"/>
              </a:lnSpc>
            </a:pPr>
            <a:endParaRPr lang="en-US" sz="11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Defects per unit area = 0.016-0.057 defects per square cm (2010)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N = process-complexity factor = 11.5-15.5 (40 nm, 2010)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121091" y="653576"/>
            <a:ext cx="1676485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Cost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5099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9" name="Rectangle 7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099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700808"/>
            <a:ext cx="65722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53133" y="2708920"/>
            <a:ext cx="30861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54410" y="3645024"/>
            <a:ext cx="468630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54026" y="4792191"/>
            <a:ext cx="47529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Technology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Performance improvements: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Improvements in semiconductor technology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Feature size, clock speed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Improvements in computer architectures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Enabled by HLL compilers, UNIX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Lead to RISC architectures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Together have enabled: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Lightweight computers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Productivity-based managed/interpreted programming languages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265582" y="507395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Dependability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Module reliability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Mean time to failure (MTTF)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Mean time to repair (MTTR)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Mean time between failures (MTBF) = MTTF + MTTR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Availability = MTTF / MTBF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168092" y="607767"/>
            <a:ext cx="158248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Dependability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5099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9" name="Rectangle 7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099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Performance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/>
              <a:t>Typical performance metrics: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Response time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Throughput</a:t>
            </a:r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Speedup of X relative to Y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Execution </a:t>
            </a:r>
            <a:r>
              <a:rPr lang="en-US" sz="1800" dirty="0" err="1" smtClean="0"/>
              <a:t>time</a:t>
            </a:r>
            <a:r>
              <a:rPr lang="en-US" sz="1800" baseline="-25000" dirty="0" err="1" smtClean="0"/>
              <a:t>Y</a:t>
            </a:r>
            <a:r>
              <a:rPr lang="en-US" sz="1800" dirty="0" smtClean="0"/>
              <a:t> / Execution </a:t>
            </a:r>
            <a:r>
              <a:rPr lang="en-US" sz="1800" dirty="0" err="1" smtClean="0"/>
              <a:t>time</a:t>
            </a:r>
            <a:r>
              <a:rPr lang="en-US" sz="1800" baseline="-25000" dirty="0" err="1" smtClean="0"/>
              <a:t>X</a:t>
            </a:r>
            <a:endParaRPr lang="en-US" sz="1800" baseline="-25000" dirty="0" smtClean="0"/>
          </a:p>
          <a:p>
            <a:pPr lvl="1">
              <a:lnSpc>
                <a:spcPct val="90000"/>
              </a:lnSpc>
            </a:pPr>
            <a:endParaRPr lang="en-US" sz="18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Execution time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Wall clock time:  includes all system overheads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CPU time:  only computation time</a:t>
            </a:r>
          </a:p>
          <a:p>
            <a:pPr lvl="1">
              <a:lnSpc>
                <a:spcPct val="90000"/>
              </a:lnSpc>
            </a:pPr>
            <a:endParaRPr lang="en-US" sz="18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Benchmarks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Kernels (e.g. matrix multiply)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Toy programs (e.g. sorting)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Synthetic benchmarks (e.g. Dhrystone)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Benchmark suites (e.g. SPEC06fp, TPC-C)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635895" y="1138773"/>
            <a:ext cx="264687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Measuring Performance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5099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9" name="Rectangle 7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099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5229200"/>
            <a:ext cx="5544616" cy="1019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5" y="4653136"/>
            <a:ext cx="6120679" cy="70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Principles of Computer Design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Take Advantage of Parallelism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e.g. multiple processors, disks, memory banks, pipelining, multiple functional units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Principle of Locality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Reuse of data and instructions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Focus on the Common Case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Amdahl’s Law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366864" y="407804"/>
            <a:ext cx="1184940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Principles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5099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9" name="Rectangle 7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099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7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7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Principles of Computer Design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The Processor Performance Equation</a:t>
            </a:r>
          </a:p>
          <a:p>
            <a:pPr>
              <a:lnSpc>
                <a:spcPct val="90000"/>
              </a:lnSpc>
              <a:buNone/>
            </a:pPr>
            <a:endParaRPr lang="en-US" sz="2400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366864" y="407804"/>
            <a:ext cx="1184940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Principles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5099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9" name="Rectangle 7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099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7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7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4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98340" y="1687463"/>
            <a:ext cx="5610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5102" y="2407543"/>
            <a:ext cx="40767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79427" y="3487663"/>
            <a:ext cx="34480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31640" y="4423767"/>
            <a:ext cx="614362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55490" y="5143847"/>
            <a:ext cx="54959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3861048"/>
            <a:ext cx="56197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7292" y="2492896"/>
            <a:ext cx="4600575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Principles of Computer Design</a:t>
            </a:r>
            <a:endParaRPr lang="en-AU" dirty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366864" y="407804"/>
            <a:ext cx="1184940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Principles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5099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9" name="Rectangle 7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099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7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7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194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3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instruction types having different CPIs</a:t>
            </a:r>
            <a:endParaRPr lang="en-US" dirty="0"/>
          </a:p>
        </p:txBody>
      </p:sp>
      <p:sp>
        <p:nvSpPr>
          <p:cNvPr id="5539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96752"/>
            <a:ext cx="8725421" cy="4753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US" dirty="0" smtClean="0"/>
              <a:t>Single Processor Performance</a:t>
            </a:r>
            <a:endParaRPr lang="en-GB" dirty="0"/>
          </a:p>
        </p:txBody>
      </p:sp>
      <p:sp>
        <p:nvSpPr>
          <p:cNvPr id="483332" name="Text Box 4"/>
          <p:cNvSpPr txBox="1">
            <a:spLocks noChangeArrowheads="1"/>
          </p:cNvSpPr>
          <p:nvPr/>
        </p:nvSpPr>
        <p:spPr bwMode="auto">
          <a:xfrm rot="5400000">
            <a:off x="8265582" y="507395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483336" name="Text Box 8"/>
          <p:cNvSpPr txBox="1">
            <a:spLocks noChangeArrowheads="1"/>
          </p:cNvSpPr>
          <p:nvPr/>
        </p:nvSpPr>
        <p:spPr bwMode="auto">
          <a:xfrm>
            <a:off x="2002954" y="4080435"/>
            <a:ext cx="115212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RISC</a:t>
            </a:r>
            <a:endParaRPr lang="en-GB" sz="2000" dirty="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rot="16200000" flipH="1">
            <a:off x="2582254" y="4545123"/>
            <a:ext cx="504056" cy="288033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995936" y="908720"/>
            <a:ext cx="324036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Move to multi-processor</a:t>
            </a:r>
            <a:endParaRPr lang="en-GB" sz="2000" dirty="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5580108" y="1278285"/>
            <a:ext cx="1152132" cy="864096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Trends in Architecture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Cannot continue to leverage Instruction-Level parallelism (ILP)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Single processor performance improvement ended in 2003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New models for performance: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Data-level parallelism (DLP)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Thread-level parallelism (TLP)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Request-level parallelism (RLP)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These require explicit restructuring of the application</a:t>
            </a: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265583" y="507395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of Computers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Personal Mobile Device (PMD)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e.g. start phones, tablet computers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Emphasis on energy efficiency and real-time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Desktop Computing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Emphasis on price-performance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Servers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Emphasis on availability, scalability, throughput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Clusters / Warehouse Scale Computers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Used for “Software as a Service (</a:t>
            </a:r>
            <a:r>
              <a:rPr lang="en-US" sz="2000" dirty="0" err="1" smtClean="0"/>
              <a:t>SaaS</a:t>
            </a:r>
            <a:r>
              <a:rPr lang="en-US" sz="2000" dirty="0" smtClean="0"/>
              <a:t>)”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Emphasis on availability and price-performance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Sub-class:  Supercomputers, emphasis:  floating-point performance and fast internal networks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Embedded Computers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Emphasis:  price</a:t>
            </a:r>
            <a:endParaRPr lang="en-US" sz="2000" dirty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733387" y="1042871"/>
            <a:ext cx="245451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Classes of Computers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Parallelism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Classes of parallelism in applications: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Data-Level Parallelism (DLP)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Task-Level Parallelism (TLP)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Classes of architectural parallelism: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Instruction-Level Parallelism (ILP)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Vector architectures/Graphic Processor Units (GPUs)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Thread-Level Parallelism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Request-Level Parallelism</a:t>
            </a:r>
            <a:endParaRPr lang="en-US" sz="2400" dirty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733385" y="1043784"/>
            <a:ext cx="245451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Classes of Computers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Flynn’s Taxonomy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Single instruction stream, single data stream (SISD)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Single instruction stream, multiple data streams (SIMD)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Vector architectures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Multimedia extensions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Graphics processor units</a:t>
            </a:r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Multiple instruction streams, single data stream (MISD)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No commercial implementation</a:t>
            </a:r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Multiple instruction streams, multiple data streams (MIMD)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Tightly-coupled MIMD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Loosely-coupled MIMD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 rot="5400000">
            <a:off x="7733385" y="1043784"/>
            <a:ext cx="245451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Classes of Computers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Computer Architecture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992243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“Old” view of computer architecture: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Instruction Set Architecture (ISA) design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i.e. decisions regarding: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registers, memory addressing, addressing modes, instruction operands, available operations, control flow instructions, instruction encoding</a:t>
            </a:r>
          </a:p>
          <a:p>
            <a:pPr lvl="2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“Real” computer architecture: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Specific requirements of the target machine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Design to maximize performance within constraints: cost, power, and availability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Includes ISA, microarchitecture, hardware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265279" y="1511893"/>
            <a:ext cx="3390736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Defining Computer Architecture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Trends in Technology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Integrated circuit technology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Transistor density:  35%/year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Die size:  10-20%/year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Integration overall:  40-55%/year</a:t>
            </a:r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DRAM capacity:  25-40%/year (slowing)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Flash capacity:  50-60%/year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15-20X cheaper/bit than DRAM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Magnetic disk technology:  40%/year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15-25X cheaper/bit then Flash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300-500X cheaper/bit than DRAM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776895" y="997773"/>
            <a:ext cx="236487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Trends in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d4e">
  <a:themeElements>
    <a:clrScheme name="1_cod4e 7">
      <a:dk1>
        <a:srgbClr val="000000"/>
      </a:dk1>
      <a:lt1>
        <a:srgbClr val="FFFFFF"/>
      </a:lt1>
      <a:dk2>
        <a:srgbClr val="0039A6"/>
      </a:dk2>
      <a:lt2>
        <a:srgbClr val="808080"/>
      </a:lt2>
      <a:accent1>
        <a:srgbClr val="9FCAD3"/>
      </a:accent1>
      <a:accent2>
        <a:srgbClr val="C0C0C0"/>
      </a:accent2>
      <a:accent3>
        <a:srgbClr val="FFFFFF"/>
      </a:accent3>
      <a:accent4>
        <a:srgbClr val="000000"/>
      </a:accent4>
      <a:accent5>
        <a:srgbClr val="CDE1E6"/>
      </a:accent5>
      <a:accent6>
        <a:srgbClr val="AEAEAE"/>
      </a:accent6>
      <a:hlink>
        <a:srgbClr val="91AFBF"/>
      </a:hlink>
      <a:folHlink>
        <a:srgbClr val="ECEAAC"/>
      </a:folHlink>
    </a:clrScheme>
    <a:fontScheme name="1_cod4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60000"/>
          <a:buFont typeface="Wingdings" pitchFamily="2" charset="2"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60000"/>
          <a:buFont typeface="Wingdings" pitchFamily="2" charset="2"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1_cod4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d4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d4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7">
        <a:dk1>
          <a:srgbClr val="000000"/>
        </a:dk1>
        <a:lt1>
          <a:srgbClr val="FFFFFF"/>
        </a:lt1>
        <a:dk2>
          <a:srgbClr val="0039A6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cod4e</Template>
  <TotalTime>13635</TotalTime>
  <Words>1670</Words>
  <Application>Microsoft Office PowerPoint</Application>
  <PresentationFormat>On-screen Show (4:3)</PresentationFormat>
  <Paragraphs>337</Paragraphs>
  <Slides>24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1_cod4e</vt:lpstr>
      <vt:lpstr>Slide 1</vt:lpstr>
      <vt:lpstr>Computer Technology</vt:lpstr>
      <vt:lpstr>Single Processor Performance</vt:lpstr>
      <vt:lpstr>Current Trends in Architecture</vt:lpstr>
      <vt:lpstr>Classes of Computers</vt:lpstr>
      <vt:lpstr>Parallelism</vt:lpstr>
      <vt:lpstr>Flynn’s Taxonomy</vt:lpstr>
      <vt:lpstr>Defining Computer Architecture</vt:lpstr>
      <vt:lpstr>Trends in Technology</vt:lpstr>
      <vt:lpstr>Bandwidth and Latency</vt:lpstr>
      <vt:lpstr>Bandwidth and Latency</vt:lpstr>
      <vt:lpstr>Transistors and Wires</vt:lpstr>
      <vt:lpstr>Power and Energy</vt:lpstr>
      <vt:lpstr>Dynamic Energy and Power</vt:lpstr>
      <vt:lpstr>Power</vt:lpstr>
      <vt:lpstr>Reducing Power</vt:lpstr>
      <vt:lpstr>Static Power</vt:lpstr>
      <vt:lpstr>Trends in Cost</vt:lpstr>
      <vt:lpstr>Integrated Circuit Cost</vt:lpstr>
      <vt:lpstr>Dependability</vt:lpstr>
      <vt:lpstr>Measuring Performance</vt:lpstr>
      <vt:lpstr>Principles of Computer Design</vt:lpstr>
      <vt:lpstr>Principles of Computer Design</vt:lpstr>
      <vt:lpstr>Principles of Computer Design</vt:lpstr>
    </vt:vector>
  </TitlesOfParts>
  <Company>Ashenden Designs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Fundamentals of Quantitative Design and Analysis</dc:title>
  <dc:subject>Quantitative Design and Analysis</dc:subject>
  <dc:creator>John L. Hennessy, David A. Patterson, Jason D. Bakos</dc:creator>
  <cp:keywords>computer architecture, computer organization, energy efficiency, quantitative analysis, performance analysis, energy, static power, dynamic power, integrated circuit, reliability, availability, parallelism, real-time performance, soft real-time, price-performance, clusters, warehouse-scale computers, supercomputers, embedded computers, vector architecture, GPU architecture, graphical processor unit, Moore’s Law </cp:keywords>
  <dc:description> Copyright © 2012, Elsevier Inc. All rights reserved. </dc:description>
  <cp:lastModifiedBy>Reed Elsevier</cp:lastModifiedBy>
  <cp:revision>121</cp:revision>
  <dcterms:created xsi:type="dcterms:W3CDTF">2008-07-27T22:34:41Z</dcterms:created>
  <dcterms:modified xsi:type="dcterms:W3CDTF">2011-07-15T18:30:42Z</dcterms:modified>
</cp:coreProperties>
</file>