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9"/>
  </p:notesMasterIdLst>
  <p:handoutMasterIdLst>
    <p:handoutMasterId r:id="rId40"/>
  </p:handoutMasterIdLst>
  <p:sldIdLst>
    <p:sldId id="270" r:id="rId2"/>
    <p:sldId id="271" r:id="rId3"/>
    <p:sldId id="275" r:id="rId4"/>
    <p:sldId id="278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4" r:id="rId13"/>
    <p:sldId id="287" r:id="rId14"/>
    <p:sldId id="289" r:id="rId15"/>
    <p:sldId id="285" r:id="rId16"/>
    <p:sldId id="290" r:id="rId17"/>
    <p:sldId id="291" r:id="rId18"/>
    <p:sldId id="292" r:id="rId19"/>
    <p:sldId id="293" r:id="rId20"/>
    <p:sldId id="294" r:id="rId21"/>
    <p:sldId id="296" r:id="rId22"/>
    <p:sldId id="295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05" r:id="rId32"/>
    <p:sldId id="306" r:id="rId33"/>
    <p:sldId id="309" r:id="rId34"/>
    <p:sldId id="308" r:id="rId35"/>
    <p:sldId id="310" r:id="rId36"/>
    <p:sldId id="311" r:id="rId37"/>
    <p:sldId id="312" r:id="rId3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60000"/>
      <a:buFont typeface="Wingdings" pitchFamily="2" charset="2"/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8080"/>
    <a:srgbClr val="5F5F5F"/>
    <a:srgbClr val="3399FF"/>
    <a:srgbClr val="000066"/>
    <a:srgbClr val="0033CC"/>
    <a:srgbClr val="003399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4686" autoAdjust="0"/>
  </p:normalViewPr>
  <p:slideViewPr>
    <p:cSldViewPr>
      <p:cViewPr>
        <p:scale>
          <a:sx n="100" d="100"/>
          <a:sy n="100" d="100"/>
        </p:scale>
        <p:origin x="-198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116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75300" y="0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9B8F6142-F1D0-4637-96F7-E4664D4176A5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54371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75300" y="9723438"/>
            <a:ext cx="15240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57C84157-CAC9-4329-91AD-EB3C6746FA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The University of Adelaide, School of Computer Science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FCF21089-5A8E-4805-BE21-6386A8343079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r>
              <a:rPr lang="en-US"/>
              <a:t>Chapter 2 — Instructions: Language of the Computer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0"/>
              </a:spcBef>
              <a:buClrTx/>
              <a:buSzTx/>
              <a:buFontTx/>
              <a:buNone/>
              <a:defRPr sz="1300">
                <a:latin typeface="Times New Roman" pitchFamily="18" charset="0"/>
              </a:defRPr>
            </a:lvl1pPr>
          </a:lstStyle>
          <a:p>
            <a:fld id="{EE145C4F-ECA4-4DD7-819E-C9FECED2784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EACD53A-8E89-45F2-8D4A-35AFD266EB30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1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29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37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4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5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15 July 2011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412776"/>
            <a:ext cx="1872208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50800"/>
            <a:ext cx="1228725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197100" y="765175"/>
            <a:ext cx="46038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2559050" y="1195388"/>
            <a:ext cx="46038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2341563" y="1916113"/>
            <a:ext cx="6623050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9113" y="115888"/>
            <a:ext cx="2085975" cy="612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15888"/>
            <a:ext cx="6105525" cy="612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4213" y="1125538"/>
            <a:ext cx="8270875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15888"/>
            <a:ext cx="8281987" cy="701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042988" y="6381750"/>
            <a:ext cx="7272337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8" name="Rectangle 12"/>
          <p:cNvSpPr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9" name="Rectangle 13"/>
          <p:cNvSpPr>
            <a:spLocks noChangeArrowheads="1"/>
          </p:cNvSpPr>
          <p:nvPr userDrawn="1"/>
        </p:nvSpPr>
        <p:spPr bwMode="auto">
          <a:xfrm>
            <a:off x="0" y="6308725"/>
            <a:ext cx="9144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dirty="0" smtClean="0"/>
              <a:t>Click to edit Master text styles</a:t>
            </a:r>
          </a:p>
          <a:p>
            <a:pPr lvl="1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42988" y="6381750"/>
            <a:ext cx="7272337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b="1">
                <a:latin typeface="+mn-lt"/>
              </a:defRPr>
            </a:lvl1pPr>
          </a:lstStyle>
          <a:p>
            <a:r>
              <a:rPr lang="en-AU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15888"/>
            <a:ext cx="8281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pic>
        <p:nvPicPr>
          <p:cNvPr id="239627" name="Picture 11" descr="MK_logo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79388" y="6381750"/>
            <a:ext cx="792162" cy="460375"/>
          </a:xfrm>
          <a:prstGeom prst="rect">
            <a:avLst/>
          </a:prstGeom>
          <a:noFill/>
        </p:spPr>
      </p:pic>
      <p:sp>
        <p:nvSpPr>
          <p:cNvPr id="239630" name="Text Box 14"/>
          <p:cNvSpPr txBox="1">
            <a:spLocks noChangeArrowheads="1"/>
          </p:cNvSpPr>
          <p:nvPr userDrawn="1"/>
        </p:nvSpPr>
        <p:spPr bwMode="auto">
          <a:xfrm>
            <a:off x="8388350" y="6497638"/>
            <a:ext cx="5762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28EC741E-FC11-4977-9AC4-393A11CE0A97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  <p:sp>
        <p:nvSpPr>
          <p:cNvPr id="239631" name="Rectangle 15"/>
          <p:cNvSpPr>
            <a:spLocks noChangeArrowheads="1"/>
          </p:cNvSpPr>
          <p:nvPr userDrawn="1"/>
        </p:nvSpPr>
        <p:spPr bwMode="auto">
          <a:xfrm>
            <a:off x="252413" y="44450"/>
            <a:ext cx="36512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9632" name="Rectangle 16"/>
          <p:cNvSpPr>
            <a:spLocks noChangeArrowheads="1"/>
          </p:cNvSpPr>
          <p:nvPr userDrawn="1"/>
        </p:nvSpPr>
        <p:spPr bwMode="auto">
          <a:xfrm>
            <a:off x="34925" y="693738"/>
            <a:ext cx="8569325" cy="71437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0066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33CC"/>
        </a:buClr>
        <a:buSzPct val="60000"/>
        <a:buFont typeface="Wingdings" pitchFamily="2" charset="2"/>
        <a:buChar char="n"/>
        <a:defRPr sz="32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99"/>
        </a:buClr>
        <a:buSzPct val="55000"/>
        <a:buFont typeface="Wingdings" pitchFamily="2" charset="2"/>
        <a:buChar char="n"/>
        <a:defRPr sz="2800">
          <a:solidFill>
            <a:srgbClr val="0033CC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33CC"/>
        </a:buClr>
        <a:buSzPct val="50000"/>
        <a:buFont typeface="Wingdings" pitchFamily="2" charset="2"/>
        <a:buChar char="n"/>
        <a:defRPr sz="24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0066"/>
        </a:buClr>
        <a:buSzPct val="55000"/>
        <a:buFont typeface="Wingdings" pitchFamily="2" charset="2"/>
        <a:buChar char="n"/>
        <a:defRPr sz="2000">
          <a:solidFill>
            <a:srgbClr val="0066FF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399FF"/>
        </a:buClr>
        <a:buSzPct val="50000"/>
        <a:buFont typeface="Wingdings" pitchFamily="2" charset="2"/>
        <a:buChar char="n"/>
        <a:defRPr sz="2000">
          <a:solidFill>
            <a:srgbClr val="3399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2843213" y="1254125"/>
            <a:ext cx="1983235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</a:t>
            </a:r>
            <a:r>
              <a:rPr lang="en-AU" dirty="0" smtClean="0">
                <a:solidFill>
                  <a:srgbClr val="000099"/>
                </a:solidFill>
                <a:latin typeface="Arial" charset="0"/>
              </a:rPr>
              <a:t>2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2843213" y="2060575"/>
            <a:ext cx="5832475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AU" dirty="0" smtClean="0">
                <a:solidFill>
                  <a:srgbClr val="0066FF"/>
                </a:solidFill>
                <a:latin typeface="Arial" charset="0"/>
              </a:rPr>
              <a:t>Memory Hierarchy Design</a:t>
            </a:r>
            <a:endParaRPr lang="en-GB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2825351" y="-100013"/>
            <a:ext cx="4429932" cy="8925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  <a:endParaRPr lang="en-US" sz="2800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Arial" charset="0"/>
              </a:rPr>
              <a:t>A Quantitative Approach, Fifth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Note that speculative and multithreaded processors may execute other instructions during a miss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Reduces performance impact of misses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373" y="2492896"/>
            <a:ext cx="72580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412776"/>
            <a:ext cx="84677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Basics</a:t>
            </a:r>
            <a:endParaRPr lang="en-AU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5109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09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Basics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Six basic cache optimizations: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Larger block size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Reduces compulsory misses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Increases capacity and conflict misses, increases miss penalty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Larger total cache capacity to reduce miss rate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Increases hit time, increases power consumption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Higher associativity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Reduces conflict misses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Increases hit time, increases power consumption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Higher number of cache levels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Reduces overall memory access time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Giving priority to read misses over writes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Reduces miss penalty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Avoiding address translation in cache indexing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Reduces hit time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 Advanced Optimizations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Small and simple first level caches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Critical timing path: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addressing tag memory, then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comparing tags, then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selecting correct set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Direct-mapped caches can overlap tag compare and transmission of data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Lower associativity reduces power because fewer cache lines are accessed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 Size and Associativity</a:t>
            </a:r>
            <a:endParaRPr lang="en-AU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77589" y="5517232"/>
            <a:ext cx="827087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Access time vs. size and associativity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300" y="838200"/>
            <a:ext cx="6648028" cy="466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 Size and Associativity</a:t>
            </a:r>
            <a:endParaRPr lang="en-AU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77589" y="5517232"/>
            <a:ext cx="827087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SzPct val="60000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Energy per read vs. size and associativity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721" y="833439"/>
            <a:ext cx="6848623" cy="4682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Prediction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To improve hit time, predict the way to pre-set </a:t>
            </a:r>
            <a:r>
              <a:rPr lang="en-US" sz="2800" dirty="0" err="1" smtClean="0"/>
              <a:t>mux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Mis</a:t>
            </a:r>
            <a:r>
              <a:rPr lang="en-US" sz="2400" dirty="0" smtClean="0"/>
              <a:t>-prediction gives longer hit time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Prediction accuracy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&gt; 90% for two-way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&gt; 80% for four-way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I-cache has better accuracy than D-cache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First used on MIPS R10000 in mid-90s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Used on ARM Cortex-A8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Extend to predict block as well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“Way selection”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Increases </a:t>
            </a:r>
            <a:r>
              <a:rPr lang="en-US" sz="2400" dirty="0" err="1" smtClean="0"/>
              <a:t>mis</a:t>
            </a:r>
            <a:r>
              <a:rPr lang="en-US" sz="2400" dirty="0" smtClean="0"/>
              <a:t>-prediction penalty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Pipelining Cache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Pipeline cache access to improve bandwidth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Examples: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Pentium:  1 cycle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Pentium Pro – Pentium III:  2 cycles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Pentium 4 – Core i7:  4 cycles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Increases branch </a:t>
            </a:r>
            <a:r>
              <a:rPr lang="en-US" sz="2800" dirty="0" err="1" smtClean="0"/>
              <a:t>mis</a:t>
            </a:r>
            <a:r>
              <a:rPr lang="en-US" sz="2800" dirty="0" smtClean="0"/>
              <a:t>-prediction penalty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Makes it easier to increase associativity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Nonblocking</a:t>
            </a:r>
            <a:r>
              <a:rPr lang="en-US" dirty="0" smtClean="0"/>
              <a:t> Caches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3383731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Allow hits before previous misses complete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“Hit under miss”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“Hit under multiple miss”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L2 must support this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In general, processors can hide L1 miss penalty but not L2 miss penalty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1744" y="1221134"/>
            <a:ext cx="4680520" cy="4071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Multibanked</a:t>
            </a:r>
            <a:r>
              <a:rPr lang="en-US" dirty="0" smtClean="0"/>
              <a:t> Caches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Organize cache as independent banks to support simultaneous access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ARM Cortex-A8 supports 1-4 banks for L2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Intel i7 supports 4 banks for L1 and 8 banks for L2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Interleave banks according to block address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3925788"/>
            <a:ext cx="6286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Word First, Early Restart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Critical word first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Request missed word from memory first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Send it to the processor as soon as it arrives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Early restart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Request words in normal order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Send missed work to the processor as soon as it arrives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Effectiveness of these strategies depends on block size and likelihood of another access to the portion of the block that has not yet been fetched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Programmers want unlimited amounts of memory with low latency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Fast memory technology is more expensive per bit than slower memory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Solution:  organize memory system into a hierarchy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Entire addressable memory space available in largest, slowest memory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Incrementally smaller and faster memories, each containing a subset of the memory below it, proceed in steps up toward the processor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Temporal and spatial locality insures that nearly all references can be found in smaller memories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Gives the allusion of a large, fast memory being presented to the processor</a:t>
            </a:r>
            <a:endParaRPr lang="en-US" sz="2400" dirty="0" smtClean="0"/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Merging Write Buffer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When storing to a block that is already pending in the write buffer, update write buffer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Reduces stalls due to full write buffer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Do not apply to I/O addresses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8144" y="3284984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3399"/>
                </a:solidFill>
                <a:latin typeface="+mn-lt"/>
              </a:rPr>
              <a:t>No write buffering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8144" y="5055567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3399"/>
                </a:solidFill>
                <a:latin typeface="+mn-lt"/>
              </a:rPr>
              <a:t>Write buffering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2841" y="2708920"/>
            <a:ext cx="4623295" cy="329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Optimizations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Loop Interchange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Swap nested loops to access memory in sequential order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Blocking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Instead of accessing entire rows or columns, subdivide matrices into blocks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Requires more memory accesses but improves locality of accesses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</a:t>
            </a:r>
            <a:r>
              <a:rPr lang="en-US" dirty="0" err="1" smtClean="0"/>
              <a:t>Prefetching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Fetch two blocks on miss (include next sequential block)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3568" y="5661248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3399"/>
                </a:solidFill>
                <a:latin typeface="+mn-lt"/>
              </a:rPr>
              <a:t>Pentium 4 Pre-fetching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2060848"/>
            <a:ext cx="6624736" cy="352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</a:t>
            </a:r>
            <a:r>
              <a:rPr lang="en-US" dirty="0" err="1" smtClean="0"/>
              <a:t>Prefetching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Insert </a:t>
            </a:r>
            <a:r>
              <a:rPr lang="en-US" sz="2800" dirty="0" err="1" smtClean="0"/>
              <a:t>prefetch</a:t>
            </a:r>
            <a:r>
              <a:rPr lang="en-US" sz="2800" dirty="0" smtClean="0"/>
              <a:t> instructions before data is needed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Non-faulting:  </a:t>
            </a:r>
            <a:r>
              <a:rPr lang="en-US" sz="2800" dirty="0" err="1" smtClean="0"/>
              <a:t>prefetch</a:t>
            </a:r>
            <a:r>
              <a:rPr lang="en-US" sz="2800" dirty="0" smtClean="0"/>
              <a:t> doesn’t cause exceptions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Register </a:t>
            </a:r>
            <a:r>
              <a:rPr lang="en-US" sz="2800" dirty="0" err="1" smtClean="0"/>
              <a:t>prefetch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Loads data into register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Cache </a:t>
            </a:r>
            <a:r>
              <a:rPr lang="en-US" sz="2800" dirty="0" err="1" smtClean="0"/>
              <a:t>prefetch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Loads data into cache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Combine with loop unrolling and software pipelining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AU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623071" y="1151597"/>
            <a:ext cx="2672526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Advanced Optimizations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1296" y="908720"/>
            <a:ext cx="6347048" cy="5296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Performance metrics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Latency is concern of cache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Bandwidth is concern of multiprocessors and I/O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Access time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Time between read request and when desired word arrives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Cycle time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Minimum time between unrelated requests to memory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DRAM used for main memory, SRAM used for cache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SRAM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Requires low power to retain bit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Requires 6 transistors/bit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DRAM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Must be re-written after being read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Must also be periodically </a:t>
            </a:r>
            <a:r>
              <a:rPr lang="en-US" sz="2400" dirty="0" err="1" smtClean="0"/>
              <a:t>refeshed</a:t>
            </a:r>
            <a:endParaRPr lang="en-US" sz="2400" dirty="0" smtClean="0"/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Every ~ 8 ms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Each row can be refreshed simultaneously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One transistor/bit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Address lines are multiplexed: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Upper half of address:  row access strobe (RAS)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Lower half of address:  column access strobe (CAS)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Technology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Amdahl: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Memory capacity should grow linearly with processor speed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Unfortunately, memory capacity and speed has not kept pace with processors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Some optimizations: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Multiple accesses to same row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Synchronous DRAM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Added clock to DRAM interface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Burst mode with critical word first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Wider interfaces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Double data rate (DDR)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Multiple banks on each DRAM device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Optimizations</a:t>
            </a:r>
            <a:endParaRPr lang="en-AU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1" y="908721"/>
            <a:ext cx="7632848" cy="535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Optimizations</a:t>
            </a:r>
            <a:endParaRPr lang="en-AU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836712"/>
            <a:ext cx="7825037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</a:t>
            </a:r>
            <a:endParaRPr lang="en-AU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124744"/>
            <a:ext cx="7291536" cy="4842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Optimizations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DDR: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DDR2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Lower power (2.5 V -&gt; 1.8 V)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Higher clock rates (266 MHz, 333 MHz, 400 MHz)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DDR3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1.5 V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800 MHz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DDR4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1-1.2 V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1600 MHz</a:t>
            </a:r>
          </a:p>
          <a:p>
            <a:pPr lvl="2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GDDR5 is graphics memory based on DDR3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Optimizations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Graphics memory: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Achieve 2-5 X bandwidth per DRAM vs. DDR3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Wider interfaces (32 vs. 16 bit)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Higher clock rate</a:t>
            </a:r>
          </a:p>
          <a:p>
            <a:pPr lvl="3">
              <a:lnSpc>
                <a:spcPct val="90000"/>
              </a:lnSpc>
            </a:pPr>
            <a:r>
              <a:rPr lang="en-US" sz="1600" dirty="0" smtClean="0"/>
              <a:t>Possible because they are attached via soldering instead of </a:t>
            </a:r>
            <a:r>
              <a:rPr lang="en-US" sz="1600" dirty="0" err="1" smtClean="0"/>
              <a:t>socketted</a:t>
            </a:r>
            <a:r>
              <a:rPr lang="en-US" sz="1600" dirty="0" smtClean="0"/>
              <a:t> DIMM modules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Reducing power in SDRAMs: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Lower voltage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 power mode (ignores clock, continues to refresh)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Power Consumption</a:t>
            </a:r>
            <a:endParaRPr lang="en-AU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0" y="1276325"/>
            <a:ext cx="765810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Memory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Type of EEPROM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Must be erased (in blocks) before being overwritten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Non volatile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Limited number of write cycles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Cheaper than SDRAM, more expensive than disk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Slower than SRAM, faster than disk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Dependability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Memory is susceptible to cosmic rays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Soft errors</a:t>
            </a:r>
            <a:r>
              <a:rPr lang="en-US" sz="2800" dirty="0" smtClean="0"/>
              <a:t>:  dynamic errors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Detected and fixed by error correcting codes (ECC)</a:t>
            </a:r>
          </a:p>
          <a:p>
            <a:pPr>
              <a:lnSpc>
                <a:spcPct val="90000"/>
              </a:lnSpc>
            </a:pPr>
            <a:r>
              <a:rPr lang="en-US" sz="2800" i="1" dirty="0" smtClean="0"/>
              <a:t>Hard errors</a:t>
            </a:r>
            <a:r>
              <a:rPr lang="en-US" sz="2800" dirty="0" smtClean="0"/>
              <a:t>:  permanent errors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Use sparse rows to replace defective rows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err="1" smtClean="0"/>
              <a:t>Chipkill</a:t>
            </a:r>
            <a:r>
              <a:rPr lang="en-US" sz="2800" dirty="0" smtClean="0"/>
              <a:t>:  a RAID-like error recovery technique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7836722" y="941016"/>
            <a:ext cx="2245230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Memory Technology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Protection via virtual memory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Keeps processes in their own memory space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Role of architecture: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Provide user mode and supervisor mode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Protect certain aspects of CPU state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Provide mechanisms for switching between user mode and supervisor mode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Provide mechanisms to limit memory accesses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Provide TLB to translate addresses</a:t>
            </a:r>
            <a:endParaRPr lang="en-US" dirty="0" smtClean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6986037" y="1788630"/>
            <a:ext cx="39465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Virtual Memory and Virtual Machines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Machines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Supports isolation and security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Sharing a computer among many unrelated users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Enabled by raw speed of processors, making the overhead more acceptable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Allows different ISAs and operating systems to be presented to user programs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“System Virtual Machines”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SVM software is called “virtual machine monitor” or “hypervisor”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Individual virtual machines run under the monitor are called “guest VMs”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6986037" y="1788630"/>
            <a:ext cx="39465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Virtual Memory and Virtual Machines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09677"/>
            <a:ext cx="8281987" cy="707886"/>
          </a:xfrm>
        </p:spPr>
        <p:txBody>
          <a:bodyPr/>
          <a:lstStyle/>
          <a:p>
            <a:r>
              <a:rPr lang="en-AU" dirty="0" smtClean="0"/>
              <a:t>Impact of VMs on Virtual Memory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6219" cy="51117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Each guest OS maintains its own set of page tables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VMM adds a level of memory between physical and virtual memory called “real memory”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VMM maintains shadow page table that maps guest virtual addresses to physical addresses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Requires VMM to detect guest’s changes to its own page table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Occurs naturally if accessing the page table pointer is a privileged operation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 rot="5400000">
            <a:off x="6986037" y="1788630"/>
            <a:ext cx="3946593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Virtual Memory and Virtual Machines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Performance Gap</a:t>
            </a:r>
            <a:endParaRPr lang="en-AU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136" y="1412776"/>
            <a:ext cx="8434312" cy="4480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Design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Memory hierarchy design becomes more crucial with recent multi-core processors: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Aggregate peak bandwidth grows with # cores: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Intel Core i7 can generate two references per core per clock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Four cores and 3.2 GHz clock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25.6 billion 64-bit data references/second +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12.8 billion 128-bit instruction references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= 409.6 GB/s!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DRAM bandwidth is only 6% of this (25 GB/s)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Requires: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Multi-port, pipelined caches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Two levels of cache per core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Shared third-level cache on chip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and Power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High-end microprocessors have &gt;10 MB on-chip cache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Consumes large amount of area and power budget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 lvl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Basics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When a word is not found in the cache, a </a:t>
            </a:r>
            <a:r>
              <a:rPr lang="en-US" sz="2800" i="1" dirty="0" smtClean="0"/>
              <a:t>miss </a:t>
            </a:r>
            <a:r>
              <a:rPr lang="en-US" sz="2800" dirty="0" smtClean="0"/>
              <a:t>occurs: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Fetch word from lower level in hierarchy, requiring a higher latency reference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Lower level may be another cache or the main memory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Also fetch the other words contained within the </a:t>
            </a:r>
            <a:r>
              <a:rPr lang="en-US" sz="2400" i="1" dirty="0" smtClean="0"/>
              <a:t>block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Takes advantage of spatial locality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Place block into cache in any location within its </a:t>
            </a:r>
            <a:r>
              <a:rPr lang="en-US" sz="2400" i="1" dirty="0" smtClean="0"/>
              <a:t>set</a:t>
            </a:r>
            <a:r>
              <a:rPr lang="en-US" sz="2400" dirty="0" smtClean="0"/>
              <a:t>, determined by address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block address MOD number of sets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Basics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i="1" dirty="0" smtClean="0"/>
              <a:t>n</a:t>
            </a:r>
            <a:r>
              <a:rPr lang="en-US" sz="2800" dirty="0" smtClean="0"/>
              <a:t> sets =&gt; </a:t>
            </a:r>
            <a:r>
              <a:rPr lang="en-US" sz="2800" i="1" dirty="0" smtClean="0"/>
              <a:t>n-way set associative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/>
              <a:t>Direct-mapped cache =&gt; </a:t>
            </a:r>
            <a:r>
              <a:rPr lang="en-US" sz="2400" dirty="0" smtClean="0"/>
              <a:t>one block per set</a:t>
            </a:r>
            <a:endParaRPr lang="en-US" sz="2400" i="1" dirty="0" smtClean="0"/>
          </a:p>
          <a:p>
            <a:pPr lvl="1">
              <a:lnSpc>
                <a:spcPct val="90000"/>
              </a:lnSpc>
            </a:pPr>
            <a:r>
              <a:rPr lang="en-US" sz="2400" i="1" dirty="0" smtClean="0"/>
              <a:t>Fully associative </a:t>
            </a:r>
            <a:r>
              <a:rPr lang="en-US" sz="2400" dirty="0" smtClean="0"/>
              <a:t>=&gt; one set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Writing to cache:  two strategies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/>
              <a:t>Write-through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Immediately update lower levels of hierarchy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/>
              <a:t>Write-back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Only update lower levels of hierarchy when an updated block is replaced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Both strategies use </a:t>
            </a:r>
            <a:r>
              <a:rPr lang="en-US" sz="2400" i="1" dirty="0" smtClean="0"/>
              <a:t>write buffer </a:t>
            </a:r>
            <a:r>
              <a:rPr lang="en-US" sz="2400" dirty="0" smtClean="0"/>
              <a:t>to make writes asynchronous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Copyright © 2012, Elsevier Inc. All rights reserved.</a:t>
            </a:r>
            <a:endParaRPr lang="en-AU" dirty="0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Basics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Miss rate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Fraction of cache access that result in a miss</a:t>
            </a:r>
          </a:p>
          <a:p>
            <a:pPr lvl="1"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Causes of misses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Compulsory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First reference to a block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Capacity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Blocks discarded and later retrieved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Conflict</a:t>
            </a: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Program makes repeated references to multiple addresses from different blocks that map to the same location in the cache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 rot="5400000">
            <a:off x="8265583" y="511587"/>
            <a:ext cx="1390124" cy="36933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 smtClean="0">
                <a:solidFill>
                  <a:srgbClr val="0066FF"/>
                </a:solidFill>
                <a:latin typeface="Arial" charset="0"/>
              </a:rPr>
              <a:t>Introduction</a:t>
            </a:r>
            <a:endParaRPr lang="en-US" sz="1800" dirty="0">
              <a:solidFill>
                <a:srgbClr val="00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d4e">
  <a:themeElements>
    <a:clrScheme name="1_cod4e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1_cod4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60000"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Black" pitchFamily="34" charset="0"/>
          </a:defRPr>
        </a:defPPr>
      </a:lstStyle>
    </a:lnDef>
  </a:objectDefaults>
  <a:extraClrSchemeLst>
    <a:extraClrScheme>
      <a:clrScheme name="1_cod4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d4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d4e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cod4e</Template>
  <TotalTime>26026</TotalTime>
  <Words>2681</Words>
  <Application>Microsoft Office PowerPoint</Application>
  <PresentationFormat>On-screen Show (4:3)</PresentationFormat>
  <Paragraphs>489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1_cod4e</vt:lpstr>
      <vt:lpstr>Slide 1</vt:lpstr>
      <vt:lpstr>Introduction</vt:lpstr>
      <vt:lpstr>Memory Hierarchy</vt:lpstr>
      <vt:lpstr>Memory Performance Gap</vt:lpstr>
      <vt:lpstr>Memory Hierarchy Design</vt:lpstr>
      <vt:lpstr>Performance and Power</vt:lpstr>
      <vt:lpstr>Memory Hierarchy Basics</vt:lpstr>
      <vt:lpstr>Memory Hierarchy Basics</vt:lpstr>
      <vt:lpstr>Memory Hierarchy Basics</vt:lpstr>
      <vt:lpstr>Memory Hierarchy Basics</vt:lpstr>
      <vt:lpstr>Memory Hierarchy Basics</vt:lpstr>
      <vt:lpstr>Ten Advanced Optimizations</vt:lpstr>
      <vt:lpstr>L1 Size and Associativity</vt:lpstr>
      <vt:lpstr>L1 Size and Associativity</vt:lpstr>
      <vt:lpstr>Way Prediction</vt:lpstr>
      <vt:lpstr>Pipelining Cache</vt:lpstr>
      <vt:lpstr>Nonblocking Caches</vt:lpstr>
      <vt:lpstr>Multibanked Caches</vt:lpstr>
      <vt:lpstr>Critical Word First, Early Restart</vt:lpstr>
      <vt:lpstr>Merging Write Buffer</vt:lpstr>
      <vt:lpstr>Compiler Optimizations</vt:lpstr>
      <vt:lpstr>Hardware Prefetching</vt:lpstr>
      <vt:lpstr>Compiler Prefetching</vt:lpstr>
      <vt:lpstr>Summary</vt:lpstr>
      <vt:lpstr>Memory Technology</vt:lpstr>
      <vt:lpstr>Memory Technology</vt:lpstr>
      <vt:lpstr>Memory Technology</vt:lpstr>
      <vt:lpstr>Memory Optimizations</vt:lpstr>
      <vt:lpstr>Memory Optimizations</vt:lpstr>
      <vt:lpstr>Memory Optimizations</vt:lpstr>
      <vt:lpstr>Memory Optimizations</vt:lpstr>
      <vt:lpstr>Memory Power Consumption</vt:lpstr>
      <vt:lpstr>Flash Memory</vt:lpstr>
      <vt:lpstr>Memory Dependability</vt:lpstr>
      <vt:lpstr>Virtual Memory</vt:lpstr>
      <vt:lpstr>Virtual Machines</vt:lpstr>
      <vt:lpstr>Impact of VMs on Virtual Memory</vt:lpstr>
    </vt:vector>
  </TitlesOfParts>
  <Company>Ashenden Designs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Memory Hierarchy Design</dc:title>
  <dc:subject>Memory Hierarchy Design</dc:subject>
  <dc:creator>John L. Hennessy, David A. Patterson, Jason D. Bakos</dc:creator>
  <cp:keywords>memory system design, hardware-software co-design, high-performance memory systems, high-performance pipelines, virtual machines, memory hierarchy, locality, temporal locality, spatial locality, inclusion property, static power, dynamic power, block, set associative, tag, write-through, write-back, full associative, miss rate, misses per instruction, average memory access time, hit time</cp:keywords>
  <dc:description> Copyright © 2012, Elsevier Inc. All rights reserved.</dc:description>
  <cp:lastModifiedBy>Reed Elsevier</cp:lastModifiedBy>
  <cp:revision>670</cp:revision>
  <dcterms:created xsi:type="dcterms:W3CDTF">2008-07-27T22:34:41Z</dcterms:created>
  <dcterms:modified xsi:type="dcterms:W3CDTF">2011-07-18T22:22:26Z</dcterms:modified>
</cp:coreProperties>
</file>