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47"/>
  </p:notesMasterIdLst>
  <p:handoutMasterIdLst>
    <p:handoutMasterId r:id="rId48"/>
  </p:handoutMasterIdLst>
  <p:sldIdLst>
    <p:sldId id="270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3" r:id="rId13"/>
    <p:sldId id="285" r:id="rId14"/>
    <p:sldId id="284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296" r:id="rId26"/>
    <p:sldId id="297" r:id="rId27"/>
    <p:sldId id="298" r:id="rId28"/>
    <p:sldId id="299" r:id="rId29"/>
    <p:sldId id="301" r:id="rId30"/>
    <p:sldId id="302" r:id="rId31"/>
    <p:sldId id="303" r:id="rId32"/>
    <p:sldId id="304" r:id="rId33"/>
    <p:sldId id="305" r:id="rId34"/>
    <p:sldId id="306" r:id="rId35"/>
    <p:sldId id="307" r:id="rId36"/>
    <p:sldId id="308" r:id="rId37"/>
    <p:sldId id="309" r:id="rId38"/>
    <p:sldId id="310" r:id="rId39"/>
    <p:sldId id="311" r:id="rId40"/>
    <p:sldId id="312" r:id="rId41"/>
    <p:sldId id="313" r:id="rId42"/>
    <p:sldId id="314" r:id="rId43"/>
    <p:sldId id="315" r:id="rId44"/>
    <p:sldId id="316" r:id="rId45"/>
    <p:sldId id="317" r:id="rId46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0099"/>
    <a:srgbClr val="808080"/>
    <a:srgbClr val="5F5F5F"/>
    <a:srgbClr val="3399FF"/>
    <a:srgbClr val="000066"/>
    <a:srgbClr val="0033CC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34" autoAdjust="0"/>
    <p:restoredTop sz="94686" autoAdjust="0"/>
  </p:normalViewPr>
  <p:slideViewPr>
    <p:cSldViewPr>
      <p:cViewPr>
        <p:scale>
          <a:sx n="100" d="100"/>
          <a:sy n="100" d="100"/>
        </p:scale>
        <p:origin x="-198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54371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r>
              <a:rPr lang="en-US"/>
              <a:t>The University of Adelaide, School of Computer Science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75300" y="0"/>
            <a:ext cx="15240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fld id="{9B8F6142-F1D0-4637-96F7-E4664D4176A5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54371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r>
              <a:rPr lang="en-US"/>
              <a:t>Chapter 2 — Instructions: Language of the Computer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75300" y="9723438"/>
            <a:ext cx="15240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fld id="{57C84157-CAC9-4329-91AD-EB3C6746FA3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r>
              <a:rPr lang="en-US"/>
              <a:t>The University of Adelaide, School of Computer Science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fld id="{FCF21089-5A8E-4805-BE21-6386A8343079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r>
              <a:rPr lang="en-US"/>
              <a:t>Chapter 2 — Instructions: Language of the Computer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fld id="{EE145C4F-ECA4-4DD7-819E-C9FECED2784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CEACD53A-8E89-45F2-8D4A-35AFD266EB30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CEACC0-B677-4A29-B1E6-BCE98563D55B}" type="slidenum">
              <a:rPr lang="en-US"/>
              <a:pPr/>
              <a:t>1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19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10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19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11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20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21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30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31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40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41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42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43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44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45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18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Hennessy_cover-v2 (Final)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9512" y="1412776"/>
            <a:ext cx="1872208" cy="23090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064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GB" sz="2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0649" name="Rectangle 9"/>
          <p:cNvSpPr>
            <a:spLocks noChangeArrowheads="1"/>
          </p:cNvSpPr>
          <p:nvPr userDrawn="1"/>
        </p:nvSpPr>
        <p:spPr bwMode="auto">
          <a:xfrm>
            <a:off x="0" y="765175"/>
            <a:ext cx="9144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40657" name="Picture 17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50800"/>
            <a:ext cx="1228725" cy="714375"/>
          </a:xfrm>
          <a:prstGeom prst="rect">
            <a:avLst/>
          </a:prstGeom>
          <a:noFill/>
        </p:spPr>
      </p:pic>
      <p:sp>
        <p:nvSpPr>
          <p:cNvPr id="240659" name="Rectangle 19"/>
          <p:cNvSpPr>
            <a:spLocks noChangeArrowheads="1"/>
          </p:cNvSpPr>
          <p:nvPr userDrawn="1"/>
        </p:nvSpPr>
        <p:spPr bwMode="auto">
          <a:xfrm>
            <a:off x="2197100" y="765175"/>
            <a:ext cx="46038" cy="5732463"/>
          </a:xfrm>
          <a:prstGeom prst="rect">
            <a:avLst/>
          </a:prstGeom>
          <a:gradFill rotWithShape="1">
            <a:gsLst>
              <a:gs pos="0">
                <a:srgbClr val="808080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60" name="Rectangle 20"/>
          <p:cNvSpPr>
            <a:spLocks noChangeArrowheads="1"/>
          </p:cNvSpPr>
          <p:nvPr userDrawn="1"/>
        </p:nvSpPr>
        <p:spPr bwMode="auto">
          <a:xfrm>
            <a:off x="2559050" y="1195388"/>
            <a:ext cx="46038" cy="3816350"/>
          </a:xfrm>
          <a:prstGeom prst="rect">
            <a:avLst/>
          </a:prstGeom>
          <a:gradFill rotWithShape="1">
            <a:gsLst>
              <a:gs pos="0">
                <a:srgbClr val="767D7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61" name="Rectangle 21"/>
          <p:cNvSpPr>
            <a:spLocks noChangeArrowheads="1"/>
          </p:cNvSpPr>
          <p:nvPr userDrawn="1"/>
        </p:nvSpPr>
        <p:spPr bwMode="auto">
          <a:xfrm>
            <a:off x="2341563" y="1916113"/>
            <a:ext cx="6623050" cy="46037"/>
          </a:xfrm>
          <a:prstGeom prst="rect">
            <a:avLst/>
          </a:prstGeom>
          <a:gradFill rotWithShape="1">
            <a:gsLst>
              <a:gs pos="0">
                <a:srgbClr val="5F5F5F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78" name="Rectangle 38"/>
          <p:cNvSpPr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79" name="Rectangle 39"/>
          <p:cNvSpPr>
            <a:spLocks noChangeArrowheads="1"/>
          </p:cNvSpPr>
          <p:nvPr userDrawn="1"/>
        </p:nvSpPr>
        <p:spPr bwMode="auto">
          <a:xfrm>
            <a:off x="0" y="6308725"/>
            <a:ext cx="9144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80" name="Rectangle 4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  <p:pic>
        <p:nvPicPr>
          <p:cNvPr id="240681" name="Picture 41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6381750"/>
            <a:ext cx="792162" cy="460375"/>
          </a:xfrm>
          <a:prstGeom prst="rect">
            <a:avLst/>
          </a:prstGeom>
          <a:noFill/>
        </p:spPr>
      </p:pic>
      <p:sp>
        <p:nvSpPr>
          <p:cNvPr id="240682" name="Text Box 42"/>
          <p:cNvSpPr txBox="1">
            <a:spLocks noChangeArrowheads="1"/>
          </p:cNvSpPr>
          <p:nvPr userDrawn="1"/>
        </p:nvSpPr>
        <p:spPr bwMode="auto">
          <a:xfrm>
            <a:off x="8388350" y="6497638"/>
            <a:ext cx="5762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3BBFCE6-A6C8-4251-973B-1D0917AA6A4E}" type="slidenum">
              <a:rPr lang="en-AU" sz="1200" b="1">
                <a:latin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GB" sz="120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69113" y="115888"/>
            <a:ext cx="2085975" cy="612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188" y="115888"/>
            <a:ext cx="6105525" cy="612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15888"/>
            <a:ext cx="8281987" cy="70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4213" y="1125538"/>
            <a:ext cx="8270875" cy="51117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042988" y="6381750"/>
            <a:ext cx="7272337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15888"/>
            <a:ext cx="8281987" cy="70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4213" y="1125538"/>
            <a:ext cx="4059237" cy="5111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5850" y="1125538"/>
            <a:ext cx="4059238" cy="5111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042988" y="6381750"/>
            <a:ext cx="7272337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125538"/>
            <a:ext cx="4059237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5850" y="1125538"/>
            <a:ext cx="4059238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28" name="Rectangle 12"/>
          <p:cNvSpPr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29" name="Rectangle 13"/>
          <p:cNvSpPr>
            <a:spLocks noChangeArrowheads="1"/>
          </p:cNvSpPr>
          <p:nvPr userDrawn="1"/>
        </p:nvSpPr>
        <p:spPr bwMode="auto">
          <a:xfrm>
            <a:off x="0" y="6308725"/>
            <a:ext cx="9144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125538"/>
            <a:ext cx="8270875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</a:p>
        </p:txBody>
      </p:sp>
      <p:sp>
        <p:nvSpPr>
          <p:cNvPr id="239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200" b="1">
                <a:latin typeface="+mn-lt"/>
              </a:defRPr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115888"/>
            <a:ext cx="82819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pic>
        <p:nvPicPr>
          <p:cNvPr id="239627" name="Picture 11" descr="MK_logo2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79388" y="6381750"/>
            <a:ext cx="792162" cy="460375"/>
          </a:xfrm>
          <a:prstGeom prst="rect">
            <a:avLst/>
          </a:prstGeom>
          <a:noFill/>
        </p:spPr>
      </p:pic>
      <p:sp>
        <p:nvSpPr>
          <p:cNvPr id="239630" name="Text Box 14"/>
          <p:cNvSpPr txBox="1">
            <a:spLocks noChangeArrowheads="1"/>
          </p:cNvSpPr>
          <p:nvPr userDrawn="1"/>
        </p:nvSpPr>
        <p:spPr bwMode="auto">
          <a:xfrm>
            <a:off x="8388350" y="6497638"/>
            <a:ext cx="5762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8EC741E-FC11-4977-9AC4-393A11CE0A97}" type="slidenum">
              <a:rPr lang="en-AU" sz="1200" b="1">
                <a:latin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GB" sz="1200">
              <a:latin typeface="Arial" charset="0"/>
            </a:endParaRPr>
          </a:p>
        </p:txBody>
      </p:sp>
      <p:sp>
        <p:nvSpPr>
          <p:cNvPr id="239631" name="Rectangle 15"/>
          <p:cNvSpPr>
            <a:spLocks noChangeArrowheads="1"/>
          </p:cNvSpPr>
          <p:nvPr userDrawn="1"/>
        </p:nvSpPr>
        <p:spPr bwMode="auto">
          <a:xfrm>
            <a:off x="252413" y="44450"/>
            <a:ext cx="36512" cy="3816350"/>
          </a:xfrm>
          <a:prstGeom prst="rect">
            <a:avLst/>
          </a:prstGeom>
          <a:gradFill rotWithShape="1">
            <a:gsLst>
              <a:gs pos="0">
                <a:srgbClr val="767D7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32" name="Rectangle 16"/>
          <p:cNvSpPr>
            <a:spLocks noChangeArrowheads="1"/>
          </p:cNvSpPr>
          <p:nvPr userDrawn="1"/>
        </p:nvSpPr>
        <p:spPr bwMode="auto">
          <a:xfrm>
            <a:off x="34925" y="693738"/>
            <a:ext cx="8569325" cy="71437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33CC"/>
        </a:buClr>
        <a:buSzPct val="60000"/>
        <a:buFont typeface="Wingdings" pitchFamily="2" charset="2"/>
        <a:buChar char="n"/>
        <a:defRPr sz="3200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3399"/>
        </a:buClr>
        <a:buSzPct val="55000"/>
        <a:buFont typeface="Wingdings" pitchFamily="2" charset="2"/>
        <a:buChar char="n"/>
        <a:defRPr sz="2800">
          <a:solidFill>
            <a:srgbClr val="0033CC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33CC"/>
        </a:buClr>
        <a:buSzPct val="50000"/>
        <a:buFont typeface="Wingdings" pitchFamily="2" charset="2"/>
        <a:buChar char="n"/>
        <a:defRPr sz="2400">
          <a:solidFill>
            <a:srgbClr val="000066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000066"/>
        </a:buClr>
        <a:buSzPct val="55000"/>
        <a:buFont typeface="Wingdings" pitchFamily="2" charset="2"/>
        <a:buChar char="n"/>
        <a:defRPr sz="2000">
          <a:solidFill>
            <a:srgbClr val="0066FF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33483" name="Rectangle 11"/>
          <p:cNvSpPr>
            <a:spLocks noChangeArrowheads="1"/>
          </p:cNvSpPr>
          <p:nvPr/>
        </p:nvSpPr>
        <p:spPr bwMode="auto">
          <a:xfrm>
            <a:off x="2843213" y="1254125"/>
            <a:ext cx="1983235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dirty="0">
                <a:solidFill>
                  <a:srgbClr val="000099"/>
                </a:solidFill>
                <a:latin typeface="Arial" charset="0"/>
              </a:rPr>
              <a:t>Chapter </a:t>
            </a:r>
            <a:r>
              <a:rPr lang="en-AU" dirty="0" smtClean="0">
                <a:solidFill>
                  <a:srgbClr val="000099"/>
                </a:solidFill>
                <a:latin typeface="Arial" charset="0"/>
              </a:rPr>
              <a:t>3</a:t>
            </a:r>
            <a:endParaRPr lang="en-GB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3484" name="Rectangle 12"/>
          <p:cNvSpPr>
            <a:spLocks noChangeArrowheads="1"/>
          </p:cNvSpPr>
          <p:nvPr/>
        </p:nvSpPr>
        <p:spPr bwMode="auto">
          <a:xfrm>
            <a:off x="2843213" y="2060575"/>
            <a:ext cx="5832475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dirty="0" smtClean="0">
                <a:solidFill>
                  <a:srgbClr val="0066FF"/>
                </a:solidFill>
                <a:latin typeface="Arial" charset="0"/>
              </a:rPr>
              <a:t>Instruction-Level Parallelism and Its Exploitation</a:t>
            </a:r>
            <a:endParaRPr lang="en-GB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233485" name="Text Box 13"/>
          <p:cNvSpPr txBox="1">
            <a:spLocks noChangeArrowheads="1"/>
          </p:cNvSpPr>
          <p:nvPr/>
        </p:nvSpPr>
        <p:spPr bwMode="auto">
          <a:xfrm>
            <a:off x="2825351" y="-100013"/>
            <a:ext cx="4429932" cy="8925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</a:rPr>
              <a:t>Computer Architecture</a:t>
            </a:r>
            <a:endParaRPr lang="en-US" sz="2800" dirty="0">
              <a:solidFill>
                <a:schemeClr val="bg1"/>
              </a:solidFill>
              <a:latin typeface="Times New Roman" pitchFamily="18" charset="0"/>
            </a:endParaRP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Arial" charset="0"/>
              </a:rPr>
              <a:t>A Quantitative Approach, Fifth Edition</a:t>
            </a:r>
            <a:endParaRPr lang="en-GB" sz="2000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smtClean="0"/>
              <a:t>Pipeline Stalls</a:t>
            </a:r>
            <a:endParaRPr lang="en-AU" sz="3200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sz="1800" dirty="0" smtClean="0"/>
              <a:t>Loop:	L.D	F0,0(R1)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 smtClean="0"/>
              <a:t>		</a:t>
            </a:r>
            <a:r>
              <a:rPr lang="en-US" sz="1800" dirty="0" smtClean="0">
                <a:solidFill>
                  <a:srgbClr val="FF0000"/>
                </a:solidFill>
              </a:rPr>
              <a:t>stall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 smtClean="0"/>
              <a:t>		ADD.D F4,F0,F2</a:t>
            </a:r>
            <a:endParaRPr lang="en-US" dirty="0" smtClean="0"/>
          </a:p>
          <a:p>
            <a:pPr>
              <a:lnSpc>
                <a:spcPct val="90000"/>
              </a:lnSpc>
              <a:buNone/>
            </a:pPr>
            <a:r>
              <a:rPr lang="en-US" sz="1800" dirty="0" smtClean="0"/>
              <a:t>		</a:t>
            </a:r>
            <a:r>
              <a:rPr lang="en-US" sz="1800" dirty="0" smtClean="0">
                <a:solidFill>
                  <a:srgbClr val="FF0000"/>
                </a:solidFill>
              </a:rPr>
              <a:t>stall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 smtClean="0"/>
              <a:t>		</a:t>
            </a:r>
            <a:r>
              <a:rPr lang="en-US" sz="1800" dirty="0" smtClean="0">
                <a:solidFill>
                  <a:srgbClr val="FF0000"/>
                </a:solidFill>
              </a:rPr>
              <a:t>stall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 smtClean="0"/>
              <a:t>		S.D F4,0(R1)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 smtClean="0"/>
              <a:t>		DADDUI R1,R1,#-8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 smtClean="0"/>
              <a:t>		</a:t>
            </a:r>
            <a:r>
              <a:rPr lang="en-US" sz="1800" dirty="0" smtClean="0">
                <a:solidFill>
                  <a:srgbClr val="FF0000"/>
                </a:solidFill>
              </a:rPr>
              <a:t>stall</a:t>
            </a:r>
            <a:r>
              <a:rPr lang="en-US" sz="1800" dirty="0" smtClean="0"/>
              <a:t> (assume integer load latency is 1)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 smtClean="0"/>
              <a:t>		BNE R1,R2,Loop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793148" y="984024"/>
            <a:ext cx="233499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Compiler Techniques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054946"/>
            <a:ext cx="7267575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smtClean="0"/>
              <a:t>Pipeline Scheduling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sz="2000" u="sng" dirty="0" smtClean="0"/>
              <a:t>Scheduled code: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 smtClean="0"/>
              <a:t>Loop:	L.D	F0,0(R1)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 smtClean="0"/>
              <a:t>		 DADDUI R1,R1,#-8</a:t>
            </a:r>
            <a:endParaRPr lang="en-US" sz="1800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en-US" sz="1800" dirty="0" smtClean="0"/>
              <a:t>		ADD.D F4,F0,F2</a:t>
            </a:r>
            <a:endParaRPr lang="en-US" dirty="0" smtClean="0"/>
          </a:p>
          <a:p>
            <a:pPr>
              <a:lnSpc>
                <a:spcPct val="90000"/>
              </a:lnSpc>
              <a:buNone/>
            </a:pPr>
            <a:r>
              <a:rPr lang="en-US" sz="1800" dirty="0" smtClean="0"/>
              <a:t>		</a:t>
            </a:r>
            <a:r>
              <a:rPr lang="en-US" sz="1800" dirty="0" smtClean="0">
                <a:solidFill>
                  <a:srgbClr val="FF0000"/>
                </a:solidFill>
              </a:rPr>
              <a:t>stall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 smtClean="0"/>
              <a:t>		</a:t>
            </a:r>
            <a:r>
              <a:rPr lang="en-US" sz="1800" dirty="0" smtClean="0">
                <a:solidFill>
                  <a:srgbClr val="FF0000"/>
                </a:solidFill>
              </a:rPr>
              <a:t>stall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 smtClean="0"/>
              <a:t>		S.D F4,8(R1)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 smtClean="0"/>
              <a:t>		BNE R1,R2,Loop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793148" y="984024"/>
            <a:ext cx="233499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Compiler Techniques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054946"/>
            <a:ext cx="7267575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smtClean="0"/>
              <a:t>Loop Unrolling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Loop unrolling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Unroll by a factor of 4 (assume # elements is divisible by 4)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Eliminate unnecessary instructions</a:t>
            </a:r>
          </a:p>
          <a:p>
            <a:pPr>
              <a:buNone/>
            </a:pPr>
            <a:r>
              <a:rPr lang="en-US" sz="1600" dirty="0" smtClean="0"/>
              <a:t>Loop:	L.D F0,0(R1)</a:t>
            </a:r>
          </a:p>
          <a:p>
            <a:pPr>
              <a:buNone/>
            </a:pPr>
            <a:r>
              <a:rPr lang="en-US" sz="1600" dirty="0" smtClean="0"/>
              <a:t>		ADD.D F4,F0,F2</a:t>
            </a:r>
          </a:p>
          <a:p>
            <a:pPr>
              <a:buNone/>
            </a:pPr>
            <a:r>
              <a:rPr lang="en-US" sz="1600" dirty="0" smtClean="0"/>
              <a:t>		S.D F4,0(R1) ;drop DADDUI &amp; BNE</a:t>
            </a:r>
          </a:p>
          <a:p>
            <a:pPr>
              <a:buNone/>
            </a:pPr>
            <a:r>
              <a:rPr lang="en-US" sz="1600" dirty="0" smtClean="0"/>
              <a:t>		L.D F6,-8(R1)</a:t>
            </a:r>
          </a:p>
          <a:p>
            <a:pPr>
              <a:buNone/>
            </a:pPr>
            <a:r>
              <a:rPr lang="en-US" sz="1600" dirty="0" smtClean="0"/>
              <a:t>		ADD.D F8,F6,F2</a:t>
            </a:r>
          </a:p>
          <a:p>
            <a:pPr>
              <a:buNone/>
            </a:pPr>
            <a:r>
              <a:rPr lang="en-US" sz="1600" dirty="0" smtClean="0"/>
              <a:t>		S.D F8,-8(R1) ;drop DADDUI &amp; BNE</a:t>
            </a:r>
          </a:p>
          <a:p>
            <a:pPr>
              <a:buNone/>
            </a:pPr>
            <a:r>
              <a:rPr lang="en-US" sz="1600" dirty="0" smtClean="0"/>
              <a:t>		L.D F10,-16(R1)</a:t>
            </a:r>
          </a:p>
          <a:p>
            <a:pPr>
              <a:buNone/>
            </a:pPr>
            <a:r>
              <a:rPr lang="en-US" sz="1600" dirty="0" smtClean="0"/>
              <a:t>		ADD.D F12,F10,F2</a:t>
            </a:r>
          </a:p>
          <a:p>
            <a:pPr>
              <a:buNone/>
            </a:pPr>
            <a:r>
              <a:rPr lang="en-US" sz="1600" dirty="0" smtClean="0"/>
              <a:t>		S.D F12,-16(R1) ;drop DADDUI &amp; BNE</a:t>
            </a:r>
          </a:p>
          <a:p>
            <a:pPr>
              <a:buNone/>
            </a:pPr>
            <a:r>
              <a:rPr lang="en-US" sz="1600" dirty="0" smtClean="0"/>
              <a:t>		L.D F14,-24(R1)</a:t>
            </a:r>
          </a:p>
          <a:p>
            <a:pPr>
              <a:buNone/>
            </a:pPr>
            <a:r>
              <a:rPr lang="en-US" sz="1600" dirty="0" smtClean="0"/>
              <a:t>		ADD.D F16,F14,F2</a:t>
            </a:r>
          </a:p>
          <a:p>
            <a:pPr>
              <a:buNone/>
            </a:pPr>
            <a:r>
              <a:rPr lang="en-US" sz="1600" dirty="0" smtClean="0"/>
              <a:t>		S.D F16,-24(R1)</a:t>
            </a:r>
          </a:p>
          <a:p>
            <a:pPr>
              <a:buNone/>
            </a:pPr>
            <a:r>
              <a:rPr lang="en-US" sz="1600" dirty="0" smtClean="0"/>
              <a:t>		DADDUI R1,R1,#-32</a:t>
            </a:r>
          </a:p>
          <a:p>
            <a:pPr>
              <a:buNone/>
            </a:pPr>
            <a:r>
              <a:rPr lang="en-US" sz="1600" dirty="0" smtClean="0"/>
              <a:t>		BNE R1,R2,Loop</a:t>
            </a:r>
            <a:endParaRPr lang="en-US" dirty="0" smtClean="0"/>
          </a:p>
          <a:p>
            <a:pPr lvl="1">
              <a:lnSpc>
                <a:spcPct val="90000"/>
              </a:lnSpc>
              <a:buNone/>
            </a:pPr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793148" y="984024"/>
            <a:ext cx="233499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Compiler Techniques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00192" y="5157192"/>
            <a:ext cx="2664296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buClr>
                <a:srgbClr val="0033CC"/>
              </a:buClr>
              <a:buFont typeface="Wingdings" pitchFamily="2" charset="2"/>
              <a:buChar char="n"/>
            </a:pPr>
            <a:r>
              <a:rPr lang="en-US" sz="2400" dirty="0" smtClean="0">
                <a:solidFill>
                  <a:srgbClr val="003399"/>
                </a:solidFill>
                <a:latin typeface="+mn-lt"/>
              </a:rPr>
              <a:t>note:  number of live registers vs. original loop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32788"/>
            <a:ext cx="8281987" cy="584775"/>
          </a:xfrm>
        </p:spPr>
        <p:txBody>
          <a:bodyPr/>
          <a:lstStyle/>
          <a:p>
            <a:r>
              <a:rPr lang="en-AU" sz="3200" dirty="0" smtClean="0"/>
              <a:t>Loop Unrolling/Pipeline Scheduling</a:t>
            </a:r>
            <a:endParaRPr lang="en-AU" sz="3200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Pipeline schedule the unrolled loop:</a:t>
            </a:r>
          </a:p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buNone/>
            </a:pPr>
            <a:r>
              <a:rPr lang="en-US" sz="1600" dirty="0" smtClean="0"/>
              <a:t>Loop:	L.D F0,0(R1)</a:t>
            </a:r>
          </a:p>
          <a:p>
            <a:pPr>
              <a:buNone/>
            </a:pPr>
            <a:r>
              <a:rPr lang="en-US" sz="1600" dirty="0" smtClean="0"/>
              <a:t>		L.D F6,-8(R1)</a:t>
            </a:r>
          </a:p>
          <a:p>
            <a:pPr>
              <a:buNone/>
            </a:pPr>
            <a:r>
              <a:rPr lang="en-US" sz="1600" dirty="0" smtClean="0"/>
              <a:t>		L.D F10,-16(R1)</a:t>
            </a:r>
          </a:p>
          <a:p>
            <a:pPr>
              <a:buNone/>
            </a:pPr>
            <a:r>
              <a:rPr lang="en-US" sz="1600" dirty="0" smtClean="0"/>
              <a:t>		L.D F14,-24(R1)</a:t>
            </a:r>
          </a:p>
          <a:p>
            <a:pPr>
              <a:buNone/>
            </a:pPr>
            <a:r>
              <a:rPr lang="en-US" sz="1600" dirty="0" smtClean="0"/>
              <a:t>		ADD.D F4,F0,F2</a:t>
            </a:r>
          </a:p>
          <a:p>
            <a:pPr>
              <a:buNone/>
            </a:pPr>
            <a:r>
              <a:rPr lang="en-US" sz="1600" dirty="0" smtClean="0"/>
              <a:t>		ADD.D F8,F6,F2</a:t>
            </a:r>
          </a:p>
          <a:p>
            <a:pPr>
              <a:buNone/>
            </a:pPr>
            <a:r>
              <a:rPr lang="en-US" sz="1600" dirty="0" smtClean="0"/>
              <a:t>		ADD.D F12,F10,F2</a:t>
            </a:r>
          </a:p>
          <a:p>
            <a:pPr>
              <a:buNone/>
            </a:pPr>
            <a:r>
              <a:rPr lang="en-US" sz="1600" dirty="0" smtClean="0"/>
              <a:t>		ADD.D F16,F14,F2</a:t>
            </a:r>
          </a:p>
          <a:p>
            <a:pPr>
              <a:buNone/>
            </a:pPr>
            <a:r>
              <a:rPr lang="en-US" sz="1600" dirty="0" smtClean="0"/>
              <a:t>		S.D F4,0(R1)</a:t>
            </a:r>
          </a:p>
          <a:p>
            <a:pPr>
              <a:buNone/>
            </a:pPr>
            <a:r>
              <a:rPr lang="en-US" sz="1600" dirty="0" smtClean="0"/>
              <a:t>		S.D F8,-8(R1)</a:t>
            </a:r>
          </a:p>
          <a:p>
            <a:pPr>
              <a:buNone/>
            </a:pPr>
            <a:r>
              <a:rPr lang="en-US" sz="1600" dirty="0" smtClean="0"/>
              <a:t>		DADDUI R1,R1,#-32</a:t>
            </a:r>
          </a:p>
          <a:p>
            <a:pPr>
              <a:buNone/>
            </a:pPr>
            <a:r>
              <a:rPr lang="en-US" sz="1600" dirty="0" smtClean="0"/>
              <a:t>		S.D F12,16(R1)</a:t>
            </a:r>
          </a:p>
          <a:p>
            <a:pPr>
              <a:buNone/>
            </a:pPr>
            <a:r>
              <a:rPr lang="en-US" sz="1600" dirty="0" smtClean="0"/>
              <a:t>		S.D F16,8(R1)</a:t>
            </a:r>
          </a:p>
          <a:p>
            <a:pPr>
              <a:buNone/>
            </a:pPr>
            <a:r>
              <a:rPr lang="en-US" sz="1600" dirty="0" smtClean="0"/>
              <a:t>		BNE R1,R2,Loop</a:t>
            </a:r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793148" y="984024"/>
            <a:ext cx="233499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Compiler Techniques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smtClean="0"/>
              <a:t>Strip Mining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Unknown number of loop iterations?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Number of iterations = </a:t>
            </a:r>
            <a:r>
              <a:rPr lang="en-US" i="1" dirty="0" smtClean="0"/>
              <a:t>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Goal:  make </a:t>
            </a:r>
            <a:r>
              <a:rPr lang="en-US" i="1" dirty="0" smtClean="0"/>
              <a:t>k</a:t>
            </a:r>
            <a:r>
              <a:rPr lang="en-US" dirty="0" smtClean="0"/>
              <a:t> copies of the loop body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Generate pair of loops: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First executes </a:t>
            </a:r>
            <a:r>
              <a:rPr lang="en-US" i="1" dirty="0" smtClean="0"/>
              <a:t>n</a:t>
            </a:r>
            <a:r>
              <a:rPr lang="en-US" dirty="0" smtClean="0"/>
              <a:t> mod </a:t>
            </a:r>
            <a:r>
              <a:rPr lang="en-US" i="1" dirty="0" smtClean="0"/>
              <a:t>k</a:t>
            </a:r>
            <a:r>
              <a:rPr lang="en-US" dirty="0" smtClean="0"/>
              <a:t> times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Second executes </a:t>
            </a:r>
            <a:r>
              <a:rPr lang="en-US" i="1" dirty="0" smtClean="0"/>
              <a:t>n</a:t>
            </a:r>
            <a:r>
              <a:rPr lang="en-US" dirty="0" smtClean="0"/>
              <a:t> / </a:t>
            </a:r>
            <a:r>
              <a:rPr lang="en-US" i="1" dirty="0" smtClean="0"/>
              <a:t>k</a:t>
            </a:r>
            <a:r>
              <a:rPr lang="en-US" dirty="0" smtClean="0"/>
              <a:t> times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“Strip mining”</a:t>
            </a:r>
          </a:p>
          <a:p>
            <a:pPr lvl="2"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793148" y="984024"/>
            <a:ext cx="233499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Compiler Techniques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smtClean="0"/>
              <a:t>Branch Prediction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Basic 2-bit predictor: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For each branch: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Predict taken or not taken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If the prediction is wrong two consecutive times, change </a:t>
            </a:r>
            <a:r>
              <a:rPr lang="en-US" sz="1800" dirty="0" smtClean="0"/>
              <a:t>prediction</a:t>
            </a:r>
            <a:endParaRPr lang="en-US" sz="18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Correlating predictor: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Multiple 2-bit predictors for each branch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One for each possible combination of outcomes of preceding </a:t>
            </a:r>
            <a:r>
              <a:rPr lang="en-US" sz="2000" i="1" dirty="0" smtClean="0"/>
              <a:t>n</a:t>
            </a:r>
            <a:r>
              <a:rPr lang="en-US" sz="2000" dirty="0" smtClean="0"/>
              <a:t> branches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Local predictor: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Multiple 2-bit predictors for each branch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One for each possible combination of outcomes for the last </a:t>
            </a:r>
            <a:r>
              <a:rPr lang="en-US" sz="2000" i="1" dirty="0" smtClean="0"/>
              <a:t>n</a:t>
            </a:r>
            <a:r>
              <a:rPr lang="en-US" sz="2000" dirty="0" smtClean="0"/>
              <a:t> occurrences of this branch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Tournament predictor: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Combine correlating predictor with local predictor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957810" y="819364"/>
            <a:ext cx="2005677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Branch Prediction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smtClean="0"/>
              <a:t>Branch Prediction Performance</a:t>
            </a:r>
            <a:endParaRPr lang="en-AU" dirty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957810" y="819364"/>
            <a:ext cx="2005677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Branch Prediction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84213" y="1125538"/>
            <a:ext cx="8270875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endParaRPr lang="en-US" sz="2400" kern="0" dirty="0" smtClean="0">
              <a:solidFill>
                <a:srgbClr val="003399"/>
              </a:solidFill>
              <a:latin typeface="+mn-lt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endParaRPr lang="en-US" sz="2400" kern="0" dirty="0" smtClean="0">
              <a:solidFill>
                <a:srgbClr val="003399"/>
              </a:solidFill>
              <a:latin typeface="+mn-lt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endParaRPr lang="en-US" sz="2400" kern="0" dirty="0" smtClean="0">
              <a:solidFill>
                <a:srgbClr val="003399"/>
              </a:solidFill>
              <a:latin typeface="+mn-lt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endParaRPr lang="en-US" sz="2400" kern="0" dirty="0" smtClean="0">
              <a:solidFill>
                <a:srgbClr val="003399"/>
              </a:solidFill>
              <a:latin typeface="+mn-lt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endParaRPr lang="en-US" sz="2400" kern="0" dirty="0" smtClean="0">
              <a:solidFill>
                <a:srgbClr val="003399"/>
              </a:solidFill>
              <a:latin typeface="+mn-lt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Branch predictor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performance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+mn-lt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787499"/>
            <a:ext cx="8362950" cy="465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smtClean="0"/>
              <a:t>Dynamic Scheduling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Rearrange order of instructions to reduce stalls while maintaining data flow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Advantages: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Compiler doesn’t need to have knowledge of microarchitecture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Handles cases where dependencies are unknown at compile time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Disadvantage: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Substantial increase in hardware complexity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Complicates exceptions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957810" y="819364"/>
            <a:ext cx="2005677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Branch Prediction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smtClean="0"/>
              <a:t>Dynamic Scheduling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Dynamic scheduling implies: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Out-of-order execution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Out-of-order completion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Creates the possibility for WAR and WAW hazards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Tomasulo’s Approach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Tracks when operands are available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Introduces register renaming in hardware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Minimizes WAW and WAR hazards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957810" y="819364"/>
            <a:ext cx="2005677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Branch Prediction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smtClean="0"/>
              <a:t>Register Renaming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Example: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buNone/>
            </a:pPr>
            <a:r>
              <a:rPr lang="en-US" sz="2400" dirty="0" smtClean="0"/>
              <a:t>	DIV.D F0,F2,F4</a:t>
            </a:r>
          </a:p>
          <a:p>
            <a:pPr>
              <a:buNone/>
            </a:pPr>
            <a:r>
              <a:rPr lang="en-US" sz="2400" dirty="0" smtClean="0"/>
              <a:t>	ADD.D </a:t>
            </a:r>
            <a:r>
              <a:rPr lang="en-US" sz="2400" dirty="0" smtClean="0">
                <a:solidFill>
                  <a:srgbClr val="FF0000"/>
                </a:solidFill>
              </a:rPr>
              <a:t>F6</a:t>
            </a:r>
            <a:r>
              <a:rPr lang="en-US" sz="2400" dirty="0" smtClean="0"/>
              <a:t>,F0,F8</a:t>
            </a:r>
          </a:p>
          <a:p>
            <a:pPr>
              <a:buNone/>
            </a:pPr>
            <a:r>
              <a:rPr lang="en-US" sz="2400" dirty="0" smtClean="0"/>
              <a:t>	S.D F6,0(R1)</a:t>
            </a:r>
          </a:p>
          <a:p>
            <a:pPr>
              <a:buNone/>
            </a:pPr>
            <a:r>
              <a:rPr lang="en-US" sz="2400" dirty="0" smtClean="0"/>
              <a:t>	SUB.D F8,F10,F14</a:t>
            </a:r>
          </a:p>
          <a:p>
            <a:pPr>
              <a:buNone/>
            </a:pPr>
            <a:r>
              <a:rPr lang="en-US" sz="2400" dirty="0" smtClean="0"/>
              <a:t>	MUL.D </a:t>
            </a:r>
            <a:r>
              <a:rPr lang="en-US" sz="2400" dirty="0" smtClean="0">
                <a:solidFill>
                  <a:srgbClr val="FF0000"/>
                </a:solidFill>
              </a:rPr>
              <a:t>F6</a:t>
            </a:r>
            <a:r>
              <a:rPr lang="en-US" sz="2400" dirty="0" smtClean="0"/>
              <a:t>,F10,F8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+ name dependence with F6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957810" y="819364"/>
            <a:ext cx="2005677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Branch Prediction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3445024" y="2667000"/>
            <a:ext cx="890588" cy="857250"/>
          </a:xfrm>
          <a:custGeom>
            <a:avLst/>
            <a:gdLst>
              <a:gd name="connsiteX0" fmla="*/ 0 w 890588"/>
              <a:gd name="connsiteY0" fmla="*/ 0 h 857250"/>
              <a:gd name="connsiteX1" fmla="*/ 828675 w 890588"/>
              <a:gd name="connsiteY1" fmla="*/ 333375 h 857250"/>
              <a:gd name="connsiteX2" fmla="*/ 371475 w 890588"/>
              <a:gd name="connsiteY2" fmla="*/ 857250 h 857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90588" h="857250">
                <a:moveTo>
                  <a:pt x="0" y="0"/>
                </a:moveTo>
                <a:cubicBezTo>
                  <a:pt x="383381" y="95250"/>
                  <a:pt x="766763" y="190500"/>
                  <a:pt x="828675" y="333375"/>
                </a:cubicBezTo>
                <a:cubicBezTo>
                  <a:pt x="890588" y="476250"/>
                  <a:pt x="631031" y="666750"/>
                  <a:pt x="371475" y="85725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18459" y="2780928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3399"/>
                </a:solidFill>
                <a:latin typeface="+mn-lt"/>
              </a:rPr>
              <a:t>antidependence</a:t>
            </a:r>
            <a:endParaRPr lang="en-US" sz="2000" dirty="0" smtClean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2987824" y="3162300"/>
            <a:ext cx="1965325" cy="847725"/>
          </a:xfrm>
          <a:custGeom>
            <a:avLst/>
            <a:gdLst>
              <a:gd name="connsiteX0" fmla="*/ 0 w 1965325"/>
              <a:gd name="connsiteY0" fmla="*/ 0 h 847725"/>
              <a:gd name="connsiteX1" fmla="*/ 1847850 w 1965325"/>
              <a:gd name="connsiteY1" fmla="*/ 342900 h 847725"/>
              <a:gd name="connsiteX2" fmla="*/ 704850 w 1965325"/>
              <a:gd name="connsiteY2" fmla="*/ 847725 h 847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65325" h="847725">
                <a:moveTo>
                  <a:pt x="0" y="0"/>
                </a:moveTo>
                <a:cubicBezTo>
                  <a:pt x="865187" y="100806"/>
                  <a:pt x="1730375" y="201613"/>
                  <a:pt x="1847850" y="342900"/>
                </a:cubicBezTo>
                <a:cubicBezTo>
                  <a:pt x="1965325" y="484187"/>
                  <a:pt x="1335087" y="665956"/>
                  <a:pt x="704850" y="847725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94523" y="3356992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3399"/>
                </a:solidFill>
                <a:latin typeface="+mn-lt"/>
              </a:rPr>
              <a:t>antidependence</a:t>
            </a:r>
            <a:endParaRPr lang="en-US" sz="2000" dirty="0" smtClean="0">
              <a:solidFill>
                <a:srgbClr val="003399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Pipelining become universal technique in 1985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Overlaps execution of instructions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Exploits “Instruction Level Parallelism”</a:t>
            </a:r>
          </a:p>
          <a:p>
            <a:pPr lvl="1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Beyond this, there are two main approaches: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Hardware-based dynamic approaches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Used in server and desktop processors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Not used as extensively in PMP processors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Compiler-based static approaches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Not as successful outside of scientific applications</a:t>
            </a:r>
          </a:p>
          <a:p>
            <a:pPr lvl="2"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265583" y="511587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smtClean="0"/>
              <a:t>Register Renaming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Example: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buNone/>
            </a:pPr>
            <a:r>
              <a:rPr lang="en-US" sz="2400" dirty="0" smtClean="0"/>
              <a:t>	DIV.D F0,F2,F4</a:t>
            </a:r>
          </a:p>
          <a:p>
            <a:pPr>
              <a:buNone/>
            </a:pPr>
            <a:r>
              <a:rPr lang="en-US" sz="2400" dirty="0" smtClean="0"/>
              <a:t>	ADD.D </a:t>
            </a:r>
            <a:r>
              <a:rPr lang="en-US" sz="2400" dirty="0" smtClean="0">
                <a:solidFill>
                  <a:srgbClr val="FF0000"/>
                </a:solidFill>
              </a:rPr>
              <a:t>S</a:t>
            </a:r>
            <a:r>
              <a:rPr lang="en-US" sz="2400" dirty="0" smtClean="0"/>
              <a:t>,F0,F8</a:t>
            </a:r>
          </a:p>
          <a:p>
            <a:pPr>
              <a:buNone/>
            </a:pPr>
            <a:r>
              <a:rPr lang="en-US" sz="2400" dirty="0" smtClean="0"/>
              <a:t>	S.D </a:t>
            </a:r>
            <a:r>
              <a:rPr lang="en-US" sz="2400" dirty="0" smtClean="0">
                <a:solidFill>
                  <a:srgbClr val="FF0000"/>
                </a:solidFill>
              </a:rPr>
              <a:t>S</a:t>
            </a:r>
            <a:r>
              <a:rPr lang="en-US" sz="2400" dirty="0" smtClean="0"/>
              <a:t>,0(R1)</a:t>
            </a:r>
          </a:p>
          <a:p>
            <a:pPr>
              <a:buNone/>
            </a:pPr>
            <a:r>
              <a:rPr lang="en-US" sz="2400" dirty="0" smtClean="0"/>
              <a:t>	SUB.D </a:t>
            </a:r>
            <a:r>
              <a:rPr lang="en-US" sz="2400" dirty="0" smtClean="0">
                <a:solidFill>
                  <a:srgbClr val="00B050"/>
                </a:solidFill>
              </a:rPr>
              <a:t>T</a:t>
            </a:r>
            <a:r>
              <a:rPr lang="en-US" sz="2400" dirty="0" smtClean="0"/>
              <a:t>,F10,F14</a:t>
            </a:r>
          </a:p>
          <a:p>
            <a:pPr>
              <a:buNone/>
            </a:pPr>
            <a:r>
              <a:rPr lang="en-US" sz="2400" dirty="0" smtClean="0"/>
              <a:t>	MUL.D </a:t>
            </a:r>
            <a:r>
              <a:rPr lang="en-US" sz="2400" dirty="0" smtClean="0">
                <a:solidFill>
                  <a:srgbClr val="000099"/>
                </a:solidFill>
              </a:rPr>
              <a:t>F6,</a:t>
            </a:r>
            <a:r>
              <a:rPr lang="en-US" sz="2400" dirty="0" smtClean="0"/>
              <a:t>F10,</a:t>
            </a:r>
            <a:r>
              <a:rPr lang="en-US" sz="2400" dirty="0" smtClean="0">
                <a:solidFill>
                  <a:srgbClr val="00B050"/>
                </a:solidFill>
              </a:rPr>
              <a:t>T</a:t>
            </a:r>
          </a:p>
          <a:p>
            <a:pPr>
              <a:buNone/>
            </a:pPr>
            <a:endParaRPr lang="en-US" sz="2400" dirty="0" smtClean="0">
              <a:solidFill>
                <a:srgbClr val="00B050"/>
              </a:solidFill>
            </a:endParaRPr>
          </a:p>
          <a:p>
            <a:r>
              <a:rPr lang="en-US" sz="2400" dirty="0" smtClean="0"/>
              <a:t>Now only RAW hazards remain, which can be strictly ordered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957810" y="819364"/>
            <a:ext cx="2005677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Branch Prediction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smtClean="0"/>
              <a:t>Register Renaming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Register renaming is provided by reservation stations (RS)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Contains: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The instruction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Buffered operand values (when available)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Reservation station number of instruction providing the operand values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RS fetches and buffers an operand as soon as it becomes available (not necessarily involving register file)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Pending instructions designate the RS to which they will send their output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Result values broadcast on a result bus, called the common data bus (CDB)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Only the last output updates the register file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As instructions are issued, the register </a:t>
            </a:r>
            <a:r>
              <a:rPr lang="en-US" sz="2000" dirty="0" err="1" smtClean="0"/>
              <a:t>specifiers</a:t>
            </a:r>
            <a:r>
              <a:rPr lang="en-US" sz="2000" dirty="0" smtClean="0"/>
              <a:t> are renamed with the reservation station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May be more reservation stations than registers</a:t>
            </a:r>
          </a:p>
          <a:p>
            <a:pPr lvl="1">
              <a:lnSpc>
                <a:spcPct val="90000"/>
              </a:lnSpc>
            </a:pPr>
            <a:endParaRPr lang="en-US" sz="2000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957810" y="819364"/>
            <a:ext cx="2005677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Branch Prediction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1860004"/>
            <a:ext cx="5543550" cy="430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err="1" smtClean="0"/>
              <a:t>Tomasulo’s</a:t>
            </a:r>
            <a:r>
              <a:rPr lang="en-AU" dirty="0" smtClean="0"/>
              <a:t> Algorithm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Load and store buffers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Contain data and addresses, act like reservation stations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Top-level design: 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957810" y="819364"/>
            <a:ext cx="2005677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Branch Prediction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err="1" smtClean="0"/>
              <a:t>Tomasulo’s</a:t>
            </a:r>
            <a:r>
              <a:rPr lang="en-AU" dirty="0" smtClean="0"/>
              <a:t> Algorithm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Three Steps: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Issue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Get next instruction from FIFO queue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If available RS, issue the instruction to the RS with operand values if available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If operand values not available, stall the instruction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Execute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When operand becomes available, store it in any reservation stations waiting for it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When all operands are ready, issue the instruction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Loads and store maintained in program order through effective address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No instruction allowed to initiate execution until all branches that proceed it in program order have completed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Write result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Write result on CDB into reservation stations and store buffers</a:t>
            </a:r>
          </a:p>
          <a:p>
            <a:pPr lvl="3">
              <a:lnSpc>
                <a:spcPct val="90000"/>
              </a:lnSpc>
            </a:pPr>
            <a:r>
              <a:rPr lang="en-US" sz="1600" dirty="0" smtClean="0"/>
              <a:t>(Stores must wait until address and value are received)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957810" y="819364"/>
            <a:ext cx="2005677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Branch Prediction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smtClean="0"/>
              <a:t>Example</a:t>
            </a:r>
            <a:endParaRPr lang="en-AU" dirty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957810" y="819364"/>
            <a:ext cx="2005677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Branch Prediction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20143" y="990961"/>
            <a:ext cx="6304185" cy="5102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smtClean="0"/>
              <a:t>Hardware-Based Speculation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Execute instructions along predicted execution paths but only commit the results if prediction was correct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Instruction commit:  allowing an instruction to update the register file when instruction is no longer speculative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Need an additional piece of hardware to prevent any irrevocable action until an instruction commits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I.e. updating state or taking an execution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957810" y="819364"/>
            <a:ext cx="2005677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Branch Prediction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smtClean="0"/>
              <a:t>Reorder Buffer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Reorder buffer – holds the result of instruction between completion and commit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Four fields: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Instruction type:  branch/store/register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Destination field:  register number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Value field:  output value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Ready field:  completed execution?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Modify reservation stations: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Operand source is now reorder buffer instead of functional unit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957810" y="819364"/>
            <a:ext cx="2005677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Branch Prediction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smtClean="0"/>
              <a:t>Reorder Buffer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Register values and memory values are not written until an instruction commits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On </a:t>
            </a:r>
            <a:r>
              <a:rPr lang="en-US" dirty="0" err="1" smtClean="0"/>
              <a:t>misprediction</a:t>
            </a:r>
            <a:r>
              <a:rPr lang="en-US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Speculated entries in ROB are cleared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Exceptions: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Not recognized until it is ready to commit</a:t>
            </a:r>
          </a:p>
          <a:p>
            <a:pPr lvl="1">
              <a:lnSpc>
                <a:spcPct val="90000"/>
              </a:lnSpc>
              <a:buNone/>
            </a:pPr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957810" y="819364"/>
            <a:ext cx="2005677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Branch Prediction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71232"/>
            <a:ext cx="8281987" cy="646331"/>
          </a:xfrm>
        </p:spPr>
        <p:txBody>
          <a:bodyPr/>
          <a:lstStyle/>
          <a:p>
            <a:r>
              <a:rPr lang="en-AU" sz="3600" dirty="0" smtClean="0"/>
              <a:t>Multiple Issue and Static Scheduling</a:t>
            </a:r>
            <a:endParaRPr lang="en-AU" sz="3600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To achieve CPI &lt; 1, need to complete multiple instructions per clock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Solutions: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Statically scheduled superscalar processors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VLIW (very long instruction word) processors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dynamically scheduled superscalar processors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015247" y="1761930"/>
            <a:ext cx="3890809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Multiple Issue and Static Scheduling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71232"/>
            <a:ext cx="8281987" cy="646331"/>
          </a:xfrm>
        </p:spPr>
        <p:txBody>
          <a:bodyPr/>
          <a:lstStyle/>
          <a:p>
            <a:r>
              <a:rPr lang="en-AU" sz="3600" dirty="0" smtClean="0"/>
              <a:t>Multiple Issue</a:t>
            </a:r>
            <a:endParaRPr lang="en-AU" sz="3600" dirty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015247" y="1761930"/>
            <a:ext cx="3890809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Multiple Issue and Static Scheduling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124744"/>
            <a:ext cx="8077200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Instruction-Level Parallelism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When exploiting instruction-level parallelism, goal is to maximize CPI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Pipeline CPI =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Ideal pipeline CPI +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Structural stalls +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Data hazard stalls +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Control stalls</a:t>
            </a:r>
          </a:p>
          <a:p>
            <a:pPr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Parallelism with basic block is limited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Typical size of basic block = 3-6 instructions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Must optimize across branches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265583" y="511587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71232"/>
            <a:ext cx="8281987" cy="646331"/>
          </a:xfrm>
        </p:spPr>
        <p:txBody>
          <a:bodyPr/>
          <a:lstStyle/>
          <a:p>
            <a:r>
              <a:rPr lang="en-AU" sz="3600" dirty="0" smtClean="0"/>
              <a:t>VLIW Processors</a:t>
            </a:r>
            <a:endParaRPr lang="en-AU" sz="3600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Package multiple operations into one instruction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Example VLIW processor: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One integer instruction (or branch)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Two independent floating-point operations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Two independent memory references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Must be enough parallelism in code to fill the available slots</a:t>
            </a:r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015247" y="1761930"/>
            <a:ext cx="3890809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Multiple Issue and Static Scheduling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71232"/>
            <a:ext cx="8281987" cy="646331"/>
          </a:xfrm>
        </p:spPr>
        <p:txBody>
          <a:bodyPr/>
          <a:lstStyle/>
          <a:p>
            <a:r>
              <a:rPr lang="en-AU" sz="3600" dirty="0" smtClean="0"/>
              <a:t>VLIW Processors</a:t>
            </a:r>
            <a:endParaRPr lang="en-AU" sz="3600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Disadvantages: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Statically finding parallelism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Code size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No hazard detection hardware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Binary code compatibility</a:t>
            </a:r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015247" y="1761930"/>
            <a:ext cx="3890809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Multiple Issue and Static Scheduling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640"/>
            <a:ext cx="8281987" cy="461665"/>
          </a:xfrm>
        </p:spPr>
        <p:txBody>
          <a:bodyPr/>
          <a:lstStyle/>
          <a:p>
            <a:r>
              <a:rPr lang="en-AU" sz="2400" dirty="0" smtClean="0"/>
              <a:t>Dynamic Scheduling, Multiple Issue, and Speculation</a:t>
            </a:r>
            <a:endParaRPr lang="en-AU" sz="2400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Modern microarchitectures: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Dynamic scheduling + multiple issue + speculation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Two approaches: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Assign reservation stations and update pipeline control table in half clock cycles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Only supports 2 instructions/clock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Design logic to handle any possible dependencies between the instructions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Hybrid approaches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Issue logic can become bottleneck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6156047" y="2621139"/>
            <a:ext cx="560922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Dynamic Scheduling, Multiple Issue, and Speculation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6156047" y="2621139"/>
            <a:ext cx="560922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Dynamic Scheduling, Multiple Issue, and Speculation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Design</a:t>
            </a:r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04913" y="823913"/>
            <a:ext cx="6734175" cy="521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Limit the number of instructions of a given class that can be issued in a “bundle”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I.e. on FP, one integer, one load, one store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Examine all the dependencies </a:t>
            </a:r>
            <a:r>
              <a:rPr lang="en-US" dirty="0" err="1" smtClean="0"/>
              <a:t>amoung</a:t>
            </a:r>
            <a:r>
              <a:rPr lang="en-US" dirty="0" smtClean="0"/>
              <a:t> the instructions in the bundle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If dependencies exist in bundle, encode them in reservation stations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Also need multiple completion/commit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6156047" y="2621139"/>
            <a:ext cx="560922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Dynamic Scheduling, Multiple Issue, and Speculation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Issue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pt-BR" sz="2400" dirty="0" smtClean="0"/>
              <a:t>Loop:	LD R2,0(R1)		;R2=array element</a:t>
            </a:r>
          </a:p>
          <a:p>
            <a:pPr>
              <a:buNone/>
            </a:pPr>
            <a:r>
              <a:rPr lang="pt-BR" sz="2400" dirty="0" smtClean="0"/>
              <a:t>		DADDIU R2,R2,#1	;increment R2</a:t>
            </a:r>
          </a:p>
          <a:p>
            <a:pPr>
              <a:buNone/>
            </a:pPr>
            <a:r>
              <a:rPr lang="en-US" sz="2400" dirty="0" smtClean="0"/>
              <a:t>		SD R2,0(R1)		;store result</a:t>
            </a:r>
          </a:p>
          <a:p>
            <a:pPr>
              <a:buNone/>
            </a:pPr>
            <a:r>
              <a:rPr lang="pt-BR" sz="2400" dirty="0" smtClean="0"/>
              <a:t>		DADDIU R1,R1,#8	;increment pointer</a:t>
            </a:r>
          </a:p>
          <a:p>
            <a:pPr>
              <a:buNone/>
            </a:pPr>
            <a:r>
              <a:rPr lang="en-US" sz="2400" dirty="0" smtClean="0"/>
              <a:t>		BNE R2,R3,LOOP	;branch if not last element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6156047" y="2621139"/>
            <a:ext cx="560922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Dynamic Scheduling, Multiple Issue, and Speculation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6156047" y="2621139"/>
            <a:ext cx="560922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Dynamic Scheduling, Multiple Issue, and Speculation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(No Speculation)</a:t>
            </a:r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919163"/>
            <a:ext cx="8124825" cy="501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6156047" y="2621139"/>
            <a:ext cx="560922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Dynamic Scheduling, Multiple Issue, and Speculation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938213"/>
            <a:ext cx="8229600" cy="498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high instruction bandwidth!</a:t>
            </a:r>
          </a:p>
          <a:p>
            <a:pPr lvl="1"/>
            <a:r>
              <a:rPr lang="en-US" sz="2000" dirty="0" smtClean="0"/>
              <a:t>Branch-Target buffers</a:t>
            </a:r>
          </a:p>
          <a:p>
            <a:pPr lvl="2"/>
            <a:r>
              <a:rPr lang="en-US" sz="1600" dirty="0" smtClean="0"/>
              <a:t>Next PC prediction buffer, indexed by current PC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5952920" y="2824272"/>
            <a:ext cx="6015493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Adv. Techniques for Instruction Delivery and Speculation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Branch-Target Buffer</a:t>
            </a:r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708920"/>
            <a:ext cx="4252807" cy="290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2276872"/>
            <a:ext cx="3656062" cy="3853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Optimization:</a:t>
            </a:r>
          </a:p>
          <a:p>
            <a:pPr lvl="1"/>
            <a:r>
              <a:rPr lang="en-US" dirty="0" smtClean="0"/>
              <a:t>Larger branch-target buffer</a:t>
            </a:r>
          </a:p>
          <a:p>
            <a:pPr lvl="1"/>
            <a:r>
              <a:rPr lang="en-US" dirty="0" smtClean="0"/>
              <a:t>Add target instruction into buffer to deal with longer decoding time required by larger buffer</a:t>
            </a:r>
          </a:p>
          <a:p>
            <a:pPr lvl="1"/>
            <a:r>
              <a:rPr lang="en-US" dirty="0" smtClean="0"/>
              <a:t>“Branch folding”</a:t>
            </a:r>
          </a:p>
          <a:p>
            <a:pPr lvl="1"/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5952920" y="2824272"/>
            <a:ext cx="6015493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Adv. Techniques for Instruction Delivery and Speculation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Branch Folding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Dependence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Loop-Level Parallelism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Unroll loop statically or dynamically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Use SIMD (vector processors and GPUs)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Challenges: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Data dependency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Instruction </a:t>
            </a:r>
            <a:r>
              <a:rPr lang="en-US" sz="2000" i="1" dirty="0" smtClean="0"/>
              <a:t>j</a:t>
            </a:r>
            <a:r>
              <a:rPr lang="en-US" sz="2000" dirty="0" smtClean="0"/>
              <a:t> is data dependent on instruction </a:t>
            </a:r>
            <a:r>
              <a:rPr lang="en-US" sz="2000" i="1" dirty="0" err="1" smtClean="0"/>
              <a:t>i</a:t>
            </a:r>
            <a:r>
              <a:rPr lang="en-US" sz="2000" dirty="0" smtClean="0"/>
              <a:t> if</a:t>
            </a:r>
          </a:p>
          <a:p>
            <a:pPr lvl="3">
              <a:lnSpc>
                <a:spcPct val="90000"/>
              </a:lnSpc>
            </a:pPr>
            <a:r>
              <a:rPr lang="en-US" sz="1800" dirty="0" smtClean="0"/>
              <a:t>Instruction </a:t>
            </a:r>
            <a:r>
              <a:rPr lang="en-US" sz="1800" i="1" dirty="0" err="1" smtClean="0"/>
              <a:t>i</a:t>
            </a:r>
            <a:r>
              <a:rPr lang="en-US" sz="1800" dirty="0" smtClean="0"/>
              <a:t> produces a result that may be used by instruction </a:t>
            </a:r>
            <a:r>
              <a:rPr lang="en-US" sz="1800" i="1" dirty="0" smtClean="0"/>
              <a:t>j</a:t>
            </a:r>
          </a:p>
          <a:p>
            <a:pPr lvl="3">
              <a:lnSpc>
                <a:spcPct val="90000"/>
              </a:lnSpc>
            </a:pPr>
            <a:r>
              <a:rPr lang="en-US" sz="1800" dirty="0" smtClean="0"/>
              <a:t>Instruction </a:t>
            </a:r>
            <a:r>
              <a:rPr lang="en-US" sz="1800" i="1" dirty="0" smtClean="0"/>
              <a:t>j</a:t>
            </a:r>
            <a:r>
              <a:rPr lang="en-US" sz="1800" dirty="0" smtClean="0"/>
              <a:t> is data dependent on instruction </a:t>
            </a:r>
            <a:r>
              <a:rPr lang="en-US" sz="1800" i="1" dirty="0" smtClean="0"/>
              <a:t>k</a:t>
            </a:r>
            <a:r>
              <a:rPr lang="en-US" sz="1800" dirty="0" smtClean="0"/>
              <a:t> and instruction </a:t>
            </a:r>
            <a:r>
              <a:rPr lang="en-US" sz="1800" i="1" dirty="0" smtClean="0"/>
              <a:t>k</a:t>
            </a:r>
            <a:r>
              <a:rPr lang="en-US" sz="1800" dirty="0" smtClean="0"/>
              <a:t> is data dependent on instruction </a:t>
            </a:r>
            <a:r>
              <a:rPr lang="en-US" sz="1800" i="1" dirty="0" err="1" smtClean="0"/>
              <a:t>i</a:t>
            </a:r>
            <a:endParaRPr lang="en-US" sz="1800" i="1" dirty="0" smtClean="0"/>
          </a:p>
          <a:p>
            <a:pPr lvl="3">
              <a:lnSpc>
                <a:spcPct val="90000"/>
              </a:lnSpc>
            </a:pPr>
            <a:endParaRPr lang="en-US" sz="1800" i="1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Dependent instructions cannot be executed simultaneously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265583" y="511587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992243" cy="5111750"/>
          </a:xfrm>
        </p:spPr>
        <p:txBody>
          <a:bodyPr/>
          <a:lstStyle/>
          <a:p>
            <a:r>
              <a:rPr lang="en-US" dirty="0" smtClean="0"/>
              <a:t>Most unconditional branches come from function returns</a:t>
            </a:r>
          </a:p>
          <a:p>
            <a:r>
              <a:rPr lang="en-US" dirty="0" smtClean="0"/>
              <a:t>The same procedure can be called from multiple sites</a:t>
            </a:r>
          </a:p>
          <a:p>
            <a:pPr lvl="1"/>
            <a:r>
              <a:rPr lang="en-US" dirty="0" smtClean="0"/>
              <a:t>Causes the buffer to potentially forget about the return address from previous calls</a:t>
            </a:r>
          </a:p>
          <a:p>
            <a:r>
              <a:rPr lang="en-US" dirty="0" smtClean="0"/>
              <a:t>Create return address buffer organized as a stack</a:t>
            </a:r>
          </a:p>
          <a:p>
            <a:pPr lvl="1"/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5952920" y="2824272"/>
            <a:ext cx="6015493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Adv. Techniques for Instruction Delivery and Speculation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 Address Predictor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992243" cy="5111750"/>
          </a:xfrm>
        </p:spPr>
        <p:txBody>
          <a:bodyPr/>
          <a:lstStyle/>
          <a:p>
            <a:r>
              <a:rPr lang="en-US" dirty="0" smtClean="0"/>
              <a:t>Design monolithic unit that performs:</a:t>
            </a:r>
          </a:p>
          <a:p>
            <a:pPr lvl="1"/>
            <a:r>
              <a:rPr lang="en-US" dirty="0" smtClean="0"/>
              <a:t>Branch prediction</a:t>
            </a:r>
          </a:p>
          <a:p>
            <a:pPr lvl="1"/>
            <a:r>
              <a:rPr lang="en-US" dirty="0" smtClean="0"/>
              <a:t>Instruction </a:t>
            </a:r>
            <a:r>
              <a:rPr lang="en-US" dirty="0" err="1" smtClean="0"/>
              <a:t>prefetch</a:t>
            </a:r>
            <a:endParaRPr lang="en-US" dirty="0" smtClean="0"/>
          </a:p>
          <a:p>
            <a:pPr lvl="2"/>
            <a:r>
              <a:rPr lang="en-US" dirty="0" smtClean="0"/>
              <a:t>Fetch ahead</a:t>
            </a:r>
          </a:p>
          <a:p>
            <a:pPr lvl="1"/>
            <a:r>
              <a:rPr lang="en-US" dirty="0" smtClean="0"/>
              <a:t>Instruction memory access and buffering</a:t>
            </a:r>
          </a:p>
          <a:p>
            <a:pPr lvl="2"/>
            <a:r>
              <a:rPr lang="en-US" dirty="0" smtClean="0"/>
              <a:t>Deal with crossing cache lines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5952920" y="2824272"/>
            <a:ext cx="6015493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Adv. Techniques for Instruction Delivery and Speculation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Integrated Instruction Fetch Unit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992243" cy="5111750"/>
          </a:xfrm>
        </p:spPr>
        <p:txBody>
          <a:bodyPr/>
          <a:lstStyle/>
          <a:p>
            <a:r>
              <a:rPr lang="en-US" sz="2400" dirty="0" smtClean="0"/>
              <a:t>Register renaming vs. reorder buffers</a:t>
            </a:r>
          </a:p>
          <a:p>
            <a:pPr lvl="1"/>
            <a:r>
              <a:rPr lang="en-US" sz="2000" dirty="0" smtClean="0"/>
              <a:t>Instead of virtual registers from reservation stations and reorder buffer, create a single register pool</a:t>
            </a:r>
          </a:p>
          <a:p>
            <a:pPr lvl="2"/>
            <a:r>
              <a:rPr lang="en-US" sz="1800" dirty="0" smtClean="0"/>
              <a:t>Contains visible registers and virtual registers</a:t>
            </a:r>
          </a:p>
          <a:p>
            <a:pPr lvl="1"/>
            <a:r>
              <a:rPr lang="en-US" sz="2000" dirty="0" smtClean="0"/>
              <a:t>Use hardware-based map to rename registers during issue</a:t>
            </a:r>
          </a:p>
          <a:p>
            <a:pPr lvl="1"/>
            <a:r>
              <a:rPr lang="en-US" sz="2000" dirty="0" smtClean="0"/>
              <a:t>WAW and WAR hazards are avoided</a:t>
            </a:r>
          </a:p>
          <a:p>
            <a:pPr lvl="1"/>
            <a:r>
              <a:rPr lang="en-US" sz="2000" dirty="0" smtClean="0"/>
              <a:t>Speculation recovery occurs by copying during commit</a:t>
            </a:r>
          </a:p>
          <a:p>
            <a:pPr lvl="1"/>
            <a:r>
              <a:rPr lang="en-US" sz="2000" dirty="0" smtClean="0"/>
              <a:t>Still need a ROB-like queue to update table in order</a:t>
            </a:r>
          </a:p>
          <a:p>
            <a:pPr lvl="1"/>
            <a:r>
              <a:rPr lang="en-US" sz="2000" dirty="0" smtClean="0"/>
              <a:t>Simplifies commit:</a:t>
            </a:r>
          </a:p>
          <a:p>
            <a:pPr lvl="2"/>
            <a:r>
              <a:rPr lang="en-US" sz="1600" dirty="0" smtClean="0"/>
              <a:t>Record that mapping between architectural register and physical register is no longer speculative</a:t>
            </a:r>
          </a:p>
          <a:p>
            <a:pPr lvl="2"/>
            <a:r>
              <a:rPr lang="en-US" sz="1600" dirty="0" smtClean="0"/>
              <a:t>Free up physical register used to hold older value</a:t>
            </a:r>
          </a:p>
          <a:p>
            <a:pPr lvl="2"/>
            <a:r>
              <a:rPr lang="en-US" sz="1600" dirty="0" smtClean="0"/>
              <a:t>In other words:  SWAP physical registers on commit</a:t>
            </a:r>
          </a:p>
          <a:p>
            <a:pPr lvl="1"/>
            <a:r>
              <a:rPr lang="en-US" sz="2000" dirty="0" smtClean="0"/>
              <a:t>Physical register de-allocation is more difficult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5952920" y="2824272"/>
            <a:ext cx="6015493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Adv. Techniques for Instruction Delivery and Speculation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 Renaming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992243" cy="5111750"/>
          </a:xfrm>
        </p:spPr>
        <p:txBody>
          <a:bodyPr/>
          <a:lstStyle/>
          <a:p>
            <a:r>
              <a:rPr lang="en-US" dirty="0" smtClean="0"/>
              <a:t>Combining instruction issue with register renaming:</a:t>
            </a:r>
          </a:p>
          <a:p>
            <a:pPr lvl="1"/>
            <a:r>
              <a:rPr lang="en-US" dirty="0" smtClean="0"/>
              <a:t>Issue logic pre-reserves enough physical registers for the bundle (fixed number?)</a:t>
            </a:r>
          </a:p>
          <a:p>
            <a:pPr lvl="1"/>
            <a:r>
              <a:rPr lang="en-US" dirty="0" smtClean="0"/>
              <a:t>Issue logic finds dependencies within bundle, maps registers as necessary</a:t>
            </a:r>
          </a:p>
          <a:p>
            <a:pPr lvl="1"/>
            <a:r>
              <a:rPr lang="en-US" dirty="0" smtClean="0"/>
              <a:t>Issue logic finds dependencies between current bundle and already in-flight bundles, maps registers as necessary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5952920" y="2824272"/>
            <a:ext cx="6015493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Adv. Techniques for Instruction Delivery and Speculation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Integrated Issue and Renaming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992243" cy="5111750"/>
          </a:xfrm>
        </p:spPr>
        <p:txBody>
          <a:bodyPr/>
          <a:lstStyle/>
          <a:p>
            <a:r>
              <a:rPr lang="en-US" dirty="0" smtClean="0"/>
              <a:t>How much to speculate</a:t>
            </a:r>
          </a:p>
          <a:p>
            <a:pPr lvl="1"/>
            <a:r>
              <a:rPr lang="en-US" dirty="0" err="1" smtClean="0"/>
              <a:t>Mis</a:t>
            </a:r>
            <a:r>
              <a:rPr lang="en-US" dirty="0" smtClean="0"/>
              <a:t>-speculation degrades performance and power relative to no speculation</a:t>
            </a:r>
          </a:p>
          <a:p>
            <a:pPr lvl="2"/>
            <a:r>
              <a:rPr lang="en-US" dirty="0" smtClean="0"/>
              <a:t>May cause additional misses (cache, TLB)</a:t>
            </a:r>
          </a:p>
          <a:p>
            <a:pPr lvl="1"/>
            <a:r>
              <a:rPr lang="en-US" dirty="0" smtClean="0"/>
              <a:t>Prevent speculative code from causing higher costing misses (e.g. L2)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Speculating through multiple branches</a:t>
            </a:r>
          </a:p>
          <a:p>
            <a:pPr lvl="1"/>
            <a:r>
              <a:rPr lang="en-US" dirty="0" smtClean="0"/>
              <a:t>Complicates speculation recovery</a:t>
            </a:r>
          </a:p>
          <a:p>
            <a:pPr lvl="1"/>
            <a:r>
              <a:rPr lang="en-US" dirty="0" smtClean="0"/>
              <a:t>No processor can resolve multiple branches per cycle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5952920" y="2824272"/>
            <a:ext cx="6015493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Adv. Techniques for Instruction Delivery and Speculation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Much?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992243" cy="5111750"/>
          </a:xfrm>
        </p:spPr>
        <p:txBody>
          <a:bodyPr/>
          <a:lstStyle/>
          <a:p>
            <a:r>
              <a:rPr lang="en-US" dirty="0" smtClean="0"/>
              <a:t>Speculation and energy efficiency</a:t>
            </a:r>
          </a:p>
          <a:p>
            <a:pPr lvl="1"/>
            <a:r>
              <a:rPr lang="en-US" dirty="0" smtClean="0"/>
              <a:t>Note:  speculation is only energy efficient when it significantly improves performance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Value prediction</a:t>
            </a:r>
          </a:p>
          <a:p>
            <a:pPr lvl="1"/>
            <a:r>
              <a:rPr lang="en-US" dirty="0" smtClean="0"/>
              <a:t>Uses:</a:t>
            </a:r>
          </a:p>
          <a:p>
            <a:pPr lvl="2"/>
            <a:r>
              <a:rPr lang="en-US" dirty="0" smtClean="0"/>
              <a:t>Loads that load from a constant pool</a:t>
            </a:r>
          </a:p>
          <a:p>
            <a:pPr lvl="2"/>
            <a:r>
              <a:rPr lang="en-US" dirty="0" smtClean="0"/>
              <a:t>Instruction that produces a value from a small set of values</a:t>
            </a:r>
          </a:p>
          <a:p>
            <a:pPr lvl="1"/>
            <a:r>
              <a:rPr lang="en-US" dirty="0" smtClean="0"/>
              <a:t>Not been incorporated into modern processors</a:t>
            </a:r>
          </a:p>
          <a:p>
            <a:pPr lvl="1"/>
            <a:r>
              <a:rPr lang="en-US" dirty="0" smtClean="0"/>
              <a:t>Similar idea--</a:t>
            </a:r>
            <a:r>
              <a:rPr lang="en-US" i="1" dirty="0" smtClean="0"/>
              <a:t>address aliasing prediction</a:t>
            </a:r>
            <a:r>
              <a:rPr lang="en-US" dirty="0" smtClean="0"/>
              <a:t>--is used on some processors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5952920" y="2824272"/>
            <a:ext cx="6015493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Adv. Techniques for Instruction Delivery and Speculation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Efficiency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Dependence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Dependencies are a property of programs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Pipeline organization determines if dependence is detected and if it causes a stall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Data dependence conveys: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Possibility of a hazard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Order in which results must be calculated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Upper bound on exploitable instruction level parallelism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Dependencies that flow through memory locations are difficult to detect</a:t>
            </a:r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265583" y="511587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 Dependence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Two instructions use the same name but no flow of information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Not a true data dependence, </a:t>
            </a:r>
            <a:r>
              <a:rPr lang="en-US" sz="2400" i="1" dirty="0" smtClean="0"/>
              <a:t>but is a problem when reordering instructions</a:t>
            </a:r>
          </a:p>
          <a:p>
            <a:pPr lvl="1">
              <a:lnSpc>
                <a:spcPct val="90000"/>
              </a:lnSpc>
            </a:pPr>
            <a:r>
              <a:rPr lang="en-US" sz="2400" i="1" dirty="0" err="1" smtClean="0"/>
              <a:t>Antidependence</a:t>
            </a:r>
            <a:r>
              <a:rPr lang="en-US" sz="2400" dirty="0" smtClean="0"/>
              <a:t>:  instruction j writes a register or memory location that instruction </a:t>
            </a:r>
            <a:r>
              <a:rPr lang="en-US" sz="2400" dirty="0" err="1" smtClean="0"/>
              <a:t>i</a:t>
            </a:r>
            <a:r>
              <a:rPr lang="en-US" sz="2400" dirty="0" smtClean="0"/>
              <a:t> reads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Initial ordering (</a:t>
            </a:r>
            <a:r>
              <a:rPr lang="en-US" sz="2000" dirty="0" err="1" smtClean="0"/>
              <a:t>i</a:t>
            </a:r>
            <a:r>
              <a:rPr lang="en-US" sz="2000" dirty="0" smtClean="0"/>
              <a:t> before j) must be preserved</a:t>
            </a:r>
          </a:p>
          <a:p>
            <a:pPr lvl="1">
              <a:lnSpc>
                <a:spcPct val="90000"/>
              </a:lnSpc>
            </a:pPr>
            <a:r>
              <a:rPr lang="en-US" sz="2400" i="1" dirty="0" smtClean="0"/>
              <a:t>Output dependence</a:t>
            </a:r>
            <a:r>
              <a:rPr lang="en-US" sz="2400" dirty="0" smtClean="0"/>
              <a:t>:  instruction </a:t>
            </a:r>
            <a:r>
              <a:rPr lang="en-US" sz="2400" dirty="0" err="1" smtClean="0"/>
              <a:t>i</a:t>
            </a:r>
            <a:r>
              <a:rPr lang="en-US" sz="2400" dirty="0" smtClean="0"/>
              <a:t> and instruction j write the same register or memory location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Ordering must be preserved</a:t>
            </a:r>
          </a:p>
          <a:p>
            <a:pPr lvl="2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To resolve, use renaming techniques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265583" y="511587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Other Factors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Data Hazards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Read after write (RAW)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Write after write (WAW)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Write after read (WAR)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Control Dependence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Ordering of instruction </a:t>
            </a:r>
            <a:r>
              <a:rPr lang="en-US" sz="2400" dirty="0" err="1" smtClean="0"/>
              <a:t>i</a:t>
            </a:r>
            <a:r>
              <a:rPr lang="en-US" sz="2400" dirty="0" smtClean="0"/>
              <a:t> with respect to a branch instruction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Instruction control dependent on a branch cannot be moved before the branch so that its execution is no longer controller by the branch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An instruction not control dependent on a branch cannot be moved after the branch so that its execution is controlled by the branch</a:t>
            </a:r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265583" y="511587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Examples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08549" y="909514"/>
            <a:ext cx="4967907" cy="5111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OR instruction dependent on DADDU and DSUBU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Assume R4 isn’t used after skip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Possible to move DSUBU before the branch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265583" y="511587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95536" y="908720"/>
            <a:ext cx="3096344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buFont typeface="Arial" pitchFamily="34" charset="0"/>
              <a:buChar char="•"/>
              <a:tabLst/>
              <a:defRPr/>
            </a:pPr>
            <a:r>
              <a:rPr kumimoji="0" lang="en-US" sz="2400" b="0" i="0" u="sng" strike="noStrike" kern="0" cap="none" spc="0" normalizeH="0" baseline="0" noProof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</a:t>
            </a:r>
            <a:r>
              <a:rPr kumimoji="0" lang="en-US" sz="2400" b="0" i="0" u="sng" strike="noStrike" kern="0" cap="none" spc="0" normalizeH="0" noProof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1:</a:t>
            </a:r>
            <a:endParaRPr kumimoji="0" lang="en-US" sz="2400" b="0" i="0" u="sng" strike="noStrike" kern="0" cap="none" spc="0" normalizeH="0" baseline="0" noProof="0" dirty="0" smtClean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DADDU R1,R2,R3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r>
              <a:rPr lang="en-US" sz="2000" kern="0" dirty="0" smtClean="0">
                <a:solidFill>
                  <a:srgbClr val="003399"/>
                </a:solidFill>
                <a:latin typeface="+mn-lt"/>
              </a:rPr>
              <a:t>	BEQZ R4,L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DSUBU R1,R1,R6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r>
              <a:rPr lang="en-US" sz="2000" kern="0" dirty="0" smtClean="0">
                <a:solidFill>
                  <a:srgbClr val="003399"/>
                </a:solidFill>
                <a:latin typeface="+mn-lt"/>
              </a:rPr>
              <a:t>L:	…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OR R7,R1,R8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endParaRPr lang="en-US" sz="2000" kern="0" dirty="0" smtClean="0">
              <a:solidFill>
                <a:srgbClr val="003399"/>
              </a:solidFill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buFont typeface="Arial" pitchFamily="34" charset="0"/>
              <a:buChar char="•"/>
              <a:tabLst/>
              <a:defRPr/>
            </a:pPr>
            <a:r>
              <a:rPr lang="en-US" sz="2400" u="sng" kern="0" dirty="0" smtClean="0">
                <a:solidFill>
                  <a:srgbClr val="003399"/>
                </a:solidFill>
                <a:latin typeface="+mn-lt"/>
              </a:rPr>
              <a:t>Example 2: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r>
              <a:rPr lang="en-US" sz="2000" kern="0" noProof="0" dirty="0" smtClean="0">
                <a:solidFill>
                  <a:srgbClr val="003399"/>
                </a:solidFill>
                <a:latin typeface="+mn-lt"/>
              </a:rPr>
              <a:t>	DADDU R1,R2,R3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r>
              <a:rPr kumimoji="0" lang="en-US" sz="2000" b="0" i="0" u="none" strike="noStrike" kern="0" cap="none" spc="0" normalizeH="0" baseline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BEQZ R12,skip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r>
              <a:rPr lang="en-US" sz="2000" kern="0" noProof="0" dirty="0" smtClean="0">
                <a:solidFill>
                  <a:srgbClr val="003399"/>
                </a:solidFill>
                <a:latin typeface="+mn-lt"/>
              </a:rPr>
              <a:t>	DSUBU R4,R5,R6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r>
              <a:rPr kumimoji="0" lang="en-US" sz="2000" b="0" i="0" u="none" strike="noStrike" kern="0" cap="none" spc="0" normalizeH="0" baseline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DADDU R5,R4,R9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r>
              <a:rPr lang="en-US" sz="2000" kern="0" noProof="0" dirty="0" smtClean="0">
                <a:solidFill>
                  <a:srgbClr val="003399"/>
                </a:solidFill>
                <a:latin typeface="+mn-lt"/>
              </a:rPr>
              <a:t>skip: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r>
              <a:rPr kumimoji="0" lang="en-US" sz="2000" b="0" i="0" u="none" strike="noStrike" kern="0" cap="none" spc="0" normalizeH="0" baseline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OR</a:t>
            </a:r>
            <a:r>
              <a:rPr kumimoji="0" lang="en-US" sz="2000" b="0" i="0" u="none" strike="noStrike" kern="0" cap="none" spc="0" normalizeH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R7,R8,R9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32788"/>
            <a:ext cx="8281987" cy="584775"/>
          </a:xfrm>
        </p:spPr>
        <p:txBody>
          <a:bodyPr/>
          <a:lstStyle/>
          <a:p>
            <a:r>
              <a:rPr lang="en-AU" sz="3200" dirty="0" smtClean="0"/>
              <a:t>Compiler Techniques for Exposing ILP</a:t>
            </a:r>
            <a:endParaRPr lang="en-AU" sz="3200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Pipeline scheduling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Separate dependent instruction from the source instruction by the pipeline latency of the source instruction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Example:</a:t>
            </a:r>
          </a:p>
          <a:p>
            <a:pPr lvl="1">
              <a:lnSpc>
                <a:spcPct val="90000"/>
              </a:lnSpc>
              <a:buNone/>
            </a:pPr>
            <a:r>
              <a:rPr lang="en-US" dirty="0" smtClean="0"/>
              <a:t>for (</a:t>
            </a:r>
            <a:r>
              <a:rPr lang="en-US" dirty="0" err="1" smtClean="0"/>
              <a:t>i</a:t>
            </a:r>
            <a:r>
              <a:rPr lang="en-US" dirty="0" smtClean="0"/>
              <a:t>=999; </a:t>
            </a:r>
            <a:r>
              <a:rPr lang="en-US" dirty="0" err="1" smtClean="0"/>
              <a:t>i</a:t>
            </a:r>
            <a:r>
              <a:rPr lang="en-US" dirty="0" smtClean="0"/>
              <a:t>&gt;=0; </a:t>
            </a:r>
            <a:r>
              <a:rPr lang="en-US" dirty="0" err="1" smtClean="0"/>
              <a:t>i</a:t>
            </a:r>
            <a:r>
              <a:rPr lang="en-US" dirty="0" smtClean="0"/>
              <a:t>=i-1)</a:t>
            </a:r>
          </a:p>
          <a:p>
            <a:pPr lvl="1">
              <a:lnSpc>
                <a:spcPct val="90000"/>
              </a:lnSpc>
              <a:buNone/>
            </a:pPr>
            <a:r>
              <a:rPr lang="en-US" dirty="0" smtClean="0"/>
              <a:t>  x[</a:t>
            </a:r>
            <a:r>
              <a:rPr lang="en-US" dirty="0" err="1" smtClean="0"/>
              <a:t>i</a:t>
            </a:r>
            <a:r>
              <a:rPr lang="en-US" dirty="0" smtClean="0"/>
              <a:t>] = x[</a:t>
            </a:r>
            <a:r>
              <a:rPr lang="en-US" dirty="0" err="1" smtClean="0"/>
              <a:t>i</a:t>
            </a:r>
            <a:r>
              <a:rPr lang="en-US" dirty="0" smtClean="0"/>
              <a:t>] + s;</a:t>
            </a:r>
          </a:p>
          <a:p>
            <a:pPr lvl="1">
              <a:lnSpc>
                <a:spcPct val="90000"/>
              </a:lnSpc>
              <a:buNone/>
            </a:pPr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793148" y="984024"/>
            <a:ext cx="233499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Compiler Techniques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054946"/>
            <a:ext cx="7267575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d4e">
  <a:themeElements>
    <a:clrScheme name="1_cod4e 7">
      <a:dk1>
        <a:srgbClr val="000000"/>
      </a:dk1>
      <a:lt1>
        <a:srgbClr val="FFFFFF"/>
      </a:lt1>
      <a:dk2>
        <a:srgbClr val="0039A6"/>
      </a:dk2>
      <a:lt2>
        <a:srgbClr val="808080"/>
      </a:lt2>
      <a:accent1>
        <a:srgbClr val="9FCAD3"/>
      </a:accent1>
      <a:accent2>
        <a:srgbClr val="C0C0C0"/>
      </a:accent2>
      <a:accent3>
        <a:srgbClr val="FFFFFF"/>
      </a:accent3>
      <a:accent4>
        <a:srgbClr val="000000"/>
      </a:accent4>
      <a:accent5>
        <a:srgbClr val="CDE1E6"/>
      </a:accent5>
      <a:accent6>
        <a:srgbClr val="AEAEAE"/>
      </a:accent6>
      <a:hlink>
        <a:srgbClr val="91AFBF"/>
      </a:hlink>
      <a:folHlink>
        <a:srgbClr val="ECEAAC"/>
      </a:folHlink>
    </a:clrScheme>
    <a:fontScheme name="1_cod4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60000"/>
          <a:buFont typeface="Wingdings" pitchFamily="2" charset="2"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60000"/>
          <a:buFont typeface="Wingdings" pitchFamily="2" charset="2"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lnDef>
  </a:objectDefaults>
  <a:extraClrSchemeLst>
    <a:extraClrScheme>
      <a:clrScheme name="1_cod4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d4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d4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d4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d4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d4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d4e 7">
        <a:dk1>
          <a:srgbClr val="000000"/>
        </a:dk1>
        <a:lt1>
          <a:srgbClr val="FFFFFF"/>
        </a:lt1>
        <a:dk2>
          <a:srgbClr val="0039A6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cod4e</Template>
  <TotalTime>24463</TotalTime>
  <Words>3262</Words>
  <Application>Microsoft Office PowerPoint</Application>
  <PresentationFormat>On-screen Show (4:3)</PresentationFormat>
  <Paragraphs>663</Paragraphs>
  <Slides>45</Slides>
  <Notes>45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1_cod4e</vt:lpstr>
      <vt:lpstr>Slide 1</vt:lpstr>
      <vt:lpstr>Introduction</vt:lpstr>
      <vt:lpstr>Instruction-Level Parallelism</vt:lpstr>
      <vt:lpstr>Data Dependence</vt:lpstr>
      <vt:lpstr>Data Dependence</vt:lpstr>
      <vt:lpstr>Name Dependence</vt:lpstr>
      <vt:lpstr>Other Factors</vt:lpstr>
      <vt:lpstr>Examples</vt:lpstr>
      <vt:lpstr>Compiler Techniques for Exposing ILP</vt:lpstr>
      <vt:lpstr>Pipeline Stalls</vt:lpstr>
      <vt:lpstr>Pipeline Scheduling</vt:lpstr>
      <vt:lpstr>Loop Unrolling</vt:lpstr>
      <vt:lpstr>Loop Unrolling/Pipeline Scheduling</vt:lpstr>
      <vt:lpstr>Strip Mining</vt:lpstr>
      <vt:lpstr>Branch Prediction</vt:lpstr>
      <vt:lpstr>Branch Prediction Performance</vt:lpstr>
      <vt:lpstr>Dynamic Scheduling</vt:lpstr>
      <vt:lpstr>Dynamic Scheduling</vt:lpstr>
      <vt:lpstr>Register Renaming</vt:lpstr>
      <vt:lpstr>Register Renaming</vt:lpstr>
      <vt:lpstr>Register Renaming</vt:lpstr>
      <vt:lpstr>Tomasulo’s Algorithm</vt:lpstr>
      <vt:lpstr>Tomasulo’s Algorithm</vt:lpstr>
      <vt:lpstr>Example</vt:lpstr>
      <vt:lpstr>Hardware-Based Speculation</vt:lpstr>
      <vt:lpstr>Reorder Buffer</vt:lpstr>
      <vt:lpstr>Reorder Buffer</vt:lpstr>
      <vt:lpstr>Multiple Issue and Static Scheduling</vt:lpstr>
      <vt:lpstr>Multiple Issue</vt:lpstr>
      <vt:lpstr>VLIW Processors</vt:lpstr>
      <vt:lpstr>VLIW Processors</vt:lpstr>
      <vt:lpstr>Dynamic Scheduling, Multiple Issue, and Speculation</vt:lpstr>
      <vt:lpstr>Overview of Design</vt:lpstr>
      <vt:lpstr>Multiple Issue</vt:lpstr>
      <vt:lpstr>Example</vt:lpstr>
      <vt:lpstr>Example (No Speculation)</vt:lpstr>
      <vt:lpstr>Example</vt:lpstr>
      <vt:lpstr>Branch-Target Buffer</vt:lpstr>
      <vt:lpstr>Branch Folding</vt:lpstr>
      <vt:lpstr>Return Address Predictor</vt:lpstr>
      <vt:lpstr>Integrated Instruction Fetch Unit</vt:lpstr>
      <vt:lpstr>Register Renaming</vt:lpstr>
      <vt:lpstr>Integrated Issue and Renaming</vt:lpstr>
      <vt:lpstr>How Much?</vt:lpstr>
      <vt:lpstr>Energy Efficiency</vt:lpstr>
    </vt:vector>
  </TitlesOfParts>
  <Company>Ashenden Designs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Peter Ashenden</dc:creator>
  <cp:lastModifiedBy>Reed Elsevier</cp:lastModifiedBy>
  <cp:revision>447</cp:revision>
  <dcterms:created xsi:type="dcterms:W3CDTF">2008-07-27T22:34:41Z</dcterms:created>
  <dcterms:modified xsi:type="dcterms:W3CDTF">2011-07-19T23:49:28Z</dcterms:modified>
</cp:coreProperties>
</file>