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7" r:id="rId4"/>
    <p:sldId id="278" r:id="rId5"/>
    <p:sldId id="257" r:id="rId6"/>
    <p:sldId id="279" r:id="rId7"/>
    <p:sldId id="262" r:id="rId8"/>
    <p:sldId id="265" r:id="rId9"/>
    <p:sldId id="280" r:id="rId10"/>
    <p:sldId id="281" r:id="rId11"/>
    <p:sldId id="282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7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" y="6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0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8E20-2734-4BA4-AF54-E99F7CE258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8D25-188E-4D5F-A9A9-417778A6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626" y="443937"/>
            <a:ext cx="7772400" cy="2387600"/>
          </a:xfrm>
        </p:spPr>
        <p:txBody>
          <a:bodyPr/>
          <a:lstStyle/>
          <a:p>
            <a:r>
              <a:rPr lang="en-US" dirty="0"/>
              <a:t>Pipeline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Prabhas Chongstitvatana</a:t>
            </a:r>
          </a:p>
          <a:p>
            <a:endParaRPr lang="en-US" dirty="0"/>
          </a:p>
          <a:p>
            <a:r>
              <a:rPr lang="en-US" dirty="0"/>
              <a:t>20 Feb 2023</a:t>
            </a:r>
          </a:p>
        </p:txBody>
      </p:sp>
    </p:spTree>
    <p:extLst>
      <p:ext uri="{BB962C8B-B14F-4D97-AF65-F5344CB8AC3E}">
        <p14:creationId xmlns:p14="http://schemas.microsoft.com/office/powerpoint/2010/main" val="90537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C0D7-5921-43D4-BAF1-83B600AF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still stall in some cases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637523F-F6EF-D975-6787-AA9656212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28" y="1602770"/>
            <a:ext cx="9315440" cy="4438312"/>
          </a:xfrm>
        </p:spPr>
      </p:pic>
    </p:spTree>
    <p:extLst>
      <p:ext uri="{BB962C8B-B14F-4D97-AF65-F5344CB8AC3E}">
        <p14:creationId xmlns:p14="http://schemas.microsoft.com/office/powerpoint/2010/main" val="141770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906F-3834-8FB6-FB0E-53239DF4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code to avoid stalls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6C3E-F108-A7D3-1874-39CE6F1F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92" y="1673336"/>
            <a:ext cx="3035157" cy="11025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e;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 = b + f;</a:t>
            </a:r>
          </a:p>
          <a:p>
            <a:endParaRPr lang="en-US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A6C5070-0764-1715-7400-9A3A48886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9" y="1627219"/>
            <a:ext cx="5142846" cy="229725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9F08931-463D-2317-6706-AE6479AE6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41" y="4140456"/>
            <a:ext cx="2922998" cy="21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D8A6-67E3-3DDD-2321-D1D5F509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48838" cy="3063875"/>
          </a:xfrm>
        </p:spPr>
        <p:txBody>
          <a:bodyPr/>
          <a:lstStyle/>
          <a:p>
            <a:r>
              <a:rPr lang="en-US" dirty="0"/>
              <a:t>Control </a:t>
            </a:r>
            <a:r>
              <a:rPr lang="en-US" dirty="0" err="1"/>
              <a:t>harzard</a:t>
            </a:r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F52BEA-0117-7034-D0EB-80A78D791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36" y="936299"/>
            <a:ext cx="6765556" cy="5556576"/>
          </a:xfrm>
        </p:spPr>
      </p:pic>
    </p:spTree>
    <p:extLst>
      <p:ext uri="{BB962C8B-B14F-4D97-AF65-F5344CB8AC3E}">
        <p14:creationId xmlns:p14="http://schemas.microsoft.com/office/powerpoint/2010/main" val="42883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branch-prediction-buffer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stores prediction bit (taken/not taken)</a:t>
            </a:r>
          </a:p>
          <a:p>
            <a:r>
              <a:rPr lang="en-US" dirty="0"/>
              <a:t>index by lower portion of the address of branch instruction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8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one-bit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one-bit predictor</a:t>
            </a:r>
          </a:p>
          <a:p>
            <a:r>
              <a:rPr lang="en-US" dirty="0"/>
              <a:t>if a branch is always taken, predict incorrectly twice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1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One-bit-predictor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950" y="1601789"/>
            <a:ext cx="273685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1 0000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0001 add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taken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4 0000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0001 add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not-taken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7 0011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8 0100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9 0101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taken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10 0000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 0001 add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taken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4500" y="1601789"/>
            <a:ext cx="440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branch prediction buffer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 [1] @3 hit,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[1] @6 miss flip,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[0] @12 miss flip -&gt; [1]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0101 [1] @9 hit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7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Two-bit-predictor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9FB7349-2F0F-E40D-20D5-AE2B8BB50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81" y="2045816"/>
            <a:ext cx="6381399" cy="3730665"/>
          </a:xfrm>
        </p:spPr>
      </p:pic>
    </p:spTree>
    <p:extLst>
      <p:ext uri="{BB962C8B-B14F-4D97-AF65-F5344CB8AC3E}">
        <p14:creationId xmlns:p14="http://schemas.microsoft.com/office/powerpoint/2010/main" val="380036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Calculate average execution time (CPI)</a:t>
            </a:r>
          </a:p>
          <a:p>
            <a:pPr marL="0" indent="0">
              <a:buNone/>
            </a:pPr>
            <a:r>
              <a:rPr lang="en-US" dirty="0"/>
              <a:t>a processor has 1 ns clock cycle non-pipeline. it uses 5 cycles for ALU ops,  4 cycles for branch,6 cycles MEM.</a:t>
            </a:r>
          </a:p>
          <a:p>
            <a:pPr marL="0" indent="0">
              <a:buNone/>
            </a:pPr>
            <a:r>
              <a:rPr lang="en-US" dirty="0"/>
              <a:t>frequency of ops: ALU 50%,  BR  20%, MEM 30%</a:t>
            </a:r>
          </a:p>
          <a:p>
            <a:pPr marL="0" indent="0">
              <a:buNone/>
            </a:pPr>
            <a:r>
              <a:rPr lang="en-US" dirty="0"/>
              <a:t>What is it average instruction execution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instruction execution time = clock cycle x average CPI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</a:t>
            </a:r>
          </a:p>
          <a:p>
            <a:pPr marL="0" indent="0">
              <a:buNone/>
            </a:pPr>
            <a:r>
              <a:rPr lang="en-US" dirty="0"/>
              <a:t>Assume 1 ns clock</a:t>
            </a:r>
          </a:p>
          <a:p>
            <a:pPr marL="0" indent="0">
              <a:buNone/>
            </a:pPr>
            <a:r>
              <a:rPr lang="en-US" dirty="0"/>
              <a:t>1 ns x [(50%x5) + (20%x4) + (30%x6)]</a:t>
            </a:r>
          </a:p>
          <a:p>
            <a:pPr marL="0" indent="0">
              <a:buNone/>
            </a:pPr>
            <a:r>
              <a:rPr lang="en-US" dirty="0"/>
              <a:t>2.5 + .8 + 1.8 = 5.1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4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476" y="1540489"/>
            <a:ext cx="431697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is a trace of instruction execution. using one-bit branch prediction, how many miss?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branch prediction buffer</a:t>
            </a:r>
          </a:p>
          <a:p>
            <a:pPr marL="0" indent="0">
              <a:buNone/>
            </a:pPr>
            <a:r>
              <a:rPr lang="en-US" dirty="0"/>
              <a:t>0011 [1] @4 hit</a:t>
            </a:r>
          </a:p>
          <a:p>
            <a:pPr marL="0" indent="0">
              <a:buNone/>
            </a:pPr>
            <a:r>
              <a:rPr lang="en-US" dirty="0"/>
              <a:t>          [1] @8 miss flip</a:t>
            </a:r>
          </a:p>
          <a:p>
            <a:pPr marL="0" indent="0">
              <a:buNone/>
            </a:pPr>
            <a:r>
              <a:rPr lang="en-US" dirty="0"/>
              <a:t>          [0] @15 miss flip</a:t>
            </a:r>
          </a:p>
          <a:p>
            <a:pPr marL="0" indent="0">
              <a:buNone/>
            </a:pPr>
            <a:r>
              <a:rPr lang="en-US" dirty="0"/>
              <a:t>          [1] @19 miss flip  -&gt; [1]</a:t>
            </a:r>
          </a:p>
          <a:p>
            <a:pPr marL="0" indent="0">
              <a:buNone/>
            </a:pPr>
            <a:r>
              <a:rPr lang="en-US" dirty="0"/>
              <a:t>0110 [1]  @11 hit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3 misses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9562" y="836603"/>
            <a:ext cx="27726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0000 add</a:t>
            </a:r>
          </a:p>
          <a:p>
            <a:r>
              <a:rPr lang="en-US" dirty="0"/>
              <a:t>2  0001 add</a:t>
            </a:r>
          </a:p>
          <a:p>
            <a:r>
              <a:rPr lang="en-US" dirty="0"/>
              <a:t>3  0010 </a:t>
            </a:r>
            <a:r>
              <a:rPr lang="en-US" dirty="0" err="1"/>
              <a:t>ld</a:t>
            </a:r>
            <a:endParaRPr lang="en-US" dirty="0"/>
          </a:p>
          <a:p>
            <a:r>
              <a:rPr lang="en-US" dirty="0"/>
              <a:t>4  0011 </a:t>
            </a:r>
            <a:r>
              <a:rPr lang="en-US" dirty="0" err="1"/>
              <a:t>jmp</a:t>
            </a:r>
            <a:r>
              <a:rPr lang="en-US" dirty="0"/>
              <a:t> taken</a:t>
            </a:r>
          </a:p>
          <a:p>
            <a:r>
              <a:rPr lang="en-US" dirty="0"/>
              <a:t>5  0000 add</a:t>
            </a:r>
          </a:p>
          <a:p>
            <a:r>
              <a:rPr lang="en-US" dirty="0"/>
              <a:t>6  0001 add</a:t>
            </a:r>
          </a:p>
          <a:p>
            <a:r>
              <a:rPr lang="en-US" dirty="0"/>
              <a:t>7  0010 </a:t>
            </a:r>
            <a:r>
              <a:rPr lang="en-US" dirty="0" err="1"/>
              <a:t>ld</a:t>
            </a:r>
            <a:r>
              <a:rPr lang="en-US" dirty="0"/>
              <a:t> </a:t>
            </a:r>
          </a:p>
          <a:p>
            <a:r>
              <a:rPr lang="en-US" dirty="0"/>
              <a:t>8  0011 </a:t>
            </a:r>
            <a:r>
              <a:rPr lang="en-US" dirty="0" err="1"/>
              <a:t>jmp</a:t>
            </a:r>
            <a:r>
              <a:rPr lang="en-US" dirty="0"/>
              <a:t> not-taken</a:t>
            </a:r>
          </a:p>
          <a:p>
            <a:r>
              <a:rPr lang="en-US" dirty="0"/>
              <a:t>9  0100 sub</a:t>
            </a:r>
          </a:p>
          <a:p>
            <a:r>
              <a:rPr lang="en-US" dirty="0"/>
              <a:t>10 0101 </a:t>
            </a:r>
            <a:r>
              <a:rPr lang="en-US" dirty="0" err="1"/>
              <a:t>st</a:t>
            </a:r>
            <a:endParaRPr lang="en-US" dirty="0"/>
          </a:p>
          <a:p>
            <a:r>
              <a:rPr lang="en-US" dirty="0"/>
              <a:t>11 0110 </a:t>
            </a:r>
            <a:r>
              <a:rPr lang="en-US" dirty="0" err="1"/>
              <a:t>jmp</a:t>
            </a:r>
            <a:r>
              <a:rPr lang="en-US" dirty="0"/>
              <a:t> taken</a:t>
            </a:r>
          </a:p>
          <a:p>
            <a:r>
              <a:rPr lang="en-US" dirty="0"/>
              <a:t>12 0000 add</a:t>
            </a:r>
          </a:p>
          <a:p>
            <a:r>
              <a:rPr lang="en-US" dirty="0"/>
              <a:t>13 0001 add</a:t>
            </a:r>
          </a:p>
          <a:p>
            <a:r>
              <a:rPr lang="en-US" dirty="0"/>
              <a:t>14 0010 </a:t>
            </a:r>
            <a:r>
              <a:rPr lang="en-US" dirty="0" err="1"/>
              <a:t>ld</a:t>
            </a:r>
            <a:endParaRPr lang="en-US" dirty="0"/>
          </a:p>
          <a:p>
            <a:r>
              <a:rPr lang="en-US" dirty="0"/>
              <a:t>15 0011 </a:t>
            </a:r>
            <a:r>
              <a:rPr lang="en-US" dirty="0" err="1"/>
              <a:t>jmp</a:t>
            </a:r>
            <a:r>
              <a:rPr lang="en-US" dirty="0"/>
              <a:t> taken</a:t>
            </a:r>
          </a:p>
          <a:p>
            <a:r>
              <a:rPr lang="en-US" dirty="0"/>
              <a:t>16 0000 add</a:t>
            </a:r>
          </a:p>
          <a:p>
            <a:r>
              <a:rPr lang="en-US" dirty="0"/>
              <a:t>17 0001 add</a:t>
            </a:r>
          </a:p>
          <a:p>
            <a:r>
              <a:rPr lang="en-US" dirty="0"/>
              <a:t>18 0010 </a:t>
            </a:r>
            <a:r>
              <a:rPr lang="en-US" dirty="0" err="1"/>
              <a:t>ld</a:t>
            </a:r>
            <a:endParaRPr lang="en-US" dirty="0"/>
          </a:p>
          <a:p>
            <a:r>
              <a:rPr lang="en-US" dirty="0"/>
              <a:t>19 0011 </a:t>
            </a:r>
            <a:r>
              <a:rPr lang="en-US" dirty="0" err="1"/>
              <a:t>jmp</a:t>
            </a:r>
            <a:r>
              <a:rPr lang="en-US" dirty="0"/>
              <a:t> not-taken</a:t>
            </a:r>
          </a:p>
          <a:p>
            <a:r>
              <a:rPr lang="en-US" dirty="0"/>
              <a:t>20 0100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1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491567" y="1334012"/>
            <a:ext cx="24586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0000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 0001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4  0011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0000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  0001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8  0011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not-taken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 0100 sub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10 0101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11 0110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 0000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 0001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15 0011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 0000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 0001 add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18 0010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19 0011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not-taken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 0100 sub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052" y="2743201"/>
            <a:ext cx="3873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trace of instruction execution. using two-bit branch prediction, how many miss?</a:t>
            </a:r>
          </a:p>
          <a:p>
            <a:endParaRPr lang="en-US" dirty="0"/>
          </a:p>
          <a:p>
            <a:r>
              <a:rPr lang="en-US" dirty="0"/>
              <a:t>Branch prediction buffer</a:t>
            </a:r>
          </a:p>
          <a:p>
            <a:endParaRPr lang="en-US" dirty="0"/>
          </a:p>
          <a:p>
            <a:r>
              <a:rPr lang="en-US" dirty="0"/>
              <a:t>0011  [11] @4 hit</a:t>
            </a:r>
          </a:p>
          <a:p>
            <a:r>
              <a:rPr lang="en-US" dirty="0"/>
              <a:t>           [11] @8 miss -&gt; [10]</a:t>
            </a:r>
          </a:p>
          <a:p>
            <a:r>
              <a:rPr lang="en-US" dirty="0"/>
              <a:t>           [10] @15 hit -&gt;  [11]</a:t>
            </a:r>
          </a:p>
          <a:p>
            <a:r>
              <a:rPr lang="en-US" dirty="0"/>
              <a:t>           [11] @19 miss -&gt; [10]</a:t>
            </a:r>
          </a:p>
          <a:p>
            <a:r>
              <a:rPr lang="en-US" dirty="0"/>
              <a:t>0110  [11]  @11 hit</a:t>
            </a:r>
          </a:p>
          <a:p>
            <a:endParaRPr lang="en-US" dirty="0"/>
          </a:p>
          <a:p>
            <a:r>
              <a:rPr lang="en-US" dirty="0"/>
              <a:t>Answer 2 misses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23" y="632284"/>
            <a:ext cx="2697111" cy="17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847" y="1888148"/>
            <a:ext cx="934524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instruction fetch</a:t>
            </a:r>
          </a:p>
          <a:p>
            <a:pPr marL="0" indent="0">
              <a:buNone/>
            </a:pPr>
            <a:r>
              <a:rPr lang="en-US" dirty="0"/>
              <a:t>2.  instruction decode/register fetch</a:t>
            </a:r>
          </a:p>
          <a:p>
            <a:pPr marL="0" indent="0">
              <a:buNone/>
            </a:pPr>
            <a:r>
              <a:rPr lang="en-US" dirty="0"/>
              <a:t>3.  execution/effective address/ALU op</a:t>
            </a:r>
          </a:p>
          <a:p>
            <a:pPr marL="0" indent="0">
              <a:buNone/>
            </a:pPr>
            <a:r>
              <a:rPr lang="en-US" dirty="0"/>
              <a:t>4.  memory access</a:t>
            </a:r>
          </a:p>
          <a:p>
            <a:pPr marL="514350" indent="-514350">
              <a:buAutoNum type="arabicPeriod" startAt="5"/>
            </a:pPr>
            <a:r>
              <a:rPr lang="en-US" dirty="0"/>
              <a:t>write-back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2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2CB5-9FD4-2673-83CB-577400FF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Intel family pipeline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D0C3B77-157F-AE8D-4CB4-169FD1663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1805665"/>
            <a:ext cx="9624271" cy="4687210"/>
          </a:xfrm>
        </p:spPr>
      </p:pic>
    </p:spTree>
    <p:extLst>
      <p:ext uri="{BB962C8B-B14F-4D97-AF65-F5344CB8AC3E}">
        <p14:creationId xmlns:p14="http://schemas.microsoft.com/office/powerpoint/2010/main" val="415672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pipeline in real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i7 branch predictor</a:t>
            </a:r>
          </a:p>
          <a:p>
            <a:endParaRPr lang="en-US" dirty="0"/>
          </a:p>
          <a:p>
            <a:r>
              <a:rPr lang="en-US" dirty="0"/>
              <a:t>uses a two-level predictor that has a smaller first-level predictor,  and a larger second-level predictor as a backup. </a:t>
            </a:r>
          </a:p>
          <a:p>
            <a:endParaRPr lang="en-US" dirty="0"/>
          </a:p>
          <a:p>
            <a:r>
              <a:rPr lang="en-US" dirty="0"/>
              <a:t>Each predictor combines three different predictors: </a:t>
            </a:r>
          </a:p>
          <a:p>
            <a:pPr marL="457200" lvl="1" indent="0">
              <a:buNone/>
            </a:pPr>
            <a:r>
              <a:rPr lang="en-US" dirty="0"/>
              <a:t>(1) the simple two-bit predictor, </a:t>
            </a:r>
          </a:p>
          <a:p>
            <a:pPr marL="457200" lvl="1" indent="0">
              <a:buNone/>
            </a:pPr>
            <a:r>
              <a:rPr lang="en-US" dirty="0"/>
              <a:t>(2) a global history predictor,  </a:t>
            </a:r>
          </a:p>
          <a:p>
            <a:pPr marL="457200" lvl="1" indent="0">
              <a:buNone/>
            </a:pPr>
            <a:r>
              <a:rPr lang="en-US" dirty="0"/>
              <a:t>(3) a loop exit predictor.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5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470A-1D6D-984E-8B4C-76F498BB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Misprediction rate of intel i7 6700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F2CAD842-F56E-F9F8-51EA-958ABFB8A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00" y="1825625"/>
            <a:ext cx="8886399" cy="4351338"/>
          </a:xfrm>
        </p:spPr>
      </p:pic>
    </p:spTree>
    <p:extLst>
      <p:ext uri="{BB962C8B-B14F-4D97-AF65-F5344CB8AC3E}">
        <p14:creationId xmlns:p14="http://schemas.microsoft.com/office/powerpoint/2010/main" val="10044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9C15-6877-F5CF-0588-538CB1ED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time for each instruction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8BCB1D8-BCC3-F8DC-1B9C-58A18B6DA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10" y="1938215"/>
            <a:ext cx="9756446" cy="3571378"/>
          </a:xfrm>
        </p:spPr>
      </p:pic>
    </p:spTree>
    <p:extLst>
      <p:ext uri="{BB962C8B-B14F-4D97-AF65-F5344CB8AC3E}">
        <p14:creationId xmlns:p14="http://schemas.microsoft.com/office/powerpoint/2010/main" val="224128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BF4C-0DEF-3541-9AFA-61F4F446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Non-pipe vs pipelined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7AC7561-3244-7F18-F6C2-02EC53416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09" y="1472589"/>
            <a:ext cx="6923581" cy="5020286"/>
          </a:xfrm>
        </p:spPr>
      </p:pic>
    </p:spTree>
    <p:extLst>
      <p:ext uri="{BB962C8B-B14F-4D97-AF65-F5344CB8AC3E}">
        <p14:creationId xmlns:p14="http://schemas.microsoft.com/office/powerpoint/2010/main" val="7016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461" y="1552086"/>
            <a:ext cx="9165492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Time per instruction in a pipelined processor,</a:t>
            </a:r>
          </a:p>
          <a:p>
            <a:r>
              <a:rPr lang="en-US" dirty="0"/>
              <a:t>Assume ideal condition (no stall)</a:t>
            </a:r>
          </a:p>
          <a:p>
            <a:endParaRPr lang="en-US" dirty="0"/>
          </a:p>
          <a:p>
            <a:r>
              <a:rPr lang="en-US" dirty="0"/>
              <a:t>Time per instruction on non-pipeline / no. of stages of pipeline</a:t>
            </a:r>
          </a:p>
          <a:p>
            <a:endParaRPr lang="en-US" dirty="0"/>
          </a:p>
          <a:p>
            <a:r>
              <a:rPr lang="en-US" dirty="0"/>
              <a:t>Pipeline improves performance by increases instruction throughput</a:t>
            </a:r>
          </a:p>
        </p:txBody>
      </p:sp>
    </p:spTree>
    <p:extLst>
      <p:ext uri="{BB962C8B-B14F-4D97-AF65-F5344CB8AC3E}">
        <p14:creationId xmlns:p14="http://schemas.microsoft.com/office/powerpoint/2010/main" val="375583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15B0-A3A1-AA39-587B-7BCB690D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</a:t>
            </a:r>
            <a:r>
              <a:rPr lang="en-US" dirty="0" err="1"/>
              <a:t>harzards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6C1C-D1FD-49D1-0861-7C003846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123" y="1927225"/>
            <a:ext cx="8782538" cy="4351338"/>
          </a:xfrm>
        </p:spPr>
        <p:txBody>
          <a:bodyPr/>
          <a:lstStyle/>
          <a:p>
            <a:r>
              <a:rPr lang="en-US" dirty="0"/>
              <a:t>Structural </a:t>
            </a:r>
            <a:r>
              <a:rPr lang="en-US" dirty="0" err="1"/>
              <a:t>harzard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Not enough hardware unit</a:t>
            </a:r>
          </a:p>
          <a:p>
            <a:r>
              <a:rPr lang="en-US" dirty="0"/>
              <a:t>Data </a:t>
            </a:r>
            <a:r>
              <a:rPr lang="en-US" dirty="0" err="1"/>
              <a:t>harzard</a:t>
            </a:r>
            <a:endParaRPr lang="en-US" dirty="0"/>
          </a:p>
          <a:p>
            <a:pPr lvl="1"/>
            <a:r>
              <a:rPr lang="en-US" dirty="0"/>
              <a:t>One stage waits on data from another stage</a:t>
            </a:r>
          </a:p>
          <a:p>
            <a:r>
              <a:rPr lang="en-US" dirty="0"/>
              <a:t>Control </a:t>
            </a:r>
            <a:r>
              <a:rPr lang="en-US" dirty="0" err="1"/>
              <a:t>harzard</a:t>
            </a:r>
            <a:endParaRPr lang="en-US" dirty="0"/>
          </a:p>
          <a:p>
            <a:pPr lvl="1"/>
            <a:r>
              <a:rPr lang="en-US" dirty="0"/>
              <a:t>Stall on branch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2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 pipeline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92" y="2020076"/>
            <a:ext cx="8667417" cy="3656824"/>
          </a:xfrm>
        </p:spPr>
      </p:pic>
    </p:spTree>
    <p:extLst>
      <p:ext uri="{BB962C8B-B14F-4D97-AF65-F5344CB8AC3E}">
        <p14:creationId xmlns:p14="http://schemas.microsoft.com/office/powerpoint/2010/main" val="367945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hazard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44" y="1343819"/>
            <a:ext cx="7934206" cy="4815681"/>
          </a:xfrm>
        </p:spPr>
      </p:pic>
    </p:spTree>
    <p:extLst>
      <p:ext uri="{BB962C8B-B14F-4D97-AF65-F5344CB8AC3E}">
        <p14:creationId xmlns:p14="http://schemas.microsoft.com/office/powerpoint/2010/main" val="250931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5171-8945-6514-60E4-69A1C736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harzard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02C1-2F0F-9466-608B-0C00C460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569" y="1674506"/>
            <a:ext cx="6914662" cy="10738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x2, x3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 x4,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x5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DD62F1-D3FF-34D3-C8D4-F8E284159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3198446"/>
            <a:ext cx="8164286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5E9D9-5F2C-734E-2929-6158ED50D87B}"/>
              </a:ext>
            </a:extLst>
          </p:cNvPr>
          <p:cNvSpPr txBox="1"/>
          <p:nvPr/>
        </p:nvSpPr>
        <p:spPr>
          <a:xfrm>
            <a:off x="930031" y="3806092"/>
            <a:ext cx="245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Data forwarding</a:t>
            </a:r>
          </a:p>
        </p:txBody>
      </p:sp>
    </p:spTree>
    <p:extLst>
      <p:ext uri="{BB962C8B-B14F-4D97-AF65-F5344CB8AC3E}">
        <p14:creationId xmlns:p14="http://schemas.microsoft.com/office/powerpoint/2010/main" val="275743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127</TotalTime>
  <Words>702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Office Theme</vt:lpstr>
      <vt:lpstr>Pipeline</vt:lpstr>
      <vt:lpstr>Instruction cycle</vt:lpstr>
      <vt:lpstr>Total time for each instruction</vt:lpstr>
      <vt:lpstr>Non-pipe vs pipelined</vt:lpstr>
      <vt:lpstr>Performance in pipeline</vt:lpstr>
      <vt:lpstr>Pipeline harzards</vt:lpstr>
      <vt:lpstr>RISC pipeline</vt:lpstr>
      <vt:lpstr>Structural hazard</vt:lpstr>
      <vt:lpstr>Data harzard</vt:lpstr>
      <vt:lpstr>But still stall in some cases</vt:lpstr>
      <vt:lpstr>Reorder code to avoid stalls</vt:lpstr>
      <vt:lpstr>Control harzard</vt:lpstr>
      <vt:lpstr>branch-prediction-buffer</vt:lpstr>
      <vt:lpstr>one-bit predictor</vt:lpstr>
      <vt:lpstr>One-bit-predictor</vt:lpstr>
      <vt:lpstr>Two-bit-predictor</vt:lpstr>
      <vt:lpstr>Quiz 1</vt:lpstr>
      <vt:lpstr>Quiz 2</vt:lpstr>
      <vt:lpstr>Quiz 3</vt:lpstr>
      <vt:lpstr>History of Intel family pipeline</vt:lpstr>
      <vt:lpstr>Example of pipeline in real processor</vt:lpstr>
      <vt:lpstr>Misprediction rate of intel i7 6700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</dc:title>
  <dc:creator>Prabhas Chongstitvatana</dc:creator>
  <cp:lastModifiedBy>Prabhas Chongstitvatana</cp:lastModifiedBy>
  <cp:revision>13</cp:revision>
  <dcterms:created xsi:type="dcterms:W3CDTF">2020-02-11T05:44:05Z</dcterms:created>
  <dcterms:modified xsi:type="dcterms:W3CDTF">2023-02-20T16:17:29Z</dcterms:modified>
</cp:coreProperties>
</file>