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87" r:id="rId11"/>
    <p:sldId id="288" r:id="rId12"/>
    <p:sldId id="289" r:id="rId13"/>
    <p:sldId id="290" r:id="rId14"/>
    <p:sldId id="291" r:id="rId15"/>
    <p:sldId id="264" r:id="rId16"/>
    <p:sldId id="265" r:id="rId17"/>
    <p:sldId id="29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6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0C552-1AC4-4885-B5EE-D36BB925D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E50EB0-B5E3-4C0D-93F2-B45E1B7491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0CFB0-47CD-4BBE-BB02-1C37D5357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4FAF9-8626-4926-8BFB-8429808BF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379A0-DA7D-4E51-9D28-E98A26FAD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10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61CE9-81C2-4552-B6ED-B8928A125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16661B-9927-4E1E-BBED-E590765FC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38BED-8353-4BE3-9187-4F0CFEF27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BBC6A-5A14-4339-A2FF-CF0D46A16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7A481-3A9A-48C0-AE71-F73F3A18B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9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877B3-D20D-45CD-9DE5-2AFB878DF7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D8E668-BDA3-4CF4-9FAC-C13886459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DB9AB-66CE-4A76-9CF2-4E45433E0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DDA6D-0194-426F-9CBC-A751C7965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E74F3-21D6-4C11-B2CB-2B336DE4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58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>
            <a:extLst>
              <a:ext uri="{FF2B5EF4-FFF2-40B4-BE49-F238E27FC236}">
                <a16:creationId xmlns:a16="http://schemas.microsoft.com/office/drawing/2014/main" id="{5324B9E7-741C-429D-B366-C6ABF6077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524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>
              <a:defRPr/>
            </a:pPr>
            <a:r>
              <a:rPr kumimoji="1" lang="en-US" sz="3600">
                <a:solidFill>
                  <a:schemeClr val="tx2"/>
                </a:solidFill>
                <a:cs typeface="+mn-cs"/>
              </a:rPr>
              <a:t>Embedded Systems Design: A Unified Hardware/Software Introduction</a:t>
            </a:r>
          </a:p>
        </p:txBody>
      </p:sp>
      <p:sp>
        <p:nvSpPr>
          <p:cNvPr id="3" name="Rectangle 34">
            <a:extLst>
              <a:ext uri="{FF2B5EF4-FFF2-40B4-BE49-F238E27FC236}">
                <a16:creationId xmlns:a16="http://schemas.microsoft.com/office/drawing/2014/main" id="{0E54CDE5-1066-4A42-89F8-DC63CDDEF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295400"/>
            <a:ext cx="11582400" cy="152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th-TH" sz="1800">
              <a:cs typeface="+mn-cs"/>
            </a:endParaRPr>
          </a:p>
        </p:txBody>
      </p:sp>
      <p:sp>
        <p:nvSpPr>
          <p:cNvPr id="4" name="Rectangle 35">
            <a:extLst>
              <a:ext uri="{FF2B5EF4-FFF2-40B4-BE49-F238E27FC236}">
                <a16:creationId xmlns:a16="http://schemas.microsoft.com/office/drawing/2014/main" id="{9E349A08-9C63-46FE-B311-2CE9E58C4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6096000"/>
            <a:ext cx="11582400" cy="76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th-TH" sz="1800">
              <a:cs typeface="+mn-cs"/>
            </a:endParaRPr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EA02B2DF-45B2-4685-B51A-487CB32DDFE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>
                <a:solidFill>
                  <a:srgbClr val="FFFFFF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1">
            <a:extLst>
              <a:ext uri="{FF2B5EF4-FFF2-40B4-BE49-F238E27FC236}">
                <a16:creationId xmlns:a16="http://schemas.microsoft.com/office/drawing/2014/main" id="{66C8F258-FBCE-4FB3-B17C-992100EAD9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>
                <a:solidFill>
                  <a:srgbClr val="FFFFFF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2">
            <a:extLst>
              <a:ext uri="{FF2B5EF4-FFF2-40B4-BE49-F238E27FC236}">
                <a16:creationId xmlns:a16="http://schemas.microsoft.com/office/drawing/2014/main" id="{A2F839B3-0B41-4AD7-9759-70FA2A8FFD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3DAE939-6796-4165-9730-881B206EE3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708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15C746CD-271B-4B55-9293-CBBD555C5F4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AF27D4-C7A8-4DC6-85EA-269689638A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3216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BF4B4D55-52FB-4AF9-A125-C363D9328A6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76A097-70D6-4063-A787-992A2B6411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232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524000"/>
            <a:ext cx="5486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524000"/>
            <a:ext cx="5486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09607B45-C6AB-418F-8292-A25B2876F0D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6C6492-C82C-408A-944F-9CAD796D5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9522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A55F3541-E2BA-449D-93F4-FBE2E969998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ED2C76-D202-4EAF-AD1D-28B44AEC53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7048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E7C53B4A-E00E-4CDB-AC6A-EC4ABC4A9F2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A07D3-BF58-4C8B-9459-571DD5979A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9176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37FB6747-7112-4870-A18B-A4BBEEE6616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7143BF-228E-4FA4-8598-3530594459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5024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E49751C5-659F-47C2-AB4C-21C39EC4877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F6C412-FAA7-49C8-97EB-BF09484061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62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DF238-645F-4E97-B13D-22500B83A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0C389-36CA-42AF-8161-2DDA5BF45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780C1-80EE-409C-8EA5-CF096F266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A590D-D571-4B6A-9B8E-86252AB77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7196D-7DAD-4892-9305-4B28DAE4D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235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78A26B25-B8D2-4D1A-BAD9-C0E7A570423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B8AA9F-4D21-4AE0-B3C3-C6D419907D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665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0B140DFC-5C06-4EED-955F-BD4179BFA74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F195B4-67F3-4BD9-BF44-31BC3B43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7937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90000" y="152400"/>
            <a:ext cx="27940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52400"/>
            <a:ext cx="8178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33956445-CFA7-494D-843B-140EFA80231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08DC53-5944-457B-B344-AD2861C30F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59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0B090-FF19-4F57-B8CE-D27D580DF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989683-5ECD-4AE2-83F6-7EEE2B434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C4A85-996F-4372-B1A2-31089CAF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89D97-E5E7-492B-A3C5-13E9C5DF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3CCDF-A256-4403-BDD0-10BDBEE54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74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788C-44F1-4C6D-B8AF-0BC4B77DB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93EBF-00B2-4DB5-A518-928F43FA3B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8EDFEF-7448-4B9C-BD80-60BE79EDC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367660-113B-4CD2-824D-80E95619B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D5995-6FD5-4487-91FF-7CA2B3632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4843F-CF35-4246-953F-DBB5CFDA7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1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1FF6-2010-4BCC-89B8-CA0C99C01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906D5C-6A9F-4C4D-BCEB-342EEF4F2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95CFFE-9C3B-4911-9B4F-73650DB2A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3D8920-8A23-4964-B585-1D285E9E99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A5EBE4-3FCE-4108-A067-09F8495F52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9934F0-BC33-40C6-8983-71B6BC46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738E69-1F79-48BC-8524-1C60227C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3F56B8-168C-4201-8016-492DFF64B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0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2B503-1E08-4EF2-A301-18BF50800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CF66C3-ECCD-4E7C-83CB-5757C959A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D3B616-992E-42C9-AB75-911957677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6C354F-7BF8-4C27-A4EF-6439720CB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46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F57511-4C65-4240-A9DC-29203CE28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9E7F2B-A69B-41EF-97DE-7E83DB60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95065-1D75-4388-A8F0-503514494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09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48E06-97E1-44C4-A085-FF9C1EF0D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0943B-FBAD-4046-8A2F-B7AEE6CA1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AD0643-D362-4C9C-9CAF-D119449EC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5FDECA-6D68-492C-8EB8-84B35846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A3F40-8633-403B-8910-89C916737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50D06-D65E-4F03-AB90-4C3FAB83A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3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40AE8-ADF4-43ED-9380-163384812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482485-A3F5-4110-BD52-F2AAA857FE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F7EF-DB64-4A04-A13D-AAD49BC0E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0DB0C-1AD0-41A2-985A-EFD8C6491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CD679-5AFF-461E-8991-77D5A296D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CFCEE-F40A-4DA0-9A3F-1CD315435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8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28BD2A-9248-4068-A818-1730965E4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935ED-EAB6-4CBF-8212-35AAFD9D8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57D24-36EE-4B78-A6F7-716FC5604F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EFCDC-B5FE-4B21-9383-123931286C9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0115A-D6B0-451C-ABF6-1CE64F501F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02A16-8FB9-47C9-B8D1-48C57F7DFA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5CA96-047C-4268-A36E-46CFCF744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8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>
            <a:extLst>
              <a:ext uri="{FF2B5EF4-FFF2-40B4-BE49-F238E27FC236}">
                <a16:creationId xmlns:a16="http://schemas.microsoft.com/office/drawing/2014/main" id="{CBA21B2B-C399-42BC-917E-E0D55FBA04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152400"/>
            <a:ext cx="1117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6038" rIns="0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18">
            <a:extLst>
              <a:ext uri="{FF2B5EF4-FFF2-40B4-BE49-F238E27FC236}">
                <a16:creationId xmlns:a16="http://schemas.microsoft.com/office/drawing/2014/main" id="{6F4A763C-EEEC-4C62-B0E8-084B97515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524000"/>
            <a:ext cx="11176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69" name="Rectangle 21">
            <a:extLst>
              <a:ext uri="{FF2B5EF4-FFF2-40B4-BE49-F238E27FC236}">
                <a16:creationId xmlns:a16="http://schemas.microsoft.com/office/drawing/2014/main" id="{EA14D39F-385F-411F-B7B9-675BF38304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668000" y="6248400"/>
            <a:ext cx="1219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/>
            </a:lvl1pPr>
          </a:lstStyle>
          <a:p>
            <a:fld id="{7BDEB639-9B9C-4FD8-8309-2E9C1A44717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70" name="Rectangle 22">
            <a:extLst>
              <a:ext uri="{FF2B5EF4-FFF2-40B4-BE49-F238E27FC236}">
                <a16:creationId xmlns:a16="http://schemas.microsoft.com/office/drawing/2014/main" id="{6123885A-F387-4497-831D-FBF2CB509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295400"/>
            <a:ext cx="11582400" cy="1524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th-TH" sz="1800">
              <a:cs typeface="+mn-cs"/>
            </a:endParaRPr>
          </a:p>
        </p:txBody>
      </p:sp>
      <p:sp>
        <p:nvSpPr>
          <p:cNvPr id="2071" name="Text Box 23">
            <a:extLst>
              <a:ext uri="{FF2B5EF4-FFF2-40B4-BE49-F238E27FC236}">
                <a16:creationId xmlns:a16="http://schemas.microsoft.com/office/drawing/2014/main" id="{A99CE7A7-8759-4CD8-BDEC-E494463A2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6172200"/>
            <a:ext cx="3454400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th-TH" sz="1800">
              <a:cs typeface="+mn-cs"/>
            </a:endParaRPr>
          </a:p>
        </p:txBody>
      </p:sp>
      <p:sp>
        <p:nvSpPr>
          <p:cNvPr id="2073" name="Text Box 25">
            <a:extLst>
              <a:ext uri="{FF2B5EF4-FFF2-40B4-BE49-F238E27FC236}">
                <a16:creationId xmlns:a16="http://schemas.microsoft.com/office/drawing/2014/main" id="{8D9EE8B1-25F3-4B99-8369-B196106C4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248400"/>
            <a:ext cx="4673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1200" i="1">
                <a:cs typeface="+mn-cs"/>
              </a:rPr>
              <a:t>Embedded Systems Design: A Unified Hardware/Software Introduction,</a:t>
            </a:r>
            <a:r>
              <a:rPr lang="en-US" sz="1200">
                <a:cs typeface="+mn-cs"/>
              </a:rPr>
              <a:t> </a:t>
            </a:r>
            <a:r>
              <a:rPr lang="en-US" sz="1000">
                <a:cs typeface="+mn-cs"/>
              </a:rPr>
              <a:t>(c) 2000 Vahid/Givargis</a:t>
            </a:r>
            <a:r>
              <a:rPr lang="en-US" sz="1200">
                <a:cs typeface="+mn-cs"/>
              </a:rPr>
              <a:t> </a:t>
            </a:r>
          </a:p>
        </p:txBody>
      </p:sp>
      <p:sp>
        <p:nvSpPr>
          <p:cNvPr id="2079" name="Rectangle 31">
            <a:extLst>
              <a:ext uri="{FF2B5EF4-FFF2-40B4-BE49-F238E27FC236}">
                <a16:creationId xmlns:a16="http://schemas.microsoft.com/office/drawing/2014/main" id="{D7F0F3FF-F518-4A2F-8604-2A154C7DD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6096000"/>
            <a:ext cx="11582400" cy="76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th-TH" sz="180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16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FE251-8F0E-4422-8B7E-B99FF68961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27D132-6EAB-4FEB-B8AA-51D60E72DF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027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9C98FD97-E0DB-4ED4-A389-311118FED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Gated R-S Latch (clocked S-R flip-flop)</a:t>
            </a:r>
            <a:endParaRPr lang="en-GB" altLang="en-US"/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0006467F-D1B6-4C21-8F58-F931FB2D82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80129E40-0173-4E7F-BDCB-DED9A9C39A4E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10</a:t>
            </a:fld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4340" name="Picture 2">
            <a:extLst>
              <a:ext uri="{FF2B5EF4-FFF2-40B4-BE49-F238E27FC236}">
                <a16:creationId xmlns:a16="http://schemas.microsoft.com/office/drawing/2014/main" id="{7FD8EE40-62F6-4B01-B06D-F087527E5379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600" y="1663700"/>
            <a:ext cx="568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Box 4">
            <a:extLst>
              <a:ext uri="{FF2B5EF4-FFF2-40B4-BE49-F238E27FC236}">
                <a16:creationId xmlns:a16="http://schemas.microsoft.com/office/drawing/2014/main" id="{A8FE75D6-2569-4BBF-AE4A-DCA644E15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0" y="5232401"/>
            <a:ext cx="7226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>
                <a:solidFill>
                  <a:srgbClr val="000000"/>
                </a:solidFill>
              </a:rPr>
              <a:t>Enb = 1, latch closed (outputs unchanged)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>
                <a:solidFill>
                  <a:srgbClr val="000000"/>
                </a:solidFill>
              </a:rPr>
              <a:t>Enb = 0, enabled (outputs depend on inputs)</a:t>
            </a:r>
            <a:endParaRPr lang="th-TH" altLang="en-US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0DC2F171-31C7-48E9-AF50-A25127BD9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J-K Flip-flop</a:t>
            </a:r>
            <a:endParaRPr lang="th-TH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F5E72FC0-AB93-48A5-9F49-463F9CD366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3ADDCE32-8D92-40ED-AB1B-913EFF42459A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11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D879CDD4-97D3-4FDF-A070-A14C59288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7100" y="1651001"/>
            <a:ext cx="4244752" cy="328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How to eliminate the forbidden state?</a:t>
            </a:r>
            <a:endParaRPr lang="th-TH" altLang="en-US">
              <a:solidFill>
                <a:srgbClr val="000000"/>
              </a:solidFill>
            </a:endParaRPr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E6748B89-4DF5-4E56-83E3-75C75669B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7100" y="2159000"/>
            <a:ext cx="3449662" cy="199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Idea: use output feedback to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     guarantee that R and S are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     never both one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GB" altLang="en-US" sz="18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     J, K both one yields toggle</a:t>
            </a:r>
            <a:endParaRPr lang="th-TH" altLang="en-US">
              <a:solidFill>
                <a:srgbClr val="000000"/>
              </a:solidFill>
            </a:endParaRPr>
          </a:p>
        </p:txBody>
      </p:sp>
      <p:sp>
        <p:nvSpPr>
          <p:cNvPr id="15366" name="Rectangle 4">
            <a:extLst>
              <a:ext uri="{FF2B5EF4-FFF2-40B4-BE49-F238E27FC236}">
                <a16:creationId xmlns:a16="http://schemas.microsoft.com/office/drawing/2014/main" id="{3502E561-0CD3-4B5E-A4EF-45AFA8BDB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5701" y="4940301"/>
            <a:ext cx="2795637" cy="328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Characteristic Equation:</a:t>
            </a:r>
            <a:endParaRPr lang="th-TH" altLang="en-US">
              <a:solidFill>
                <a:srgbClr val="000000"/>
              </a:solidFill>
            </a:endParaRPr>
          </a:p>
        </p:txBody>
      </p:sp>
      <p:sp>
        <p:nvSpPr>
          <p:cNvPr id="15367" name="Rectangle 5">
            <a:extLst>
              <a:ext uri="{FF2B5EF4-FFF2-40B4-BE49-F238E27FC236}">
                <a16:creationId xmlns:a16="http://schemas.microsoft.com/office/drawing/2014/main" id="{537360B7-0398-4009-A3EF-E8978E29C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5901" y="5321301"/>
            <a:ext cx="1878719" cy="328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GB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Q+ = Q K  +  Q J</a:t>
            </a:r>
            <a:endParaRPr lang="th-TH" altLang="en-US">
              <a:solidFill>
                <a:srgbClr val="000000"/>
              </a:solidFill>
            </a:endParaRPr>
          </a:p>
        </p:txBody>
      </p:sp>
      <p:sp>
        <p:nvSpPr>
          <p:cNvPr id="15368" name="Line 6">
            <a:extLst>
              <a:ext uri="{FF2B5EF4-FFF2-40B4-BE49-F238E27FC236}">
                <a16:creationId xmlns:a16="http://schemas.microsoft.com/office/drawing/2014/main" id="{AA4C3E08-8842-4095-9771-AF0046595A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4900" y="5308600"/>
            <a:ext cx="139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sp>
        <p:nvSpPr>
          <p:cNvPr id="15369" name="Line 7">
            <a:extLst>
              <a:ext uri="{FF2B5EF4-FFF2-40B4-BE49-F238E27FC236}">
                <a16:creationId xmlns:a16="http://schemas.microsoft.com/office/drawing/2014/main" id="{BD1FA623-7AB7-41CD-B716-9DEA33EEF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975600" y="5308600"/>
            <a:ext cx="17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pic>
        <p:nvPicPr>
          <p:cNvPr id="15370" name="Picture 8">
            <a:extLst>
              <a:ext uri="{FF2B5EF4-FFF2-40B4-BE49-F238E27FC236}">
                <a16:creationId xmlns:a16="http://schemas.microsoft.com/office/drawing/2014/main" id="{D3D29F2E-06CA-4D55-816A-5E25B5253551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00" y="2171700"/>
            <a:ext cx="4343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3">
            <a:extLst>
              <a:ext uri="{FF2B5EF4-FFF2-40B4-BE49-F238E27FC236}">
                <a16:creationId xmlns:a16="http://schemas.microsoft.com/office/drawing/2014/main" id="{A12DF51F-72E5-43C5-877C-EAFBAE904D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0"/>
          <a:ext cx="8915400" cy="668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Slide" r:id="rId3" imgW="4571966" imgH="3428873" progId="PowerPoint.Slide.8">
                  <p:embed/>
                </p:oleObj>
              </mc:Choice>
              <mc:Fallback>
                <p:oleObj name="Slide" r:id="rId3" imgW="4571966" imgH="3428873" progId="PowerPoint.Slide.8">
                  <p:embed/>
                  <p:pic>
                    <p:nvPicPr>
                      <p:cNvPr id="2050" name="Object 3">
                        <a:extLst>
                          <a:ext uri="{FF2B5EF4-FFF2-40B4-BE49-F238E27FC236}">
                            <a16:creationId xmlns:a16="http://schemas.microsoft.com/office/drawing/2014/main" id="{A12DF51F-72E5-43C5-877C-EAFBAE904D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0"/>
                        <a:ext cx="8915400" cy="668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sq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3">
            <a:extLst>
              <a:ext uri="{FF2B5EF4-FFF2-40B4-BE49-F238E27FC236}">
                <a16:creationId xmlns:a16="http://schemas.microsoft.com/office/drawing/2014/main" id="{8FBF0FA5-3E8C-49B8-BB1D-979376F4C6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6F16D53B-EF4F-42E9-B44D-164C459942F1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13</a:t>
            </a:fld>
            <a:endParaRPr lang="en-US" altLang="en-US">
              <a:solidFill>
                <a:srgbClr val="000000"/>
              </a:solidFill>
            </a:endParaRPr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BC213DDF-FD38-418D-8ECA-7AC331E91C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9900" y="161926"/>
          <a:ext cx="8707438" cy="653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Slide" r:id="rId3" imgW="4571966" imgH="3428873" progId="PowerPoint.Slide.8">
                  <p:embed/>
                </p:oleObj>
              </mc:Choice>
              <mc:Fallback>
                <p:oleObj name="Slide" r:id="rId3" imgW="4571966" imgH="3428873" progId="PowerPoint.Slide.8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BC213DDF-FD38-418D-8ECA-7AC331E91C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161926"/>
                        <a:ext cx="8707438" cy="653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sq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5960E6F1-DE4B-40E2-AEAF-96190F754C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2A6DD814-0512-4CE3-B032-0EA199037AEF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14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37F3E3A-F90A-464C-9E2E-F59A8B7689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Sequential logic design</a:t>
            </a:r>
          </a:p>
        </p:txBody>
      </p:sp>
      <p:sp>
        <p:nvSpPr>
          <p:cNvPr id="33796" name="Text Box 4">
            <a:extLst>
              <a:ext uri="{FF2B5EF4-FFF2-40B4-BE49-F238E27FC236}">
                <a16:creationId xmlns:a16="http://schemas.microsoft.com/office/drawing/2014/main" id="{E3F9991D-D155-422B-94DC-5B7394A91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0" y="1635126"/>
            <a:ext cx="2370138" cy="1287463"/>
          </a:xfrm>
          <a:prstGeom prst="rect">
            <a:avLst/>
          </a:prstGeom>
          <a:noFill/>
          <a:ln w="952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A) Problem Description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You want to construct a clock divider.  Slow down your pre-existing clock so that you output a 1 for every four clock cycles</a:t>
            </a:r>
          </a:p>
        </p:txBody>
      </p:sp>
      <p:grpSp>
        <p:nvGrpSpPr>
          <p:cNvPr id="2" name="Group 281">
            <a:extLst>
              <a:ext uri="{FF2B5EF4-FFF2-40B4-BE49-F238E27FC236}">
                <a16:creationId xmlns:a16="http://schemas.microsoft.com/office/drawing/2014/main" id="{DE0DBE47-6ED0-4A33-8C00-5752FA3ED20C}"/>
              </a:ext>
            </a:extLst>
          </p:cNvPr>
          <p:cNvGrpSpPr>
            <a:grpSpLocks/>
          </p:cNvGrpSpPr>
          <p:nvPr/>
        </p:nvGrpSpPr>
        <p:grpSpPr bwMode="auto">
          <a:xfrm>
            <a:off x="1787525" y="3341689"/>
            <a:ext cx="2889250" cy="2078037"/>
            <a:chOff x="166" y="2105"/>
            <a:chExt cx="1820" cy="1309"/>
          </a:xfrm>
        </p:grpSpPr>
        <p:grpSp>
          <p:nvGrpSpPr>
            <p:cNvPr id="16480" name="Group 279">
              <a:extLst>
                <a:ext uri="{FF2B5EF4-FFF2-40B4-BE49-F238E27FC236}">
                  <a16:creationId xmlns:a16="http://schemas.microsoft.com/office/drawing/2014/main" id="{86993AAF-6109-4958-865F-A2D1AA8543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7" y="2360"/>
              <a:ext cx="1672" cy="941"/>
              <a:chOff x="257" y="2360"/>
              <a:chExt cx="1672" cy="941"/>
            </a:xfrm>
          </p:grpSpPr>
          <p:sp>
            <p:nvSpPr>
              <p:cNvPr id="16482" name="Oval 9">
                <a:extLst>
                  <a:ext uri="{FF2B5EF4-FFF2-40B4-BE49-F238E27FC236}">
                    <a16:creationId xmlns:a16="http://schemas.microsoft.com/office/drawing/2014/main" id="{80F6EB87-2195-4473-A003-8624AB6950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4" y="2475"/>
                <a:ext cx="202" cy="202"/>
              </a:xfrm>
              <a:prstGeom prst="ellips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83" name="Oval 10">
                <a:extLst>
                  <a:ext uri="{FF2B5EF4-FFF2-40B4-BE49-F238E27FC236}">
                    <a16:creationId xmlns:a16="http://schemas.microsoft.com/office/drawing/2014/main" id="{91471984-23B0-49A0-B0EC-806AF306C9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4" y="2981"/>
                <a:ext cx="202" cy="202"/>
              </a:xfrm>
              <a:prstGeom prst="ellips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84" name="Oval 11">
                <a:extLst>
                  <a:ext uri="{FF2B5EF4-FFF2-40B4-BE49-F238E27FC236}">
                    <a16:creationId xmlns:a16="http://schemas.microsoft.com/office/drawing/2014/main" id="{BAE8A9F6-CEBE-49E5-8970-184A88ECCA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6" y="2981"/>
                <a:ext cx="202" cy="202"/>
              </a:xfrm>
              <a:prstGeom prst="ellips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2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85" name="Oval 12">
                <a:extLst>
                  <a:ext uri="{FF2B5EF4-FFF2-40B4-BE49-F238E27FC236}">
                    <a16:creationId xmlns:a16="http://schemas.microsoft.com/office/drawing/2014/main" id="{A8356385-AE17-47C4-BDB1-25AE859170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6" y="2475"/>
                <a:ext cx="202" cy="202"/>
              </a:xfrm>
              <a:prstGeom prst="ellips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3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86" name="Line 14">
                <a:extLst>
                  <a:ext uri="{FF2B5EF4-FFF2-40B4-BE49-F238E27FC236}">
                    <a16:creationId xmlns:a16="http://schemas.microsoft.com/office/drawing/2014/main" id="{386F717B-01FF-45FE-A968-73EABE5C29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" y="2687"/>
                <a:ext cx="0" cy="287"/>
              </a:xfrm>
              <a:prstGeom prst="lin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6487" name="Line 15">
                <a:extLst>
                  <a:ext uri="{FF2B5EF4-FFF2-40B4-BE49-F238E27FC236}">
                    <a16:creationId xmlns:a16="http://schemas.microsoft.com/office/drawing/2014/main" id="{57355CE2-5FDC-42FA-8ED7-6D1624304A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62" y="2687"/>
                <a:ext cx="0" cy="287"/>
              </a:xfrm>
              <a:prstGeom prst="lin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6488" name="Line 17">
                <a:extLst>
                  <a:ext uri="{FF2B5EF4-FFF2-40B4-BE49-F238E27FC236}">
                    <a16:creationId xmlns:a16="http://schemas.microsoft.com/office/drawing/2014/main" id="{7A11C5C8-9B10-4CB9-8C67-B74D1FFE6C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7" y="2565"/>
                <a:ext cx="579" cy="0"/>
              </a:xfrm>
              <a:prstGeom prst="lin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6489" name="Line 18">
                <a:extLst>
                  <a:ext uri="{FF2B5EF4-FFF2-40B4-BE49-F238E27FC236}">
                    <a16:creationId xmlns:a16="http://schemas.microsoft.com/office/drawing/2014/main" id="{ADC75906-14AB-4048-B683-72D50974A8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87" y="3086"/>
                <a:ext cx="579" cy="0"/>
              </a:xfrm>
              <a:prstGeom prst="lin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6490" name="Freeform 20">
                <a:extLst>
                  <a:ext uri="{FF2B5EF4-FFF2-40B4-BE49-F238E27FC236}">
                    <a16:creationId xmlns:a16="http://schemas.microsoft.com/office/drawing/2014/main" id="{F1BBBDAF-5002-45C9-846F-BD0BBD7481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" y="2385"/>
                <a:ext cx="0" cy="136"/>
              </a:xfrm>
              <a:custGeom>
                <a:avLst/>
                <a:gdLst>
                  <a:gd name="T0" fmla="*/ 143 w 175"/>
                  <a:gd name="T1" fmla="*/ 161 h 161"/>
                  <a:gd name="T2" fmla="*/ 21 w 175"/>
                  <a:gd name="T3" fmla="*/ 135 h 161"/>
                  <a:gd name="T4" fmla="*/ 16 w 175"/>
                  <a:gd name="T5" fmla="*/ 55 h 161"/>
                  <a:gd name="T6" fmla="*/ 85 w 175"/>
                  <a:gd name="T7" fmla="*/ 7 h 161"/>
                  <a:gd name="T8" fmla="*/ 175 w 175"/>
                  <a:gd name="T9" fmla="*/ 98 h 1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5"/>
                  <a:gd name="T16" fmla="*/ 0 h 161"/>
                  <a:gd name="T17" fmla="*/ 175 w 175"/>
                  <a:gd name="T18" fmla="*/ 161 h 16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5" h="161">
                    <a:moveTo>
                      <a:pt x="143" y="161"/>
                    </a:moveTo>
                    <a:cubicBezTo>
                      <a:pt x="123" y="156"/>
                      <a:pt x="42" y="153"/>
                      <a:pt x="21" y="135"/>
                    </a:cubicBezTo>
                    <a:cubicBezTo>
                      <a:pt x="0" y="117"/>
                      <a:pt x="5" y="76"/>
                      <a:pt x="16" y="55"/>
                    </a:cubicBezTo>
                    <a:cubicBezTo>
                      <a:pt x="27" y="34"/>
                      <a:pt x="59" y="0"/>
                      <a:pt x="85" y="7"/>
                    </a:cubicBezTo>
                    <a:cubicBezTo>
                      <a:pt x="111" y="14"/>
                      <a:pt x="156" y="79"/>
                      <a:pt x="175" y="98"/>
                    </a:cubicBez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91" name="Freeform 21">
                <a:extLst>
                  <a:ext uri="{FF2B5EF4-FFF2-40B4-BE49-F238E27FC236}">
                    <a16:creationId xmlns:a16="http://schemas.microsoft.com/office/drawing/2014/main" id="{B7BF1707-A150-473E-8677-161B66FE9A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" y="3139"/>
                <a:ext cx="0" cy="136"/>
              </a:xfrm>
              <a:custGeom>
                <a:avLst/>
                <a:gdLst>
                  <a:gd name="T0" fmla="*/ 165 w 165"/>
                  <a:gd name="T1" fmla="*/ 69 h 157"/>
                  <a:gd name="T2" fmla="*/ 91 w 165"/>
                  <a:gd name="T3" fmla="*/ 149 h 157"/>
                  <a:gd name="T4" fmla="*/ 17 w 165"/>
                  <a:gd name="T5" fmla="*/ 117 h 157"/>
                  <a:gd name="T6" fmla="*/ 17 w 165"/>
                  <a:gd name="T7" fmla="*/ 27 h 157"/>
                  <a:gd name="T8" fmla="*/ 117 w 165"/>
                  <a:gd name="T9" fmla="*/ 0 h 15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5"/>
                  <a:gd name="T16" fmla="*/ 0 h 157"/>
                  <a:gd name="T17" fmla="*/ 165 w 165"/>
                  <a:gd name="T18" fmla="*/ 157 h 15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5" h="157">
                    <a:moveTo>
                      <a:pt x="165" y="69"/>
                    </a:moveTo>
                    <a:cubicBezTo>
                      <a:pt x="153" y="82"/>
                      <a:pt x="116" y="141"/>
                      <a:pt x="91" y="149"/>
                    </a:cubicBezTo>
                    <a:cubicBezTo>
                      <a:pt x="66" y="157"/>
                      <a:pt x="29" y="137"/>
                      <a:pt x="17" y="117"/>
                    </a:cubicBezTo>
                    <a:cubicBezTo>
                      <a:pt x="5" y="97"/>
                      <a:pt x="0" y="46"/>
                      <a:pt x="17" y="27"/>
                    </a:cubicBezTo>
                    <a:cubicBezTo>
                      <a:pt x="34" y="8"/>
                      <a:pt x="96" y="6"/>
                      <a:pt x="117" y="0"/>
                    </a:cubicBez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92" name="Freeform 23">
                <a:extLst>
                  <a:ext uri="{FF2B5EF4-FFF2-40B4-BE49-F238E27FC236}">
                    <a16:creationId xmlns:a16="http://schemas.microsoft.com/office/drawing/2014/main" id="{1860ADF0-650B-42EC-957B-A94C3A74B3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8" y="2391"/>
                <a:ext cx="0" cy="136"/>
              </a:xfrm>
              <a:custGeom>
                <a:avLst/>
                <a:gdLst>
                  <a:gd name="T0" fmla="*/ 0 w 163"/>
                  <a:gd name="T1" fmla="*/ 113 h 166"/>
                  <a:gd name="T2" fmla="*/ 58 w 163"/>
                  <a:gd name="T3" fmla="*/ 14 h 166"/>
                  <a:gd name="T4" fmla="*/ 148 w 163"/>
                  <a:gd name="T5" fmla="*/ 28 h 166"/>
                  <a:gd name="T6" fmla="*/ 143 w 163"/>
                  <a:gd name="T7" fmla="*/ 118 h 166"/>
                  <a:gd name="T8" fmla="*/ 26 w 163"/>
                  <a:gd name="T9" fmla="*/ 166 h 1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3"/>
                  <a:gd name="T16" fmla="*/ 0 h 166"/>
                  <a:gd name="T17" fmla="*/ 163 w 163"/>
                  <a:gd name="T18" fmla="*/ 166 h 16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3" h="166">
                    <a:moveTo>
                      <a:pt x="0" y="113"/>
                    </a:moveTo>
                    <a:cubicBezTo>
                      <a:pt x="10" y="97"/>
                      <a:pt x="33" y="28"/>
                      <a:pt x="58" y="14"/>
                    </a:cubicBezTo>
                    <a:cubicBezTo>
                      <a:pt x="83" y="0"/>
                      <a:pt x="134" y="11"/>
                      <a:pt x="148" y="28"/>
                    </a:cubicBezTo>
                    <a:cubicBezTo>
                      <a:pt x="162" y="45"/>
                      <a:pt x="163" y="95"/>
                      <a:pt x="143" y="118"/>
                    </a:cubicBezTo>
                    <a:cubicBezTo>
                      <a:pt x="123" y="141"/>
                      <a:pt x="50" y="156"/>
                      <a:pt x="26" y="166"/>
                    </a:cubicBez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93" name="Freeform 24">
                <a:extLst>
                  <a:ext uri="{FF2B5EF4-FFF2-40B4-BE49-F238E27FC236}">
                    <a16:creationId xmlns:a16="http://schemas.microsoft.com/office/drawing/2014/main" id="{86325473-76BA-467B-A713-E8EDFD4DEA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3" y="3119"/>
                <a:ext cx="0" cy="136"/>
              </a:xfrm>
              <a:custGeom>
                <a:avLst/>
                <a:gdLst>
                  <a:gd name="T0" fmla="*/ 21 w 158"/>
                  <a:gd name="T1" fmla="*/ 12 h 152"/>
                  <a:gd name="T2" fmla="*/ 111 w 158"/>
                  <a:gd name="T3" fmla="*/ 12 h 152"/>
                  <a:gd name="T4" fmla="*/ 154 w 158"/>
                  <a:gd name="T5" fmla="*/ 86 h 152"/>
                  <a:gd name="T6" fmla="*/ 85 w 158"/>
                  <a:gd name="T7" fmla="*/ 150 h 152"/>
                  <a:gd name="T8" fmla="*/ 0 w 158"/>
                  <a:gd name="T9" fmla="*/ 75 h 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8"/>
                  <a:gd name="T16" fmla="*/ 0 h 152"/>
                  <a:gd name="T17" fmla="*/ 158 w 158"/>
                  <a:gd name="T18" fmla="*/ 152 h 1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8" h="152">
                    <a:moveTo>
                      <a:pt x="21" y="12"/>
                    </a:moveTo>
                    <a:cubicBezTo>
                      <a:pt x="36" y="12"/>
                      <a:pt x="89" y="0"/>
                      <a:pt x="111" y="12"/>
                    </a:cubicBezTo>
                    <a:cubicBezTo>
                      <a:pt x="133" y="24"/>
                      <a:pt x="158" y="63"/>
                      <a:pt x="154" y="86"/>
                    </a:cubicBezTo>
                    <a:cubicBezTo>
                      <a:pt x="150" y="109"/>
                      <a:pt x="111" y="152"/>
                      <a:pt x="85" y="150"/>
                    </a:cubicBezTo>
                    <a:cubicBezTo>
                      <a:pt x="59" y="148"/>
                      <a:pt x="18" y="91"/>
                      <a:pt x="0" y="75"/>
                    </a:cubicBez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94" name="Text Box 27">
                <a:extLst>
                  <a:ext uri="{FF2B5EF4-FFF2-40B4-BE49-F238E27FC236}">
                    <a16:creationId xmlns:a16="http://schemas.microsoft.com/office/drawing/2014/main" id="{AEE94EE2-4DAB-4D41-B4FA-6900100662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5" y="3176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x=0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95" name="Text Box 28">
                <a:extLst>
                  <a:ext uri="{FF2B5EF4-FFF2-40B4-BE49-F238E27FC236}">
                    <a16:creationId xmlns:a16="http://schemas.microsoft.com/office/drawing/2014/main" id="{E7076A57-FB52-4955-8606-F7AE0246B3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5" y="2360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x=1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96" name="Text Box 29">
                <a:extLst>
                  <a:ext uri="{FF2B5EF4-FFF2-40B4-BE49-F238E27FC236}">
                    <a16:creationId xmlns:a16="http://schemas.microsoft.com/office/drawing/2014/main" id="{13CBE442-B85B-48D3-AE36-99027DE003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4" y="2365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x=0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97" name="Text Box 30">
                <a:extLst>
                  <a:ext uri="{FF2B5EF4-FFF2-40B4-BE49-F238E27FC236}">
                    <a16:creationId xmlns:a16="http://schemas.microsoft.com/office/drawing/2014/main" id="{21D779B0-5469-4F57-B187-DA8FA33BAF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4" y="3185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x=0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98" name="Text Box 32">
                <a:extLst>
                  <a:ext uri="{FF2B5EF4-FFF2-40B4-BE49-F238E27FC236}">
                    <a16:creationId xmlns:a16="http://schemas.microsoft.com/office/drawing/2014/main" id="{ED01A899-8AC3-4780-9B8D-2880C7CD9C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0" y="2728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a=1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99" name="Text Box 33">
                <a:extLst>
                  <a:ext uri="{FF2B5EF4-FFF2-40B4-BE49-F238E27FC236}">
                    <a16:creationId xmlns:a16="http://schemas.microsoft.com/office/drawing/2014/main" id="{029897FB-AAD6-436C-B792-82ED87C6C9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6" y="2734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a=1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500" name="Text Box 34">
                <a:extLst>
                  <a:ext uri="{FF2B5EF4-FFF2-40B4-BE49-F238E27FC236}">
                    <a16:creationId xmlns:a16="http://schemas.microsoft.com/office/drawing/2014/main" id="{276C8240-93B3-4C2F-A4A7-73D7DE733F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4" y="3077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a=1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501" name="Text Box 35">
                <a:extLst>
                  <a:ext uri="{FF2B5EF4-FFF2-40B4-BE49-F238E27FC236}">
                    <a16:creationId xmlns:a16="http://schemas.microsoft.com/office/drawing/2014/main" id="{BB123528-773D-4620-82B8-EEA9F41E54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2" y="2546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a=1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502" name="Text Box 36">
                <a:extLst>
                  <a:ext uri="{FF2B5EF4-FFF2-40B4-BE49-F238E27FC236}">
                    <a16:creationId xmlns:a16="http://schemas.microsoft.com/office/drawing/2014/main" id="{73E0C4ED-BEA9-41B7-BEDA-69A09BBE86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48" y="3138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a=0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503" name="Text Box 37">
                <a:extLst>
                  <a:ext uri="{FF2B5EF4-FFF2-40B4-BE49-F238E27FC236}">
                    <a16:creationId xmlns:a16="http://schemas.microsoft.com/office/drawing/2014/main" id="{69D0A939-470F-476A-A50D-C66E0F09AE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49" y="2369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a=0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504" name="Text Box 38">
                <a:extLst>
                  <a:ext uri="{FF2B5EF4-FFF2-40B4-BE49-F238E27FC236}">
                    <a16:creationId xmlns:a16="http://schemas.microsoft.com/office/drawing/2014/main" id="{B263B7D8-EBF5-42A0-A169-5C2681E53B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3" y="3145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a=0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505" name="Text Box 39">
                <a:extLst>
                  <a:ext uri="{FF2B5EF4-FFF2-40B4-BE49-F238E27FC236}">
                    <a16:creationId xmlns:a16="http://schemas.microsoft.com/office/drawing/2014/main" id="{B942D1D3-906C-42E8-B939-9AC9221AE9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" y="2370"/>
                <a:ext cx="18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a=0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6481" name="Text Box 41">
              <a:extLst>
                <a:ext uri="{FF2B5EF4-FFF2-40B4-BE49-F238E27FC236}">
                  <a16:creationId xmlns:a16="http://schemas.microsoft.com/office/drawing/2014/main" id="{642DA073-830A-4893-807D-00FA8AA551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6" y="2105"/>
              <a:ext cx="1820" cy="1309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B) State Diagram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 altLang="en-US" sz="120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94">
            <a:extLst>
              <a:ext uri="{FF2B5EF4-FFF2-40B4-BE49-F238E27FC236}">
                <a16:creationId xmlns:a16="http://schemas.microsoft.com/office/drawing/2014/main" id="{3B8F5880-87B2-4C0F-B874-CFC765B32718}"/>
              </a:ext>
            </a:extLst>
          </p:cNvPr>
          <p:cNvGrpSpPr>
            <a:grpSpLocks/>
          </p:cNvGrpSpPr>
          <p:nvPr/>
        </p:nvGrpSpPr>
        <p:grpSpPr bwMode="auto">
          <a:xfrm>
            <a:off x="4903788" y="1635125"/>
            <a:ext cx="2703512" cy="2801938"/>
            <a:chOff x="171" y="1981"/>
            <a:chExt cx="1703" cy="1765"/>
          </a:xfrm>
        </p:grpSpPr>
        <p:sp>
          <p:nvSpPr>
            <p:cNvPr id="16463" name="Text Box 42">
              <a:extLst>
                <a:ext uri="{FF2B5EF4-FFF2-40B4-BE49-F238E27FC236}">
                  <a16:creationId xmlns:a16="http://schemas.microsoft.com/office/drawing/2014/main" id="{7B13FBB2-45FB-494B-B17C-2F95811239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" y="1981"/>
              <a:ext cx="1703" cy="1765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C) Implementation Model</a:t>
              </a: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16464" name="Text Box 69">
              <a:extLst>
                <a:ext uri="{FF2B5EF4-FFF2-40B4-BE49-F238E27FC236}">
                  <a16:creationId xmlns:a16="http://schemas.microsoft.com/office/drawing/2014/main" id="{DF49805F-1A9D-4154-9C3A-228FCD1B0B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" y="2336"/>
              <a:ext cx="967" cy="523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Combinational logic</a:t>
              </a:r>
            </a:p>
          </p:txBody>
        </p:sp>
        <p:sp>
          <p:nvSpPr>
            <p:cNvPr id="16465" name="Text Box 70">
              <a:extLst>
                <a:ext uri="{FF2B5EF4-FFF2-40B4-BE49-F238E27FC236}">
                  <a16:creationId xmlns:a16="http://schemas.microsoft.com/office/drawing/2014/main" id="{E626BB17-526D-409B-A193-54A7CA8171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" y="3132"/>
              <a:ext cx="977" cy="2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State register</a:t>
              </a:r>
            </a:p>
          </p:txBody>
        </p:sp>
        <p:sp>
          <p:nvSpPr>
            <p:cNvPr id="16466" name="Line 72">
              <a:extLst>
                <a:ext uri="{FF2B5EF4-FFF2-40B4-BE49-F238E27FC236}">
                  <a16:creationId xmlns:a16="http://schemas.microsoft.com/office/drawing/2014/main" id="{EA1BE205-2F7B-4FF4-B5E2-7639E02697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9" y="2856"/>
              <a:ext cx="0" cy="271"/>
            </a:xfrm>
            <a:prstGeom prst="line">
              <a:avLst/>
            </a:prstGeom>
            <a:noFill/>
            <a:ln w="952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6467" name="Line 73">
              <a:extLst>
                <a:ext uri="{FF2B5EF4-FFF2-40B4-BE49-F238E27FC236}">
                  <a16:creationId xmlns:a16="http://schemas.microsoft.com/office/drawing/2014/main" id="{5D8A8A9D-EB90-4EA4-BFF3-E439E90484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15" y="2857"/>
              <a:ext cx="0" cy="271"/>
            </a:xfrm>
            <a:prstGeom prst="line">
              <a:avLst/>
            </a:prstGeom>
            <a:noFill/>
            <a:ln w="952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6468" name="Line 74">
              <a:extLst>
                <a:ext uri="{FF2B5EF4-FFF2-40B4-BE49-F238E27FC236}">
                  <a16:creationId xmlns:a16="http://schemas.microsoft.com/office/drawing/2014/main" id="{AD9DBC79-9E9A-4245-BE24-411BB79EFD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458"/>
              <a:ext cx="233" cy="0"/>
            </a:xfrm>
            <a:prstGeom prst="line">
              <a:avLst/>
            </a:prstGeom>
            <a:noFill/>
            <a:ln w="952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6469" name="Line 75">
              <a:extLst>
                <a:ext uri="{FF2B5EF4-FFF2-40B4-BE49-F238E27FC236}">
                  <a16:creationId xmlns:a16="http://schemas.microsoft.com/office/drawing/2014/main" id="{B40FC8CC-183E-4B3D-89EF-FE361114F9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5" y="2410"/>
              <a:ext cx="297" cy="0"/>
            </a:xfrm>
            <a:prstGeom prst="line">
              <a:avLst/>
            </a:prstGeom>
            <a:noFill/>
            <a:ln w="952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6470" name="Freeform 77">
              <a:extLst>
                <a:ext uri="{FF2B5EF4-FFF2-40B4-BE49-F238E27FC236}">
                  <a16:creationId xmlns:a16="http://schemas.microsoft.com/office/drawing/2014/main" id="{6E140D0D-5E57-4323-A676-EDBEA6061054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" y="3043"/>
              <a:ext cx="0" cy="136"/>
            </a:xfrm>
            <a:custGeom>
              <a:avLst/>
              <a:gdLst>
                <a:gd name="T0" fmla="*/ 701 w 967"/>
                <a:gd name="T1" fmla="*/ 0 h 1105"/>
                <a:gd name="T2" fmla="*/ 967 w 967"/>
                <a:gd name="T3" fmla="*/ 0 h 1105"/>
                <a:gd name="T4" fmla="*/ 967 w 967"/>
                <a:gd name="T5" fmla="*/ 1105 h 1105"/>
                <a:gd name="T6" fmla="*/ 0 w 967"/>
                <a:gd name="T7" fmla="*/ 1105 h 1105"/>
                <a:gd name="T8" fmla="*/ 0 w 967"/>
                <a:gd name="T9" fmla="*/ 808 h 1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7"/>
                <a:gd name="T16" fmla="*/ 0 h 1105"/>
                <a:gd name="T17" fmla="*/ 967 w 967"/>
                <a:gd name="T18" fmla="*/ 1105 h 11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7" h="1105">
                  <a:moveTo>
                    <a:pt x="701" y="0"/>
                  </a:moveTo>
                  <a:lnTo>
                    <a:pt x="967" y="0"/>
                  </a:lnTo>
                  <a:lnTo>
                    <a:pt x="967" y="1105"/>
                  </a:lnTo>
                  <a:lnTo>
                    <a:pt x="0" y="1105"/>
                  </a:lnTo>
                  <a:lnTo>
                    <a:pt x="0" y="808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6471" name="Freeform 78">
              <a:extLst>
                <a:ext uri="{FF2B5EF4-FFF2-40B4-BE49-F238E27FC236}">
                  <a16:creationId xmlns:a16="http://schemas.microsoft.com/office/drawing/2014/main" id="{E82D089D-0682-4CE4-B576-C8D62E9E11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3049"/>
              <a:ext cx="0" cy="136"/>
            </a:xfrm>
            <a:custGeom>
              <a:avLst/>
              <a:gdLst>
                <a:gd name="T0" fmla="*/ 240 w 393"/>
                <a:gd name="T1" fmla="*/ 0 h 785"/>
                <a:gd name="T2" fmla="*/ 393 w 393"/>
                <a:gd name="T3" fmla="*/ 0 h 785"/>
                <a:gd name="T4" fmla="*/ 393 w 393"/>
                <a:gd name="T5" fmla="*/ 785 h 785"/>
                <a:gd name="T6" fmla="*/ 0 w 393"/>
                <a:gd name="T7" fmla="*/ 785 h 785"/>
                <a:gd name="T8" fmla="*/ 0 w 393"/>
                <a:gd name="T9" fmla="*/ 647 h 7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3"/>
                <a:gd name="T16" fmla="*/ 0 h 785"/>
                <a:gd name="T17" fmla="*/ 393 w 393"/>
                <a:gd name="T18" fmla="*/ 785 h 78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3" h="785">
                  <a:moveTo>
                    <a:pt x="240" y="0"/>
                  </a:moveTo>
                  <a:lnTo>
                    <a:pt x="393" y="0"/>
                  </a:lnTo>
                  <a:lnTo>
                    <a:pt x="393" y="785"/>
                  </a:lnTo>
                  <a:lnTo>
                    <a:pt x="0" y="785"/>
                  </a:lnTo>
                  <a:lnTo>
                    <a:pt x="0" y="647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6472" name="Text Box 80">
              <a:extLst>
                <a:ext uri="{FF2B5EF4-FFF2-40B4-BE49-F238E27FC236}">
                  <a16:creationId xmlns:a16="http://schemas.microsoft.com/office/drawing/2014/main" id="{0B22DD7D-DE61-4DD6-86F9-1110980129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" y="2320"/>
              <a:ext cx="9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6473" name="Text Box 82">
              <a:extLst>
                <a:ext uri="{FF2B5EF4-FFF2-40B4-BE49-F238E27FC236}">
                  <a16:creationId xmlns:a16="http://schemas.microsoft.com/office/drawing/2014/main" id="{80757472-87D2-46F0-A01A-FA6D2E2B0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0" y="2268"/>
              <a:ext cx="9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6474" name="Text Box 86">
              <a:extLst>
                <a:ext uri="{FF2B5EF4-FFF2-40B4-BE49-F238E27FC236}">
                  <a16:creationId xmlns:a16="http://schemas.microsoft.com/office/drawing/2014/main" id="{099EFD11-653D-4DA5-88AD-173F9C5DB6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2" y="2600"/>
              <a:ext cx="9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I0</a:t>
              </a:r>
            </a:p>
          </p:txBody>
        </p:sp>
        <p:sp>
          <p:nvSpPr>
            <p:cNvPr id="16475" name="Text Box 89">
              <a:extLst>
                <a:ext uri="{FF2B5EF4-FFF2-40B4-BE49-F238E27FC236}">
                  <a16:creationId xmlns:a16="http://schemas.microsoft.com/office/drawing/2014/main" id="{DB3ABAC3-6E74-4D79-8D18-B2C1B11C03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7" y="3376"/>
              <a:ext cx="9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I0</a:t>
              </a:r>
            </a:p>
          </p:txBody>
        </p:sp>
        <p:sp>
          <p:nvSpPr>
            <p:cNvPr id="16476" name="Text Box 90">
              <a:extLst>
                <a:ext uri="{FF2B5EF4-FFF2-40B4-BE49-F238E27FC236}">
                  <a16:creationId xmlns:a16="http://schemas.microsoft.com/office/drawing/2014/main" id="{AD798227-3412-4852-8DEB-634B6D071B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2439"/>
              <a:ext cx="9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I1</a:t>
              </a:r>
            </a:p>
          </p:txBody>
        </p:sp>
        <p:sp>
          <p:nvSpPr>
            <p:cNvPr id="16477" name="Text Box 91">
              <a:extLst>
                <a:ext uri="{FF2B5EF4-FFF2-40B4-BE49-F238E27FC236}">
                  <a16:creationId xmlns:a16="http://schemas.microsoft.com/office/drawing/2014/main" id="{793B9993-C69C-49A9-BED7-A86E405237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" y="3379"/>
              <a:ext cx="9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I1</a:t>
              </a:r>
            </a:p>
          </p:txBody>
        </p:sp>
        <p:sp>
          <p:nvSpPr>
            <p:cNvPr id="16478" name="Text Box 92">
              <a:extLst>
                <a:ext uri="{FF2B5EF4-FFF2-40B4-BE49-F238E27FC236}">
                  <a16:creationId xmlns:a16="http://schemas.microsoft.com/office/drawing/2014/main" id="{7C41BE52-FC31-4B62-89FE-6DFE32E946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0" y="2861"/>
              <a:ext cx="14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Q1</a:t>
              </a:r>
            </a:p>
          </p:txBody>
        </p:sp>
        <p:sp>
          <p:nvSpPr>
            <p:cNvPr id="16479" name="Text Box 93">
              <a:extLst>
                <a:ext uri="{FF2B5EF4-FFF2-40B4-BE49-F238E27FC236}">
                  <a16:creationId xmlns:a16="http://schemas.microsoft.com/office/drawing/2014/main" id="{7AD49778-2DE1-49C0-A498-D90B86964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7" y="2872"/>
              <a:ext cx="1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Q0</a:t>
              </a:r>
            </a:p>
          </p:txBody>
        </p:sp>
      </p:grpSp>
      <p:grpSp>
        <p:nvGrpSpPr>
          <p:cNvPr id="5" name="Group 282">
            <a:extLst>
              <a:ext uri="{FF2B5EF4-FFF2-40B4-BE49-F238E27FC236}">
                <a16:creationId xmlns:a16="http://schemas.microsoft.com/office/drawing/2014/main" id="{8AE65989-50DE-491F-91D4-55B1D91CD5CF}"/>
              </a:ext>
            </a:extLst>
          </p:cNvPr>
          <p:cNvGrpSpPr>
            <a:grpSpLocks/>
          </p:cNvGrpSpPr>
          <p:nvPr/>
        </p:nvGrpSpPr>
        <p:grpSpPr bwMode="auto">
          <a:xfrm>
            <a:off x="7812088" y="1635126"/>
            <a:ext cx="2493962" cy="2792413"/>
            <a:chOff x="3961" y="1030"/>
            <a:chExt cx="1571" cy="1759"/>
          </a:xfrm>
        </p:grpSpPr>
        <p:sp>
          <p:nvSpPr>
            <p:cNvPr id="16395" name="Text Box 191">
              <a:extLst>
                <a:ext uri="{FF2B5EF4-FFF2-40B4-BE49-F238E27FC236}">
                  <a16:creationId xmlns:a16="http://schemas.microsoft.com/office/drawing/2014/main" id="{B0ABA67F-84E5-47A5-B7EF-565BD7CF18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1" y="1030"/>
              <a:ext cx="1571" cy="17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D) State Table (Moore-type)</a:t>
              </a:r>
              <a:endParaRPr lang="en-US" altLang="en-US" sz="900">
                <a:solidFill>
                  <a:srgbClr val="000000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900">
                <a:solidFill>
                  <a:srgbClr val="000000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900">
                <a:solidFill>
                  <a:srgbClr val="000000"/>
                </a:solidFill>
              </a:endParaRPr>
            </a:p>
          </p:txBody>
        </p:sp>
        <p:grpSp>
          <p:nvGrpSpPr>
            <p:cNvPr id="16396" name="Group 277">
              <a:extLst>
                <a:ext uri="{FF2B5EF4-FFF2-40B4-BE49-F238E27FC236}">
                  <a16:creationId xmlns:a16="http://schemas.microsoft.com/office/drawing/2014/main" id="{17DFA41D-1255-428F-A7C0-6CA92FD0B5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47" y="1369"/>
              <a:ext cx="1394" cy="1127"/>
              <a:chOff x="311" y="2108"/>
              <a:chExt cx="1394" cy="1127"/>
            </a:xfrm>
          </p:grpSpPr>
          <p:sp>
            <p:nvSpPr>
              <p:cNvPr id="16397" name="Text Box 192">
                <a:extLst>
                  <a:ext uri="{FF2B5EF4-FFF2-40B4-BE49-F238E27FC236}">
                    <a16:creationId xmlns:a16="http://schemas.microsoft.com/office/drawing/2014/main" id="{AF5F660E-3EAE-4BA5-942B-AD9633C2CD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2898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398" name="Text Box 193">
                <a:extLst>
                  <a:ext uri="{FF2B5EF4-FFF2-40B4-BE49-F238E27FC236}">
                    <a16:creationId xmlns:a16="http://schemas.microsoft.com/office/drawing/2014/main" id="{E1FFFD62-8087-416D-A0D6-09AE71E75C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5" y="2898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399" name="Text Box 194">
                <a:extLst>
                  <a:ext uri="{FF2B5EF4-FFF2-40B4-BE49-F238E27FC236}">
                    <a16:creationId xmlns:a16="http://schemas.microsoft.com/office/drawing/2014/main" id="{25F332E1-D1CC-4C7D-BA26-725DE61150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9" y="2898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00" name="Text Box 195">
                <a:extLst>
                  <a:ext uri="{FF2B5EF4-FFF2-40B4-BE49-F238E27FC236}">
                    <a16:creationId xmlns:a16="http://schemas.microsoft.com/office/drawing/2014/main" id="{D795DBDD-4603-4052-BC16-2B06900F5B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7" y="2898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01" name="Text Box 196">
                <a:extLst>
                  <a:ext uri="{FF2B5EF4-FFF2-40B4-BE49-F238E27FC236}">
                    <a16:creationId xmlns:a16="http://schemas.microsoft.com/office/drawing/2014/main" id="{633BCAC2-92FB-473A-8E46-22C93F8520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6" y="2898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02" name="Text Box 197">
                <a:extLst>
                  <a:ext uri="{FF2B5EF4-FFF2-40B4-BE49-F238E27FC236}">
                    <a16:creationId xmlns:a16="http://schemas.microsoft.com/office/drawing/2014/main" id="{849696F4-1865-4748-A189-5A8CD5103D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3009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03" name="Text Box 198">
                <a:extLst>
                  <a:ext uri="{FF2B5EF4-FFF2-40B4-BE49-F238E27FC236}">
                    <a16:creationId xmlns:a16="http://schemas.microsoft.com/office/drawing/2014/main" id="{BDAB3F7C-773F-4113-8C73-E0C3B0D3C4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5" y="3009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04" name="Text Box 199">
                <a:extLst>
                  <a:ext uri="{FF2B5EF4-FFF2-40B4-BE49-F238E27FC236}">
                    <a16:creationId xmlns:a16="http://schemas.microsoft.com/office/drawing/2014/main" id="{6EEA1045-C7DF-4FB9-8555-7854FDC484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9" y="3009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05" name="Text Box 200">
                <a:extLst>
                  <a:ext uri="{FF2B5EF4-FFF2-40B4-BE49-F238E27FC236}">
                    <a16:creationId xmlns:a16="http://schemas.microsoft.com/office/drawing/2014/main" id="{07BE76AB-5638-4936-8AD3-D6F2CF5B96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7" y="3009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06" name="Text Box 201">
                <a:extLst>
                  <a:ext uri="{FF2B5EF4-FFF2-40B4-BE49-F238E27FC236}">
                    <a16:creationId xmlns:a16="http://schemas.microsoft.com/office/drawing/2014/main" id="{D9141E63-E73C-4F38-9B71-E288752384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6" y="3009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07" name="Text Box 202">
                <a:extLst>
                  <a:ext uri="{FF2B5EF4-FFF2-40B4-BE49-F238E27FC236}">
                    <a16:creationId xmlns:a16="http://schemas.microsoft.com/office/drawing/2014/main" id="{7C25929C-C5F6-4831-A75D-547A7EEC19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312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08" name="Text Box 203">
                <a:extLst>
                  <a:ext uri="{FF2B5EF4-FFF2-40B4-BE49-F238E27FC236}">
                    <a16:creationId xmlns:a16="http://schemas.microsoft.com/office/drawing/2014/main" id="{EF591D53-6815-4B87-89A1-54089828A0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5" y="312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09" name="Text Box 204">
                <a:extLst>
                  <a:ext uri="{FF2B5EF4-FFF2-40B4-BE49-F238E27FC236}">
                    <a16:creationId xmlns:a16="http://schemas.microsoft.com/office/drawing/2014/main" id="{5C66B1CA-F421-4CDA-90E1-070AEE0A56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9" y="312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10" name="Text Box 205">
                <a:extLst>
                  <a:ext uri="{FF2B5EF4-FFF2-40B4-BE49-F238E27FC236}">
                    <a16:creationId xmlns:a16="http://schemas.microsoft.com/office/drawing/2014/main" id="{E72141F3-20CC-4E73-83FF-1C9B7CE38F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7" y="312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11" name="Text Box 206">
                <a:extLst>
                  <a:ext uri="{FF2B5EF4-FFF2-40B4-BE49-F238E27FC236}">
                    <a16:creationId xmlns:a16="http://schemas.microsoft.com/office/drawing/2014/main" id="{475B1729-269B-4451-AA22-A2802074FF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6" y="312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12" name="Text Box 217">
                <a:extLst>
                  <a:ext uri="{FF2B5EF4-FFF2-40B4-BE49-F238E27FC236}">
                    <a16:creationId xmlns:a16="http://schemas.microsoft.com/office/drawing/2014/main" id="{C4883E84-6733-49E8-A6F7-87464C54F1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3" y="246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13" name="Text Box 218">
                <a:extLst>
                  <a:ext uri="{FF2B5EF4-FFF2-40B4-BE49-F238E27FC236}">
                    <a16:creationId xmlns:a16="http://schemas.microsoft.com/office/drawing/2014/main" id="{E83D745E-2556-41C7-826E-6AA4C99E22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6" y="246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14" name="Text Box 219">
                <a:extLst>
                  <a:ext uri="{FF2B5EF4-FFF2-40B4-BE49-F238E27FC236}">
                    <a16:creationId xmlns:a16="http://schemas.microsoft.com/office/drawing/2014/main" id="{2E0505E6-0403-474B-9554-B172FFC4AA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0" y="246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15" name="Text Box 220">
                <a:extLst>
                  <a:ext uri="{FF2B5EF4-FFF2-40B4-BE49-F238E27FC236}">
                    <a16:creationId xmlns:a16="http://schemas.microsoft.com/office/drawing/2014/main" id="{A17C4083-B029-4948-B146-75E5A445CD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8" y="246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16" name="Text Box 221">
                <a:extLst>
                  <a:ext uri="{FF2B5EF4-FFF2-40B4-BE49-F238E27FC236}">
                    <a16:creationId xmlns:a16="http://schemas.microsoft.com/office/drawing/2014/main" id="{CE472376-0498-48E1-B26D-163F1794D4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7" y="246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17" name="Text Box 222">
                <a:extLst>
                  <a:ext uri="{FF2B5EF4-FFF2-40B4-BE49-F238E27FC236}">
                    <a16:creationId xmlns:a16="http://schemas.microsoft.com/office/drawing/2014/main" id="{419BA08C-0B38-4A86-BA42-EC7BF84BEE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257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18" name="Text Box 223">
                <a:extLst>
                  <a:ext uri="{FF2B5EF4-FFF2-40B4-BE49-F238E27FC236}">
                    <a16:creationId xmlns:a16="http://schemas.microsoft.com/office/drawing/2014/main" id="{AF792811-A17B-4B71-BED7-6E593E7407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5" y="257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19" name="Text Box 224">
                <a:extLst>
                  <a:ext uri="{FF2B5EF4-FFF2-40B4-BE49-F238E27FC236}">
                    <a16:creationId xmlns:a16="http://schemas.microsoft.com/office/drawing/2014/main" id="{EFF1195C-A53F-443A-BAC8-F3873C54E8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9" y="257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20" name="Text Box 225">
                <a:extLst>
                  <a:ext uri="{FF2B5EF4-FFF2-40B4-BE49-F238E27FC236}">
                    <a16:creationId xmlns:a16="http://schemas.microsoft.com/office/drawing/2014/main" id="{6E7663CE-B174-46FB-A026-48D152BA92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7" y="257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21" name="Text Box 226">
                <a:extLst>
                  <a:ext uri="{FF2B5EF4-FFF2-40B4-BE49-F238E27FC236}">
                    <a16:creationId xmlns:a16="http://schemas.microsoft.com/office/drawing/2014/main" id="{1D7F4065-C65E-44BD-939F-7A8C45D0EA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6" y="257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22" name="Text Box 227">
                <a:extLst>
                  <a:ext uri="{FF2B5EF4-FFF2-40B4-BE49-F238E27FC236}">
                    <a16:creationId xmlns:a16="http://schemas.microsoft.com/office/drawing/2014/main" id="{3CAA17AC-C279-4CB9-8929-885C770533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268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23" name="Text Box 228">
                <a:extLst>
                  <a:ext uri="{FF2B5EF4-FFF2-40B4-BE49-F238E27FC236}">
                    <a16:creationId xmlns:a16="http://schemas.microsoft.com/office/drawing/2014/main" id="{06AA929A-DA8E-4B5D-90D4-342888018A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5" y="268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24" name="Text Box 229">
                <a:extLst>
                  <a:ext uri="{FF2B5EF4-FFF2-40B4-BE49-F238E27FC236}">
                    <a16:creationId xmlns:a16="http://schemas.microsoft.com/office/drawing/2014/main" id="{7987C774-8FD6-486B-B577-2C31FEBB0A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9" y="268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25" name="Text Box 230">
                <a:extLst>
                  <a:ext uri="{FF2B5EF4-FFF2-40B4-BE49-F238E27FC236}">
                    <a16:creationId xmlns:a16="http://schemas.microsoft.com/office/drawing/2014/main" id="{18C78996-E51C-4E17-B930-09DDD0CCF3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7" y="268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26" name="Text Box 231">
                <a:extLst>
                  <a:ext uri="{FF2B5EF4-FFF2-40B4-BE49-F238E27FC236}">
                    <a16:creationId xmlns:a16="http://schemas.microsoft.com/office/drawing/2014/main" id="{193AA6A7-CE42-4065-9208-4272773E7C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6" y="268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27" name="Text Box 232">
                <a:extLst>
                  <a:ext uri="{FF2B5EF4-FFF2-40B4-BE49-F238E27FC236}">
                    <a16:creationId xmlns:a16="http://schemas.microsoft.com/office/drawing/2014/main" id="{E809A84D-9A02-41E3-804A-DDB52FAB7A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2782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28" name="Text Box 233">
                <a:extLst>
                  <a:ext uri="{FF2B5EF4-FFF2-40B4-BE49-F238E27FC236}">
                    <a16:creationId xmlns:a16="http://schemas.microsoft.com/office/drawing/2014/main" id="{7BD4242B-2237-46D3-A04B-D5A8B7E08A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5" y="2782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29" name="Text Box 234">
                <a:extLst>
                  <a:ext uri="{FF2B5EF4-FFF2-40B4-BE49-F238E27FC236}">
                    <a16:creationId xmlns:a16="http://schemas.microsoft.com/office/drawing/2014/main" id="{DD3838CC-7FE1-4B53-960D-B2A6632F76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9" y="2782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0" name="Text Box 235">
                <a:extLst>
                  <a:ext uri="{FF2B5EF4-FFF2-40B4-BE49-F238E27FC236}">
                    <a16:creationId xmlns:a16="http://schemas.microsoft.com/office/drawing/2014/main" id="{DB9C0E3C-CE0F-4C57-94FB-159564F611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7" y="2782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1" name="Text Box 236">
                <a:extLst>
                  <a:ext uri="{FF2B5EF4-FFF2-40B4-BE49-F238E27FC236}">
                    <a16:creationId xmlns:a16="http://schemas.microsoft.com/office/drawing/2014/main" id="{170B98D9-6AB2-43E2-B657-D61B25E77C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6" y="2782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2" name="Text Box 237">
                <a:extLst>
                  <a:ext uri="{FF2B5EF4-FFF2-40B4-BE49-F238E27FC236}">
                    <a16:creationId xmlns:a16="http://schemas.microsoft.com/office/drawing/2014/main" id="{286A0217-8F87-463F-9177-0B822E4FD3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6" y="235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3" name="Text Box 238">
                <a:extLst>
                  <a:ext uri="{FF2B5EF4-FFF2-40B4-BE49-F238E27FC236}">
                    <a16:creationId xmlns:a16="http://schemas.microsoft.com/office/drawing/2014/main" id="{0DF92DB7-82E1-42F2-AD5E-A442EE1565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235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4" name="Text Box 239">
                <a:extLst>
                  <a:ext uri="{FF2B5EF4-FFF2-40B4-BE49-F238E27FC236}">
                    <a16:creationId xmlns:a16="http://schemas.microsoft.com/office/drawing/2014/main" id="{F73F85B6-C14C-4146-A3F0-3B9FB269B9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5" y="235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5" name="Text Box 240">
                <a:extLst>
                  <a:ext uri="{FF2B5EF4-FFF2-40B4-BE49-F238E27FC236}">
                    <a16:creationId xmlns:a16="http://schemas.microsoft.com/office/drawing/2014/main" id="{CB993A0C-DCDD-4598-B6DE-2CF33E165E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9" y="235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6" name="Text Box 241">
                <a:extLst>
                  <a:ext uri="{FF2B5EF4-FFF2-40B4-BE49-F238E27FC236}">
                    <a16:creationId xmlns:a16="http://schemas.microsoft.com/office/drawing/2014/main" id="{BE5D1224-4BB6-4E45-8B74-3FC3FDFE0B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7" y="235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7" name="Rectangle 242">
                <a:extLst>
                  <a:ext uri="{FF2B5EF4-FFF2-40B4-BE49-F238E27FC236}">
                    <a16:creationId xmlns:a16="http://schemas.microsoft.com/office/drawing/2014/main" id="{1FF891D5-395F-4D9E-AB04-9C7FD0A4FD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" y="2606"/>
                <a:ext cx="1386" cy="136"/>
              </a:xfrm>
              <a:prstGeom prst="rect">
                <a:avLst/>
              </a:prstGeom>
              <a:noFill/>
              <a:ln w="9525" cap="sq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38" name="Text Box 243">
                <a:extLst>
                  <a:ext uri="{FF2B5EF4-FFF2-40B4-BE49-F238E27FC236}">
                    <a16:creationId xmlns:a16="http://schemas.microsoft.com/office/drawing/2014/main" id="{70A1EE34-5CAE-4FFC-AB69-D5973433B3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3" y="2111"/>
                <a:ext cx="60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Inputs</a:t>
                </a:r>
              </a:p>
            </p:txBody>
          </p:sp>
          <p:sp>
            <p:nvSpPr>
              <p:cNvPr id="16439" name="Text Box 244">
                <a:extLst>
                  <a:ext uri="{FF2B5EF4-FFF2-40B4-BE49-F238E27FC236}">
                    <a16:creationId xmlns:a16="http://schemas.microsoft.com/office/drawing/2014/main" id="{6F2D9ABF-2173-48AE-924E-773AB8FC07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5" y="222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Q1</a:t>
                </a:r>
              </a:p>
            </p:txBody>
          </p:sp>
          <p:sp>
            <p:nvSpPr>
              <p:cNvPr id="16440" name="Text Box 245">
                <a:extLst>
                  <a:ext uri="{FF2B5EF4-FFF2-40B4-BE49-F238E27FC236}">
                    <a16:creationId xmlns:a16="http://schemas.microsoft.com/office/drawing/2014/main" id="{EAB06F95-C717-42D2-AD86-9598137971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4" y="222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Q0</a:t>
                </a:r>
              </a:p>
            </p:txBody>
          </p:sp>
          <p:sp>
            <p:nvSpPr>
              <p:cNvPr id="16441" name="Text Box 246">
                <a:extLst>
                  <a:ext uri="{FF2B5EF4-FFF2-40B4-BE49-F238E27FC236}">
                    <a16:creationId xmlns:a16="http://schemas.microsoft.com/office/drawing/2014/main" id="{6C5776A3-450E-484A-8182-80297EFE4C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2" y="222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6442" name="Text Box 247">
                <a:extLst>
                  <a:ext uri="{FF2B5EF4-FFF2-40B4-BE49-F238E27FC236}">
                    <a16:creationId xmlns:a16="http://schemas.microsoft.com/office/drawing/2014/main" id="{8D544FAB-8AFC-4BD8-BD11-A6E17E24C9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2" y="2108"/>
                <a:ext cx="377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Outputs</a:t>
                </a:r>
              </a:p>
            </p:txBody>
          </p:sp>
          <p:sp>
            <p:nvSpPr>
              <p:cNvPr id="16443" name="Text Box 248">
                <a:extLst>
                  <a:ext uri="{FF2B5EF4-FFF2-40B4-BE49-F238E27FC236}">
                    <a16:creationId xmlns:a16="http://schemas.microsoft.com/office/drawing/2014/main" id="{E4ADFF39-43E6-4F90-96F6-4C71404FB2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1" y="222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I1</a:t>
                </a:r>
              </a:p>
            </p:txBody>
          </p:sp>
          <p:sp>
            <p:nvSpPr>
              <p:cNvPr id="16444" name="Text Box 249">
                <a:extLst>
                  <a:ext uri="{FF2B5EF4-FFF2-40B4-BE49-F238E27FC236}">
                    <a16:creationId xmlns:a16="http://schemas.microsoft.com/office/drawing/2014/main" id="{DDFBF559-CD3F-45D0-B370-3E562EC9AE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29" y="222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I0</a:t>
                </a:r>
              </a:p>
            </p:txBody>
          </p:sp>
          <p:sp>
            <p:nvSpPr>
              <p:cNvPr id="16445" name="Freeform 250">
                <a:extLst>
                  <a:ext uri="{FF2B5EF4-FFF2-40B4-BE49-F238E27FC236}">
                    <a16:creationId xmlns:a16="http://schemas.microsoft.com/office/drawing/2014/main" id="{F019EF65-4FEA-4774-87BC-069DDBAD75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8" y="2606"/>
                <a:ext cx="0" cy="136"/>
              </a:xfrm>
              <a:custGeom>
                <a:avLst/>
                <a:gdLst>
                  <a:gd name="T0" fmla="*/ 2 w 2"/>
                  <a:gd name="T1" fmla="*/ 0 h 1130"/>
                  <a:gd name="T2" fmla="*/ 0 w 2"/>
                  <a:gd name="T3" fmla="*/ 1130 h 1130"/>
                  <a:gd name="T4" fmla="*/ 0 60000 65536"/>
                  <a:gd name="T5" fmla="*/ 0 60000 65536"/>
                  <a:gd name="T6" fmla="*/ 0 w 2"/>
                  <a:gd name="T7" fmla="*/ 0 h 1130"/>
                  <a:gd name="T8" fmla="*/ 2 w 2"/>
                  <a:gd name="T9" fmla="*/ 1130 h 113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" h="1130">
                    <a:moveTo>
                      <a:pt x="2" y="0"/>
                    </a:moveTo>
                    <a:lnTo>
                      <a:pt x="0" y="113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46" name="Freeform 251">
                <a:extLst>
                  <a:ext uri="{FF2B5EF4-FFF2-40B4-BE49-F238E27FC236}">
                    <a16:creationId xmlns:a16="http://schemas.microsoft.com/office/drawing/2014/main" id="{C43D7083-0565-4E01-9743-11D15DCC02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" y="2285"/>
                <a:ext cx="0" cy="136"/>
              </a:xfrm>
              <a:custGeom>
                <a:avLst/>
                <a:gdLst>
                  <a:gd name="T0" fmla="*/ 1376 w 1376"/>
                  <a:gd name="T1" fmla="*/ 0 h 2"/>
                  <a:gd name="T2" fmla="*/ 0 w 1376"/>
                  <a:gd name="T3" fmla="*/ 2 h 2"/>
                  <a:gd name="T4" fmla="*/ 0 60000 65536"/>
                  <a:gd name="T5" fmla="*/ 0 60000 65536"/>
                  <a:gd name="T6" fmla="*/ 0 w 1376"/>
                  <a:gd name="T7" fmla="*/ 0 h 2"/>
                  <a:gd name="T8" fmla="*/ 1376 w 1376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76" h="2">
                    <a:moveTo>
                      <a:pt x="1376" y="0"/>
                    </a:moveTo>
                    <a:lnTo>
                      <a:pt x="0" y="2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47" name="Freeform 252">
                <a:extLst>
                  <a:ext uri="{FF2B5EF4-FFF2-40B4-BE49-F238E27FC236}">
                    <a16:creationId xmlns:a16="http://schemas.microsoft.com/office/drawing/2014/main" id="{0319255A-B4D5-47A1-B7E1-C5DB24477B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" y="2728"/>
                <a:ext cx="0" cy="136"/>
              </a:xfrm>
              <a:custGeom>
                <a:avLst/>
                <a:gdLst>
                  <a:gd name="T0" fmla="*/ 3 w 3"/>
                  <a:gd name="T1" fmla="*/ 886 h 886"/>
                  <a:gd name="T2" fmla="*/ 0 w 3"/>
                  <a:gd name="T3" fmla="*/ 0 h 886"/>
                  <a:gd name="T4" fmla="*/ 0 60000 65536"/>
                  <a:gd name="T5" fmla="*/ 0 60000 65536"/>
                  <a:gd name="T6" fmla="*/ 0 w 3"/>
                  <a:gd name="T7" fmla="*/ 0 h 886"/>
                  <a:gd name="T8" fmla="*/ 3 w 3"/>
                  <a:gd name="T9" fmla="*/ 886 h 88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" h="886">
                    <a:moveTo>
                      <a:pt x="3" y="886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48" name="Freeform 253">
                <a:extLst>
                  <a:ext uri="{FF2B5EF4-FFF2-40B4-BE49-F238E27FC236}">
                    <a16:creationId xmlns:a16="http://schemas.microsoft.com/office/drawing/2014/main" id="{7E06CBB2-DCB4-4404-9C8D-9D29635810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5" y="2731"/>
                <a:ext cx="0" cy="136"/>
              </a:xfrm>
              <a:custGeom>
                <a:avLst/>
                <a:gdLst>
                  <a:gd name="T0" fmla="*/ 0 w 1"/>
                  <a:gd name="T1" fmla="*/ 881 h 881"/>
                  <a:gd name="T2" fmla="*/ 0 w 1"/>
                  <a:gd name="T3" fmla="*/ 0 h 881"/>
                  <a:gd name="T4" fmla="*/ 0 60000 65536"/>
                  <a:gd name="T5" fmla="*/ 0 60000 65536"/>
                  <a:gd name="T6" fmla="*/ 0 w 1"/>
                  <a:gd name="T7" fmla="*/ 0 h 881"/>
                  <a:gd name="T8" fmla="*/ 1 w 1"/>
                  <a:gd name="T9" fmla="*/ 881 h 88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81">
                    <a:moveTo>
                      <a:pt x="0" y="881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49" name="Freeform 254">
                <a:extLst>
                  <a:ext uri="{FF2B5EF4-FFF2-40B4-BE49-F238E27FC236}">
                    <a16:creationId xmlns:a16="http://schemas.microsoft.com/office/drawing/2014/main" id="{87283F7C-FBC2-45CE-88B7-4DC29A48E0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1" y="2729"/>
                <a:ext cx="0" cy="136"/>
              </a:xfrm>
              <a:custGeom>
                <a:avLst/>
                <a:gdLst>
                  <a:gd name="T0" fmla="*/ 1 w 1"/>
                  <a:gd name="T1" fmla="*/ 885 h 885"/>
                  <a:gd name="T2" fmla="*/ 0 w 1"/>
                  <a:gd name="T3" fmla="*/ 0 h 885"/>
                  <a:gd name="T4" fmla="*/ 0 60000 65536"/>
                  <a:gd name="T5" fmla="*/ 0 60000 65536"/>
                  <a:gd name="T6" fmla="*/ 0 w 1"/>
                  <a:gd name="T7" fmla="*/ 0 h 885"/>
                  <a:gd name="T8" fmla="*/ 1 w 1"/>
                  <a:gd name="T9" fmla="*/ 885 h 88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85">
                    <a:moveTo>
                      <a:pt x="1" y="885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50" name="Freeform 255">
                <a:extLst>
                  <a:ext uri="{FF2B5EF4-FFF2-40B4-BE49-F238E27FC236}">
                    <a16:creationId xmlns:a16="http://schemas.microsoft.com/office/drawing/2014/main" id="{A9598A25-80A3-4BFC-8349-CA772AF6D5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" y="2402"/>
                <a:ext cx="0" cy="136"/>
              </a:xfrm>
              <a:custGeom>
                <a:avLst/>
                <a:gdLst>
                  <a:gd name="T0" fmla="*/ 1148 w 1148"/>
                  <a:gd name="T1" fmla="*/ 0 h 2"/>
                  <a:gd name="T2" fmla="*/ 0 w 1148"/>
                  <a:gd name="T3" fmla="*/ 2 h 2"/>
                  <a:gd name="T4" fmla="*/ 0 60000 65536"/>
                  <a:gd name="T5" fmla="*/ 0 60000 65536"/>
                  <a:gd name="T6" fmla="*/ 0 w 1148"/>
                  <a:gd name="T7" fmla="*/ 0 h 2"/>
                  <a:gd name="T8" fmla="*/ 1148 w 1148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48" h="2">
                    <a:moveTo>
                      <a:pt x="1148" y="0"/>
                    </a:moveTo>
                    <a:lnTo>
                      <a:pt x="0" y="2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51" name="Freeform 256">
                <a:extLst>
                  <a:ext uri="{FF2B5EF4-FFF2-40B4-BE49-F238E27FC236}">
                    <a16:creationId xmlns:a16="http://schemas.microsoft.com/office/drawing/2014/main" id="{593D349A-1166-4D0B-8B91-4026DE68F8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" y="2508"/>
                <a:ext cx="0" cy="136"/>
              </a:xfrm>
              <a:custGeom>
                <a:avLst/>
                <a:gdLst>
                  <a:gd name="T0" fmla="*/ 1387 w 1387"/>
                  <a:gd name="T1" fmla="*/ 0 h 1"/>
                  <a:gd name="T2" fmla="*/ 0 w 1387"/>
                  <a:gd name="T3" fmla="*/ 0 h 1"/>
                  <a:gd name="T4" fmla="*/ 0 60000 65536"/>
                  <a:gd name="T5" fmla="*/ 0 60000 65536"/>
                  <a:gd name="T6" fmla="*/ 0 w 1387"/>
                  <a:gd name="T7" fmla="*/ 0 h 1"/>
                  <a:gd name="T8" fmla="*/ 1387 w 1387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87" h="1">
                    <a:moveTo>
                      <a:pt x="1387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52" name="Freeform 257">
                <a:extLst>
                  <a:ext uri="{FF2B5EF4-FFF2-40B4-BE49-F238E27FC236}">
                    <a16:creationId xmlns:a16="http://schemas.microsoft.com/office/drawing/2014/main" id="{3D6E5F72-2538-4F4D-A6A4-08515BFE80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" y="2614"/>
                <a:ext cx="0" cy="136"/>
              </a:xfrm>
              <a:custGeom>
                <a:avLst/>
                <a:gdLst>
                  <a:gd name="T0" fmla="*/ 1153 w 1153"/>
                  <a:gd name="T1" fmla="*/ 0 h 1"/>
                  <a:gd name="T2" fmla="*/ 0 w 1153"/>
                  <a:gd name="T3" fmla="*/ 0 h 1"/>
                  <a:gd name="T4" fmla="*/ 0 60000 65536"/>
                  <a:gd name="T5" fmla="*/ 0 60000 65536"/>
                  <a:gd name="T6" fmla="*/ 0 w 1153"/>
                  <a:gd name="T7" fmla="*/ 0 h 1"/>
                  <a:gd name="T8" fmla="*/ 1153 w 1153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53" h="1">
                    <a:moveTo>
                      <a:pt x="1153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53" name="Freeform 258">
                <a:extLst>
                  <a:ext uri="{FF2B5EF4-FFF2-40B4-BE49-F238E27FC236}">
                    <a16:creationId xmlns:a16="http://schemas.microsoft.com/office/drawing/2014/main" id="{68CA082E-1410-4F85-9800-A5F601BFE0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" y="2720"/>
                <a:ext cx="0" cy="136"/>
              </a:xfrm>
              <a:custGeom>
                <a:avLst/>
                <a:gdLst>
                  <a:gd name="T0" fmla="*/ 1387 w 1387"/>
                  <a:gd name="T1" fmla="*/ 0 h 1"/>
                  <a:gd name="T2" fmla="*/ 0 w 1387"/>
                  <a:gd name="T3" fmla="*/ 0 h 1"/>
                  <a:gd name="T4" fmla="*/ 0 60000 65536"/>
                  <a:gd name="T5" fmla="*/ 0 60000 65536"/>
                  <a:gd name="T6" fmla="*/ 0 w 1387"/>
                  <a:gd name="T7" fmla="*/ 0 h 1"/>
                  <a:gd name="T8" fmla="*/ 1387 w 1387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87" h="1">
                    <a:moveTo>
                      <a:pt x="1387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54" name="Freeform 259">
                <a:extLst>
                  <a:ext uri="{FF2B5EF4-FFF2-40B4-BE49-F238E27FC236}">
                    <a16:creationId xmlns:a16="http://schemas.microsoft.com/office/drawing/2014/main" id="{5063C72A-CF67-460E-A162-C8AC5EB35B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" y="2821"/>
                <a:ext cx="0" cy="136"/>
              </a:xfrm>
              <a:custGeom>
                <a:avLst/>
                <a:gdLst>
                  <a:gd name="T0" fmla="*/ 1153 w 1153"/>
                  <a:gd name="T1" fmla="*/ 0 h 1"/>
                  <a:gd name="T2" fmla="*/ 0 w 1153"/>
                  <a:gd name="T3" fmla="*/ 0 h 1"/>
                  <a:gd name="T4" fmla="*/ 0 60000 65536"/>
                  <a:gd name="T5" fmla="*/ 0 60000 65536"/>
                  <a:gd name="T6" fmla="*/ 0 w 1153"/>
                  <a:gd name="T7" fmla="*/ 0 h 1"/>
                  <a:gd name="T8" fmla="*/ 1153 w 1153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53" h="1">
                    <a:moveTo>
                      <a:pt x="1153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55" name="Freeform 260">
                <a:extLst>
                  <a:ext uri="{FF2B5EF4-FFF2-40B4-BE49-F238E27FC236}">
                    <a16:creationId xmlns:a16="http://schemas.microsoft.com/office/drawing/2014/main" id="{B88BC26B-AA5E-4CA5-A608-FAD951A710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" y="2942"/>
                <a:ext cx="0" cy="136"/>
              </a:xfrm>
              <a:custGeom>
                <a:avLst/>
                <a:gdLst>
                  <a:gd name="T0" fmla="*/ 1387 w 1387"/>
                  <a:gd name="T1" fmla="*/ 1 h 1"/>
                  <a:gd name="T2" fmla="*/ 0 w 1387"/>
                  <a:gd name="T3" fmla="*/ 0 h 1"/>
                  <a:gd name="T4" fmla="*/ 0 60000 65536"/>
                  <a:gd name="T5" fmla="*/ 0 60000 65536"/>
                  <a:gd name="T6" fmla="*/ 0 w 1387"/>
                  <a:gd name="T7" fmla="*/ 0 h 1"/>
                  <a:gd name="T8" fmla="*/ 1387 w 1387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87" h="1">
                    <a:moveTo>
                      <a:pt x="1387" y="1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56" name="Freeform 261">
                <a:extLst>
                  <a:ext uri="{FF2B5EF4-FFF2-40B4-BE49-F238E27FC236}">
                    <a16:creationId xmlns:a16="http://schemas.microsoft.com/office/drawing/2014/main" id="{2755596E-475A-4C20-8506-A477B5E0EB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" y="3053"/>
                <a:ext cx="0" cy="136"/>
              </a:xfrm>
              <a:custGeom>
                <a:avLst/>
                <a:gdLst>
                  <a:gd name="T0" fmla="*/ 1153 w 1153"/>
                  <a:gd name="T1" fmla="*/ 2 h 2"/>
                  <a:gd name="T2" fmla="*/ 0 w 1153"/>
                  <a:gd name="T3" fmla="*/ 0 h 2"/>
                  <a:gd name="T4" fmla="*/ 0 60000 65536"/>
                  <a:gd name="T5" fmla="*/ 0 60000 65536"/>
                  <a:gd name="T6" fmla="*/ 0 w 1153"/>
                  <a:gd name="T7" fmla="*/ 0 h 2"/>
                  <a:gd name="T8" fmla="*/ 1153 w 1153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53" h="2">
                    <a:moveTo>
                      <a:pt x="1153" y="2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57" name="Freeform 265">
                <a:extLst>
                  <a:ext uri="{FF2B5EF4-FFF2-40B4-BE49-F238E27FC236}">
                    <a16:creationId xmlns:a16="http://schemas.microsoft.com/office/drawing/2014/main" id="{3BF0790B-379D-4A84-B1BF-838CE46E96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5" y="2725"/>
                <a:ext cx="0" cy="136"/>
              </a:xfrm>
              <a:custGeom>
                <a:avLst/>
                <a:gdLst>
                  <a:gd name="T0" fmla="*/ 0 w 1"/>
                  <a:gd name="T1" fmla="*/ 0 h 881"/>
                  <a:gd name="T2" fmla="*/ 0 w 1"/>
                  <a:gd name="T3" fmla="*/ 881 h 881"/>
                  <a:gd name="T4" fmla="*/ 0 60000 65536"/>
                  <a:gd name="T5" fmla="*/ 0 60000 65536"/>
                  <a:gd name="T6" fmla="*/ 0 w 1"/>
                  <a:gd name="T7" fmla="*/ 0 h 881"/>
                  <a:gd name="T8" fmla="*/ 1 w 1"/>
                  <a:gd name="T9" fmla="*/ 881 h 88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81">
                    <a:moveTo>
                      <a:pt x="0" y="0"/>
                    </a:moveTo>
                    <a:lnTo>
                      <a:pt x="0" y="881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6458" name="Text Box 268">
                <a:extLst>
                  <a:ext uri="{FF2B5EF4-FFF2-40B4-BE49-F238E27FC236}">
                    <a16:creationId xmlns:a16="http://schemas.microsoft.com/office/drawing/2014/main" id="{F70EEC1E-C215-406A-9AC3-91BD301327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2" y="306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59" name="Text Box 271">
                <a:extLst>
                  <a:ext uri="{FF2B5EF4-FFF2-40B4-BE49-F238E27FC236}">
                    <a16:creationId xmlns:a16="http://schemas.microsoft.com/office/drawing/2014/main" id="{F9764E23-4122-4295-89CC-9C586D1694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3" y="2410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60" name="Text Box 273">
                <a:extLst>
                  <a:ext uri="{FF2B5EF4-FFF2-40B4-BE49-F238E27FC236}">
                    <a16:creationId xmlns:a16="http://schemas.microsoft.com/office/drawing/2014/main" id="{531C41E3-FAFF-47CD-93EF-FBF755A5EB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2" y="261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61" name="Text Box 274">
                <a:extLst>
                  <a:ext uri="{FF2B5EF4-FFF2-40B4-BE49-F238E27FC236}">
                    <a16:creationId xmlns:a16="http://schemas.microsoft.com/office/drawing/2014/main" id="{BA38B9F8-567C-4B34-AF9D-3A29562210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2" y="2828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462" name="Text Box 276">
                <a:extLst>
                  <a:ext uri="{FF2B5EF4-FFF2-40B4-BE49-F238E27FC236}">
                    <a16:creationId xmlns:a16="http://schemas.microsoft.com/office/drawing/2014/main" id="{45EF4257-A906-41B3-BE50-D9611CD9E4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5" y="2235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x</a:t>
                </a:r>
              </a:p>
            </p:txBody>
          </p:sp>
        </p:grpSp>
      </p:grpSp>
      <p:sp>
        <p:nvSpPr>
          <p:cNvPr id="34070" name="Rectangle 278">
            <a:extLst>
              <a:ext uri="{FF2B5EF4-FFF2-40B4-BE49-F238E27FC236}">
                <a16:creationId xmlns:a16="http://schemas.microsoft.com/office/drawing/2014/main" id="{5C99B3BD-F674-42E0-8164-2697D89555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22839" y="4705351"/>
            <a:ext cx="5386387" cy="1152525"/>
          </a:xfrm>
        </p:spPr>
        <p:txBody>
          <a:bodyPr/>
          <a:lstStyle/>
          <a:p>
            <a:r>
              <a:rPr lang="en-US" altLang="en-US" sz="2400"/>
              <a:t>Given this implementation model</a:t>
            </a:r>
          </a:p>
          <a:p>
            <a:pPr lvl="1"/>
            <a:r>
              <a:rPr lang="en-US" altLang="en-US" sz="2000"/>
              <a:t>Sequential logic design quickly reduces to combinational logic design</a:t>
            </a:r>
          </a:p>
          <a:p>
            <a:endParaRPr lang="en-US" altLang="en-US" sz="2400"/>
          </a:p>
        </p:txBody>
      </p:sp>
      <p:sp>
        <p:nvSpPr>
          <p:cNvPr id="16393" name="Line 283">
            <a:extLst>
              <a:ext uri="{FF2B5EF4-FFF2-40B4-BE49-F238E27FC236}">
                <a16:creationId xmlns:a16="http://schemas.microsoft.com/office/drawing/2014/main" id="{2D8DEDCA-127B-45BE-BD1E-DFAD3C077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2425" y="3629025"/>
            <a:ext cx="76200" cy="7620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sp>
        <p:nvSpPr>
          <p:cNvPr id="16394" name="Line 284">
            <a:extLst>
              <a:ext uri="{FF2B5EF4-FFF2-40B4-BE49-F238E27FC236}">
                <a16:creationId xmlns:a16="http://schemas.microsoft.com/office/drawing/2014/main" id="{6D9033A5-BD30-43C1-BE5B-75EA7539E3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3375" y="3705225"/>
            <a:ext cx="82550" cy="69850"/>
          </a:xfrm>
          <a:prstGeom prst="line">
            <a:avLst/>
          </a:prstGeom>
          <a:noFill/>
          <a:ln w="952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Times New Roman" panose="02020603050405020304" pitchFamily="18" charset="0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 autoUpdateAnimBg="0"/>
      <p:bldP spid="34070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>
            <a:extLst>
              <a:ext uri="{FF2B5EF4-FFF2-40B4-BE49-F238E27FC236}">
                <a16:creationId xmlns:a16="http://schemas.microsoft.com/office/drawing/2014/main" id="{7541E2C8-3BE7-4B4E-8E05-C84FF8237E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8F99D143-EA0D-47F2-B405-4186BF24B4A4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15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A392BC9-AB60-4805-9D17-D270FB458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Sequential logic design (cont.)</a:t>
            </a:r>
          </a:p>
        </p:txBody>
      </p:sp>
      <p:grpSp>
        <p:nvGrpSpPr>
          <p:cNvPr id="17412" name="Group 164">
            <a:extLst>
              <a:ext uri="{FF2B5EF4-FFF2-40B4-BE49-F238E27FC236}">
                <a16:creationId xmlns:a16="http://schemas.microsoft.com/office/drawing/2014/main" id="{CB277C80-AD6C-4093-9A29-0E7E8BC2086C}"/>
              </a:ext>
            </a:extLst>
          </p:cNvPr>
          <p:cNvGrpSpPr>
            <a:grpSpLocks/>
          </p:cNvGrpSpPr>
          <p:nvPr/>
        </p:nvGrpSpPr>
        <p:grpSpPr bwMode="auto">
          <a:xfrm>
            <a:off x="2008189" y="1600200"/>
            <a:ext cx="3749675" cy="4338638"/>
            <a:chOff x="175" y="1008"/>
            <a:chExt cx="2362" cy="2733"/>
          </a:xfrm>
        </p:grpSpPr>
        <p:grpSp>
          <p:nvGrpSpPr>
            <p:cNvPr id="17479" name="Group 79">
              <a:extLst>
                <a:ext uri="{FF2B5EF4-FFF2-40B4-BE49-F238E27FC236}">
                  <a16:creationId xmlns:a16="http://schemas.microsoft.com/office/drawing/2014/main" id="{5D1BF05F-6A83-4928-8391-A8FCB4A3F4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7" y="1177"/>
              <a:ext cx="2248" cy="694"/>
              <a:chOff x="227" y="1157"/>
              <a:chExt cx="2248" cy="694"/>
            </a:xfrm>
          </p:grpSpPr>
          <p:sp>
            <p:nvSpPr>
              <p:cNvPr id="17526" name="Text Box 6">
                <a:extLst>
                  <a:ext uri="{FF2B5EF4-FFF2-40B4-BE49-F238E27FC236}">
                    <a16:creationId xmlns:a16="http://schemas.microsoft.com/office/drawing/2014/main" id="{B48F7096-35DF-4277-AFF3-A103C68DC7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" y="1371"/>
                <a:ext cx="230" cy="23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27" name="Text Box 7">
                <a:extLst>
                  <a:ext uri="{FF2B5EF4-FFF2-40B4-BE49-F238E27FC236}">
                    <a16:creationId xmlns:a16="http://schemas.microsoft.com/office/drawing/2014/main" id="{FCAA90C9-57E4-4CD9-8DC4-76F533E21E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" y="1429"/>
                <a:ext cx="5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28" name="Text Box 8">
                <a:extLst>
                  <a:ext uri="{FF2B5EF4-FFF2-40B4-BE49-F238E27FC236}">
                    <a16:creationId xmlns:a16="http://schemas.microsoft.com/office/drawing/2014/main" id="{9A1EA750-F3F8-48F8-BD5C-9D2B15198B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" y="1659"/>
                <a:ext cx="58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29" name="Text Box 9">
                <a:extLst>
                  <a:ext uri="{FF2B5EF4-FFF2-40B4-BE49-F238E27FC236}">
                    <a16:creationId xmlns:a16="http://schemas.microsoft.com/office/drawing/2014/main" id="{9A207B8B-8D2B-47E9-9DED-77026CE86F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0" y="1157"/>
                <a:ext cx="380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   </a:t>
                </a:r>
                <a:r>
                  <a:rPr lang="en-US" altLang="en-US" sz="1000">
                    <a:solidFill>
                      <a:srgbClr val="000000"/>
                    </a:solidFill>
                  </a:rPr>
                  <a:t>Q1Q0</a:t>
                </a:r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7530" name="Text Box 10">
                <a:extLst>
                  <a:ext uri="{FF2B5EF4-FFF2-40B4-BE49-F238E27FC236}">
                    <a16:creationId xmlns:a16="http://schemas.microsoft.com/office/drawing/2014/main" id="{93B3F081-F837-4CD7-B136-A1F79218AE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7" y="1171"/>
                <a:ext cx="11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 b="1">
                    <a:solidFill>
                      <a:srgbClr val="000000"/>
                    </a:solidFill>
                  </a:rPr>
                  <a:t> I1</a:t>
                </a:r>
              </a:p>
            </p:txBody>
          </p:sp>
          <p:sp>
            <p:nvSpPr>
              <p:cNvPr id="17531" name="Text Box 11">
                <a:extLst>
                  <a:ext uri="{FF2B5EF4-FFF2-40B4-BE49-F238E27FC236}">
                    <a16:creationId xmlns:a16="http://schemas.microsoft.com/office/drawing/2014/main" id="{541387B0-26FD-48FD-9C72-260291C900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53" y="1508"/>
                <a:ext cx="1022" cy="3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 b="1">
                    <a:solidFill>
                      <a:srgbClr val="000000"/>
                    </a:solidFill>
                  </a:rPr>
                  <a:t>  I1 = Q1’Q0a + Q1a’ + Q1Q0’</a:t>
                </a:r>
              </a:p>
            </p:txBody>
          </p:sp>
          <p:sp>
            <p:nvSpPr>
              <p:cNvPr id="17532" name="Text Box 12">
                <a:extLst>
                  <a:ext uri="{FF2B5EF4-FFF2-40B4-BE49-F238E27FC236}">
                    <a16:creationId xmlns:a16="http://schemas.microsoft.com/office/drawing/2014/main" id="{91A0F51C-5862-4E5B-99A7-2795582159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0" y="1371"/>
                <a:ext cx="231" cy="23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33" name="Text Box 13">
                <a:extLst>
                  <a:ext uri="{FF2B5EF4-FFF2-40B4-BE49-F238E27FC236}">
                    <a16:creationId xmlns:a16="http://schemas.microsoft.com/office/drawing/2014/main" id="{EC1896E9-1E37-479C-86B8-E86EF88195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81" y="1371"/>
                <a:ext cx="230" cy="23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34" name="Text Box 14">
                <a:extLst>
                  <a:ext uri="{FF2B5EF4-FFF2-40B4-BE49-F238E27FC236}">
                    <a16:creationId xmlns:a16="http://schemas.microsoft.com/office/drawing/2014/main" id="{C3D372C0-5038-41F0-9689-06C69546CD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1" y="1602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35" name="Text Box 15">
                <a:extLst>
                  <a:ext uri="{FF2B5EF4-FFF2-40B4-BE49-F238E27FC236}">
                    <a16:creationId xmlns:a16="http://schemas.microsoft.com/office/drawing/2014/main" id="{E26DDC4D-5CA0-4709-9318-6D735D21B0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1" y="1371"/>
                <a:ext cx="230" cy="23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36" name="Text Box 16">
                <a:extLst>
                  <a:ext uri="{FF2B5EF4-FFF2-40B4-BE49-F238E27FC236}">
                    <a16:creationId xmlns:a16="http://schemas.microsoft.com/office/drawing/2014/main" id="{8C9F9E2D-BF7A-4B3B-89E0-61B770D231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81" y="1602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37" name="Text Box 17">
                <a:extLst>
                  <a:ext uri="{FF2B5EF4-FFF2-40B4-BE49-F238E27FC236}">
                    <a16:creationId xmlns:a16="http://schemas.microsoft.com/office/drawing/2014/main" id="{9DD531AF-08CF-4C61-A691-7F5E22FC8E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0" y="1602"/>
                <a:ext cx="231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38" name="Text Box 18">
                <a:extLst>
                  <a:ext uri="{FF2B5EF4-FFF2-40B4-BE49-F238E27FC236}">
                    <a16:creationId xmlns:a16="http://schemas.microsoft.com/office/drawing/2014/main" id="{8462A375-5884-4EC7-930E-62170C9F74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" y="1602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39" name="Text Box 19">
                <a:extLst>
                  <a:ext uri="{FF2B5EF4-FFF2-40B4-BE49-F238E27FC236}">
                    <a16:creationId xmlns:a16="http://schemas.microsoft.com/office/drawing/2014/main" id="{53EE7CB3-CD57-4DFB-9E17-4D9CF68B83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7" y="1256"/>
                <a:ext cx="17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00</a:t>
                </a:r>
              </a:p>
            </p:txBody>
          </p:sp>
          <p:sp>
            <p:nvSpPr>
              <p:cNvPr id="17540" name="Text Box 20">
                <a:extLst>
                  <a:ext uri="{FF2B5EF4-FFF2-40B4-BE49-F238E27FC236}">
                    <a16:creationId xmlns:a16="http://schemas.microsoft.com/office/drawing/2014/main" id="{6F55F9B9-8445-4EEF-999C-E9048AC429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8" y="1256"/>
                <a:ext cx="11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11</a:t>
                </a:r>
              </a:p>
            </p:txBody>
          </p:sp>
          <p:sp>
            <p:nvSpPr>
              <p:cNvPr id="17541" name="Text Box 21">
                <a:extLst>
                  <a:ext uri="{FF2B5EF4-FFF2-40B4-BE49-F238E27FC236}">
                    <a16:creationId xmlns:a16="http://schemas.microsoft.com/office/drawing/2014/main" id="{F8411320-C0FA-414D-807F-C1AE370233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9" y="1256"/>
                <a:ext cx="17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  10</a:t>
                </a:r>
              </a:p>
            </p:txBody>
          </p:sp>
          <p:sp>
            <p:nvSpPr>
              <p:cNvPr id="17542" name="Text Box 22">
                <a:extLst>
                  <a:ext uri="{FF2B5EF4-FFF2-40B4-BE49-F238E27FC236}">
                    <a16:creationId xmlns:a16="http://schemas.microsoft.com/office/drawing/2014/main" id="{50C88C2E-5EE3-48F9-B1D9-A64CCD0050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2" y="1291"/>
                <a:ext cx="11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</a:t>
                </a:r>
                <a:r>
                  <a:rPr lang="en-US" altLang="en-US" sz="10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7543" name="AutoShape 23">
                <a:extLst>
                  <a:ext uri="{FF2B5EF4-FFF2-40B4-BE49-F238E27FC236}">
                    <a16:creationId xmlns:a16="http://schemas.microsoft.com/office/drawing/2014/main" id="{852A0E1A-433C-4E33-9D82-F094769D3B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057" y="1313"/>
                <a:ext cx="133" cy="372"/>
              </a:xfrm>
              <a:prstGeom prst="flowChartAlternateProcess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544" name="AutoShape 24">
                <a:extLst>
                  <a:ext uri="{FF2B5EF4-FFF2-40B4-BE49-F238E27FC236}">
                    <a16:creationId xmlns:a16="http://schemas.microsoft.com/office/drawing/2014/main" id="{770DF716-AD2F-411B-814F-7E1C06E000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8" y="1665"/>
                <a:ext cx="115" cy="155"/>
              </a:xfrm>
              <a:prstGeom prst="flowChartAlternateProcess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545" name="Text Box 25">
                <a:extLst>
                  <a:ext uri="{FF2B5EF4-FFF2-40B4-BE49-F238E27FC236}">
                    <a16:creationId xmlns:a16="http://schemas.microsoft.com/office/drawing/2014/main" id="{6FA4CF5B-636B-49C2-B220-848EBB585D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" y="1256"/>
                <a:ext cx="11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01</a:t>
                </a:r>
              </a:p>
            </p:txBody>
          </p:sp>
          <p:sp>
            <p:nvSpPr>
              <p:cNvPr id="17546" name="Freeform 26">
                <a:extLst>
                  <a:ext uri="{FF2B5EF4-FFF2-40B4-BE49-F238E27FC236}">
                    <a16:creationId xmlns:a16="http://schemas.microsoft.com/office/drawing/2014/main" id="{DC263E24-92EF-4785-B9EC-81FB413D12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" y="1295"/>
                <a:ext cx="64" cy="75"/>
              </a:xfrm>
              <a:custGeom>
                <a:avLst/>
                <a:gdLst>
                  <a:gd name="T0" fmla="*/ 64 w 64"/>
                  <a:gd name="T1" fmla="*/ 75 h 75"/>
                  <a:gd name="T2" fmla="*/ 0 w 64"/>
                  <a:gd name="T3" fmla="*/ 0 h 75"/>
                  <a:gd name="T4" fmla="*/ 0 60000 65536"/>
                  <a:gd name="T5" fmla="*/ 0 60000 65536"/>
                  <a:gd name="T6" fmla="*/ 0 w 64"/>
                  <a:gd name="T7" fmla="*/ 0 h 75"/>
                  <a:gd name="T8" fmla="*/ 64 w 64"/>
                  <a:gd name="T9" fmla="*/ 75 h 7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4" h="75">
                    <a:moveTo>
                      <a:pt x="64" y="75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547" name="AutoShape 27">
                <a:extLst>
                  <a:ext uri="{FF2B5EF4-FFF2-40B4-BE49-F238E27FC236}">
                    <a16:creationId xmlns:a16="http://schemas.microsoft.com/office/drawing/2014/main" id="{AC355C3F-8971-4F78-8D32-7C139EB42E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9" y="1429"/>
                <a:ext cx="147" cy="372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7480" name="Group 78">
              <a:extLst>
                <a:ext uri="{FF2B5EF4-FFF2-40B4-BE49-F238E27FC236}">
                  <a16:creationId xmlns:a16="http://schemas.microsoft.com/office/drawing/2014/main" id="{16E00C6B-31AF-4B9F-9D47-9BC7BBBCBA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" y="2038"/>
              <a:ext cx="2157" cy="663"/>
              <a:chOff x="254" y="1928"/>
              <a:chExt cx="2157" cy="663"/>
            </a:xfrm>
          </p:grpSpPr>
          <p:sp>
            <p:nvSpPr>
              <p:cNvPr id="17504" name="Text Box 29">
                <a:extLst>
                  <a:ext uri="{FF2B5EF4-FFF2-40B4-BE49-F238E27FC236}">
                    <a16:creationId xmlns:a16="http://schemas.microsoft.com/office/drawing/2014/main" id="{73B56524-95E9-42EC-A19D-4D3E6BC5A2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" y="2130"/>
                <a:ext cx="230" cy="23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05" name="Text Box 30">
                <a:extLst>
                  <a:ext uri="{FF2B5EF4-FFF2-40B4-BE49-F238E27FC236}">
                    <a16:creationId xmlns:a16="http://schemas.microsoft.com/office/drawing/2014/main" id="{99A2BC75-3E52-4702-8433-EE5CC21868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8" y="2361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06" name="Text Box 31">
                <a:extLst>
                  <a:ext uri="{FF2B5EF4-FFF2-40B4-BE49-F238E27FC236}">
                    <a16:creationId xmlns:a16="http://schemas.microsoft.com/office/drawing/2014/main" id="{EF6F2CA6-A1D4-41CA-92F6-26503C2F1F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8" y="2130"/>
                <a:ext cx="230" cy="23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07" name="Text Box 32">
                <a:extLst>
                  <a:ext uri="{FF2B5EF4-FFF2-40B4-BE49-F238E27FC236}">
                    <a16:creationId xmlns:a16="http://schemas.microsoft.com/office/drawing/2014/main" id="{E7A02C0B-4B3D-457B-8EC4-E22C081D28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" y="2361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08" name="Text Box 33">
                <a:extLst>
                  <a:ext uri="{FF2B5EF4-FFF2-40B4-BE49-F238E27FC236}">
                    <a16:creationId xmlns:a16="http://schemas.microsoft.com/office/drawing/2014/main" id="{F01C75C5-AE67-4171-B262-5051F6072E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7" y="2361"/>
                <a:ext cx="231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09" name="Text Box 34">
                <a:extLst>
                  <a:ext uri="{FF2B5EF4-FFF2-40B4-BE49-F238E27FC236}">
                    <a16:creationId xmlns:a16="http://schemas.microsoft.com/office/drawing/2014/main" id="{22CF51B8-8C30-4A7F-B903-01DF1A8CF8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8" y="2361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10" name="Text Box 35">
                <a:extLst>
                  <a:ext uri="{FF2B5EF4-FFF2-40B4-BE49-F238E27FC236}">
                    <a16:creationId xmlns:a16="http://schemas.microsoft.com/office/drawing/2014/main" id="{7A5C2BE0-D314-49E1-8B2E-7B06145705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8" y="2130"/>
                <a:ext cx="230" cy="23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11" name="Text Box 36">
                <a:extLst>
                  <a:ext uri="{FF2B5EF4-FFF2-40B4-BE49-F238E27FC236}">
                    <a16:creationId xmlns:a16="http://schemas.microsoft.com/office/drawing/2014/main" id="{C86995F5-3E4E-4A57-86C0-2E2E1AE3EE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9" y="2005"/>
                <a:ext cx="148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 00</a:t>
                </a:r>
              </a:p>
            </p:txBody>
          </p:sp>
          <p:sp>
            <p:nvSpPr>
              <p:cNvPr id="17512" name="Text Box 37">
                <a:extLst>
                  <a:ext uri="{FF2B5EF4-FFF2-40B4-BE49-F238E27FC236}">
                    <a16:creationId xmlns:a16="http://schemas.microsoft.com/office/drawing/2014/main" id="{623DA054-DDF6-4056-AF5E-927F62FEA5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7" y="2015"/>
                <a:ext cx="22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   01</a:t>
                </a:r>
              </a:p>
            </p:txBody>
          </p:sp>
          <p:sp>
            <p:nvSpPr>
              <p:cNvPr id="17513" name="Text Box 38">
                <a:extLst>
                  <a:ext uri="{FF2B5EF4-FFF2-40B4-BE49-F238E27FC236}">
                    <a16:creationId xmlns:a16="http://schemas.microsoft.com/office/drawing/2014/main" id="{3AA9567A-CAB4-4EDE-A224-5209B5486A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5" y="2015"/>
                <a:ext cx="17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  11</a:t>
                </a:r>
              </a:p>
            </p:txBody>
          </p:sp>
          <p:sp>
            <p:nvSpPr>
              <p:cNvPr id="17514" name="Text Box 39">
                <a:extLst>
                  <a:ext uri="{FF2B5EF4-FFF2-40B4-BE49-F238E27FC236}">
                    <a16:creationId xmlns:a16="http://schemas.microsoft.com/office/drawing/2014/main" id="{C91000DC-C96F-4B42-A3CB-32BD71F6D2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8" y="2060"/>
                <a:ext cx="121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</a:t>
                </a:r>
                <a:r>
                  <a:rPr lang="en-US" altLang="en-US" sz="10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7515" name="Text Box 40">
                <a:extLst>
                  <a:ext uri="{FF2B5EF4-FFF2-40B4-BE49-F238E27FC236}">
                    <a16:creationId xmlns:a16="http://schemas.microsoft.com/office/drawing/2014/main" id="{E2FC71EA-35CD-488D-BF0F-C33D143D63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7" y="2130"/>
                <a:ext cx="231" cy="23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16" name="Text Box 41">
                <a:extLst>
                  <a:ext uri="{FF2B5EF4-FFF2-40B4-BE49-F238E27FC236}">
                    <a16:creationId xmlns:a16="http://schemas.microsoft.com/office/drawing/2014/main" id="{FB88E8F9-3B9D-4592-B84D-BCC5FD620D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73" y="2015"/>
                <a:ext cx="242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    10</a:t>
                </a:r>
              </a:p>
            </p:txBody>
          </p:sp>
          <p:sp>
            <p:nvSpPr>
              <p:cNvPr id="17517" name="Freeform 42">
                <a:extLst>
                  <a:ext uri="{FF2B5EF4-FFF2-40B4-BE49-F238E27FC236}">
                    <a16:creationId xmlns:a16="http://schemas.microsoft.com/office/drawing/2014/main" id="{FB6126D3-D31B-4834-959E-3DE7C572D4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9" y="2073"/>
                <a:ext cx="57" cy="52"/>
              </a:xfrm>
              <a:custGeom>
                <a:avLst/>
                <a:gdLst>
                  <a:gd name="T0" fmla="*/ 57 w 143"/>
                  <a:gd name="T1" fmla="*/ 52 h 131"/>
                  <a:gd name="T2" fmla="*/ 0 w 143"/>
                  <a:gd name="T3" fmla="*/ 0 h 131"/>
                  <a:gd name="T4" fmla="*/ 0 60000 65536"/>
                  <a:gd name="T5" fmla="*/ 0 60000 65536"/>
                  <a:gd name="T6" fmla="*/ 0 w 143"/>
                  <a:gd name="T7" fmla="*/ 0 h 131"/>
                  <a:gd name="T8" fmla="*/ 143 w 143"/>
                  <a:gd name="T9" fmla="*/ 131 h 13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43" h="131">
                    <a:moveTo>
                      <a:pt x="143" y="131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518" name="Text Box 43">
                <a:extLst>
                  <a:ext uri="{FF2B5EF4-FFF2-40B4-BE49-F238E27FC236}">
                    <a16:creationId xmlns:a16="http://schemas.microsoft.com/office/drawing/2014/main" id="{4BA1E4B2-3ED5-4294-ADB2-9636A72B08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" y="1957"/>
                <a:ext cx="11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 b="1">
                    <a:solidFill>
                      <a:srgbClr val="000000"/>
                    </a:solidFill>
                  </a:rPr>
                  <a:t> I0</a:t>
                </a:r>
              </a:p>
            </p:txBody>
          </p:sp>
          <p:sp>
            <p:nvSpPr>
              <p:cNvPr id="17519" name="Text Box 44">
                <a:extLst>
                  <a:ext uri="{FF2B5EF4-FFF2-40B4-BE49-F238E27FC236}">
                    <a16:creationId xmlns:a16="http://schemas.microsoft.com/office/drawing/2014/main" id="{6991F3BE-9A27-4245-8652-F1FEFAA5FE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1928"/>
                <a:ext cx="278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000">
                    <a:solidFill>
                      <a:srgbClr val="000000"/>
                    </a:solidFill>
                  </a:rPr>
                  <a:t>    Q1Q0</a:t>
                </a:r>
                <a:endParaRPr lang="en-US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7520" name="Text Box 45">
                <a:extLst>
                  <a:ext uri="{FF2B5EF4-FFF2-40B4-BE49-F238E27FC236}">
                    <a16:creationId xmlns:a16="http://schemas.microsoft.com/office/drawing/2014/main" id="{5A032A4B-49B2-4456-A144-E627F1C46E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1" y="2219"/>
                <a:ext cx="910" cy="2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 b="1">
                    <a:solidFill>
                      <a:srgbClr val="000000"/>
                    </a:solidFill>
                  </a:rPr>
                  <a:t>I0 = Q0a’ + Q0’a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7521" name="AutoShape 46">
                <a:extLst>
                  <a:ext uri="{FF2B5EF4-FFF2-40B4-BE49-F238E27FC236}">
                    <a16:creationId xmlns:a16="http://schemas.microsoft.com/office/drawing/2014/main" id="{F8BB0EBA-2DDF-4CFE-85F8-1D91551C53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2" y="2409"/>
                <a:ext cx="183" cy="162"/>
              </a:xfrm>
              <a:prstGeom prst="flowChartAlternateProcess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522" name="Text Box 47">
                <a:extLst>
                  <a:ext uri="{FF2B5EF4-FFF2-40B4-BE49-F238E27FC236}">
                    <a16:creationId xmlns:a16="http://schemas.microsoft.com/office/drawing/2014/main" id="{14839B68-CA95-437D-B270-FEB99669A6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9" y="2205"/>
                <a:ext cx="58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23" name="Text Box 48">
                <a:extLst>
                  <a:ext uri="{FF2B5EF4-FFF2-40B4-BE49-F238E27FC236}">
                    <a16:creationId xmlns:a16="http://schemas.microsoft.com/office/drawing/2014/main" id="{BD6938E7-3681-4ED9-BA02-5FBF7D41BB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" y="2418"/>
                <a:ext cx="5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24" name="AutoShape 49">
                <a:extLst>
                  <a:ext uri="{FF2B5EF4-FFF2-40B4-BE49-F238E27FC236}">
                    <a16:creationId xmlns:a16="http://schemas.microsoft.com/office/drawing/2014/main" id="{E6F6C963-B35E-47FB-846E-7982CB5BC9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6" y="2418"/>
                <a:ext cx="172" cy="152"/>
              </a:xfrm>
              <a:prstGeom prst="flowChartAlternateProcess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525" name="AutoShape 50">
                <a:extLst>
                  <a:ext uri="{FF2B5EF4-FFF2-40B4-BE49-F238E27FC236}">
                    <a16:creationId xmlns:a16="http://schemas.microsoft.com/office/drawing/2014/main" id="{33322F62-BFB0-465E-B3DB-3951A78750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5" y="2188"/>
                <a:ext cx="345" cy="157"/>
              </a:xfrm>
              <a:prstGeom prst="flowChartAlternateProcess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7481" name="Group 77">
              <a:extLst>
                <a:ext uri="{FF2B5EF4-FFF2-40B4-BE49-F238E27FC236}">
                  <a16:creationId xmlns:a16="http://schemas.microsoft.com/office/drawing/2014/main" id="{67E9BAE2-810F-44ED-A963-38A212564F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" y="2869"/>
              <a:ext cx="2201" cy="687"/>
              <a:chOff x="239" y="2869"/>
              <a:chExt cx="2201" cy="687"/>
            </a:xfrm>
          </p:grpSpPr>
          <p:sp>
            <p:nvSpPr>
              <p:cNvPr id="17483" name="Text Box 52">
                <a:extLst>
                  <a:ext uri="{FF2B5EF4-FFF2-40B4-BE49-F238E27FC236}">
                    <a16:creationId xmlns:a16="http://schemas.microsoft.com/office/drawing/2014/main" id="{165DF50F-CC1F-4AC2-ACEB-F3F205EC97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5" y="2920"/>
                <a:ext cx="173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altLang="en-US" sz="1200">
                  <a:solidFill>
                    <a:srgbClr val="000000"/>
                  </a:solidFill>
                </a:endParaRPr>
              </a:p>
            </p:txBody>
          </p:sp>
          <p:sp>
            <p:nvSpPr>
              <p:cNvPr id="17484" name="AutoShape 53">
                <a:extLst>
                  <a:ext uri="{FF2B5EF4-FFF2-40B4-BE49-F238E27FC236}">
                    <a16:creationId xmlns:a16="http://schemas.microsoft.com/office/drawing/2014/main" id="{A9EA743F-71F3-4B5A-91BE-224C38DA72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1" y="3153"/>
                <a:ext cx="131" cy="378"/>
              </a:xfrm>
              <a:prstGeom prst="flowChartAlternateProcess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85" name="Text Box 54">
                <a:extLst>
                  <a:ext uri="{FF2B5EF4-FFF2-40B4-BE49-F238E27FC236}">
                    <a16:creationId xmlns:a16="http://schemas.microsoft.com/office/drawing/2014/main" id="{3DD50D7D-E960-4D62-86BE-E0B736DEFB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3" y="3326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486" name="Text Box 55">
                <a:extLst>
                  <a:ext uri="{FF2B5EF4-FFF2-40B4-BE49-F238E27FC236}">
                    <a16:creationId xmlns:a16="http://schemas.microsoft.com/office/drawing/2014/main" id="{7B077ECE-07AE-412D-8AAB-29EC1A99C8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3" y="3326"/>
                <a:ext cx="231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487" name="Text Box 56">
                <a:extLst>
                  <a:ext uri="{FF2B5EF4-FFF2-40B4-BE49-F238E27FC236}">
                    <a16:creationId xmlns:a16="http://schemas.microsoft.com/office/drawing/2014/main" id="{E9BA1E17-DFF9-40F2-8F17-6E858E2528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3" y="3096"/>
                <a:ext cx="231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488" name="Text Box 57">
                <a:extLst>
                  <a:ext uri="{FF2B5EF4-FFF2-40B4-BE49-F238E27FC236}">
                    <a16:creationId xmlns:a16="http://schemas.microsoft.com/office/drawing/2014/main" id="{5696B997-CB77-4465-BF83-FD834D42A9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4" y="3326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489" name="Text Box 58">
                <a:extLst>
                  <a:ext uri="{FF2B5EF4-FFF2-40B4-BE49-F238E27FC236}">
                    <a16:creationId xmlns:a16="http://schemas.microsoft.com/office/drawing/2014/main" id="{7C294CF1-0CA9-4DEF-BD7C-A68931EDB0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4" y="3096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490" name="Text Box 59">
                <a:extLst>
                  <a:ext uri="{FF2B5EF4-FFF2-40B4-BE49-F238E27FC236}">
                    <a16:creationId xmlns:a16="http://schemas.microsoft.com/office/drawing/2014/main" id="{A4E81005-DBDF-40E7-9690-EDA351CAA3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4" y="3326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491" name="Text Box 60">
                <a:extLst>
                  <a:ext uri="{FF2B5EF4-FFF2-40B4-BE49-F238E27FC236}">
                    <a16:creationId xmlns:a16="http://schemas.microsoft.com/office/drawing/2014/main" id="{40E89552-5789-4C39-9286-74981C976C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4" y="3096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492" name="Text Box 61">
                <a:extLst>
                  <a:ext uri="{FF2B5EF4-FFF2-40B4-BE49-F238E27FC236}">
                    <a16:creationId xmlns:a16="http://schemas.microsoft.com/office/drawing/2014/main" id="{FD43083A-EC47-4D0A-9E45-BDA51EEE6F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5" y="2980"/>
                <a:ext cx="15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00</a:t>
                </a:r>
              </a:p>
            </p:txBody>
          </p:sp>
          <p:sp>
            <p:nvSpPr>
              <p:cNvPr id="17493" name="Text Box 62">
                <a:extLst>
                  <a:ext uri="{FF2B5EF4-FFF2-40B4-BE49-F238E27FC236}">
                    <a16:creationId xmlns:a16="http://schemas.microsoft.com/office/drawing/2014/main" id="{9CFF04C6-ABF4-4D1C-9508-A07320170F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6" y="2980"/>
                <a:ext cx="16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01</a:t>
                </a:r>
              </a:p>
            </p:txBody>
          </p:sp>
          <p:sp>
            <p:nvSpPr>
              <p:cNvPr id="17494" name="Text Box 63">
                <a:extLst>
                  <a:ext uri="{FF2B5EF4-FFF2-40B4-BE49-F238E27FC236}">
                    <a16:creationId xmlns:a16="http://schemas.microsoft.com/office/drawing/2014/main" id="{491A8807-A154-431B-B843-9A0FEA78BC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6" y="2980"/>
                <a:ext cx="163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11</a:t>
                </a:r>
              </a:p>
            </p:txBody>
          </p:sp>
          <p:sp>
            <p:nvSpPr>
              <p:cNvPr id="17495" name="Text Box 64">
                <a:extLst>
                  <a:ext uri="{FF2B5EF4-FFF2-40B4-BE49-F238E27FC236}">
                    <a16:creationId xmlns:a16="http://schemas.microsoft.com/office/drawing/2014/main" id="{6B2A78E6-65EF-47D8-9555-CEECDC9975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9" y="2980"/>
                <a:ext cx="226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   10</a:t>
                </a:r>
              </a:p>
            </p:txBody>
          </p:sp>
          <p:sp>
            <p:nvSpPr>
              <p:cNvPr id="17496" name="Text Box 65">
                <a:extLst>
                  <a:ext uri="{FF2B5EF4-FFF2-40B4-BE49-F238E27FC236}">
                    <a16:creationId xmlns:a16="http://schemas.microsoft.com/office/drawing/2014/main" id="{4DC199C2-72C2-4B79-925E-37242ACD29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1" y="3142"/>
                <a:ext cx="939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 b="1">
                    <a:solidFill>
                      <a:srgbClr val="000000"/>
                    </a:solidFill>
                  </a:rPr>
                  <a:t>x = Q1Q0</a:t>
                </a:r>
              </a:p>
            </p:txBody>
          </p:sp>
          <p:sp>
            <p:nvSpPr>
              <p:cNvPr id="17497" name="Text Box 66">
                <a:extLst>
                  <a:ext uri="{FF2B5EF4-FFF2-40B4-BE49-F238E27FC236}">
                    <a16:creationId xmlns:a16="http://schemas.microsoft.com/office/drawing/2014/main" id="{1790B432-3839-4AC1-A3AF-9D40136F56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" y="2869"/>
                <a:ext cx="11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 b="1">
                    <a:solidFill>
                      <a:srgbClr val="000000"/>
                    </a:solidFill>
                  </a:rPr>
                  <a:t>  x</a:t>
                </a:r>
              </a:p>
            </p:txBody>
          </p:sp>
          <p:sp>
            <p:nvSpPr>
              <p:cNvPr id="17498" name="Text Box 67">
                <a:extLst>
                  <a:ext uri="{FF2B5EF4-FFF2-40B4-BE49-F238E27FC236}">
                    <a16:creationId xmlns:a16="http://schemas.microsoft.com/office/drawing/2014/main" id="{3B0D252E-56E3-403A-B273-ACA43E1B25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5" y="3153"/>
                <a:ext cx="5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499" name="Text Box 68">
                <a:extLst>
                  <a:ext uri="{FF2B5EF4-FFF2-40B4-BE49-F238E27FC236}">
                    <a16:creationId xmlns:a16="http://schemas.microsoft.com/office/drawing/2014/main" id="{79C3510F-C49F-4698-9670-7A633179A3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5" y="3384"/>
                <a:ext cx="11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7500" name="Text Box 69">
                <a:extLst>
                  <a:ext uri="{FF2B5EF4-FFF2-40B4-BE49-F238E27FC236}">
                    <a16:creationId xmlns:a16="http://schemas.microsoft.com/office/drawing/2014/main" id="{E5D8E54A-DF39-4006-900B-0BC119AB05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3" y="3096"/>
                <a:ext cx="230" cy="23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137160" tIns="13716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7501" name="Freeform 70">
                <a:extLst>
                  <a:ext uri="{FF2B5EF4-FFF2-40B4-BE49-F238E27FC236}">
                    <a16:creationId xmlns:a16="http://schemas.microsoft.com/office/drawing/2014/main" id="{8B19C48F-8507-4DC2-9A88-1A4EDA12E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" y="3010"/>
                <a:ext cx="107" cy="86"/>
              </a:xfrm>
              <a:custGeom>
                <a:avLst/>
                <a:gdLst>
                  <a:gd name="T0" fmla="*/ 107 w 107"/>
                  <a:gd name="T1" fmla="*/ 86 h 86"/>
                  <a:gd name="T2" fmla="*/ 0 w 107"/>
                  <a:gd name="T3" fmla="*/ 0 h 86"/>
                  <a:gd name="T4" fmla="*/ 0 60000 65536"/>
                  <a:gd name="T5" fmla="*/ 0 60000 65536"/>
                  <a:gd name="T6" fmla="*/ 0 w 107"/>
                  <a:gd name="T7" fmla="*/ 0 h 86"/>
                  <a:gd name="T8" fmla="*/ 107 w 107"/>
                  <a:gd name="T9" fmla="*/ 86 h 8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7" h="86">
                    <a:moveTo>
                      <a:pt x="107" y="86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502" name="Text Box 71">
                <a:extLst>
                  <a:ext uri="{FF2B5EF4-FFF2-40B4-BE49-F238E27FC236}">
                    <a16:creationId xmlns:a16="http://schemas.microsoft.com/office/drawing/2014/main" id="{EB5C3698-1CDC-4B8F-A794-0148FCF826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0" y="3021"/>
                <a:ext cx="95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 </a:t>
                </a:r>
                <a:r>
                  <a:rPr lang="en-US" altLang="en-US" sz="10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7503" name="Text Box 72">
                <a:extLst>
                  <a:ext uri="{FF2B5EF4-FFF2-40B4-BE49-F238E27FC236}">
                    <a16:creationId xmlns:a16="http://schemas.microsoft.com/office/drawing/2014/main" id="{3E56D85F-4495-4752-9D39-E74543AE22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1" y="2884"/>
                <a:ext cx="291" cy="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000">
                    <a:solidFill>
                      <a:srgbClr val="000000"/>
                    </a:solidFill>
                  </a:rPr>
                  <a:t>Q1Q0</a:t>
                </a:r>
              </a:p>
            </p:txBody>
          </p:sp>
        </p:grpSp>
        <p:sp>
          <p:nvSpPr>
            <p:cNvPr id="17482" name="Text Box 73">
              <a:extLst>
                <a:ext uri="{FF2B5EF4-FFF2-40B4-BE49-F238E27FC236}">
                  <a16:creationId xmlns:a16="http://schemas.microsoft.com/office/drawing/2014/main" id="{F5551469-DE2F-4CCD-9777-F53B8065DB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" y="1008"/>
              <a:ext cx="2362" cy="2733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E) Minimized Output Equations</a:t>
              </a:r>
              <a:endParaRPr lang="en-US" alt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163">
            <a:extLst>
              <a:ext uri="{FF2B5EF4-FFF2-40B4-BE49-F238E27FC236}">
                <a16:creationId xmlns:a16="http://schemas.microsoft.com/office/drawing/2014/main" id="{D130D35E-B52E-4D02-851E-78137A00F9C2}"/>
              </a:ext>
            </a:extLst>
          </p:cNvPr>
          <p:cNvGrpSpPr>
            <a:grpSpLocks/>
          </p:cNvGrpSpPr>
          <p:nvPr/>
        </p:nvGrpSpPr>
        <p:grpSpPr bwMode="auto">
          <a:xfrm>
            <a:off x="6419850" y="1570038"/>
            <a:ext cx="3487738" cy="4311650"/>
            <a:chOff x="3124" y="1013"/>
            <a:chExt cx="2197" cy="2716"/>
          </a:xfrm>
        </p:grpSpPr>
        <p:sp>
          <p:nvSpPr>
            <p:cNvPr id="17414" name="Text Box 81">
              <a:extLst>
                <a:ext uri="{FF2B5EF4-FFF2-40B4-BE49-F238E27FC236}">
                  <a16:creationId xmlns:a16="http://schemas.microsoft.com/office/drawing/2014/main" id="{56B966CF-7DE7-45A9-BDE8-1B625070A9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4" y="1013"/>
              <a:ext cx="2197" cy="271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F) Combinational Logic</a:t>
              </a:r>
            </a:p>
          </p:txBody>
        </p:sp>
        <p:grpSp>
          <p:nvGrpSpPr>
            <p:cNvPr id="17415" name="Group 162">
              <a:extLst>
                <a:ext uri="{FF2B5EF4-FFF2-40B4-BE49-F238E27FC236}">
                  <a16:creationId xmlns:a16="http://schemas.microsoft.com/office/drawing/2014/main" id="{62FC54B4-3305-4725-9C26-2B2C63295F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9" y="1413"/>
              <a:ext cx="1947" cy="2084"/>
              <a:chOff x="2954" y="1413"/>
              <a:chExt cx="1947" cy="2084"/>
            </a:xfrm>
          </p:grpSpPr>
          <p:sp>
            <p:nvSpPr>
              <p:cNvPr id="17416" name="Oval 98">
                <a:extLst>
                  <a:ext uri="{FF2B5EF4-FFF2-40B4-BE49-F238E27FC236}">
                    <a16:creationId xmlns:a16="http://schemas.microsoft.com/office/drawing/2014/main" id="{9E67CE6C-D081-4BAC-A86B-85EB0279DC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4" y="2786"/>
                <a:ext cx="41" cy="3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17" name="Oval 99">
                <a:extLst>
                  <a:ext uri="{FF2B5EF4-FFF2-40B4-BE49-F238E27FC236}">
                    <a16:creationId xmlns:a16="http://schemas.microsoft.com/office/drawing/2014/main" id="{A2438D99-E274-447C-A2EB-144318221B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4" y="3008"/>
                <a:ext cx="41" cy="3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18" name="Freeform 100">
                <a:extLst>
                  <a:ext uri="{FF2B5EF4-FFF2-40B4-BE49-F238E27FC236}">
                    <a16:creationId xmlns:a16="http://schemas.microsoft.com/office/drawing/2014/main" id="{C81DC91A-63E2-4CD0-B7EA-EA6FD4985F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3" y="3132"/>
                <a:ext cx="471" cy="0"/>
              </a:xfrm>
              <a:custGeom>
                <a:avLst/>
                <a:gdLst>
                  <a:gd name="T0" fmla="*/ 0 w 800"/>
                  <a:gd name="T1" fmla="*/ 0 h 1"/>
                  <a:gd name="T2" fmla="*/ 471 w 800"/>
                  <a:gd name="T3" fmla="*/ 0 h 1"/>
                  <a:gd name="T4" fmla="*/ 0 60000 65536"/>
                  <a:gd name="T5" fmla="*/ 0 60000 65536"/>
                  <a:gd name="T6" fmla="*/ 0 w 800"/>
                  <a:gd name="T7" fmla="*/ 0 h 1"/>
                  <a:gd name="T8" fmla="*/ 800 w 800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00" h="1">
                    <a:moveTo>
                      <a:pt x="0" y="0"/>
                    </a:moveTo>
                    <a:lnTo>
                      <a:pt x="800" y="1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19" name="Freeform 101">
                <a:extLst>
                  <a:ext uri="{FF2B5EF4-FFF2-40B4-BE49-F238E27FC236}">
                    <a16:creationId xmlns:a16="http://schemas.microsoft.com/office/drawing/2014/main" id="{0AD29A2A-108B-4908-9EEE-FD0EB3675A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5" y="3085"/>
                <a:ext cx="67" cy="1"/>
              </a:xfrm>
              <a:custGeom>
                <a:avLst/>
                <a:gdLst>
                  <a:gd name="T0" fmla="*/ 0 w 67"/>
                  <a:gd name="T1" fmla="*/ 1 h 1"/>
                  <a:gd name="T2" fmla="*/ 67 w 67"/>
                  <a:gd name="T3" fmla="*/ 0 h 1"/>
                  <a:gd name="T4" fmla="*/ 0 60000 65536"/>
                  <a:gd name="T5" fmla="*/ 0 60000 65536"/>
                  <a:gd name="T6" fmla="*/ 0 w 67"/>
                  <a:gd name="T7" fmla="*/ 0 h 1"/>
                  <a:gd name="T8" fmla="*/ 67 w 67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7" h="1">
                    <a:moveTo>
                      <a:pt x="0" y="1"/>
                    </a:moveTo>
                    <a:lnTo>
                      <a:pt x="67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20" name="Freeform 102">
                <a:extLst>
                  <a:ext uri="{FF2B5EF4-FFF2-40B4-BE49-F238E27FC236}">
                    <a16:creationId xmlns:a16="http://schemas.microsoft.com/office/drawing/2014/main" id="{DC9D713B-B00A-41C9-A3CD-E67C217EC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2" y="3000"/>
                <a:ext cx="1" cy="85"/>
              </a:xfrm>
              <a:custGeom>
                <a:avLst/>
                <a:gdLst>
                  <a:gd name="T0" fmla="*/ 0 w 1"/>
                  <a:gd name="T1" fmla="*/ 0 h 85"/>
                  <a:gd name="T2" fmla="*/ 0 w 1"/>
                  <a:gd name="T3" fmla="*/ 85 h 85"/>
                  <a:gd name="T4" fmla="*/ 0 60000 65536"/>
                  <a:gd name="T5" fmla="*/ 0 60000 65536"/>
                  <a:gd name="T6" fmla="*/ 0 w 1"/>
                  <a:gd name="T7" fmla="*/ 0 h 85"/>
                  <a:gd name="T8" fmla="*/ 1 w 1"/>
                  <a:gd name="T9" fmla="*/ 85 h 8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5">
                    <a:moveTo>
                      <a:pt x="0" y="0"/>
                    </a:moveTo>
                    <a:lnTo>
                      <a:pt x="0" y="8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21" name="Freeform 103">
                <a:extLst>
                  <a:ext uri="{FF2B5EF4-FFF2-40B4-BE49-F238E27FC236}">
                    <a16:creationId xmlns:a16="http://schemas.microsoft.com/office/drawing/2014/main" id="{D5835EB3-1478-420C-B1DB-5B13B8E1E5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2" y="3000"/>
                <a:ext cx="133" cy="2"/>
              </a:xfrm>
              <a:custGeom>
                <a:avLst/>
                <a:gdLst>
                  <a:gd name="T0" fmla="*/ 0 w 133"/>
                  <a:gd name="T1" fmla="*/ 0 h 2"/>
                  <a:gd name="T2" fmla="*/ 133 w 133"/>
                  <a:gd name="T3" fmla="*/ 2 h 2"/>
                  <a:gd name="T4" fmla="*/ 0 60000 65536"/>
                  <a:gd name="T5" fmla="*/ 0 60000 65536"/>
                  <a:gd name="T6" fmla="*/ 0 w 133"/>
                  <a:gd name="T7" fmla="*/ 0 h 2"/>
                  <a:gd name="T8" fmla="*/ 133 w 133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3" h="2">
                    <a:moveTo>
                      <a:pt x="0" y="0"/>
                    </a:moveTo>
                    <a:lnTo>
                      <a:pt x="133" y="2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22" name="AutoShape 104">
                <a:extLst>
                  <a:ext uri="{FF2B5EF4-FFF2-40B4-BE49-F238E27FC236}">
                    <a16:creationId xmlns:a16="http://schemas.microsoft.com/office/drawing/2014/main" id="{DBFDDFF9-16A6-467C-AC1F-2E40F4687E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8" y="2972"/>
                <a:ext cx="254" cy="221"/>
              </a:xfrm>
              <a:prstGeom prst="flowChartDelay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 type="none" w="sm" len="med"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23" name="AutoShape 105">
                <a:extLst>
                  <a:ext uri="{FF2B5EF4-FFF2-40B4-BE49-F238E27FC236}">
                    <a16:creationId xmlns:a16="http://schemas.microsoft.com/office/drawing/2014/main" id="{C7C0B2A6-989D-40E5-8610-1436D402AD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8" y="2676"/>
                <a:ext cx="254" cy="221"/>
              </a:xfrm>
              <a:prstGeom prst="flowChartDelay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 type="none" w="sm" len="med"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24" name="AutoShape 106">
                <a:extLst>
                  <a:ext uri="{FF2B5EF4-FFF2-40B4-BE49-F238E27FC236}">
                    <a16:creationId xmlns:a16="http://schemas.microsoft.com/office/drawing/2014/main" id="{C028C8EF-9472-474B-BBE5-35BC747048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556" y="2763"/>
                <a:ext cx="111" cy="85"/>
              </a:xfrm>
              <a:prstGeom prst="flowChartExtra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25" name="AutoShape 107">
                <a:extLst>
                  <a:ext uri="{FF2B5EF4-FFF2-40B4-BE49-F238E27FC236}">
                    <a16:creationId xmlns:a16="http://schemas.microsoft.com/office/drawing/2014/main" id="{E214BE6B-CCA6-482B-86D4-12AE784699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557" y="2984"/>
                <a:ext cx="110" cy="85"/>
              </a:xfrm>
              <a:prstGeom prst="flowChartExtra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26" name="AutoShape 108">
                <a:extLst>
                  <a:ext uri="{FF2B5EF4-FFF2-40B4-BE49-F238E27FC236}">
                    <a16:creationId xmlns:a16="http://schemas.microsoft.com/office/drawing/2014/main" id="{D5F4F447-564D-45EB-9BA0-37A87BBB6E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4161" y="2823"/>
                <a:ext cx="255" cy="222"/>
              </a:xfrm>
              <a:prstGeom prst="flowChartOnlineStorag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27" name="Freeform 109">
                <a:extLst>
                  <a:ext uri="{FF2B5EF4-FFF2-40B4-BE49-F238E27FC236}">
                    <a16:creationId xmlns:a16="http://schemas.microsoft.com/office/drawing/2014/main" id="{A767BBCA-846E-4EBB-900C-E25B5E52B8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2" y="2791"/>
                <a:ext cx="74" cy="0"/>
              </a:xfrm>
              <a:custGeom>
                <a:avLst/>
                <a:gdLst>
                  <a:gd name="T0" fmla="*/ 74 w 127"/>
                  <a:gd name="T1" fmla="*/ 0 h 1"/>
                  <a:gd name="T2" fmla="*/ 0 w 127"/>
                  <a:gd name="T3" fmla="*/ 0 h 1"/>
                  <a:gd name="T4" fmla="*/ 0 60000 65536"/>
                  <a:gd name="T5" fmla="*/ 0 60000 65536"/>
                  <a:gd name="T6" fmla="*/ 0 w 127"/>
                  <a:gd name="T7" fmla="*/ 0 h 1"/>
                  <a:gd name="T8" fmla="*/ 127 w 127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7" h="1">
                    <a:moveTo>
                      <a:pt x="127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28" name="Freeform 110">
                <a:extLst>
                  <a:ext uri="{FF2B5EF4-FFF2-40B4-BE49-F238E27FC236}">
                    <a16:creationId xmlns:a16="http://schemas.microsoft.com/office/drawing/2014/main" id="{0F34E159-34EE-407B-B41A-EE3F318442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9" y="2794"/>
                <a:ext cx="1" cy="120"/>
              </a:xfrm>
              <a:custGeom>
                <a:avLst/>
                <a:gdLst>
                  <a:gd name="T0" fmla="*/ 0 w 1"/>
                  <a:gd name="T1" fmla="*/ 0 h 235"/>
                  <a:gd name="T2" fmla="*/ 0 w 1"/>
                  <a:gd name="T3" fmla="*/ 120 h 235"/>
                  <a:gd name="T4" fmla="*/ 0 60000 65536"/>
                  <a:gd name="T5" fmla="*/ 0 60000 65536"/>
                  <a:gd name="T6" fmla="*/ 0 w 1"/>
                  <a:gd name="T7" fmla="*/ 0 h 235"/>
                  <a:gd name="T8" fmla="*/ 1 w 1"/>
                  <a:gd name="T9" fmla="*/ 235 h 23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35">
                    <a:moveTo>
                      <a:pt x="0" y="0"/>
                    </a:moveTo>
                    <a:lnTo>
                      <a:pt x="0" y="23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29" name="Freeform 111">
                <a:extLst>
                  <a:ext uri="{FF2B5EF4-FFF2-40B4-BE49-F238E27FC236}">
                    <a16:creationId xmlns:a16="http://schemas.microsoft.com/office/drawing/2014/main" id="{EE36FF60-B8BB-44A6-A201-FDC611B0E4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9" y="2914"/>
                <a:ext cx="132" cy="2"/>
              </a:xfrm>
              <a:custGeom>
                <a:avLst/>
                <a:gdLst>
                  <a:gd name="T0" fmla="*/ 0 w 225"/>
                  <a:gd name="T1" fmla="*/ 0 h 1"/>
                  <a:gd name="T2" fmla="*/ 132 w 225"/>
                  <a:gd name="T3" fmla="*/ 0 h 1"/>
                  <a:gd name="T4" fmla="*/ 0 60000 65536"/>
                  <a:gd name="T5" fmla="*/ 0 60000 65536"/>
                  <a:gd name="T6" fmla="*/ 0 w 225"/>
                  <a:gd name="T7" fmla="*/ 0 h 1"/>
                  <a:gd name="T8" fmla="*/ 225 w 225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25" h="1">
                    <a:moveTo>
                      <a:pt x="0" y="0"/>
                    </a:moveTo>
                    <a:lnTo>
                      <a:pt x="22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30" name="Freeform 112">
                <a:extLst>
                  <a:ext uri="{FF2B5EF4-FFF2-40B4-BE49-F238E27FC236}">
                    <a16:creationId xmlns:a16="http://schemas.microsoft.com/office/drawing/2014/main" id="{78057E26-40BE-46CD-9536-E63FBEAD1D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6" y="2935"/>
                <a:ext cx="214" cy="1"/>
              </a:xfrm>
              <a:custGeom>
                <a:avLst/>
                <a:gdLst>
                  <a:gd name="T0" fmla="*/ 0 w 214"/>
                  <a:gd name="T1" fmla="*/ 0 h 1"/>
                  <a:gd name="T2" fmla="*/ 214 w 214"/>
                  <a:gd name="T3" fmla="*/ 1 h 1"/>
                  <a:gd name="T4" fmla="*/ 0 60000 65536"/>
                  <a:gd name="T5" fmla="*/ 0 60000 65536"/>
                  <a:gd name="T6" fmla="*/ 0 w 214"/>
                  <a:gd name="T7" fmla="*/ 0 h 1"/>
                  <a:gd name="T8" fmla="*/ 214 w 21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4" h="1">
                    <a:moveTo>
                      <a:pt x="0" y="0"/>
                    </a:moveTo>
                    <a:lnTo>
                      <a:pt x="214" y="1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31" name="Freeform 113">
                <a:extLst>
                  <a:ext uri="{FF2B5EF4-FFF2-40B4-BE49-F238E27FC236}">
                    <a16:creationId xmlns:a16="http://schemas.microsoft.com/office/drawing/2014/main" id="{938848BB-C56C-4CD9-8F45-AADCE2FB05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8" y="2801"/>
                <a:ext cx="36" cy="1"/>
              </a:xfrm>
              <a:custGeom>
                <a:avLst/>
                <a:gdLst>
                  <a:gd name="T0" fmla="*/ 0 w 60"/>
                  <a:gd name="T1" fmla="*/ 0 h 1"/>
                  <a:gd name="T2" fmla="*/ 36 w 60"/>
                  <a:gd name="T3" fmla="*/ 0 h 1"/>
                  <a:gd name="T4" fmla="*/ 0 60000 65536"/>
                  <a:gd name="T5" fmla="*/ 0 60000 65536"/>
                  <a:gd name="T6" fmla="*/ 0 w 60"/>
                  <a:gd name="T7" fmla="*/ 0 h 1"/>
                  <a:gd name="T8" fmla="*/ 60 w 60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0" h="1">
                    <a:moveTo>
                      <a:pt x="0" y="0"/>
                    </a:moveTo>
                    <a:lnTo>
                      <a:pt x="6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32" name="Freeform 114">
                <a:extLst>
                  <a:ext uri="{FF2B5EF4-FFF2-40B4-BE49-F238E27FC236}">
                    <a16:creationId xmlns:a16="http://schemas.microsoft.com/office/drawing/2014/main" id="{62D835C0-190A-4501-A069-873B0CF6B0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0" y="2805"/>
                <a:ext cx="291" cy="0"/>
              </a:xfrm>
              <a:custGeom>
                <a:avLst/>
                <a:gdLst>
                  <a:gd name="T0" fmla="*/ 0 w 495"/>
                  <a:gd name="T1" fmla="*/ 0 h 1"/>
                  <a:gd name="T2" fmla="*/ 291 w 495"/>
                  <a:gd name="T3" fmla="*/ 0 h 1"/>
                  <a:gd name="T4" fmla="*/ 0 60000 65536"/>
                  <a:gd name="T5" fmla="*/ 0 60000 65536"/>
                  <a:gd name="T6" fmla="*/ 0 w 495"/>
                  <a:gd name="T7" fmla="*/ 0 h 1"/>
                  <a:gd name="T8" fmla="*/ 495 w 495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95" h="1">
                    <a:moveTo>
                      <a:pt x="0" y="0"/>
                    </a:moveTo>
                    <a:lnTo>
                      <a:pt x="49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33" name="Freeform 115">
                <a:extLst>
                  <a:ext uri="{FF2B5EF4-FFF2-40B4-BE49-F238E27FC236}">
                    <a16:creationId xmlns:a16="http://schemas.microsoft.com/office/drawing/2014/main" id="{F5148012-AAAD-4533-BD94-53E953FF8F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4" y="2717"/>
                <a:ext cx="344" cy="0"/>
              </a:xfrm>
              <a:custGeom>
                <a:avLst/>
                <a:gdLst>
                  <a:gd name="T0" fmla="*/ 0 w 585"/>
                  <a:gd name="T1" fmla="*/ 0 h 1"/>
                  <a:gd name="T2" fmla="*/ 344 w 585"/>
                  <a:gd name="T3" fmla="*/ 0 h 1"/>
                  <a:gd name="T4" fmla="*/ 0 60000 65536"/>
                  <a:gd name="T5" fmla="*/ 0 60000 65536"/>
                  <a:gd name="T6" fmla="*/ 0 w 585"/>
                  <a:gd name="T7" fmla="*/ 0 h 1"/>
                  <a:gd name="T8" fmla="*/ 585 w 585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85" h="1">
                    <a:moveTo>
                      <a:pt x="0" y="0"/>
                    </a:moveTo>
                    <a:lnTo>
                      <a:pt x="58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34" name="Freeform 116">
                <a:extLst>
                  <a:ext uri="{FF2B5EF4-FFF2-40B4-BE49-F238E27FC236}">
                    <a16:creationId xmlns:a16="http://schemas.microsoft.com/office/drawing/2014/main" id="{E3DE8B8D-1117-4809-B3B5-79737F1883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028"/>
                <a:ext cx="174" cy="0"/>
              </a:xfrm>
              <a:custGeom>
                <a:avLst/>
                <a:gdLst>
                  <a:gd name="T0" fmla="*/ 0 w 295"/>
                  <a:gd name="T1" fmla="*/ 0 h 1"/>
                  <a:gd name="T2" fmla="*/ 174 w 295"/>
                  <a:gd name="T3" fmla="*/ 0 h 1"/>
                  <a:gd name="T4" fmla="*/ 0 60000 65536"/>
                  <a:gd name="T5" fmla="*/ 0 60000 65536"/>
                  <a:gd name="T6" fmla="*/ 0 w 295"/>
                  <a:gd name="T7" fmla="*/ 0 h 1"/>
                  <a:gd name="T8" fmla="*/ 295 w 295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5" h="1">
                    <a:moveTo>
                      <a:pt x="0" y="0"/>
                    </a:moveTo>
                    <a:lnTo>
                      <a:pt x="29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35" name="Freeform 117">
                <a:extLst>
                  <a:ext uri="{FF2B5EF4-FFF2-40B4-BE49-F238E27FC236}">
                    <a16:creationId xmlns:a16="http://schemas.microsoft.com/office/drawing/2014/main" id="{B38EABCF-45FC-4CDE-A43B-34A711D03E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8" y="3028"/>
                <a:ext cx="36" cy="0"/>
              </a:xfrm>
              <a:custGeom>
                <a:avLst/>
                <a:gdLst>
                  <a:gd name="T0" fmla="*/ 0 w 60"/>
                  <a:gd name="T1" fmla="*/ 0 h 1"/>
                  <a:gd name="T2" fmla="*/ 36 w 60"/>
                  <a:gd name="T3" fmla="*/ 0 h 1"/>
                  <a:gd name="T4" fmla="*/ 0 60000 65536"/>
                  <a:gd name="T5" fmla="*/ 0 60000 65536"/>
                  <a:gd name="T6" fmla="*/ 0 w 60"/>
                  <a:gd name="T7" fmla="*/ 0 h 1"/>
                  <a:gd name="T8" fmla="*/ 60 w 60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0" h="1">
                    <a:moveTo>
                      <a:pt x="0" y="0"/>
                    </a:moveTo>
                    <a:lnTo>
                      <a:pt x="6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36" name="Freeform 118">
                <a:extLst>
                  <a:ext uri="{FF2B5EF4-FFF2-40B4-BE49-F238E27FC236}">
                    <a16:creationId xmlns:a16="http://schemas.microsoft.com/office/drawing/2014/main" id="{CB927B09-806C-43E5-B483-8B9DC16376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4" y="2129"/>
                <a:ext cx="91" cy="2"/>
              </a:xfrm>
              <a:custGeom>
                <a:avLst/>
                <a:gdLst>
                  <a:gd name="T0" fmla="*/ 91 w 91"/>
                  <a:gd name="T1" fmla="*/ 2 h 2"/>
                  <a:gd name="T2" fmla="*/ 0 w 91"/>
                  <a:gd name="T3" fmla="*/ 0 h 2"/>
                  <a:gd name="T4" fmla="*/ 0 60000 65536"/>
                  <a:gd name="T5" fmla="*/ 0 60000 65536"/>
                  <a:gd name="T6" fmla="*/ 0 w 91"/>
                  <a:gd name="T7" fmla="*/ 0 h 2"/>
                  <a:gd name="T8" fmla="*/ 91 w 91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1" h="2">
                    <a:moveTo>
                      <a:pt x="91" y="2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37" name="Freeform 119">
                <a:extLst>
                  <a:ext uri="{FF2B5EF4-FFF2-40B4-BE49-F238E27FC236}">
                    <a16:creationId xmlns:a16="http://schemas.microsoft.com/office/drawing/2014/main" id="{72063A11-D30C-4943-992A-B67971C097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0" y="2230"/>
                <a:ext cx="105" cy="2"/>
              </a:xfrm>
              <a:custGeom>
                <a:avLst/>
                <a:gdLst>
                  <a:gd name="T0" fmla="*/ 105 w 105"/>
                  <a:gd name="T1" fmla="*/ 0 h 2"/>
                  <a:gd name="T2" fmla="*/ 0 w 105"/>
                  <a:gd name="T3" fmla="*/ 2 h 2"/>
                  <a:gd name="T4" fmla="*/ 0 60000 65536"/>
                  <a:gd name="T5" fmla="*/ 0 60000 65536"/>
                  <a:gd name="T6" fmla="*/ 0 w 105"/>
                  <a:gd name="T7" fmla="*/ 0 h 2"/>
                  <a:gd name="T8" fmla="*/ 105 w 105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5" h="2">
                    <a:moveTo>
                      <a:pt x="105" y="0"/>
                    </a:moveTo>
                    <a:lnTo>
                      <a:pt x="0" y="2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38" name="AutoShape 120">
                <a:extLst>
                  <a:ext uri="{FF2B5EF4-FFF2-40B4-BE49-F238E27FC236}">
                    <a16:creationId xmlns:a16="http://schemas.microsoft.com/office/drawing/2014/main" id="{3031709E-9703-4A20-9AB3-E1FFD04DDA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4161" y="2085"/>
                <a:ext cx="255" cy="211"/>
              </a:xfrm>
              <a:prstGeom prst="flowChartOnlineStorag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39" name="AutoShape 121">
                <a:extLst>
                  <a:ext uri="{FF2B5EF4-FFF2-40B4-BE49-F238E27FC236}">
                    <a16:creationId xmlns:a16="http://schemas.microsoft.com/office/drawing/2014/main" id="{339A0E2B-6945-4B75-B0BB-40538E32B5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8" y="1778"/>
                <a:ext cx="254" cy="222"/>
              </a:xfrm>
              <a:prstGeom prst="flowChartDelay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40" name="AutoShape 122">
                <a:extLst>
                  <a:ext uri="{FF2B5EF4-FFF2-40B4-BE49-F238E27FC236}">
                    <a16:creationId xmlns:a16="http://schemas.microsoft.com/office/drawing/2014/main" id="{18252475-4678-49A7-86D3-4A483C9D02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8" y="2074"/>
                <a:ext cx="254" cy="222"/>
              </a:xfrm>
              <a:prstGeom prst="flowChartDelay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41" name="AutoShape 123">
                <a:extLst>
                  <a:ext uri="{FF2B5EF4-FFF2-40B4-BE49-F238E27FC236}">
                    <a16:creationId xmlns:a16="http://schemas.microsoft.com/office/drawing/2014/main" id="{F4B161D9-39F2-49BD-8D86-F7F78D51BB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8" y="2365"/>
                <a:ext cx="254" cy="222"/>
              </a:xfrm>
              <a:prstGeom prst="flowChartDelay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42" name="AutoShape 124">
                <a:extLst>
                  <a:ext uri="{FF2B5EF4-FFF2-40B4-BE49-F238E27FC236}">
                    <a16:creationId xmlns:a16="http://schemas.microsoft.com/office/drawing/2014/main" id="{8F3F8331-9035-461E-BE36-BCBC7611E2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557" y="1776"/>
                <a:ext cx="110" cy="85"/>
              </a:xfrm>
              <a:prstGeom prst="flowChartExtra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43" name="AutoShape 125">
                <a:extLst>
                  <a:ext uri="{FF2B5EF4-FFF2-40B4-BE49-F238E27FC236}">
                    <a16:creationId xmlns:a16="http://schemas.microsoft.com/office/drawing/2014/main" id="{3AE3A7E6-935B-4D46-AE7B-FDC73C6581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556" y="2198"/>
                <a:ext cx="111" cy="85"/>
              </a:xfrm>
              <a:prstGeom prst="flowChartExtra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44" name="AutoShape 126">
                <a:extLst>
                  <a:ext uri="{FF2B5EF4-FFF2-40B4-BE49-F238E27FC236}">
                    <a16:creationId xmlns:a16="http://schemas.microsoft.com/office/drawing/2014/main" id="{21F21610-66C0-480E-9B21-CD9EB9729E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556" y="2478"/>
                <a:ext cx="111" cy="85"/>
              </a:xfrm>
              <a:prstGeom prst="flowChartExtra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45" name="Freeform 127">
                <a:extLst>
                  <a:ext uri="{FF2B5EF4-FFF2-40B4-BE49-F238E27FC236}">
                    <a16:creationId xmlns:a16="http://schemas.microsoft.com/office/drawing/2014/main" id="{F3B26A5D-8885-44E4-A546-FA2FA6FE15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5" y="2437"/>
                <a:ext cx="253" cy="0"/>
              </a:xfrm>
              <a:custGeom>
                <a:avLst/>
                <a:gdLst>
                  <a:gd name="T0" fmla="*/ 0 w 430"/>
                  <a:gd name="T1" fmla="*/ 0 h 1"/>
                  <a:gd name="T2" fmla="*/ 253 w 430"/>
                  <a:gd name="T3" fmla="*/ 0 h 1"/>
                  <a:gd name="T4" fmla="*/ 0 60000 65536"/>
                  <a:gd name="T5" fmla="*/ 0 60000 65536"/>
                  <a:gd name="T6" fmla="*/ 0 w 430"/>
                  <a:gd name="T7" fmla="*/ 0 h 1"/>
                  <a:gd name="T8" fmla="*/ 430 w 430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30" h="1">
                    <a:moveTo>
                      <a:pt x="0" y="0"/>
                    </a:moveTo>
                    <a:lnTo>
                      <a:pt x="43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46" name="Freeform 128">
                <a:extLst>
                  <a:ext uri="{FF2B5EF4-FFF2-40B4-BE49-F238E27FC236}">
                    <a16:creationId xmlns:a16="http://schemas.microsoft.com/office/drawing/2014/main" id="{D54AB259-8E4D-49B2-B24F-D488ECE760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7" y="2520"/>
                <a:ext cx="170" cy="0"/>
              </a:xfrm>
              <a:custGeom>
                <a:avLst/>
                <a:gdLst>
                  <a:gd name="T0" fmla="*/ 0 w 290"/>
                  <a:gd name="T1" fmla="*/ 0 h 1"/>
                  <a:gd name="T2" fmla="*/ 170 w 290"/>
                  <a:gd name="T3" fmla="*/ 0 h 1"/>
                  <a:gd name="T4" fmla="*/ 0 60000 65536"/>
                  <a:gd name="T5" fmla="*/ 0 60000 65536"/>
                  <a:gd name="T6" fmla="*/ 0 w 290"/>
                  <a:gd name="T7" fmla="*/ 0 h 1"/>
                  <a:gd name="T8" fmla="*/ 290 w 290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0" h="1">
                    <a:moveTo>
                      <a:pt x="0" y="0"/>
                    </a:moveTo>
                    <a:lnTo>
                      <a:pt x="29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47" name="Freeform 129">
                <a:extLst>
                  <a:ext uri="{FF2B5EF4-FFF2-40B4-BE49-F238E27FC236}">
                    <a16:creationId xmlns:a16="http://schemas.microsoft.com/office/drawing/2014/main" id="{BAF46011-5926-4F7B-985E-D1EAF2D6EA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1" y="2520"/>
                <a:ext cx="52" cy="2"/>
              </a:xfrm>
              <a:custGeom>
                <a:avLst/>
                <a:gdLst>
                  <a:gd name="T0" fmla="*/ 52 w 52"/>
                  <a:gd name="T1" fmla="*/ 2 h 2"/>
                  <a:gd name="T2" fmla="*/ 0 w 52"/>
                  <a:gd name="T3" fmla="*/ 0 h 2"/>
                  <a:gd name="T4" fmla="*/ 0 60000 65536"/>
                  <a:gd name="T5" fmla="*/ 0 60000 65536"/>
                  <a:gd name="T6" fmla="*/ 0 w 52"/>
                  <a:gd name="T7" fmla="*/ 0 h 2"/>
                  <a:gd name="T8" fmla="*/ 52 w 52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2" h="2">
                    <a:moveTo>
                      <a:pt x="52" y="2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48" name="Freeform 130">
                <a:extLst>
                  <a:ext uri="{FF2B5EF4-FFF2-40B4-BE49-F238E27FC236}">
                    <a16:creationId xmlns:a16="http://schemas.microsoft.com/office/drawing/2014/main" id="{A363A887-EF2D-45BB-9514-90D0E3EB14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4" y="2240"/>
                <a:ext cx="41" cy="0"/>
              </a:xfrm>
              <a:custGeom>
                <a:avLst/>
                <a:gdLst>
                  <a:gd name="T0" fmla="*/ 0 w 70"/>
                  <a:gd name="T1" fmla="*/ 0 h 1"/>
                  <a:gd name="T2" fmla="*/ 41 w 70"/>
                  <a:gd name="T3" fmla="*/ 0 h 1"/>
                  <a:gd name="T4" fmla="*/ 0 60000 65536"/>
                  <a:gd name="T5" fmla="*/ 0 60000 65536"/>
                  <a:gd name="T6" fmla="*/ 0 w 70"/>
                  <a:gd name="T7" fmla="*/ 0 h 1"/>
                  <a:gd name="T8" fmla="*/ 70 w 70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0" h="1">
                    <a:moveTo>
                      <a:pt x="0" y="0"/>
                    </a:moveTo>
                    <a:lnTo>
                      <a:pt x="7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49" name="Freeform 131">
                <a:extLst>
                  <a:ext uri="{FF2B5EF4-FFF2-40B4-BE49-F238E27FC236}">
                    <a16:creationId xmlns:a16="http://schemas.microsoft.com/office/drawing/2014/main" id="{5589F933-7DC9-4800-8320-40CE504F57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0" y="2242"/>
                <a:ext cx="297" cy="0"/>
              </a:xfrm>
              <a:custGeom>
                <a:avLst/>
                <a:gdLst>
                  <a:gd name="T0" fmla="*/ 297 w 505"/>
                  <a:gd name="T1" fmla="*/ 0 h 1"/>
                  <a:gd name="T2" fmla="*/ 0 w 505"/>
                  <a:gd name="T3" fmla="*/ 0 h 1"/>
                  <a:gd name="T4" fmla="*/ 0 60000 65536"/>
                  <a:gd name="T5" fmla="*/ 0 60000 65536"/>
                  <a:gd name="T6" fmla="*/ 0 w 505"/>
                  <a:gd name="T7" fmla="*/ 0 h 1"/>
                  <a:gd name="T8" fmla="*/ 505 w 505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05" h="1">
                    <a:moveTo>
                      <a:pt x="505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50" name="Freeform 132">
                <a:extLst>
                  <a:ext uri="{FF2B5EF4-FFF2-40B4-BE49-F238E27FC236}">
                    <a16:creationId xmlns:a16="http://schemas.microsoft.com/office/drawing/2014/main" id="{C496AE7B-D3AE-4E72-973F-3DFD846395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8" y="2142"/>
                <a:ext cx="247" cy="0"/>
              </a:xfrm>
              <a:custGeom>
                <a:avLst/>
                <a:gdLst>
                  <a:gd name="T0" fmla="*/ 0 w 420"/>
                  <a:gd name="T1" fmla="*/ 0 h 1"/>
                  <a:gd name="T2" fmla="*/ 247 w 420"/>
                  <a:gd name="T3" fmla="*/ 0 h 1"/>
                  <a:gd name="T4" fmla="*/ 0 60000 65536"/>
                  <a:gd name="T5" fmla="*/ 0 60000 65536"/>
                  <a:gd name="T6" fmla="*/ 0 w 420"/>
                  <a:gd name="T7" fmla="*/ 0 h 1"/>
                  <a:gd name="T8" fmla="*/ 420 w 420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20" h="1">
                    <a:moveTo>
                      <a:pt x="0" y="0"/>
                    </a:moveTo>
                    <a:lnTo>
                      <a:pt x="42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51" name="Freeform 133">
                <a:extLst>
                  <a:ext uri="{FF2B5EF4-FFF2-40B4-BE49-F238E27FC236}">
                    <a16:creationId xmlns:a16="http://schemas.microsoft.com/office/drawing/2014/main" id="{ED967108-D558-499B-A56D-34C1C5A052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8" y="1818"/>
                <a:ext cx="44" cy="0"/>
              </a:xfrm>
              <a:custGeom>
                <a:avLst/>
                <a:gdLst>
                  <a:gd name="T0" fmla="*/ 0 w 75"/>
                  <a:gd name="T1" fmla="*/ 0 h 1"/>
                  <a:gd name="T2" fmla="*/ 44 w 75"/>
                  <a:gd name="T3" fmla="*/ 0 h 1"/>
                  <a:gd name="T4" fmla="*/ 0 60000 65536"/>
                  <a:gd name="T5" fmla="*/ 0 60000 65536"/>
                  <a:gd name="T6" fmla="*/ 0 w 75"/>
                  <a:gd name="T7" fmla="*/ 0 h 1"/>
                  <a:gd name="T8" fmla="*/ 75 w 75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5" h="1">
                    <a:moveTo>
                      <a:pt x="0" y="0"/>
                    </a:moveTo>
                    <a:lnTo>
                      <a:pt x="7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52" name="Freeform 134">
                <a:extLst>
                  <a:ext uri="{FF2B5EF4-FFF2-40B4-BE49-F238E27FC236}">
                    <a16:creationId xmlns:a16="http://schemas.microsoft.com/office/drawing/2014/main" id="{D18D5D0D-3067-422F-A4EF-C9770FE9DE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8" y="1816"/>
                <a:ext cx="76" cy="0"/>
              </a:xfrm>
              <a:custGeom>
                <a:avLst/>
                <a:gdLst>
                  <a:gd name="T0" fmla="*/ 76 w 130"/>
                  <a:gd name="T1" fmla="*/ 0 h 1"/>
                  <a:gd name="T2" fmla="*/ 0 w 130"/>
                  <a:gd name="T3" fmla="*/ 0 h 1"/>
                  <a:gd name="T4" fmla="*/ 0 60000 65536"/>
                  <a:gd name="T5" fmla="*/ 0 60000 65536"/>
                  <a:gd name="T6" fmla="*/ 0 w 130"/>
                  <a:gd name="T7" fmla="*/ 0 h 1"/>
                  <a:gd name="T8" fmla="*/ 130 w 130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0" h="1">
                    <a:moveTo>
                      <a:pt x="130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53" name="Freeform 135">
                <a:extLst>
                  <a:ext uri="{FF2B5EF4-FFF2-40B4-BE49-F238E27FC236}">
                    <a16:creationId xmlns:a16="http://schemas.microsoft.com/office/drawing/2014/main" id="{51703963-2D4C-49C6-8C2E-14EB933B64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7" y="1889"/>
                <a:ext cx="341" cy="0"/>
              </a:xfrm>
              <a:custGeom>
                <a:avLst/>
                <a:gdLst>
                  <a:gd name="T0" fmla="*/ 0 w 580"/>
                  <a:gd name="T1" fmla="*/ 0 h 1"/>
                  <a:gd name="T2" fmla="*/ 341 w 580"/>
                  <a:gd name="T3" fmla="*/ 0 h 1"/>
                  <a:gd name="T4" fmla="*/ 0 60000 65536"/>
                  <a:gd name="T5" fmla="*/ 0 60000 65536"/>
                  <a:gd name="T6" fmla="*/ 0 w 580"/>
                  <a:gd name="T7" fmla="*/ 0 h 1"/>
                  <a:gd name="T8" fmla="*/ 580 w 580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80" h="1">
                    <a:moveTo>
                      <a:pt x="0" y="0"/>
                    </a:moveTo>
                    <a:lnTo>
                      <a:pt x="58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54" name="Freeform 136">
                <a:extLst>
                  <a:ext uri="{FF2B5EF4-FFF2-40B4-BE49-F238E27FC236}">
                    <a16:creationId xmlns:a16="http://schemas.microsoft.com/office/drawing/2014/main" id="{445247A9-58B2-4E36-9B69-DBF263D74D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2" y="1945"/>
                <a:ext cx="460" cy="0"/>
              </a:xfrm>
              <a:custGeom>
                <a:avLst/>
                <a:gdLst>
                  <a:gd name="T0" fmla="*/ 0 w 783"/>
                  <a:gd name="T1" fmla="*/ 0 h 1"/>
                  <a:gd name="T2" fmla="*/ 460 w 783"/>
                  <a:gd name="T3" fmla="*/ 0 h 1"/>
                  <a:gd name="T4" fmla="*/ 0 60000 65536"/>
                  <a:gd name="T5" fmla="*/ 0 60000 65536"/>
                  <a:gd name="T6" fmla="*/ 0 w 783"/>
                  <a:gd name="T7" fmla="*/ 0 h 1"/>
                  <a:gd name="T8" fmla="*/ 783 w 783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83" h="1">
                    <a:moveTo>
                      <a:pt x="0" y="0"/>
                    </a:moveTo>
                    <a:lnTo>
                      <a:pt x="783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55" name="Freeform 137">
                <a:extLst>
                  <a:ext uri="{FF2B5EF4-FFF2-40B4-BE49-F238E27FC236}">
                    <a16:creationId xmlns:a16="http://schemas.microsoft.com/office/drawing/2014/main" id="{3487E7C0-A988-4766-A955-5BF640FACE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8" y="2182"/>
                <a:ext cx="217" cy="2"/>
              </a:xfrm>
              <a:custGeom>
                <a:avLst/>
                <a:gdLst>
                  <a:gd name="T0" fmla="*/ 0 w 217"/>
                  <a:gd name="T1" fmla="*/ 2 h 2"/>
                  <a:gd name="T2" fmla="*/ 217 w 217"/>
                  <a:gd name="T3" fmla="*/ 0 h 2"/>
                  <a:gd name="T4" fmla="*/ 0 60000 65536"/>
                  <a:gd name="T5" fmla="*/ 0 60000 65536"/>
                  <a:gd name="T6" fmla="*/ 0 w 217"/>
                  <a:gd name="T7" fmla="*/ 0 h 2"/>
                  <a:gd name="T8" fmla="*/ 217 w 217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7" h="2">
                    <a:moveTo>
                      <a:pt x="0" y="2"/>
                    </a:moveTo>
                    <a:lnTo>
                      <a:pt x="217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56" name="Freeform 138">
                <a:extLst>
                  <a:ext uri="{FF2B5EF4-FFF2-40B4-BE49-F238E27FC236}">
                    <a16:creationId xmlns:a16="http://schemas.microsoft.com/office/drawing/2014/main" id="{959214D1-968D-40FD-B8D3-3FC521B147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7" y="2232"/>
                <a:ext cx="1" cy="254"/>
              </a:xfrm>
              <a:custGeom>
                <a:avLst/>
                <a:gdLst>
                  <a:gd name="T0" fmla="*/ 0 w 1"/>
                  <a:gd name="T1" fmla="*/ 0 h 520"/>
                  <a:gd name="T2" fmla="*/ 0 w 1"/>
                  <a:gd name="T3" fmla="*/ 254 h 520"/>
                  <a:gd name="T4" fmla="*/ 0 60000 65536"/>
                  <a:gd name="T5" fmla="*/ 0 60000 65536"/>
                  <a:gd name="T6" fmla="*/ 0 w 1"/>
                  <a:gd name="T7" fmla="*/ 0 h 520"/>
                  <a:gd name="T8" fmla="*/ 1 w 1"/>
                  <a:gd name="T9" fmla="*/ 520 h 52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520">
                    <a:moveTo>
                      <a:pt x="0" y="0"/>
                    </a:moveTo>
                    <a:lnTo>
                      <a:pt x="0" y="52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57" name="Freeform 139">
                <a:extLst>
                  <a:ext uri="{FF2B5EF4-FFF2-40B4-BE49-F238E27FC236}">
                    <a16:creationId xmlns:a16="http://schemas.microsoft.com/office/drawing/2014/main" id="{76DDC599-43C5-4CE8-A9CB-D9F68CACF0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4" y="2483"/>
                <a:ext cx="100" cy="0"/>
              </a:xfrm>
              <a:custGeom>
                <a:avLst/>
                <a:gdLst>
                  <a:gd name="T0" fmla="*/ 0 w 170"/>
                  <a:gd name="T1" fmla="*/ 0 h 1"/>
                  <a:gd name="T2" fmla="*/ 100 w 170"/>
                  <a:gd name="T3" fmla="*/ 0 h 1"/>
                  <a:gd name="T4" fmla="*/ 0 60000 65536"/>
                  <a:gd name="T5" fmla="*/ 0 60000 65536"/>
                  <a:gd name="T6" fmla="*/ 0 w 170"/>
                  <a:gd name="T7" fmla="*/ 0 h 1"/>
                  <a:gd name="T8" fmla="*/ 170 w 170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0" h="1">
                    <a:moveTo>
                      <a:pt x="0" y="0"/>
                    </a:moveTo>
                    <a:lnTo>
                      <a:pt x="17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58" name="Freeform 140">
                <a:extLst>
                  <a:ext uri="{FF2B5EF4-FFF2-40B4-BE49-F238E27FC236}">
                    <a16:creationId xmlns:a16="http://schemas.microsoft.com/office/drawing/2014/main" id="{B02FCE23-11E1-4AB3-A9D6-D9AB76FFB3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7" y="1894"/>
                <a:ext cx="1" cy="236"/>
              </a:xfrm>
              <a:custGeom>
                <a:avLst/>
                <a:gdLst>
                  <a:gd name="T0" fmla="*/ 0 w 1"/>
                  <a:gd name="T1" fmla="*/ 236 h 485"/>
                  <a:gd name="T2" fmla="*/ 0 w 1"/>
                  <a:gd name="T3" fmla="*/ 0 h 485"/>
                  <a:gd name="T4" fmla="*/ 0 60000 65536"/>
                  <a:gd name="T5" fmla="*/ 0 60000 65536"/>
                  <a:gd name="T6" fmla="*/ 0 w 1"/>
                  <a:gd name="T7" fmla="*/ 0 h 485"/>
                  <a:gd name="T8" fmla="*/ 1 w 1"/>
                  <a:gd name="T9" fmla="*/ 485 h 48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485">
                    <a:moveTo>
                      <a:pt x="0" y="485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59" name="Freeform 141">
                <a:extLst>
                  <a:ext uri="{FF2B5EF4-FFF2-40B4-BE49-F238E27FC236}">
                    <a16:creationId xmlns:a16="http://schemas.microsoft.com/office/drawing/2014/main" id="{DBB8D509-9EEE-489B-9C64-C10E5D5C37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4" y="1896"/>
                <a:ext cx="103" cy="0"/>
              </a:xfrm>
              <a:custGeom>
                <a:avLst/>
                <a:gdLst>
                  <a:gd name="T0" fmla="*/ 0 w 175"/>
                  <a:gd name="T1" fmla="*/ 0 h 1"/>
                  <a:gd name="T2" fmla="*/ 103 w 175"/>
                  <a:gd name="T3" fmla="*/ 0 h 1"/>
                  <a:gd name="T4" fmla="*/ 0 60000 65536"/>
                  <a:gd name="T5" fmla="*/ 0 60000 65536"/>
                  <a:gd name="T6" fmla="*/ 0 w 175"/>
                  <a:gd name="T7" fmla="*/ 0 h 1"/>
                  <a:gd name="T8" fmla="*/ 175 w 175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5" h="1">
                    <a:moveTo>
                      <a:pt x="0" y="0"/>
                    </a:moveTo>
                    <a:lnTo>
                      <a:pt x="17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60" name="Freeform 142">
                <a:extLst>
                  <a:ext uri="{FF2B5EF4-FFF2-40B4-BE49-F238E27FC236}">
                    <a16:creationId xmlns:a16="http://schemas.microsoft.com/office/drawing/2014/main" id="{3C4DFDCB-145E-4478-A667-64120487C6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0" y="2193"/>
                <a:ext cx="221" cy="1"/>
              </a:xfrm>
              <a:custGeom>
                <a:avLst/>
                <a:gdLst>
                  <a:gd name="T0" fmla="*/ 221 w 221"/>
                  <a:gd name="T1" fmla="*/ 0 h 1"/>
                  <a:gd name="T2" fmla="*/ 0 w 221"/>
                  <a:gd name="T3" fmla="*/ 0 h 1"/>
                  <a:gd name="T4" fmla="*/ 0 60000 65536"/>
                  <a:gd name="T5" fmla="*/ 0 60000 65536"/>
                  <a:gd name="T6" fmla="*/ 0 w 221"/>
                  <a:gd name="T7" fmla="*/ 0 h 1"/>
                  <a:gd name="T8" fmla="*/ 221 w 221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21" h="1">
                    <a:moveTo>
                      <a:pt x="221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61" name="Oval 143">
                <a:extLst>
                  <a:ext uri="{FF2B5EF4-FFF2-40B4-BE49-F238E27FC236}">
                    <a16:creationId xmlns:a16="http://schemas.microsoft.com/office/drawing/2014/main" id="{366FA43C-7342-49A7-B069-CA5E059BEF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3" y="1805"/>
                <a:ext cx="42" cy="3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62" name="Oval 144">
                <a:extLst>
                  <a:ext uri="{FF2B5EF4-FFF2-40B4-BE49-F238E27FC236}">
                    <a16:creationId xmlns:a16="http://schemas.microsoft.com/office/drawing/2014/main" id="{1B93137C-7658-4505-B7B0-04173858E9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3" y="2225"/>
                <a:ext cx="42" cy="3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63" name="Oval 145">
                <a:extLst>
                  <a:ext uri="{FF2B5EF4-FFF2-40B4-BE49-F238E27FC236}">
                    <a16:creationId xmlns:a16="http://schemas.microsoft.com/office/drawing/2014/main" id="{76FFC671-3EB0-4163-BFBE-93BBB3A615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3" y="2506"/>
                <a:ext cx="42" cy="3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64" name="Rectangle 146">
                <a:extLst>
                  <a:ext uri="{FF2B5EF4-FFF2-40B4-BE49-F238E27FC236}">
                    <a16:creationId xmlns:a16="http://schemas.microsoft.com/office/drawing/2014/main" id="{585491A1-C107-4FCC-851E-BC16499775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4" y="1413"/>
                <a:ext cx="1356" cy="182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65" name="Text Box 147">
                <a:extLst>
                  <a:ext uri="{FF2B5EF4-FFF2-40B4-BE49-F238E27FC236}">
                    <a16:creationId xmlns:a16="http://schemas.microsoft.com/office/drawing/2014/main" id="{1BEF37AF-7A43-4DC5-9F7F-F88EEFBECE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4" y="1421"/>
                <a:ext cx="149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7466" name="AutoShape 148">
                <a:extLst>
                  <a:ext uri="{FF2B5EF4-FFF2-40B4-BE49-F238E27FC236}">
                    <a16:creationId xmlns:a16="http://schemas.microsoft.com/office/drawing/2014/main" id="{2744642E-F6BA-4593-9DCB-52B231DDE2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6" y="1484"/>
                <a:ext cx="255" cy="221"/>
              </a:xfrm>
              <a:prstGeom prst="flowChartDelay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 type="none" w="sm" len="med"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67" name="Freeform 149">
                <a:extLst>
                  <a:ext uri="{FF2B5EF4-FFF2-40B4-BE49-F238E27FC236}">
                    <a16:creationId xmlns:a16="http://schemas.microsoft.com/office/drawing/2014/main" id="{A2E8C79F-4D94-44E7-8E30-890E0403C0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1" y="1557"/>
                <a:ext cx="255" cy="1"/>
              </a:xfrm>
              <a:custGeom>
                <a:avLst/>
                <a:gdLst>
                  <a:gd name="T0" fmla="*/ 255 w 437"/>
                  <a:gd name="T1" fmla="*/ 1 h 2"/>
                  <a:gd name="T2" fmla="*/ 0 w 437"/>
                  <a:gd name="T3" fmla="*/ 0 h 2"/>
                  <a:gd name="T4" fmla="*/ 0 60000 65536"/>
                  <a:gd name="T5" fmla="*/ 0 60000 65536"/>
                  <a:gd name="T6" fmla="*/ 0 w 437"/>
                  <a:gd name="T7" fmla="*/ 0 h 2"/>
                  <a:gd name="T8" fmla="*/ 437 w 437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37" h="2">
                    <a:moveTo>
                      <a:pt x="437" y="2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68" name="Freeform 150">
                <a:extLst>
                  <a:ext uri="{FF2B5EF4-FFF2-40B4-BE49-F238E27FC236}">
                    <a16:creationId xmlns:a16="http://schemas.microsoft.com/office/drawing/2014/main" id="{2C87FB23-8CD7-452F-9465-281F113C8A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1630"/>
                <a:ext cx="346" cy="2"/>
              </a:xfrm>
              <a:custGeom>
                <a:avLst/>
                <a:gdLst>
                  <a:gd name="T0" fmla="*/ 0 w 346"/>
                  <a:gd name="T1" fmla="*/ 2 h 2"/>
                  <a:gd name="T2" fmla="*/ 346 w 346"/>
                  <a:gd name="T3" fmla="*/ 0 h 2"/>
                  <a:gd name="T4" fmla="*/ 0 60000 65536"/>
                  <a:gd name="T5" fmla="*/ 0 60000 65536"/>
                  <a:gd name="T6" fmla="*/ 0 w 346"/>
                  <a:gd name="T7" fmla="*/ 0 h 2"/>
                  <a:gd name="T8" fmla="*/ 346 w 346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46" h="2">
                    <a:moveTo>
                      <a:pt x="0" y="2"/>
                    </a:moveTo>
                    <a:lnTo>
                      <a:pt x="346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69" name="Freeform 151">
                <a:extLst>
                  <a:ext uri="{FF2B5EF4-FFF2-40B4-BE49-F238E27FC236}">
                    <a16:creationId xmlns:a16="http://schemas.microsoft.com/office/drawing/2014/main" id="{DF392754-A054-400D-8516-66BCE0F2C3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1" y="1591"/>
                <a:ext cx="628" cy="2"/>
              </a:xfrm>
              <a:custGeom>
                <a:avLst/>
                <a:gdLst>
                  <a:gd name="T0" fmla="*/ 0 w 628"/>
                  <a:gd name="T1" fmla="*/ 0 h 2"/>
                  <a:gd name="T2" fmla="*/ 628 w 628"/>
                  <a:gd name="T3" fmla="*/ 2 h 2"/>
                  <a:gd name="T4" fmla="*/ 0 60000 65536"/>
                  <a:gd name="T5" fmla="*/ 0 60000 65536"/>
                  <a:gd name="T6" fmla="*/ 0 w 628"/>
                  <a:gd name="T7" fmla="*/ 0 h 2"/>
                  <a:gd name="T8" fmla="*/ 628 w 628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28" h="2">
                    <a:moveTo>
                      <a:pt x="0" y="0"/>
                    </a:moveTo>
                    <a:lnTo>
                      <a:pt x="628" y="2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70" name="Freeform 152">
                <a:extLst>
                  <a:ext uri="{FF2B5EF4-FFF2-40B4-BE49-F238E27FC236}">
                    <a16:creationId xmlns:a16="http://schemas.microsoft.com/office/drawing/2014/main" id="{464D6524-604A-4E33-8038-B2024EF917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9" y="1486"/>
                <a:ext cx="188" cy="1"/>
              </a:xfrm>
              <a:custGeom>
                <a:avLst/>
                <a:gdLst>
                  <a:gd name="T0" fmla="*/ 0 w 188"/>
                  <a:gd name="T1" fmla="*/ 1 h 1"/>
                  <a:gd name="T2" fmla="*/ 188 w 188"/>
                  <a:gd name="T3" fmla="*/ 0 h 1"/>
                  <a:gd name="T4" fmla="*/ 0 60000 65536"/>
                  <a:gd name="T5" fmla="*/ 0 60000 65536"/>
                  <a:gd name="T6" fmla="*/ 0 w 188"/>
                  <a:gd name="T7" fmla="*/ 0 h 1"/>
                  <a:gd name="T8" fmla="*/ 188 w 18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88" h="1">
                    <a:moveTo>
                      <a:pt x="0" y="1"/>
                    </a:moveTo>
                    <a:lnTo>
                      <a:pt x="188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71" name="Freeform 153">
                <a:extLst>
                  <a:ext uri="{FF2B5EF4-FFF2-40B4-BE49-F238E27FC236}">
                    <a16:creationId xmlns:a16="http://schemas.microsoft.com/office/drawing/2014/main" id="{348446ED-EE1B-434F-8F21-76A1752F69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8" y="1557"/>
                <a:ext cx="1" cy="1783"/>
              </a:xfrm>
              <a:custGeom>
                <a:avLst/>
                <a:gdLst>
                  <a:gd name="T0" fmla="*/ 0 w 1"/>
                  <a:gd name="T1" fmla="*/ 0 h 1783"/>
                  <a:gd name="T2" fmla="*/ 0 w 1"/>
                  <a:gd name="T3" fmla="*/ 1783 h 1783"/>
                  <a:gd name="T4" fmla="*/ 0 60000 65536"/>
                  <a:gd name="T5" fmla="*/ 0 60000 65536"/>
                  <a:gd name="T6" fmla="*/ 0 w 1"/>
                  <a:gd name="T7" fmla="*/ 0 h 1783"/>
                  <a:gd name="T8" fmla="*/ 1 w 1"/>
                  <a:gd name="T9" fmla="*/ 1783 h 178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783">
                    <a:moveTo>
                      <a:pt x="0" y="0"/>
                    </a:moveTo>
                    <a:lnTo>
                      <a:pt x="0" y="1783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72" name="Freeform 154">
                <a:extLst>
                  <a:ext uri="{FF2B5EF4-FFF2-40B4-BE49-F238E27FC236}">
                    <a16:creationId xmlns:a16="http://schemas.microsoft.com/office/drawing/2014/main" id="{8B6EBB1A-3BE3-44D0-9E06-3D1394D331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8" y="1625"/>
                <a:ext cx="1" cy="1720"/>
              </a:xfrm>
              <a:custGeom>
                <a:avLst/>
                <a:gdLst>
                  <a:gd name="T0" fmla="*/ 0 w 1"/>
                  <a:gd name="T1" fmla="*/ 0 h 1720"/>
                  <a:gd name="T2" fmla="*/ 0 w 1"/>
                  <a:gd name="T3" fmla="*/ 1720 h 1720"/>
                  <a:gd name="T4" fmla="*/ 0 60000 65536"/>
                  <a:gd name="T5" fmla="*/ 0 60000 65536"/>
                  <a:gd name="T6" fmla="*/ 0 w 1"/>
                  <a:gd name="T7" fmla="*/ 0 h 1720"/>
                  <a:gd name="T8" fmla="*/ 1 w 1"/>
                  <a:gd name="T9" fmla="*/ 1720 h 172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720">
                    <a:moveTo>
                      <a:pt x="0" y="0"/>
                    </a:moveTo>
                    <a:lnTo>
                      <a:pt x="0" y="172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73" name="Freeform 155">
                <a:extLst>
                  <a:ext uri="{FF2B5EF4-FFF2-40B4-BE49-F238E27FC236}">
                    <a16:creationId xmlns:a16="http://schemas.microsoft.com/office/drawing/2014/main" id="{C0814B14-8A9A-49C4-BDAE-AF68033974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5" y="1486"/>
                <a:ext cx="2" cy="1641"/>
              </a:xfrm>
              <a:custGeom>
                <a:avLst/>
                <a:gdLst>
                  <a:gd name="T0" fmla="*/ 2 w 2"/>
                  <a:gd name="T1" fmla="*/ 0 h 1641"/>
                  <a:gd name="T2" fmla="*/ 0 w 2"/>
                  <a:gd name="T3" fmla="*/ 1641 h 1641"/>
                  <a:gd name="T4" fmla="*/ 0 60000 65536"/>
                  <a:gd name="T5" fmla="*/ 0 60000 65536"/>
                  <a:gd name="T6" fmla="*/ 0 w 2"/>
                  <a:gd name="T7" fmla="*/ 0 h 1641"/>
                  <a:gd name="T8" fmla="*/ 2 w 2"/>
                  <a:gd name="T9" fmla="*/ 1641 h 164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" h="1641">
                    <a:moveTo>
                      <a:pt x="2" y="0"/>
                    </a:moveTo>
                    <a:lnTo>
                      <a:pt x="0" y="1641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7474" name="Text Box 156">
                <a:extLst>
                  <a:ext uri="{FF2B5EF4-FFF2-40B4-BE49-F238E27FC236}">
                    <a16:creationId xmlns:a16="http://schemas.microsoft.com/office/drawing/2014/main" id="{7927D441-C744-412A-BCCB-42F4BDE5C1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00" y="3357"/>
                <a:ext cx="169" cy="1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 </a:t>
                </a:r>
                <a:r>
                  <a:rPr lang="en-US" altLang="en-US" sz="1200">
                    <a:solidFill>
                      <a:srgbClr val="000000"/>
                    </a:solidFill>
                  </a:rPr>
                  <a:t>Q1</a:t>
                </a:r>
                <a:endParaRPr lang="en-US" alt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17475" name="Text Box 157">
                <a:extLst>
                  <a:ext uri="{FF2B5EF4-FFF2-40B4-BE49-F238E27FC236}">
                    <a16:creationId xmlns:a16="http://schemas.microsoft.com/office/drawing/2014/main" id="{CAD83B4B-5911-4702-93E6-EE48B30652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39" y="3357"/>
                <a:ext cx="171" cy="1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 </a:t>
                </a:r>
                <a:r>
                  <a:rPr lang="en-US" altLang="en-US" sz="1200">
                    <a:solidFill>
                      <a:srgbClr val="000000"/>
                    </a:solidFill>
                  </a:rPr>
                  <a:t>Q0</a:t>
                </a:r>
              </a:p>
            </p:txBody>
          </p:sp>
          <p:sp>
            <p:nvSpPr>
              <p:cNvPr id="17476" name="Text Box 158">
                <a:extLst>
                  <a:ext uri="{FF2B5EF4-FFF2-40B4-BE49-F238E27FC236}">
                    <a16:creationId xmlns:a16="http://schemas.microsoft.com/office/drawing/2014/main" id="{4BAD1EFC-BD32-4C3D-9C21-60BEF32EFD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47" y="2875"/>
                <a:ext cx="254" cy="1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   </a:t>
                </a:r>
                <a:r>
                  <a:rPr lang="en-US" altLang="en-US" sz="1200">
                    <a:solidFill>
                      <a:srgbClr val="000000"/>
                    </a:solidFill>
                  </a:rPr>
                  <a:t>I0</a:t>
                </a:r>
              </a:p>
            </p:txBody>
          </p:sp>
          <p:sp>
            <p:nvSpPr>
              <p:cNvPr id="17477" name="Text Box 159">
                <a:extLst>
                  <a:ext uri="{FF2B5EF4-FFF2-40B4-BE49-F238E27FC236}">
                    <a16:creationId xmlns:a16="http://schemas.microsoft.com/office/drawing/2014/main" id="{C8BF2FAB-4BDF-4D45-B80C-B0116AE524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42" y="2133"/>
                <a:ext cx="222" cy="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   </a:t>
                </a:r>
                <a:r>
                  <a:rPr lang="en-US" altLang="en-US" sz="1200">
                    <a:solidFill>
                      <a:srgbClr val="000000"/>
                    </a:solidFill>
                  </a:rPr>
                  <a:t>I1</a:t>
                </a:r>
              </a:p>
            </p:txBody>
          </p:sp>
          <p:sp>
            <p:nvSpPr>
              <p:cNvPr id="17478" name="Text Box 160">
                <a:extLst>
                  <a:ext uri="{FF2B5EF4-FFF2-40B4-BE49-F238E27FC236}">
                    <a16:creationId xmlns:a16="http://schemas.microsoft.com/office/drawing/2014/main" id="{6FED00D2-0E23-46BB-A6B6-0812A77E82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89" y="1523"/>
                <a:ext cx="139" cy="1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 </a:t>
                </a:r>
                <a:r>
                  <a:rPr lang="en-US" altLang="en-US" sz="1200">
                    <a:solidFill>
                      <a:srgbClr val="000000"/>
                    </a:solidFill>
                  </a:rPr>
                  <a:t>x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B6F814E7-0065-4000-AB56-7DAAB082CF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BC5CA552-F778-4FFC-9593-5CA9F81FAEA4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16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907C7AE-00E6-4B86-92ED-CD0A731C4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Architecture</a:t>
            </a:r>
          </a:p>
        </p:txBody>
      </p:sp>
      <p:sp>
        <p:nvSpPr>
          <p:cNvPr id="18436" name="Rectangle 27">
            <a:extLst>
              <a:ext uri="{FF2B5EF4-FFF2-40B4-BE49-F238E27FC236}">
                <a16:creationId xmlns:a16="http://schemas.microsoft.com/office/drawing/2014/main" id="{7D1721EA-232B-461E-B8E5-22EBD9CCE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62125" y="1524000"/>
            <a:ext cx="3392488" cy="4495800"/>
          </a:xfrm>
        </p:spPr>
        <p:txBody>
          <a:bodyPr/>
          <a:lstStyle/>
          <a:p>
            <a:r>
              <a:rPr lang="en-US" altLang="en-US" sz="2400"/>
              <a:t>Control unit and datapath</a:t>
            </a:r>
          </a:p>
          <a:p>
            <a:pPr lvl="1"/>
            <a:r>
              <a:rPr lang="en-US" altLang="en-US" sz="2000"/>
              <a:t>Note similarity to single-purpose processor</a:t>
            </a:r>
          </a:p>
          <a:p>
            <a:r>
              <a:rPr lang="en-US" altLang="en-US" sz="2400"/>
              <a:t>Key differences</a:t>
            </a:r>
          </a:p>
          <a:p>
            <a:pPr lvl="1"/>
            <a:r>
              <a:rPr lang="en-US" altLang="en-US" sz="2000"/>
              <a:t>Datapath is general</a:t>
            </a:r>
          </a:p>
          <a:p>
            <a:pPr lvl="1"/>
            <a:r>
              <a:rPr lang="en-US" altLang="en-US" sz="2000"/>
              <a:t>Control unit doesn’t store the algorithm – the algorithm is “programmed” into the memory</a:t>
            </a:r>
          </a:p>
          <a:p>
            <a:pPr lvl="1"/>
            <a:endParaRPr lang="en-US" altLang="en-US" sz="2000"/>
          </a:p>
        </p:txBody>
      </p:sp>
      <p:grpSp>
        <p:nvGrpSpPr>
          <p:cNvPr id="18437" name="Group 34">
            <a:extLst>
              <a:ext uri="{FF2B5EF4-FFF2-40B4-BE49-F238E27FC236}">
                <a16:creationId xmlns:a16="http://schemas.microsoft.com/office/drawing/2014/main" id="{71DA790A-4B4F-4534-AEA1-9FC163520BCA}"/>
              </a:ext>
            </a:extLst>
          </p:cNvPr>
          <p:cNvGrpSpPr>
            <a:grpSpLocks/>
          </p:cNvGrpSpPr>
          <p:nvPr/>
        </p:nvGrpSpPr>
        <p:grpSpPr bwMode="auto">
          <a:xfrm>
            <a:off x="5257801" y="1744664"/>
            <a:ext cx="5133975" cy="4230687"/>
            <a:chOff x="2352" y="1099"/>
            <a:chExt cx="3234" cy="2665"/>
          </a:xfrm>
        </p:grpSpPr>
        <p:sp>
          <p:nvSpPr>
            <p:cNvPr id="18438" name="Rectangle 5">
              <a:extLst>
                <a:ext uri="{FF2B5EF4-FFF2-40B4-BE49-F238E27FC236}">
                  <a16:creationId xmlns:a16="http://schemas.microsoft.com/office/drawing/2014/main" id="{F5EB057F-859E-42D3-95AC-9C686492EA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099"/>
              <a:ext cx="3232" cy="202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 b="1">
                  <a:solidFill>
                    <a:srgbClr val="000000"/>
                  </a:solidFill>
                </a:rPr>
                <a:t>Processor</a:t>
              </a:r>
              <a:endParaRPr lang="en-US" altLang="en-US" sz="900" b="1">
                <a:solidFill>
                  <a:srgbClr val="000000"/>
                </a:solidFill>
              </a:endParaRPr>
            </a:p>
          </p:txBody>
        </p:sp>
        <p:sp>
          <p:nvSpPr>
            <p:cNvPr id="18439" name="Rectangle 6">
              <a:extLst>
                <a:ext uri="{FF2B5EF4-FFF2-40B4-BE49-F238E27FC236}">
                  <a16:creationId xmlns:a16="http://schemas.microsoft.com/office/drawing/2014/main" id="{9159BC87-8F2D-4ECA-972B-55F379991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4" y="1276"/>
              <a:ext cx="1754" cy="168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 b="1">
                  <a:solidFill>
                    <a:srgbClr val="000000"/>
                  </a:solidFill>
                </a:rPr>
                <a:t>Control unit</a:t>
              </a:r>
            </a:p>
          </p:txBody>
        </p:sp>
        <p:sp>
          <p:nvSpPr>
            <p:cNvPr id="18440" name="Rectangle 7">
              <a:extLst>
                <a:ext uri="{FF2B5EF4-FFF2-40B4-BE49-F238E27FC236}">
                  <a16:creationId xmlns:a16="http://schemas.microsoft.com/office/drawing/2014/main" id="{2692745A-5F19-4E03-86F0-C104057375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8" y="1276"/>
              <a:ext cx="923" cy="168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 b="1">
                  <a:solidFill>
                    <a:srgbClr val="000000"/>
                  </a:solidFill>
                </a:rPr>
                <a:t>Datapath</a:t>
              </a:r>
            </a:p>
          </p:txBody>
        </p:sp>
        <p:sp>
          <p:nvSpPr>
            <p:cNvPr id="18441" name="Text Box 8">
              <a:extLst>
                <a:ext uri="{FF2B5EF4-FFF2-40B4-BE49-F238E27FC236}">
                  <a16:creationId xmlns:a16="http://schemas.microsoft.com/office/drawing/2014/main" id="{93E866D9-4432-4A82-8E48-8295289657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1" y="1469"/>
              <a:ext cx="738" cy="4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9144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ALU</a:t>
              </a:r>
            </a:p>
          </p:txBody>
        </p:sp>
        <p:sp>
          <p:nvSpPr>
            <p:cNvPr id="18442" name="Text Box 9">
              <a:extLst>
                <a:ext uri="{FF2B5EF4-FFF2-40B4-BE49-F238E27FC236}">
                  <a16:creationId xmlns:a16="http://schemas.microsoft.com/office/drawing/2014/main" id="{4E859B3A-4CC9-4342-9302-2D3471D431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1" y="2086"/>
              <a:ext cx="738" cy="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Registers</a:t>
              </a:r>
            </a:p>
          </p:txBody>
        </p:sp>
        <p:sp>
          <p:nvSpPr>
            <p:cNvPr id="18443" name="Text Box 10">
              <a:extLst>
                <a:ext uri="{FF2B5EF4-FFF2-40B4-BE49-F238E27FC236}">
                  <a16:creationId xmlns:a16="http://schemas.microsoft.com/office/drawing/2014/main" id="{663951D4-E322-49DB-87F3-6675B8F5CA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654"/>
              <a:ext cx="369" cy="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IR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8444" name="Text Box 11">
              <a:extLst>
                <a:ext uri="{FF2B5EF4-FFF2-40B4-BE49-F238E27FC236}">
                  <a16:creationId xmlns:a16="http://schemas.microsoft.com/office/drawing/2014/main" id="{0EFA6840-B5EF-4058-9B2F-7F5C21BCCC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1" y="2654"/>
              <a:ext cx="370" cy="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PC</a:t>
              </a:r>
            </a:p>
          </p:txBody>
        </p:sp>
        <p:sp>
          <p:nvSpPr>
            <p:cNvPr id="18445" name="Text Box 12">
              <a:extLst>
                <a:ext uri="{FF2B5EF4-FFF2-40B4-BE49-F238E27FC236}">
                  <a16:creationId xmlns:a16="http://schemas.microsoft.com/office/drawing/2014/main" id="{5BA06481-8D19-467B-96AC-50FD02D0C4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7" y="1629"/>
              <a:ext cx="1572" cy="8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Controller</a:t>
              </a:r>
            </a:p>
          </p:txBody>
        </p:sp>
        <p:sp>
          <p:nvSpPr>
            <p:cNvPr id="18446" name="Line 13">
              <a:extLst>
                <a:ext uri="{FF2B5EF4-FFF2-40B4-BE49-F238E27FC236}">
                  <a16:creationId xmlns:a16="http://schemas.microsoft.com/office/drawing/2014/main" id="{3E62C412-5DB6-467A-8A93-2B27848125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7" y="2503"/>
              <a:ext cx="0" cy="1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8447" name="Line 14">
              <a:extLst>
                <a:ext uri="{FF2B5EF4-FFF2-40B4-BE49-F238E27FC236}">
                  <a16:creationId xmlns:a16="http://schemas.microsoft.com/office/drawing/2014/main" id="{7231FEEA-2BD4-4D67-AF5D-0863EE0E44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7" y="2503"/>
              <a:ext cx="0" cy="1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8448" name="Rectangle 15">
              <a:extLst>
                <a:ext uri="{FF2B5EF4-FFF2-40B4-BE49-F238E27FC236}">
                  <a16:creationId xmlns:a16="http://schemas.microsoft.com/office/drawing/2014/main" id="{98BE720F-883C-4E1E-A40C-02383CB59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4" y="3338"/>
              <a:ext cx="3232" cy="4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 b="1">
                  <a:solidFill>
                    <a:srgbClr val="000000"/>
                  </a:solidFill>
                </a:rPr>
                <a:t>Memory</a:t>
              </a:r>
            </a:p>
          </p:txBody>
        </p:sp>
        <p:sp>
          <p:nvSpPr>
            <p:cNvPr id="18449" name="Line 16">
              <a:extLst>
                <a:ext uri="{FF2B5EF4-FFF2-40B4-BE49-F238E27FC236}">
                  <a16:creationId xmlns:a16="http://schemas.microsoft.com/office/drawing/2014/main" id="{7A61141A-0602-4029-A7EE-472652EBC3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29" y="1898"/>
              <a:ext cx="2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8450" name="Line 17">
              <a:extLst>
                <a:ext uri="{FF2B5EF4-FFF2-40B4-BE49-F238E27FC236}">
                  <a16:creationId xmlns:a16="http://schemas.microsoft.com/office/drawing/2014/main" id="{ECB82AA9-D38F-418D-BDFF-772800242F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3" y="2005"/>
              <a:ext cx="36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8451" name="Line 18">
              <a:extLst>
                <a:ext uri="{FF2B5EF4-FFF2-40B4-BE49-F238E27FC236}">
                  <a16:creationId xmlns:a16="http://schemas.microsoft.com/office/drawing/2014/main" id="{D408F4A3-CD9F-487E-84CC-BF91C082AE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9" y="2961"/>
              <a:ext cx="2" cy="3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8452" name="Line 19">
              <a:extLst>
                <a:ext uri="{FF2B5EF4-FFF2-40B4-BE49-F238E27FC236}">
                  <a16:creationId xmlns:a16="http://schemas.microsoft.com/office/drawing/2014/main" id="{2442B7DA-2C13-493D-B80B-0F3EDCD7A9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7" y="2854"/>
              <a:ext cx="2" cy="4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8453" name="Line 20">
              <a:extLst>
                <a:ext uri="{FF2B5EF4-FFF2-40B4-BE49-F238E27FC236}">
                  <a16:creationId xmlns:a16="http://schemas.microsoft.com/office/drawing/2014/main" id="{C3A6C0C6-0D7D-4147-886E-AB0CF3E3C0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40" y="2858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8454" name="Line 21">
              <a:extLst>
                <a:ext uri="{FF2B5EF4-FFF2-40B4-BE49-F238E27FC236}">
                  <a16:creationId xmlns:a16="http://schemas.microsoft.com/office/drawing/2014/main" id="{4AB82FDB-0589-4947-BFA2-891F95806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6" y="2165"/>
              <a:ext cx="1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8455" name="Line 22">
              <a:extLst>
                <a:ext uri="{FF2B5EF4-FFF2-40B4-BE49-F238E27FC236}">
                  <a16:creationId xmlns:a16="http://schemas.microsoft.com/office/drawing/2014/main" id="{BB8D58FE-DF8E-4E32-BDF9-C568CD79A6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6" y="2165"/>
              <a:ext cx="0" cy="10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8456" name="Text Box 23">
              <a:extLst>
                <a:ext uri="{FF2B5EF4-FFF2-40B4-BE49-F238E27FC236}">
                  <a16:creationId xmlns:a16="http://schemas.microsoft.com/office/drawing/2014/main" id="{5ABCE99A-10E3-4CBF-8BEE-93265AC751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7" y="3178"/>
              <a:ext cx="278" cy="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 b="1">
                  <a:solidFill>
                    <a:srgbClr val="000000"/>
                  </a:solidFill>
                </a:rPr>
                <a:t>I/O</a:t>
              </a:r>
            </a:p>
          </p:txBody>
        </p:sp>
        <p:sp>
          <p:nvSpPr>
            <p:cNvPr id="18457" name="Text Box 24">
              <a:extLst>
                <a:ext uri="{FF2B5EF4-FFF2-40B4-BE49-F238E27FC236}">
                  <a16:creationId xmlns:a16="http://schemas.microsoft.com/office/drawing/2014/main" id="{9EFE3793-194D-4BC6-99A8-B5FDBEFB2A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1" y="1685"/>
              <a:ext cx="369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 b="1">
                  <a:solidFill>
                    <a:srgbClr val="000000"/>
                  </a:solidFill>
                </a:rPr>
                <a:t>Control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 b="1">
                  <a:solidFill>
                    <a:srgbClr val="000000"/>
                  </a:solidFill>
                </a:rPr>
                <a:t>/Status</a:t>
              </a:r>
            </a:p>
          </p:txBody>
        </p:sp>
        <p:sp>
          <p:nvSpPr>
            <p:cNvPr id="18458" name="Line 25">
              <a:extLst>
                <a:ext uri="{FF2B5EF4-FFF2-40B4-BE49-F238E27FC236}">
                  <a16:creationId xmlns:a16="http://schemas.microsoft.com/office/drawing/2014/main" id="{E483C4EB-8FE0-421B-92F6-537082E95C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09" y="2165"/>
              <a:ext cx="17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8459" name="AutoShape 31">
              <a:extLst>
                <a:ext uri="{FF2B5EF4-FFF2-40B4-BE49-F238E27FC236}">
                  <a16:creationId xmlns:a16="http://schemas.microsoft.com/office/drawing/2014/main" id="{03A426A1-DAE9-4D29-8D77-8E9C2E2AAE5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756" y="2637"/>
              <a:ext cx="0" cy="270"/>
            </a:xfrm>
            <a:prstGeom prst="triangle">
              <a:avLst>
                <a:gd name="adj" fmla="val 50000"/>
              </a:avLst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8460" name="AutoShape 32">
              <a:extLst>
                <a:ext uri="{FF2B5EF4-FFF2-40B4-BE49-F238E27FC236}">
                  <a16:creationId xmlns:a16="http://schemas.microsoft.com/office/drawing/2014/main" id="{444038E0-2D4D-4FAA-A714-745273FEACC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588" y="2645"/>
              <a:ext cx="0" cy="270"/>
            </a:xfrm>
            <a:prstGeom prst="triangle">
              <a:avLst>
                <a:gd name="adj" fmla="val 50000"/>
              </a:avLst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8461" name="AutoShape 33">
              <a:extLst>
                <a:ext uri="{FF2B5EF4-FFF2-40B4-BE49-F238E27FC236}">
                  <a16:creationId xmlns:a16="http://schemas.microsoft.com/office/drawing/2014/main" id="{1853D3C9-43A2-4886-AF76-E19661DE2B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4700" y="2637"/>
              <a:ext cx="0" cy="270"/>
            </a:xfrm>
            <a:prstGeom prst="triangle">
              <a:avLst>
                <a:gd name="adj" fmla="val 50000"/>
              </a:avLst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2">
            <a:extLst>
              <a:ext uri="{FF2B5EF4-FFF2-40B4-BE49-F238E27FC236}">
                <a16:creationId xmlns:a16="http://schemas.microsoft.com/office/drawing/2014/main" id="{04228A49-E44D-4EB0-B084-45F17B7F18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05F0F692-01A3-45BB-A9D0-439D5A4B3D92}" type="slidenum">
              <a:rPr lang="en-US" altLang="en-US">
                <a:solidFill>
                  <a:srgbClr val="FFFFFF"/>
                </a:solidFill>
              </a:rPr>
              <a:pPr fontAlgn="base">
                <a:spcAft>
                  <a:spcPct val="0"/>
                </a:spcAft>
              </a:pPr>
              <a:t>2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D20C6BE-DEDE-4DC4-AA42-BEBB80E2CA5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209800" y="2286001"/>
            <a:ext cx="7772400" cy="923925"/>
          </a:xfr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en-US" sz="6000" b="1"/>
              <a:t>Microprocessors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CC7B76A9-92D3-455B-9B66-4ADC8FAC02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E6735707-D802-4C97-A993-242F23E399F3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ED574B2-0C39-4131-9A30-EEF9222CEE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CMOS transistor on silicon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938C8842-63D9-435B-9A0C-0B44B446A3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524000"/>
            <a:ext cx="7772400" cy="2209800"/>
          </a:xfrm>
        </p:spPr>
        <p:txBody>
          <a:bodyPr/>
          <a:lstStyle/>
          <a:p>
            <a:r>
              <a:rPr lang="en-US" altLang="en-US"/>
              <a:t>Transistor</a:t>
            </a:r>
          </a:p>
          <a:p>
            <a:pPr lvl="1"/>
            <a:r>
              <a:rPr lang="en-US" altLang="en-US"/>
              <a:t>The basic electrical component in digital systems</a:t>
            </a:r>
          </a:p>
          <a:p>
            <a:pPr lvl="1"/>
            <a:r>
              <a:rPr lang="en-US" altLang="en-US"/>
              <a:t>Acts as an on/off switch</a:t>
            </a:r>
          </a:p>
          <a:p>
            <a:pPr lvl="1"/>
            <a:r>
              <a:rPr lang="en-US" altLang="en-US"/>
              <a:t>Voltage at “gate” controls whether current flows from source to drain</a:t>
            </a:r>
          </a:p>
          <a:p>
            <a:pPr lvl="1"/>
            <a:r>
              <a:rPr lang="en-US" altLang="en-US"/>
              <a:t>Don’t confuse this “gate” with a logic gate</a:t>
            </a:r>
          </a:p>
        </p:txBody>
      </p:sp>
      <p:grpSp>
        <p:nvGrpSpPr>
          <p:cNvPr id="8197" name="Group 63">
            <a:extLst>
              <a:ext uri="{FF2B5EF4-FFF2-40B4-BE49-F238E27FC236}">
                <a16:creationId xmlns:a16="http://schemas.microsoft.com/office/drawing/2014/main" id="{85254497-8A26-4F96-B875-EABBE3B12A23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237038"/>
            <a:ext cx="7162800" cy="1554162"/>
            <a:chOff x="480" y="2669"/>
            <a:chExt cx="4512" cy="979"/>
          </a:xfrm>
        </p:grpSpPr>
        <p:sp>
          <p:nvSpPr>
            <p:cNvPr id="8215" name="AutoShape 64">
              <a:extLst>
                <a:ext uri="{FF2B5EF4-FFF2-40B4-BE49-F238E27FC236}">
                  <a16:creationId xmlns:a16="http://schemas.microsoft.com/office/drawing/2014/main" id="{6254CC1D-743A-46ED-86EC-C0A6EEBD8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9" y="2899"/>
              <a:ext cx="11" cy="83"/>
            </a:xfrm>
            <a:prstGeom prst="can">
              <a:avLst>
                <a:gd name="adj" fmla="val 188636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16" name="AutoShape 65">
              <a:extLst>
                <a:ext uri="{FF2B5EF4-FFF2-40B4-BE49-F238E27FC236}">
                  <a16:creationId xmlns:a16="http://schemas.microsoft.com/office/drawing/2014/main" id="{194E198E-A72D-4F6B-B13D-0CC48432E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9" y="2879"/>
              <a:ext cx="11" cy="83"/>
            </a:xfrm>
            <a:prstGeom prst="can">
              <a:avLst>
                <a:gd name="adj" fmla="val 188636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17" name="AutoShape 66">
              <a:extLst>
                <a:ext uri="{FF2B5EF4-FFF2-40B4-BE49-F238E27FC236}">
                  <a16:creationId xmlns:a16="http://schemas.microsoft.com/office/drawing/2014/main" id="{5133F928-E4C1-49C3-9DC1-DC401C734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6" y="2974"/>
              <a:ext cx="12" cy="84"/>
            </a:xfrm>
            <a:prstGeom prst="can">
              <a:avLst>
                <a:gd name="adj" fmla="val 175000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18" name="AutoShape 67">
              <a:extLst>
                <a:ext uri="{FF2B5EF4-FFF2-40B4-BE49-F238E27FC236}">
                  <a16:creationId xmlns:a16="http://schemas.microsoft.com/office/drawing/2014/main" id="{90BA1F1F-D4B3-433B-8B8B-8636573F9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" y="2931"/>
              <a:ext cx="11" cy="83"/>
            </a:xfrm>
            <a:prstGeom prst="can">
              <a:avLst>
                <a:gd name="adj" fmla="val 188636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19" name="AutoShape 68">
              <a:extLst>
                <a:ext uri="{FF2B5EF4-FFF2-40B4-BE49-F238E27FC236}">
                  <a16:creationId xmlns:a16="http://schemas.microsoft.com/office/drawing/2014/main" id="{7ACAD5E1-A8CC-4B61-82D7-EF16FDA6A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7" y="2955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20" name="AutoShape 69">
              <a:extLst>
                <a:ext uri="{FF2B5EF4-FFF2-40B4-BE49-F238E27FC236}">
                  <a16:creationId xmlns:a16="http://schemas.microsoft.com/office/drawing/2014/main" id="{15A106A4-BBCD-44EF-8547-CB14A0E0E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21" name="AutoShape 70">
              <a:extLst>
                <a:ext uri="{FF2B5EF4-FFF2-40B4-BE49-F238E27FC236}">
                  <a16:creationId xmlns:a16="http://schemas.microsoft.com/office/drawing/2014/main" id="{F9700680-7289-4A8A-A792-60648B42D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4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22" name="AutoShape 71">
              <a:extLst>
                <a:ext uri="{FF2B5EF4-FFF2-40B4-BE49-F238E27FC236}">
                  <a16:creationId xmlns:a16="http://schemas.microsoft.com/office/drawing/2014/main" id="{522B049E-E599-4D1F-AD5D-9374B620F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23" name="AutoShape 72">
              <a:extLst>
                <a:ext uri="{FF2B5EF4-FFF2-40B4-BE49-F238E27FC236}">
                  <a16:creationId xmlns:a16="http://schemas.microsoft.com/office/drawing/2014/main" id="{E90D2A6D-5440-43AB-AB32-BEA579665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7" y="2979"/>
              <a:ext cx="12" cy="84"/>
            </a:xfrm>
            <a:prstGeom prst="can">
              <a:avLst>
                <a:gd name="adj" fmla="val 175000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24" name="AutoShape 73">
              <a:extLst>
                <a:ext uri="{FF2B5EF4-FFF2-40B4-BE49-F238E27FC236}">
                  <a16:creationId xmlns:a16="http://schemas.microsoft.com/office/drawing/2014/main" id="{7DBD7059-B897-4DC2-8B89-95FBB53B7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4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25" name="AutoShape 74">
              <a:extLst>
                <a:ext uri="{FF2B5EF4-FFF2-40B4-BE49-F238E27FC236}">
                  <a16:creationId xmlns:a16="http://schemas.microsoft.com/office/drawing/2014/main" id="{6AD4DFB5-5D61-47FE-A90B-AD4009834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1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26" name="AutoShape 75">
              <a:extLst>
                <a:ext uri="{FF2B5EF4-FFF2-40B4-BE49-F238E27FC236}">
                  <a16:creationId xmlns:a16="http://schemas.microsoft.com/office/drawing/2014/main" id="{B6F9BC1C-F6CE-4B39-911B-005E20DEE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27" name="AutoShape 76">
              <a:extLst>
                <a:ext uri="{FF2B5EF4-FFF2-40B4-BE49-F238E27FC236}">
                  <a16:creationId xmlns:a16="http://schemas.microsoft.com/office/drawing/2014/main" id="{3F99C7BE-E6EB-4400-9416-656670E391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4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28" name="AutoShape 77">
              <a:extLst>
                <a:ext uri="{FF2B5EF4-FFF2-40B4-BE49-F238E27FC236}">
                  <a16:creationId xmlns:a16="http://schemas.microsoft.com/office/drawing/2014/main" id="{02B35602-C0D5-4623-B75C-8616BCB0A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29" name="AutoShape 78">
              <a:extLst>
                <a:ext uri="{FF2B5EF4-FFF2-40B4-BE49-F238E27FC236}">
                  <a16:creationId xmlns:a16="http://schemas.microsoft.com/office/drawing/2014/main" id="{5751E68E-6DBF-4A76-B745-BB184F18C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8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30" name="AutoShape 79">
              <a:extLst>
                <a:ext uri="{FF2B5EF4-FFF2-40B4-BE49-F238E27FC236}">
                  <a16:creationId xmlns:a16="http://schemas.microsoft.com/office/drawing/2014/main" id="{85B2A8AC-9212-44D4-A77A-CBB4F25D8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4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31" name="AutoShape 80">
              <a:extLst>
                <a:ext uri="{FF2B5EF4-FFF2-40B4-BE49-F238E27FC236}">
                  <a16:creationId xmlns:a16="http://schemas.microsoft.com/office/drawing/2014/main" id="{07C8733E-CAD4-47D1-9D8E-305499140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1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32" name="AutoShape 81">
              <a:extLst>
                <a:ext uri="{FF2B5EF4-FFF2-40B4-BE49-F238E27FC236}">
                  <a16:creationId xmlns:a16="http://schemas.microsoft.com/office/drawing/2014/main" id="{1CB32D6D-576F-4B4D-92EA-8ED25ABC25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33" name="AutoShape 82">
              <a:extLst>
                <a:ext uri="{FF2B5EF4-FFF2-40B4-BE49-F238E27FC236}">
                  <a16:creationId xmlns:a16="http://schemas.microsoft.com/office/drawing/2014/main" id="{16BA254E-43C4-400C-9B52-3C8C20429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5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34" name="AutoShape 83">
              <a:extLst>
                <a:ext uri="{FF2B5EF4-FFF2-40B4-BE49-F238E27FC236}">
                  <a16:creationId xmlns:a16="http://schemas.microsoft.com/office/drawing/2014/main" id="{73ED0EC9-0680-4315-936C-CA5913F0A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35" name="AutoShape 84">
              <a:extLst>
                <a:ext uri="{FF2B5EF4-FFF2-40B4-BE49-F238E27FC236}">
                  <a16:creationId xmlns:a16="http://schemas.microsoft.com/office/drawing/2014/main" id="{A9713A41-3F3B-4893-800E-0B6CBAD98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36" name="AutoShape 85">
              <a:extLst>
                <a:ext uri="{FF2B5EF4-FFF2-40B4-BE49-F238E27FC236}">
                  <a16:creationId xmlns:a16="http://schemas.microsoft.com/office/drawing/2014/main" id="{8E45E866-6EA4-4641-A5FD-17BBB1B1D9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5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37" name="AutoShape 86">
              <a:extLst>
                <a:ext uri="{FF2B5EF4-FFF2-40B4-BE49-F238E27FC236}">
                  <a16:creationId xmlns:a16="http://schemas.microsoft.com/office/drawing/2014/main" id="{3F8EA754-3EEF-4CE3-9598-6E00E76BD1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38" name="AutoShape 87">
              <a:extLst>
                <a:ext uri="{FF2B5EF4-FFF2-40B4-BE49-F238E27FC236}">
                  <a16:creationId xmlns:a16="http://schemas.microsoft.com/office/drawing/2014/main" id="{FF2587E7-B747-41FE-B11D-CB104E42FF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8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39" name="AutoShape 88">
              <a:extLst>
                <a:ext uri="{FF2B5EF4-FFF2-40B4-BE49-F238E27FC236}">
                  <a16:creationId xmlns:a16="http://schemas.microsoft.com/office/drawing/2014/main" id="{8CD92279-8C15-4E93-9D29-28C64660D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40" name="AutoShape 89">
              <a:extLst>
                <a:ext uri="{FF2B5EF4-FFF2-40B4-BE49-F238E27FC236}">
                  <a16:creationId xmlns:a16="http://schemas.microsoft.com/office/drawing/2014/main" id="{49374DD0-62C9-4975-92E5-51F46000A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" y="2979"/>
              <a:ext cx="12" cy="84"/>
            </a:xfrm>
            <a:prstGeom prst="can">
              <a:avLst>
                <a:gd name="adj" fmla="val 175000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41" name="AutoShape 90">
              <a:extLst>
                <a:ext uri="{FF2B5EF4-FFF2-40B4-BE49-F238E27FC236}">
                  <a16:creationId xmlns:a16="http://schemas.microsoft.com/office/drawing/2014/main" id="{3E5792DD-C0F8-4FC8-8ED5-707F183CA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" y="2979"/>
              <a:ext cx="11" cy="84"/>
            </a:xfrm>
            <a:prstGeom prst="can">
              <a:avLst>
                <a:gd name="adj" fmla="val 190909"/>
              </a:avLst>
            </a:pr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42" name="Rectangle 91">
              <a:extLst>
                <a:ext uri="{FF2B5EF4-FFF2-40B4-BE49-F238E27FC236}">
                  <a16:creationId xmlns:a16="http://schemas.microsoft.com/office/drawing/2014/main" id="{49101BFC-0F8D-4371-BCBB-D1608E6A6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" y="2945"/>
              <a:ext cx="742" cy="63"/>
            </a:xfrm>
            <a:prstGeom prst="rect">
              <a:avLst/>
            </a:prstGeom>
            <a:solidFill>
              <a:srgbClr val="5F5F5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4" dir="b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5F5F5F"/>
              </a:extrusionClr>
              <a:contourClr>
                <a:srgbClr val="5F5F5F"/>
              </a:contourClr>
            </a:sp3d>
          </p:spPr>
          <p:txBody>
            <a:bodyPr>
              <a:flatTx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43" name="Line 92">
              <a:extLst>
                <a:ext uri="{FF2B5EF4-FFF2-40B4-BE49-F238E27FC236}">
                  <a16:creationId xmlns:a16="http://schemas.microsoft.com/office/drawing/2014/main" id="{AFE422D3-E793-4A50-B9BE-3905A2E588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63" y="2914"/>
              <a:ext cx="311" cy="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8244" name="Line 93">
              <a:extLst>
                <a:ext uri="{FF2B5EF4-FFF2-40B4-BE49-F238E27FC236}">
                  <a16:creationId xmlns:a16="http://schemas.microsoft.com/office/drawing/2014/main" id="{8F4D2A22-9FA3-4662-BDB7-7EC5ED3E23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8" y="2924"/>
              <a:ext cx="266" cy="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8245" name="Line 94">
              <a:extLst>
                <a:ext uri="{FF2B5EF4-FFF2-40B4-BE49-F238E27FC236}">
                  <a16:creationId xmlns:a16="http://schemas.microsoft.com/office/drawing/2014/main" id="{5466A0D9-413A-491B-BD02-88B99B9C76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41" y="2914"/>
              <a:ext cx="255" cy="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8246" name="Rectangle 95">
              <a:extLst>
                <a:ext uri="{FF2B5EF4-FFF2-40B4-BE49-F238E27FC236}">
                  <a16:creationId xmlns:a16="http://schemas.microsoft.com/office/drawing/2014/main" id="{9AFC8779-46D1-4707-B458-CBC6393561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" y="2904"/>
              <a:ext cx="228" cy="12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FFFFFF"/>
              </a:extrusionClr>
              <a:contourClr>
                <a:srgbClr val="FFFFFF"/>
              </a:contourClr>
            </a:sp3d>
          </p:spPr>
          <p:txBody>
            <a:bodyPr>
              <a:flatTx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47" name="Rectangle 96">
              <a:extLst>
                <a:ext uri="{FF2B5EF4-FFF2-40B4-BE49-F238E27FC236}">
                  <a16:creationId xmlns:a16="http://schemas.microsoft.com/office/drawing/2014/main" id="{F33BF0F7-1319-422E-AF78-B439BEAA7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8" y="3327"/>
              <a:ext cx="2514" cy="311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FFFF"/>
              </a:extrusionClr>
              <a:contourClr>
                <a:srgbClr val="FFFFFF"/>
              </a:contourClr>
            </a:sp3d>
          </p:spPr>
          <p:txBody>
            <a:bodyPr>
              <a:flatTx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48" name="Rectangle 97">
              <a:extLst>
                <a:ext uri="{FF2B5EF4-FFF2-40B4-BE49-F238E27FC236}">
                  <a16:creationId xmlns:a16="http://schemas.microsoft.com/office/drawing/2014/main" id="{90341C3D-8100-4816-8A4C-C0422B864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" y="3327"/>
              <a:ext cx="457" cy="155"/>
            </a:xfrm>
            <a:prstGeom prst="rect">
              <a:avLst/>
            </a:prstGeom>
            <a:solidFill>
              <a:srgbClr val="80808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808080"/>
              </a:extrusionClr>
              <a:contourClr>
                <a:srgbClr val="808080"/>
              </a:contourClr>
            </a:sp3d>
          </p:spPr>
          <p:txBody>
            <a:bodyPr lIns="0" tIns="0" rIns="0" bIns="0">
              <a:flatTx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FFFF"/>
                  </a:solidFill>
                </a:rPr>
                <a:t>source</a:t>
              </a:r>
              <a:endParaRPr lang="en-US" altLang="en-US" sz="800">
                <a:solidFill>
                  <a:srgbClr val="FFFFFF"/>
                </a:solidFill>
              </a:endParaRPr>
            </a:p>
          </p:txBody>
        </p:sp>
        <p:sp>
          <p:nvSpPr>
            <p:cNvPr id="8249" name="Rectangle 98">
              <a:extLst>
                <a:ext uri="{FF2B5EF4-FFF2-40B4-BE49-F238E27FC236}">
                  <a16:creationId xmlns:a16="http://schemas.microsoft.com/office/drawing/2014/main" id="{2871B463-CC78-455C-AA9C-2908F0A5D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9" y="3338"/>
              <a:ext cx="457" cy="155"/>
            </a:xfrm>
            <a:prstGeom prst="rect">
              <a:avLst/>
            </a:prstGeom>
            <a:solidFill>
              <a:srgbClr val="80808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808080"/>
              </a:extrusionClr>
              <a:contourClr>
                <a:srgbClr val="808080"/>
              </a:contourClr>
            </a:sp3d>
          </p:spPr>
          <p:txBody>
            <a:bodyPr lIns="0" tIns="0" rIns="0" bIns="0">
              <a:flatTx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FFFF"/>
                  </a:solidFill>
                </a:rPr>
                <a:t>drain</a:t>
              </a:r>
              <a:endParaRPr lang="en-US" altLang="en-US" sz="800">
                <a:solidFill>
                  <a:srgbClr val="FFFFFF"/>
                </a:solidFill>
              </a:endParaRPr>
            </a:p>
          </p:txBody>
        </p:sp>
        <p:sp>
          <p:nvSpPr>
            <p:cNvPr id="8250" name="Rectangle 99">
              <a:extLst>
                <a:ext uri="{FF2B5EF4-FFF2-40B4-BE49-F238E27FC236}">
                  <a16:creationId xmlns:a16="http://schemas.microsoft.com/office/drawing/2014/main" id="{E3EBE99D-CBD1-4B70-990B-FAD0D0E44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" y="3186"/>
              <a:ext cx="570" cy="156"/>
            </a:xfrm>
            <a:prstGeom prst="rect">
              <a:avLst/>
            </a:pr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  <a:contourClr>
                <a:srgbClr val="C0C0C0"/>
              </a:contourClr>
            </a:sp3d>
          </p:spPr>
          <p:txBody>
            <a:bodyPr lIns="0" tIns="0" rIns="0" bIns="0">
              <a:flatTx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FFFF"/>
                  </a:solidFill>
                </a:rPr>
                <a:t>oxide</a:t>
              </a:r>
              <a:endParaRPr lang="en-US" altLang="en-US" sz="800">
                <a:solidFill>
                  <a:srgbClr val="FFFFFF"/>
                </a:solidFill>
              </a:endParaRPr>
            </a:p>
          </p:txBody>
        </p:sp>
        <p:sp>
          <p:nvSpPr>
            <p:cNvPr id="8251" name="Rectangle 100">
              <a:extLst>
                <a:ext uri="{FF2B5EF4-FFF2-40B4-BE49-F238E27FC236}">
                  <a16:creationId xmlns:a16="http://schemas.microsoft.com/office/drawing/2014/main" id="{8D74588F-3624-4388-9A04-5444525DD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" y="3030"/>
              <a:ext cx="570" cy="156"/>
            </a:xfrm>
            <a:prstGeom prst="rect">
              <a:avLst/>
            </a:prstGeom>
            <a:solidFill>
              <a:srgbClr val="80808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808080"/>
              </a:extrusionClr>
              <a:contourClr>
                <a:srgbClr val="808080"/>
              </a:contourClr>
            </a:sp3d>
          </p:spPr>
          <p:txBody>
            <a:bodyPr lIns="0" tIns="0" rIns="0" bIns="0">
              <a:flatTx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FFFF"/>
                  </a:solidFill>
                </a:rPr>
                <a:t>gate</a:t>
              </a:r>
              <a:endParaRPr lang="en-US" altLang="en-US" sz="800">
                <a:solidFill>
                  <a:srgbClr val="FFFFFF"/>
                </a:solidFill>
              </a:endParaRPr>
            </a:p>
          </p:txBody>
        </p:sp>
        <p:sp>
          <p:nvSpPr>
            <p:cNvPr id="8252" name="Freeform 101">
              <a:extLst>
                <a:ext uri="{FF2B5EF4-FFF2-40B4-BE49-F238E27FC236}">
                  <a16:creationId xmlns:a16="http://schemas.microsoft.com/office/drawing/2014/main" id="{147B48CA-476A-43FF-B529-7FC761721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7" y="2669"/>
              <a:ext cx="1263" cy="240"/>
            </a:xfrm>
            <a:custGeom>
              <a:avLst/>
              <a:gdLst>
                <a:gd name="T0" fmla="*/ 0 w 1263"/>
                <a:gd name="T1" fmla="*/ 198 h 240"/>
                <a:gd name="T2" fmla="*/ 334 w 1263"/>
                <a:gd name="T3" fmla="*/ 71 h 240"/>
                <a:gd name="T4" fmla="*/ 669 w 1263"/>
                <a:gd name="T5" fmla="*/ 28 h 240"/>
                <a:gd name="T6" fmla="*/ 1263 w 1263"/>
                <a:gd name="T7" fmla="*/ 240 h 2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63"/>
                <a:gd name="T13" fmla="*/ 0 h 240"/>
                <a:gd name="T14" fmla="*/ 1263 w 1263"/>
                <a:gd name="T15" fmla="*/ 240 h 2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63" h="240">
                  <a:moveTo>
                    <a:pt x="0" y="198"/>
                  </a:moveTo>
                  <a:cubicBezTo>
                    <a:pt x="56" y="177"/>
                    <a:pt x="223" y="99"/>
                    <a:pt x="334" y="71"/>
                  </a:cubicBezTo>
                  <a:cubicBezTo>
                    <a:pt x="445" y="43"/>
                    <a:pt x="514" y="0"/>
                    <a:pt x="669" y="28"/>
                  </a:cubicBezTo>
                  <a:cubicBezTo>
                    <a:pt x="824" y="56"/>
                    <a:pt x="1139" y="196"/>
                    <a:pt x="1263" y="240"/>
                  </a:cubicBezTo>
                </a:path>
              </a:pathLst>
            </a:custGeom>
            <a:noFill/>
            <a:ln w="15875">
              <a:solidFill>
                <a:srgbClr val="000000"/>
              </a:solidFill>
              <a:prstDash val="sysDot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53" name="Text Box 102">
              <a:extLst>
                <a:ext uri="{FF2B5EF4-FFF2-40B4-BE49-F238E27FC236}">
                  <a16:creationId xmlns:a16="http://schemas.microsoft.com/office/drawing/2014/main" id="{DE23872E-750E-4FDD-B119-C5D0B2AF0C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3223"/>
              <a:ext cx="68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IC package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8254" name="Text Box 103">
              <a:extLst>
                <a:ext uri="{FF2B5EF4-FFF2-40B4-BE49-F238E27FC236}">
                  <a16:creationId xmlns:a16="http://schemas.microsoft.com/office/drawing/2014/main" id="{6B043851-9153-4426-BC00-352C988502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1" y="3223"/>
              <a:ext cx="68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IC </a:t>
              </a:r>
              <a:endParaRPr lang="en-US" altLang="en-US" sz="800">
                <a:solidFill>
                  <a:srgbClr val="000000"/>
                </a:solidFill>
              </a:endParaRPr>
            </a:p>
          </p:txBody>
        </p:sp>
        <p:sp>
          <p:nvSpPr>
            <p:cNvPr id="8255" name="Freeform 104">
              <a:extLst>
                <a:ext uri="{FF2B5EF4-FFF2-40B4-BE49-F238E27FC236}">
                  <a16:creationId xmlns:a16="http://schemas.microsoft.com/office/drawing/2014/main" id="{563D116F-9B3C-4310-975B-615F671BF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" y="2968"/>
              <a:ext cx="395" cy="218"/>
            </a:xfrm>
            <a:custGeom>
              <a:avLst/>
              <a:gdLst>
                <a:gd name="T0" fmla="*/ 124 w 395"/>
                <a:gd name="T1" fmla="*/ 218 h 218"/>
                <a:gd name="T2" fmla="*/ 45 w 395"/>
                <a:gd name="T3" fmla="*/ 74 h 218"/>
                <a:gd name="T4" fmla="*/ 395 w 395"/>
                <a:gd name="T5" fmla="*/ 0 h 218"/>
                <a:gd name="T6" fmla="*/ 0 60000 65536"/>
                <a:gd name="T7" fmla="*/ 0 60000 65536"/>
                <a:gd name="T8" fmla="*/ 0 60000 65536"/>
                <a:gd name="T9" fmla="*/ 0 w 395"/>
                <a:gd name="T10" fmla="*/ 0 h 218"/>
                <a:gd name="T11" fmla="*/ 395 w 395"/>
                <a:gd name="T12" fmla="*/ 218 h 2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95" h="218">
                  <a:moveTo>
                    <a:pt x="124" y="218"/>
                  </a:moveTo>
                  <a:cubicBezTo>
                    <a:pt x="111" y="194"/>
                    <a:pt x="0" y="110"/>
                    <a:pt x="45" y="74"/>
                  </a:cubicBezTo>
                  <a:cubicBezTo>
                    <a:pt x="90" y="38"/>
                    <a:pt x="322" y="15"/>
                    <a:pt x="395" y="0"/>
                  </a:cubicBezTo>
                </a:path>
              </a:pathLst>
            </a:custGeom>
            <a:noFill/>
            <a:ln w="15875">
              <a:solidFill>
                <a:srgbClr val="000000"/>
              </a:solidFill>
              <a:prstDash val="sysDot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56" name="Freeform 105">
              <a:extLst>
                <a:ext uri="{FF2B5EF4-FFF2-40B4-BE49-F238E27FC236}">
                  <a16:creationId xmlns:a16="http://schemas.microsoft.com/office/drawing/2014/main" id="{A44706A0-D4C8-4A85-A779-D71DDFC42E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6" y="2883"/>
              <a:ext cx="417" cy="334"/>
            </a:xfrm>
            <a:custGeom>
              <a:avLst/>
              <a:gdLst>
                <a:gd name="T0" fmla="*/ 324 w 417"/>
                <a:gd name="T1" fmla="*/ 334 h 334"/>
                <a:gd name="T2" fmla="*/ 403 w 417"/>
                <a:gd name="T3" fmla="*/ 170 h 334"/>
                <a:gd name="T4" fmla="*/ 350 w 417"/>
                <a:gd name="T5" fmla="*/ 26 h 334"/>
                <a:gd name="T6" fmla="*/ 0 w 417"/>
                <a:gd name="T7" fmla="*/ 16 h 3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17"/>
                <a:gd name="T13" fmla="*/ 0 h 334"/>
                <a:gd name="T14" fmla="*/ 417 w 417"/>
                <a:gd name="T15" fmla="*/ 334 h 3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17" h="334">
                  <a:moveTo>
                    <a:pt x="324" y="334"/>
                  </a:moveTo>
                  <a:cubicBezTo>
                    <a:pt x="337" y="307"/>
                    <a:pt x="399" y="221"/>
                    <a:pt x="403" y="170"/>
                  </a:cubicBezTo>
                  <a:cubicBezTo>
                    <a:pt x="407" y="119"/>
                    <a:pt x="417" y="52"/>
                    <a:pt x="350" y="26"/>
                  </a:cubicBezTo>
                  <a:cubicBezTo>
                    <a:pt x="283" y="0"/>
                    <a:pt x="73" y="18"/>
                    <a:pt x="0" y="16"/>
                  </a:cubicBezTo>
                </a:path>
              </a:pathLst>
            </a:custGeom>
            <a:noFill/>
            <a:ln w="15875">
              <a:solidFill>
                <a:srgbClr val="000000"/>
              </a:solidFill>
              <a:prstDash val="sysDot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57" name="Rectangle 106">
              <a:extLst>
                <a:ext uri="{FF2B5EF4-FFF2-40B4-BE49-F238E27FC236}">
                  <a16:creationId xmlns:a16="http://schemas.microsoft.com/office/drawing/2014/main" id="{7A898D65-D082-4C85-99B1-BD6E8F7A2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6" y="3328"/>
              <a:ext cx="853" cy="309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FFFF"/>
              </a:extrusionClr>
              <a:contourClr>
                <a:srgbClr val="FFFFFF"/>
              </a:contourClr>
            </a:sp3d>
          </p:spPr>
          <p:txBody>
            <a:bodyPr>
              <a:flatTx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58" name="Rectangle 107">
              <a:extLst>
                <a:ext uri="{FF2B5EF4-FFF2-40B4-BE49-F238E27FC236}">
                  <a16:creationId xmlns:a16="http://schemas.microsoft.com/office/drawing/2014/main" id="{AB551D69-AA84-49FF-B906-C037AA8DC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0" y="3337"/>
              <a:ext cx="4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FFFF"/>
                  </a:solidFill>
                </a:rPr>
                <a:t>channel</a:t>
              </a:r>
              <a:endParaRPr lang="en-US" altLang="en-US" sz="800">
                <a:solidFill>
                  <a:srgbClr val="FFFFFF"/>
                </a:solidFill>
              </a:endParaRPr>
            </a:p>
          </p:txBody>
        </p:sp>
        <p:sp>
          <p:nvSpPr>
            <p:cNvPr id="8259" name="Text Box 108">
              <a:extLst>
                <a:ext uri="{FF2B5EF4-FFF2-40B4-BE49-F238E27FC236}">
                  <a16:creationId xmlns:a16="http://schemas.microsoft.com/office/drawing/2014/main" id="{AEE548AC-A67A-46F6-B756-A464D967F8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9" y="3492"/>
              <a:ext cx="91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Silicon substrate</a:t>
              </a:r>
              <a:endParaRPr lang="en-US" altLang="en-US" sz="800">
                <a:solidFill>
                  <a:srgbClr val="000000"/>
                </a:solidFill>
              </a:endParaRPr>
            </a:p>
          </p:txBody>
        </p:sp>
        <p:sp>
          <p:nvSpPr>
            <p:cNvPr id="8260" name="Rectangle 109">
              <a:extLst>
                <a:ext uri="{FF2B5EF4-FFF2-40B4-BE49-F238E27FC236}">
                  <a16:creationId xmlns:a16="http://schemas.microsoft.com/office/drawing/2014/main" id="{A18A0E2E-6902-4067-B0CB-D594F8863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7" y="3346"/>
              <a:ext cx="95" cy="201"/>
            </a:xfrm>
            <a:prstGeom prst="rect">
              <a:avLst/>
            </a:prstGeom>
            <a:solidFill>
              <a:srgbClr val="C0C0C0"/>
            </a:solidFill>
            <a:ln w="12700" cap="sq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126">
            <a:extLst>
              <a:ext uri="{FF2B5EF4-FFF2-40B4-BE49-F238E27FC236}">
                <a16:creationId xmlns:a16="http://schemas.microsoft.com/office/drawing/2014/main" id="{62F70C99-3DF6-4939-8068-7E9848E16069}"/>
              </a:ext>
            </a:extLst>
          </p:cNvPr>
          <p:cNvGrpSpPr>
            <a:grpSpLocks/>
          </p:cNvGrpSpPr>
          <p:nvPr/>
        </p:nvGrpSpPr>
        <p:grpSpPr bwMode="auto">
          <a:xfrm>
            <a:off x="8767763" y="3643314"/>
            <a:ext cx="1579562" cy="796925"/>
            <a:chOff x="4563" y="2151"/>
            <a:chExt cx="995" cy="502"/>
          </a:xfrm>
        </p:grpSpPr>
        <p:sp>
          <p:nvSpPr>
            <p:cNvPr id="8203" name="Line 111">
              <a:extLst>
                <a:ext uri="{FF2B5EF4-FFF2-40B4-BE49-F238E27FC236}">
                  <a16:creationId xmlns:a16="http://schemas.microsoft.com/office/drawing/2014/main" id="{C2D32C8F-88F7-4E4A-B1E3-5CC32A0773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2" y="2393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8204" name="Line 112">
              <a:extLst>
                <a:ext uri="{FF2B5EF4-FFF2-40B4-BE49-F238E27FC236}">
                  <a16:creationId xmlns:a16="http://schemas.microsoft.com/office/drawing/2014/main" id="{9D2EF6A4-21FB-4273-991F-F64DFA3160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1" y="2393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8205" name="Line 113">
              <a:extLst>
                <a:ext uri="{FF2B5EF4-FFF2-40B4-BE49-F238E27FC236}">
                  <a16:creationId xmlns:a16="http://schemas.microsoft.com/office/drawing/2014/main" id="{1B13E0FC-1A99-4D0E-BD96-7E10D5BCCE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1" y="2393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8206" name="Line 114">
              <a:extLst>
                <a:ext uri="{FF2B5EF4-FFF2-40B4-BE49-F238E27FC236}">
                  <a16:creationId xmlns:a16="http://schemas.microsoft.com/office/drawing/2014/main" id="{F5F875AC-B1CA-414F-942F-84DB179BB3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1" y="2509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8207" name="Freeform 115">
              <a:extLst>
                <a:ext uri="{FF2B5EF4-FFF2-40B4-BE49-F238E27FC236}">
                  <a16:creationId xmlns:a16="http://schemas.microsoft.com/office/drawing/2014/main" id="{1DCADADB-2E1D-4BF4-AA62-4D5195744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9" y="2510"/>
              <a:ext cx="1" cy="132"/>
            </a:xfrm>
            <a:custGeom>
              <a:avLst/>
              <a:gdLst>
                <a:gd name="T0" fmla="*/ 0 w 1"/>
                <a:gd name="T1" fmla="*/ 132 h 132"/>
                <a:gd name="T2" fmla="*/ 1 w 1"/>
                <a:gd name="T3" fmla="*/ 0 h 132"/>
                <a:gd name="T4" fmla="*/ 0 60000 65536"/>
                <a:gd name="T5" fmla="*/ 0 60000 65536"/>
                <a:gd name="T6" fmla="*/ 0 w 1"/>
                <a:gd name="T7" fmla="*/ 0 h 132"/>
                <a:gd name="T8" fmla="*/ 1 w 1"/>
                <a:gd name="T9" fmla="*/ 132 h 1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2">
                  <a:moveTo>
                    <a:pt x="0" y="132"/>
                  </a:moveTo>
                  <a:lnTo>
                    <a:pt x="1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08" name="Line 116">
              <a:extLst>
                <a:ext uri="{FF2B5EF4-FFF2-40B4-BE49-F238E27FC236}">
                  <a16:creationId xmlns:a16="http://schemas.microsoft.com/office/drawing/2014/main" id="{9796AFF2-A819-472D-87E3-ECE5EAAC39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67" y="2451"/>
              <a:ext cx="11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8209" name="Freeform 117">
              <a:extLst>
                <a:ext uri="{FF2B5EF4-FFF2-40B4-BE49-F238E27FC236}">
                  <a16:creationId xmlns:a16="http://schemas.microsoft.com/office/drawing/2014/main" id="{436D5F10-DB42-44E5-A074-03E8F3A1DDD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9" y="2243"/>
              <a:ext cx="1" cy="149"/>
            </a:xfrm>
            <a:custGeom>
              <a:avLst/>
              <a:gdLst>
                <a:gd name="T0" fmla="*/ 0 w 1"/>
                <a:gd name="T1" fmla="*/ 149 h 149"/>
                <a:gd name="T2" fmla="*/ 0 w 1"/>
                <a:gd name="T3" fmla="*/ 0 h 149"/>
                <a:gd name="T4" fmla="*/ 0 60000 65536"/>
                <a:gd name="T5" fmla="*/ 0 60000 65536"/>
                <a:gd name="T6" fmla="*/ 0 w 1"/>
                <a:gd name="T7" fmla="*/ 0 h 149"/>
                <a:gd name="T8" fmla="*/ 1 w 1"/>
                <a:gd name="T9" fmla="*/ 149 h 14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49">
                  <a:moveTo>
                    <a:pt x="0" y="149"/>
                  </a:moveTo>
                  <a:lnTo>
                    <a:pt x="0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10" name="Text Box 118">
              <a:extLst>
                <a:ext uri="{FF2B5EF4-FFF2-40B4-BE49-F238E27FC236}">
                  <a16:creationId xmlns:a16="http://schemas.microsoft.com/office/drawing/2014/main" id="{23328494-1C6C-405D-AC97-1A1CA1ACBC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3" y="2324"/>
              <a:ext cx="203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gate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8211" name="Text Box 119">
              <a:extLst>
                <a:ext uri="{FF2B5EF4-FFF2-40B4-BE49-F238E27FC236}">
                  <a16:creationId xmlns:a16="http://schemas.microsoft.com/office/drawing/2014/main" id="{B9D3CE96-1320-4F7B-9DBF-EF88D7B7D4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0" y="2151"/>
              <a:ext cx="32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source</a:t>
              </a:r>
            </a:p>
          </p:txBody>
        </p:sp>
        <p:sp>
          <p:nvSpPr>
            <p:cNvPr id="8212" name="Text Box 120">
              <a:extLst>
                <a:ext uri="{FF2B5EF4-FFF2-40B4-BE49-F238E27FC236}">
                  <a16:creationId xmlns:a16="http://schemas.microsoft.com/office/drawing/2014/main" id="{A6A5762E-9BC1-4509-B39F-1AFED7AF2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0" y="2567"/>
              <a:ext cx="30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drain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8213" name="Freeform 122">
              <a:extLst>
                <a:ext uri="{FF2B5EF4-FFF2-40B4-BE49-F238E27FC236}">
                  <a16:creationId xmlns:a16="http://schemas.microsoft.com/office/drawing/2014/main" id="{81E891A8-DCA0-43E0-AF95-877197B23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" y="2274"/>
              <a:ext cx="2" cy="293"/>
            </a:xfrm>
            <a:custGeom>
              <a:avLst/>
              <a:gdLst>
                <a:gd name="T0" fmla="*/ 0 w 2"/>
                <a:gd name="T1" fmla="*/ 0 h 293"/>
                <a:gd name="T2" fmla="*/ 2 w 2"/>
                <a:gd name="T3" fmla="*/ 293 h 293"/>
                <a:gd name="T4" fmla="*/ 0 60000 65536"/>
                <a:gd name="T5" fmla="*/ 0 60000 65536"/>
                <a:gd name="T6" fmla="*/ 0 w 2"/>
                <a:gd name="T7" fmla="*/ 0 h 293"/>
                <a:gd name="T8" fmla="*/ 2 w 2"/>
                <a:gd name="T9" fmla="*/ 293 h 2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293">
                  <a:moveTo>
                    <a:pt x="0" y="0"/>
                  </a:moveTo>
                  <a:lnTo>
                    <a:pt x="2" y="293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8214" name="Text Box 123">
              <a:extLst>
                <a:ext uri="{FF2B5EF4-FFF2-40B4-BE49-F238E27FC236}">
                  <a16:creationId xmlns:a16="http://schemas.microsoft.com/office/drawing/2014/main" id="{C21465A9-9094-4C32-857C-35F0F4ED32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8" y="2325"/>
              <a:ext cx="48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sm" len="med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Conducts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if gate=1</a:t>
              </a:r>
            </a:p>
          </p:txBody>
        </p:sp>
      </p:grpSp>
      <p:sp>
        <p:nvSpPr>
          <p:cNvPr id="27772" name="Freeform 124">
            <a:extLst>
              <a:ext uri="{FF2B5EF4-FFF2-40B4-BE49-F238E27FC236}">
                <a16:creationId xmlns:a16="http://schemas.microsoft.com/office/drawing/2014/main" id="{5C130ECD-B486-4138-A91A-5B9A7A134993}"/>
              </a:ext>
            </a:extLst>
          </p:cNvPr>
          <p:cNvSpPr>
            <a:spLocks/>
          </p:cNvSpPr>
          <p:nvPr/>
        </p:nvSpPr>
        <p:spPr bwMode="auto">
          <a:xfrm>
            <a:off x="5384800" y="5116513"/>
            <a:ext cx="3644900" cy="406400"/>
          </a:xfrm>
          <a:custGeom>
            <a:avLst/>
            <a:gdLst>
              <a:gd name="T0" fmla="*/ 0 w 2296"/>
              <a:gd name="T1" fmla="*/ 90487 h 256"/>
              <a:gd name="T2" fmla="*/ 736600 w 2296"/>
              <a:gd name="T3" fmla="*/ 115887 h 256"/>
              <a:gd name="T4" fmla="*/ 774700 w 2296"/>
              <a:gd name="T5" fmla="*/ 344487 h 256"/>
              <a:gd name="T6" fmla="*/ 2362200 w 2296"/>
              <a:gd name="T7" fmla="*/ 357187 h 256"/>
              <a:gd name="T8" fmla="*/ 2565400 w 2296"/>
              <a:gd name="T9" fmla="*/ 52387 h 256"/>
              <a:gd name="T10" fmla="*/ 3644900 w 2296"/>
              <a:gd name="T11" fmla="*/ 39687 h 2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96"/>
              <a:gd name="T19" fmla="*/ 0 h 256"/>
              <a:gd name="T20" fmla="*/ 2296 w 2296"/>
              <a:gd name="T21" fmla="*/ 256 h 25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96" h="256">
                <a:moveTo>
                  <a:pt x="0" y="57"/>
                </a:moveTo>
                <a:cubicBezTo>
                  <a:pt x="191" y="51"/>
                  <a:pt x="383" y="46"/>
                  <a:pt x="464" y="73"/>
                </a:cubicBezTo>
                <a:cubicBezTo>
                  <a:pt x="545" y="100"/>
                  <a:pt x="317" y="192"/>
                  <a:pt x="488" y="217"/>
                </a:cubicBezTo>
                <a:cubicBezTo>
                  <a:pt x="659" y="242"/>
                  <a:pt x="1300" y="256"/>
                  <a:pt x="1488" y="225"/>
                </a:cubicBezTo>
                <a:cubicBezTo>
                  <a:pt x="1676" y="194"/>
                  <a:pt x="1481" y="66"/>
                  <a:pt x="1616" y="33"/>
                </a:cubicBezTo>
                <a:cubicBezTo>
                  <a:pt x="1751" y="0"/>
                  <a:pt x="2023" y="12"/>
                  <a:pt x="2296" y="25"/>
                </a:cubicBezTo>
              </a:path>
            </a:pathLst>
          </a:custGeom>
          <a:noFill/>
          <a:ln w="9525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h-TH" altLang="en-US">
              <a:solidFill>
                <a:srgbClr val="000000"/>
              </a:solidFill>
            </a:endParaRPr>
          </a:p>
        </p:txBody>
      </p:sp>
      <p:grpSp>
        <p:nvGrpSpPr>
          <p:cNvPr id="4" name="Group 128">
            <a:extLst>
              <a:ext uri="{FF2B5EF4-FFF2-40B4-BE49-F238E27FC236}">
                <a16:creationId xmlns:a16="http://schemas.microsoft.com/office/drawing/2014/main" id="{9DBFB38A-4752-4F81-B78D-2158FE206D28}"/>
              </a:ext>
            </a:extLst>
          </p:cNvPr>
          <p:cNvGrpSpPr>
            <a:grpSpLocks/>
          </p:cNvGrpSpPr>
          <p:nvPr/>
        </p:nvGrpSpPr>
        <p:grpSpPr bwMode="auto">
          <a:xfrm>
            <a:off x="6908800" y="4254500"/>
            <a:ext cx="279400" cy="520700"/>
            <a:chOff x="3392" y="2680"/>
            <a:chExt cx="176" cy="328"/>
          </a:xfrm>
        </p:grpSpPr>
        <p:sp>
          <p:nvSpPr>
            <p:cNvPr id="8201" name="Line 125">
              <a:extLst>
                <a:ext uri="{FF2B5EF4-FFF2-40B4-BE49-F238E27FC236}">
                  <a16:creationId xmlns:a16="http://schemas.microsoft.com/office/drawing/2014/main" id="{35DD44A3-D56D-458E-BAB8-F74D8251E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8" y="2816"/>
              <a:ext cx="0" cy="192"/>
            </a:xfrm>
            <a:prstGeom prst="line">
              <a:avLst/>
            </a:prstGeom>
            <a:noFill/>
            <a:ln w="9525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8202" name="Text Box 127">
              <a:extLst>
                <a:ext uri="{FF2B5EF4-FFF2-40B4-BE49-F238E27FC236}">
                  <a16:creationId xmlns:a16="http://schemas.microsoft.com/office/drawing/2014/main" id="{7427DBED-6BBF-498E-988C-6A9537A3A2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2" y="2680"/>
              <a:ext cx="17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>
            <a:extLst>
              <a:ext uri="{FF2B5EF4-FFF2-40B4-BE49-F238E27FC236}">
                <a16:creationId xmlns:a16="http://schemas.microsoft.com/office/drawing/2014/main" id="{46FAF1F6-EF68-449D-BE0C-71A94C61F7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A54B79EB-7E49-4AF2-ACA4-EA085DD835F9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B2FEDEE-56D4-403C-8AA4-22981DECD8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CMOS transistor implementations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B3A7F0F8-0599-4991-A937-9A959E44B1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0" y="1524000"/>
            <a:ext cx="4116388" cy="4495800"/>
          </a:xfrm>
        </p:spPr>
        <p:txBody>
          <a:bodyPr/>
          <a:lstStyle/>
          <a:p>
            <a:r>
              <a:rPr lang="en-US" altLang="en-US" sz="2400"/>
              <a:t>Complementary Metal Oxide Semiconductor</a:t>
            </a:r>
          </a:p>
          <a:p>
            <a:r>
              <a:rPr lang="en-US" altLang="en-US" sz="2400"/>
              <a:t>We refer to logic levels</a:t>
            </a:r>
          </a:p>
          <a:p>
            <a:pPr lvl="1"/>
            <a:r>
              <a:rPr lang="en-US" altLang="en-US" sz="2000"/>
              <a:t>Typically 0 is 0V, 1 is 5V</a:t>
            </a:r>
          </a:p>
          <a:p>
            <a:r>
              <a:rPr lang="en-US" altLang="en-US" sz="2400"/>
              <a:t>Two basic CMOS types</a:t>
            </a:r>
          </a:p>
          <a:p>
            <a:pPr lvl="1"/>
            <a:r>
              <a:rPr lang="en-US" altLang="en-US" sz="2000"/>
              <a:t>nMOS conducts if gate=1</a:t>
            </a:r>
          </a:p>
          <a:p>
            <a:pPr lvl="1"/>
            <a:r>
              <a:rPr lang="en-US" altLang="en-US" sz="2000"/>
              <a:t>pMOS conducts if gate=0</a:t>
            </a:r>
          </a:p>
          <a:p>
            <a:pPr lvl="1"/>
            <a:r>
              <a:rPr lang="en-US" altLang="en-US" sz="2000"/>
              <a:t>Hence “complementary”</a:t>
            </a:r>
          </a:p>
          <a:p>
            <a:r>
              <a:rPr lang="en-US" altLang="en-US" sz="2400"/>
              <a:t>Basic gates</a:t>
            </a:r>
          </a:p>
          <a:p>
            <a:pPr lvl="1"/>
            <a:r>
              <a:rPr lang="en-US" altLang="en-US" sz="2000"/>
              <a:t>Inverter, NAND, NOR</a:t>
            </a:r>
          </a:p>
          <a:p>
            <a:endParaRPr lang="en-US" altLang="en-US" sz="2400"/>
          </a:p>
        </p:txBody>
      </p:sp>
      <p:grpSp>
        <p:nvGrpSpPr>
          <p:cNvPr id="2" name="Group 199">
            <a:extLst>
              <a:ext uri="{FF2B5EF4-FFF2-40B4-BE49-F238E27FC236}">
                <a16:creationId xmlns:a16="http://schemas.microsoft.com/office/drawing/2014/main" id="{2B7B0004-8BEC-4BE5-9ED2-2AF5DEEB9F52}"/>
              </a:ext>
            </a:extLst>
          </p:cNvPr>
          <p:cNvGrpSpPr>
            <a:grpSpLocks/>
          </p:cNvGrpSpPr>
          <p:nvPr/>
        </p:nvGrpSpPr>
        <p:grpSpPr bwMode="auto">
          <a:xfrm>
            <a:off x="6013451" y="3694113"/>
            <a:ext cx="1357313" cy="1795462"/>
            <a:chOff x="2521" y="2327"/>
            <a:chExt cx="855" cy="1131"/>
          </a:xfrm>
        </p:grpSpPr>
        <p:sp>
          <p:nvSpPr>
            <p:cNvPr id="9351" name="Line 99">
              <a:extLst>
                <a:ext uri="{FF2B5EF4-FFF2-40B4-BE49-F238E27FC236}">
                  <a16:creationId xmlns:a16="http://schemas.microsoft.com/office/drawing/2014/main" id="{D6ADD2F6-F7AF-4C76-9CC1-0B49611AED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9" y="2384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52" name="Oval 100">
              <a:extLst>
                <a:ext uri="{FF2B5EF4-FFF2-40B4-BE49-F238E27FC236}">
                  <a16:creationId xmlns:a16="http://schemas.microsoft.com/office/drawing/2014/main" id="{13EBEEF0-EBE4-49C5-9A4D-CF14FF080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5" y="2528"/>
              <a:ext cx="57" cy="58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353" name="Line 101">
              <a:extLst>
                <a:ext uri="{FF2B5EF4-FFF2-40B4-BE49-F238E27FC236}">
                  <a16:creationId xmlns:a16="http://schemas.microsoft.com/office/drawing/2014/main" id="{47BBB523-B280-44A2-AEF5-4CBA2BF2D4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2" y="2499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54" name="Line 102">
              <a:extLst>
                <a:ext uri="{FF2B5EF4-FFF2-40B4-BE49-F238E27FC236}">
                  <a16:creationId xmlns:a16="http://schemas.microsoft.com/office/drawing/2014/main" id="{AA3B1744-3AD7-4308-AD01-12DFD87E47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2499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55" name="Line 103">
              <a:extLst>
                <a:ext uri="{FF2B5EF4-FFF2-40B4-BE49-F238E27FC236}">
                  <a16:creationId xmlns:a16="http://schemas.microsoft.com/office/drawing/2014/main" id="{37A1128B-7741-4A92-A590-3A2414A893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2499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56" name="Line 104">
              <a:extLst>
                <a:ext uri="{FF2B5EF4-FFF2-40B4-BE49-F238E27FC236}">
                  <a16:creationId xmlns:a16="http://schemas.microsoft.com/office/drawing/2014/main" id="{957CE161-8707-4A05-A1F4-207E0AB3C8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2615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57" name="Line 105">
              <a:extLst>
                <a:ext uri="{FF2B5EF4-FFF2-40B4-BE49-F238E27FC236}">
                  <a16:creationId xmlns:a16="http://schemas.microsoft.com/office/drawing/2014/main" id="{F572D4BD-7F9F-46A2-BDEB-24A0E2C67A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9" y="2615"/>
              <a:ext cx="0" cy="5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58" name="Line 106">
              <a:extLst>
                <a:ext uri="{FF2B5EF4-FFF2-40B4-BE49-F238E27FC236}">
                  <a16:creationId xmlns:a16="http://schemas.microsoft.com/office/drawing/2014/main" id="{231A9E24-B971-476F-ADD6-1CD3E30DD7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9" y="2672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59" name="Line 107">
              <a:extLst>
                <a:ext uri="{FF2B5EF4-FFF2-40B4-BE49-F238E27FC236}">
                  <a16:creationId xmlns:a16="http://schemas.microsoft.com/office/drawing/2014/main" id="{8192E03E-5E54-4159-A831-60D9150A1A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2" y="2730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60" name="Line 108">
              <a:extLst>
                <a:ext uri="{FF2B5EF4-FFF2-40B4-BE49-F238E27FC236}">
                  <a16:creationId xmlns:a16="http://schemas.microsoft.com/office/drawing/2014/main" id="{8AC75A36-D52B-4DF2-B481-B4F0F6BF59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2730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61" name="Line 109">
              <a:extLst>
                <a:ext uri="{FF2B5EF4-FFF2-40B4-BE49-F238E27FC236}">
                  <a16:creationId xmlns:a16="http://schemas.microsoft.com/office/drawing/2014/main" id="{DE8355CF-D957-4A37-A73C-A2FE27400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2730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62" name="Line 110">
              <a:extLst>
                <a:ext uri="{FF2B5EF4-FFF2-40B4-BE49-F238E27FC236}">
                  <a16:creationId xmlns:a16="http://schemas.microsoft.com/office/drawing/2014/main" id="{FC7551DE-B8F6-4B5C-9B00-02EF7F2CBB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2845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63" name="Line 111">
              <a:extLst>
                <a:ext uri="{FF2B5EF4-FFF2-40B4-BE49-F238E27FC236}">
                  <a16:creationId xmlns:a16="http://schemas.microsoft.com/office/drawing/2014/main" id="{93F24438-A72F-4381-BDA4-9050C43AC5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9" y="2845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64" name="Line 112">
              <a:extLst>
                <a:ext uri="{FF2B5EF4-FFF2-40B4-BE49-F238E27FC236}">
                  <a16:creationId xmlns:a16="http://schemas.microsoft.com/office/drawing/2014/main" id="{4B83B200-9534-4744-ADCD-E8B5A527CB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22" y="2672"/>
              <a:ext cx="11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65" name="Text Box 113">
              <a:extLst>
                <a:ext uri="{FF2B5EF4-FFF2-40B4-BE49-F238E27FC236}">
                  <a16:creationId xmlns:a16="http://schemas.microsoft.com/office/drawing/2014/main" id="{F65DF1E3-5C94-457E-92DE-DA6E13997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1" y="2603"/>
              <a:ext cx="1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9366" name="Line 114">
              <a:extLst>
                <a:ext uri="{FF2B5EF4-FFF2-40B4-BE49-F238E27FC236}">
                  <a16:creationId xmlns:a16="http://schemas.microsoft.com/office/drawing/2014/main" id="{05320B34-BB02-46E0-BF7A-4B4E56750A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39" y="2672"/>
              <a:ext cx="11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67" name="Text Box 115">
              <a:extLst>
                <a:ext uri="{FF2B5EF4-FFF2-40B4-BE49-F238E27FC236}">
                  <a16:creationId xmlns:a16="http://schemas.microsoft.com/office/drawing/2014/main" id="{62BBA8FE-2A40-4277-865C-E4D6121B68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4" y="2618"/>
              <a:ext cx="32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 = x'</a:t>
              </a:r>
            </a:p>
          </p:txBody>
        </p:sp>
        <p:sp>
          <p:nvSpPr>
            <p:cNvPr id="9368" name="Line 116">
              <a:extLst>
                <a:ext uri="{FF2B5EF4-FFF2-40B4-BE49-F238E27FC236}">
                  <a16:creationId xmlns:a16="http://schemas.microsoft.com/office/drawing/2014/main" id="{7E66B342-6E57-4B5F-9C51-4E5F81EBF8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0" y="2384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69" name="Line 117">
              <a:extLst>
                <a:ext uri="{FF2B5EF4-FFF2-40B4-BE49-F238E27FC236}">
                  <a16:creationId xmlns:a16="http://schemas.microsoft.com/office/drawing/2014/main" id="{F8B5B0B2-3343-48C9-B7A9-9DD14BF640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0" y="2327"/>
              <a:ext cx="29" cy="5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70" name="Line 118">
              <a:extLst>
                <a:ext uri="{FF2B5EF4-FFF2-40B4-BE49-F238E27FC236}">
                  <a16:creationId xmlns:a16="http://schemas.microsoft.com/office/drawing/2014/main" id="{F06912F1-1218-40C2-A81A-31F8DB2799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39" y="2327"/>
              <a:ext cx="29" cy="5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71" name="Line 119">
              <a:extLst>
                <a:ext uri="{FF2B5EF4-FFF2-40B4-BE49-F238E27FC236}">
                  <a16:creationId xmlns:a16="http://schemas.microsoft.com/office/drawing/2014/main" id="{E8CBDEF3-D8B8-4C46-AB68-C27A61ED33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1" y="2960"/>
              <a:ext cx="11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72" name="Line 120">
              <a:extLst>
                <a:ext uri="{FF2B5EF4-FFF2-40B4-BE49-F238E27FC236}">
                  <a16:creationId xmlns:a16="http://schemas.microsoft.com/office/drawing/2014/main" id="{391F8612-DECB-4BEC-9DE0-4627F66D71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0" y="2989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73" name="Freeform 121">
              <a:extLst>
                <a:ext uri="{FF2B5EF4-FFF2-40B4-BE49-F238E27FC236}">
                  <a16:creationId xmlns:a16="http://schemas.microsoft.com/office/drawing/2014/main" id="{383F6C99-0BFC-4054-A674-1266995F34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" y="3017"/>
              <a:ext cx="33" cy="1"/>
            </a:xfrm>
            <a:custGeom>
              <a:avLst/>
              <a:gdLst>
                <a:gd name="T0" fmla="*/ 0 w 83"/>
                <a:gd name="T1" fmla="*/ 0 h 1"/>
                <a:gd name="T2" fmla="*/ 33 w 83"/>
                <a:gd name="T3" fmla="*/ 0 h 1"/>
                <a:gd name="T4" fmla="*/ 0 60000 65536"/>
                <a:gd name="T5" fmla="*/ 0 60000 65536"/>
                <a:gd name="T6" fmla="*/ 0 w 83"/>
                <a:gd name="T7" fmla="*/ 0 h 1"/>
                <a:gd name="T8" fmla="*/ 83 w 83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3" h="1">
                  <a:moveTo>
                    <a:pt x="0" y="0"/>
                  </a:moveTo>
                  <a:lnTo>
                    <a:pt x="83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374" name="Line 122">
              <a:extLst>
                <a:ext uri="{FF2B5EF4-FFF2-40B4-BE49-F238E27FC236}">
                  <a16:creationId xmlns:a16="http://schemas.microsoft.com/office/drawing/2014/main" id="{AF987E7E-298F-4E1F-84B4-915E4A3B49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7" y="2557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75" name="Line 123">
              <a:extLst>
                <a:ext uri="{FF2B5EF4-FFF2-40B4-BE49-F238E27FC236}">
                  <a16:creationId xmlns:a16="http://schemas.microsoft.com/office/drawing/2014/main" id="{54D31184-4975-42FE-B1E8-18B22D80A4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7" y="2787"/>
              <a:ext cx="11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76" name="Line 124">
              <a:extLst>
                <a:ext uri="{FF2B5EF4-FFF2-40B4-BE49-F238E27FC236}">
                  <a16:creationId xmlns:a16="http://schemas.microsoft.com/office/drawing/2014/main" id="{E73F106C-A825-4C49-A162-2AE09D2EFF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7" y="2557"/>
              <a:ext cx="0" cy="23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77" name="Text Box 125">
              <a:extLst>
                <a:ext uri="{FF2B5EF4-FFF2-40B4-BE49-F238E27FC236}">
                  <a16:creationId xmlns:a16="http://schemas.microsoft.com/office/drawing/2014/main" id="{66C62A5D-0757-4F2A-BECD-54E3DE5BA9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7" y="2327"/>
              <a:ext cx="16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9378" name="Text Box 126">
              <a:extLst>
                <a:ext uri="{FF2B5EF4-FFF2-40B4-BE49-F238E27FC236}">
                  <a16:creationId xmlns:a16="http://schemas.microsoft.com/office/drawing/2014/main" id="{C6488A3A-A79A-4141-A07A-C888DD5154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1" y="3329"/>
              <a:ext cx="333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inverter</a:t>
              </a:r>
            </a:p>
          </p:txBody>
        </p:sp>
        <p:sp>
          <p:nvSpPr>
            <p:cNvPr id="9379" name="Text Box 156">
              <a:extLst>
                <a:ext uri="{FF2B5EF4-FFF2-40B4-BE49-F238E27FC236}">
                  <a16:creationId xmlns:a16="http://schemas.microsoft.com/office/drawing/2014/main" id="{79C8F304-E2C7-4173-B3B0-006312E1DE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50" y="2948"/>
              <a:ext cx="169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0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200">
            <a:extLst>
              <a:ext uri="{FF2B5EF4-FFF2-40B4-BE49-F238E27FC236}">
                <a16:creationId xmlns:a16="http://schemas.microsoft.com/office/drawing/2014/main" id="{99860343-C287-46F6-93EA-5C08322F87F7}"/>
              </a:ext>
            </a:extLst>
          </p:cNvPr>
          <p:cNvGrpSpPr>
            <a:grpSpLocks/>
          </p:cNvGrpSpPr>
          <p:nvPr/>
        </p:nvGrpSpPr>
        <p:grpSpPr bwMode="auto">
          <a:xfrm>
            <a:off x="7473951" y="3694113"/>
            <a:ext cx="1344613" cy="1795462"/>
            <a:chOff x="3576" y="2327"/>
            <a:chExt cx="847" cy="1131"/>
          </a:xfrm>
        </p:grpSpPr>
        <p:sp>
          <p:nvSpPr>
            <p:cNvPr id="9303" name="Line 5">
              <a:extLst>
                <a:ext uri="{FF2B5EF4-FFF2-40B4-BE49-F238E27FC236}">
                  <a16:creationId xmlns:a16="http://schemas.microsoft.com/office/drawing/2014/main" id="{F6EB7B51-730F-411C-84E2-9139B83F44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2" y="2557"/>
              <a:ext cx="4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04" name="Oval 6">
              <a:extLst>
                <a:ext uri="{FF2B5EF4-FFF2-40B4-BE49-F238E27FC236}">
                  <a16:creationId xmlns:a16="http://schemas.microsoft.com/office/drawing/2014/main" id="{A3D29D54-A99A-4E14-BE25-844F4E211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8" y="2528"/>
              <a:ext cx="58" cy="58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305" name="Line 7">
              <a:extLst>
                <a:ext uri="{FF2B5EF4-FFF2-40B4-BE49-F238E27FC236}">
                  <a16:creationId xmlns:a16="http://schemas.microsoft.com/office/drawing/2014/main" id="{232FA571-D90A-46D7-B5B7-34D23FBDE8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6" y="2499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06" name="Line 8">
              <a:extLst>
                <a:ext uri="{FF2B5EF4-FFF2-40B4-BE49-F238E27FC236}">
                  <a16:creationId xmlns:a16="http://schemas.microsoft.com/office/drawing/2014/main" id="{0F4FE517-D125-4805-A49B-A06E97561A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5" y="2499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07" name="Line 9">
              <a:extLst>
                <a:ext uri="{FF2B5EF4-FFF2-40B4-BE49-F238E27FC236}">
                  <a16:creationId xmlns:a16="http://schemas.microsoft.com/office/drawing/2014/main" id="{7D6DA87F-464B-4409-95FB-59336F0CF3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5" y="2499"/>
              <a:ext cx="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08" name="Line 10">
              <a:extLst>
                <a:ext uri="{FF2B5EF4-FFF2-40B4-BE49-F238E27FC236}">
                  <a16:creationId xmlns:a16="http://schemas.microsoft.com/office/drawing/2014/main" id="{A44AD896-1304-4207-ABDE-95395B5FF6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5" y="2614"/>
              <a:ext cx="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09" name="Line 11">
              <a:extLst>
                <a:ext uri="{FF2B5EF4-FFF2-40B4-BE49-F238E27FC236}">
                  <a16:creationId xmlns:a16="http://schemas.microsoft.com/office/drawing/2014/main" id="{0E82973A-B76E-43AD-8409-79DC45208E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88" y="2845"/>
              <a:ext cx="1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10" name="Line 12">
              <a:extLst>
                <a:ext uri="{FF2B5EF4-FFF2-40B4-BE49-F238E27FC236}">
                  <a16:creationId xmlns:a16="http://schemas.microsoft.com/office/drawing/2014/main" id="{709D26FB-3D1D-4F9D-B508-9F4939385C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6" y="2787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11" name="Line 13">
              <a:extLst>
                <a:ext uri="{FF2B5EF4-FFF2-40B4-BE49-F238E27FC236}">
                  <a16:creationId xmlns:a16="http://schemas.microsoft.com/office/drawing/2014/main" id="{4C70108A-A967-4126-BEDA-608AA51E21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5" y="2787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12" name="Line 14">
              <a:extLst>
                <a:ext uri="{FF2B5EF4-FFF2-40B4-BE49-F238E27FC236}">
                  <a16:creationId xmlns:a16="http://schemas.microsoft.com/office/drawing/2014/main" id="{F31A098D-CD20-41C2-8B2A-2FBD1D69BF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5" y="2787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13" name="Line 15">
              <a:extLst>
                <a:ext uri="{FF2B5EF4-FFF2-40B4-BE49-F238E27FC236}">
                  <a16:creationId xmlns:a16="http://schemas.microsoft.com/office/drawing/2014/main" id="{183E5154-6EDA-40D0-AB1A-7CA238C15C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5" y="2902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14" name="Line 16">
              <a:extLst>
                <a:ext uri="{FF2B5EF4-FFF2-40B4-BE49-F238E27FC236}">
                  <a16:creationId xmlns:a16="http://schemas.microsoft.com/office/drawing/2014/main" id="{32C630B8-B0D7-4EEF-AC48-78B1C62243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88" y="3018"/>
              <a:ext cx="1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15" name="Line 17">
              <a:extLst>
                <a:ext uri="{FF2B5EF4-FFF2-40B4-BE49-F238E27FC236}">
                  <a16:creationId xmlns:a16="http://schemas.microsoft.com/office/drawing/2014/main" id="{55E8B777-0477-40A2-BBFB-FE09D229FA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6" y="2960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16" name="Line 18">
              <a:extLst>
                <a:ext uri="{FF2B5EF4-FFF2-40B4-BE49-F238E27FC236}">
                  <a16:creationId xmlns:a16="http://schemas.microsoft.com/office/drawing/2014/main" id="{C4317AC8-E21F-4510-B609-47D56E6A8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5" y="2960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17" name="Line 19">
              <a:extLst>
                <a:ext uri="{FF2B5EF4-FFF2-40B4-BE49-F238E27FC236}">
                  <a16:creationId xmlns:a16="http://schemas.microsoft.com/office/drawing/2014/main" id="{2969446B-9128-491C-9A8B-36B1565CD9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5" y="2960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18" name="Line 20">
              <a:extLst>
                <a:ext uri="{FF2B5EF4-FFF2-40B4-BE49-F238E27FC236}">
                  <a16:creationId xmlns:a16="http://schemas.microsoft.com/office/drawing/2014/main" id="{2BEBF72C-E262-417B-9EF0-58949C4EFF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5" y="3075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19" name="Line 21">
              <a:extLst>
                <a:ext uri="{FF2B5EF4-FFF2-40B4-BE49-F238E27FC236}">
                  <a16:creationId xmlns:a16="http://schemas.microsoft.com/office/drawing/2014/main" id="{8AF48F8E-007B-4393-AC04-51338DEC16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3" y="2902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20" name="Line 22">
              <a:extLst>
                <a:ext uri="{FF2B5EF4-FFF2-40B4-BE49-F238E27FC236}">
                  <a16:creationId xmlns:a16="http://schemas.microsoft.com/office/drawing/2014/main" id="{281A1A75-E972-4E8F-90B8-07E5CCB6B6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4" y="2384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21" name="Line 23">
              <a:extLst>
                <a:ext uri="{FF2B5EF4-FFF2-40B4-BE49-F238E27FC236}">
                  <a16:creationId xmlns:a16="http://schemas.microsoft.com/office/drawing/2014/main" id="{1920B9DB-E70E-4A56-BF81-127290C94C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4" y="2327"/>
              <a:ext cx="29" cy="5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22" name="Line 24">
              <a:extLst>
                <a:ext uri="{FF2B5EF4-FFF2-40B4-BE49-F238E27FC236}">
                  <a16:creationId xmlns:a16="http://schemas.microsoft.com/office/drawing/2014/main" id="{3FCF66DE-407E-4430-983A-4E16702D62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33" y="2327"/>
              <a:ext cx="29" cy="5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23" name="Line 25">
              <a:extLst>
                <a:ext uri="{FF2B5EF4-FFF2-40B4-BE49-F238E27FC236}">
                  <a16:creationId xmlns:a16="http://schemas.microsoft.com/office/drawing/2014/main" id="{DF4F616F-878A-4B33-BF5C-873374DAD5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2" y="2442"/>
              <a:ext cx="0" cy="5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24" name="Line 26">
              <a:extLst>
                <a:ext uri="{FF2B5EF4-FFF2-40B4-BE49-F238E27FC236}">
                  <a16:creationId xmlns:a16="http://schemas.microsoft.com/office/drawing/2014/main" id="{5B83AF55-02C2-450C-92C0-AE56D19B5D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3" y="2730"/>
              <a:ext cx="0" cy="5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25" name="Line 27">
              <a:extLst>
                <a:ext uri="{FF2B5EF4-FFF2-40B4-BE49-F238E27FC236}">
                  <a16:creationId xmlns:a16="http://schemas.microsoft.com/office/drawing/2014/main" id="{FBD65278-8A23-44E8-B9B6-60BA1D4ECB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3" y="2672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26" name="Line 28">
              <a:extLst>
                <a:ext uri="{FF2B5EF4-FFF2-40B4-BE49-F238E27FC236}">
                  <a16:creationId xmlns:a16="http://schemas.microsoft.com/office/drawing/2014/main" id="{9594F214-5C53-4492-B376-101292191D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33" y="2730"/>
              <a:ext cx="11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27" name="Text Box 29">
              <a:extLst>
                <a:ext uri="{FF2B5EF4-FFF2-40B4-BE49-F238E27FC236}">
                  <a16:creationId xmlns:a16="http://schemas.microsoft.com/office/drawing/2014/main" id="{367D7C47-40EE-469E-9DD6-DDE16C070C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2" y="2676"/>
              <a:ext cx="361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 = (xy)'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328" name="Text Box 30">
              <a:extLst>
                <a:ext uri="{FF2B5EF4-FFF2-40B4-BE49-F238E27FC236}">
                  <a16:creationId xmlns:a16="http://schemas.microsoft.com/office/drawing/2014/main" id="{8AEFE2D2-BCF2-4B4B-B80F-AD2C5022B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6" y="2479"/>
              <a:ext cx="112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329" name="Text Box 31">
              <a:extLst>
                <a:ext uri="{FF2B5EF4-FFF2-40B4-BE49-F238E27FC236}">
                  <a16:creationId xmlns:a16="http://schemas.microsoft.com/office/drawing/2014/main" id="{100A50C2-80F7-485E-82E4-F86190DF3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5" y="2327"/>
              <a:ext cx="16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9330" name="Text Box 32">
              <a:extLst>
                <a:ext uri="{FF2B5EF4-FFF2-40B4-BE49-F238E27FC236}">
                  <a16:creationId xmlns:a16="http://schemas.microsoft.com/office/drawing/2014/main" id="{B3BC62FE-ABF8-41AF-A778-B129F3D9D9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2" y="2768"/>
              <a:ext cx="107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331" name="Text Box 33">
              <a:extLst>
                <a:ext uri="{FF2B5EF4-FFF2-40B4-BE49-F238E27FC236}">
                  <a16:creationId xmlns:a16="http://schemas.microsoft.com/office/drawing/2014/main" id="{36F33CBA-AECF-4BA2-BD3B-F9386199D7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6" y="2938"/>
              <a:ext cx="10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332" name="Line 34">
              <a:extLst>
                <a:ext uri="{FF2B5EF4-FFF2-40B4-BE49-F238E27FC236}">
                  <a16:creationId xmlns:a16="http://schemas.microsoft.com/office/drawing/2014/main" id="{8A39AF61-240A-489D-B793-86F7DE4A8C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8" y="2557"/>
              <a:ext cx="4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33" name="Oval 35">
              <a:extLst>
                <a:ext uri="{FF2B5EF4-FFF2-40B4-BE49-F238E27FC236}">
                  <a16:creationId xmlns:a16="http://schemas.microsoft.com/office/drawing/2014/main" id="{78448738-CB79-40EB-B0A6-3D91F660A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528"/>
              <a:ext cx="58" cy="58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334" name="Line 36">
              <a:extLst>
                <a:ext uri="{FF2B5EF4-FFF2-40B4-BE49-F238E27FC236}">
                  <a16:creationId xmlns:a16="http://schemas.microsoft.com/office/drawing/2014/main" id="{38C41F0F-A04A-40A2-84B5-4CD7534C9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500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35" name="Line 37">
              <a:extLst>
                <a:ext uri="{FF2B5EF4-FFF2-40B4-BE49-F238E27FC236}">
                  <a16:creationId xmlns:a16="http://schemas.microsoft.com/office/drawing/2014/main" id="{78BFF05C-3754-45A6-8228-49942FF6D8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8" y="2500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36" name="Line 38">
              <a:extLst>
                <a:ext uri="{FF2B5EF4-FFF2-40B4-BE49-F238E27FC236}">
                  <a16:creationId xmlns:a16="http://schemas.microsoft.com/office/drawing/2014/main" id="{E32E6F2C-4B89-4BD1-9C78-0B24A5FFC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4" y="2500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37" name="Line 39">
              <a:extLst>
                <a:ext uri="{FF2B5EF4-FFF2-40B4-BE49-F238E27FC236}">
                  <a16:creationId xmlns:a16="http://schemas.microsoft.com/office/drawing/2014/main" id="{1A202660-AF45-4758-93F7-AA043D198A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4" y="2615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38" name="Line 40">
              <a:extLst>
                <a:ext uri="{FF2B5EF4-FFF2-40B4-BE49-F238E27FC236}">
                  <a16:creationId xmlns:a16="http://schemas.microsoft.com/office/drawing/2014/main" id="{6717B941-3B8A-487B-B2EB-0F3BE11F76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8" y="2442"/>
              <a:ext cx="0" cy="5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39" name="Line 41">
              <a:extLst>
                <a:ext uri="{FF2B5EF4-FFF2-40B4-BE49-F238E27FC236}">
                  <a16:creationId xmlns:a16="http://schemas.microsoft.com/office/drawing/2014/main" id="{165EDA72-72FF-45F4-B4BD-1A1844D797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5" y="2672"/>
              <a:ext cx="12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40" name="Line 42">
              <a:extLst>
                <a:ext uri="{FF2B5EF4-FFF2-40B4-BE49-F238E27FC236}">
                  <a16:creationId xmlns:a16="http://schemas.microsoft.com/office/drawing/2014/main" id="{B1866351-147B-473E-8F75-EFF372DBCA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3" y="3075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41" name="Line 43">
              <a:extLst>
                <a:ext uri="{FF2B5EF4-FFF2-40B4-BE49-F238E27FC236}">
                  <a16:creationId xmlns:a16="http://schemas.microsoft.com/office/drawing/2014/main" id="{9E91C2CD-0CB2-4C1C-94AB-E15186CD57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2" y="3191"/>
              <a:ext cx="11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42" name="Line 44">
              <a:extLst>
                <a:ext uri="{FF2B5EF4-FFF2-40B4-BE49-F238E27FC236}">
                  <a16:creationId xmlns:a16="http://schemas.microsoft.com/office/drawing/2014/main" id="{EA5C7F1B-F0F1-432F-86C6-F0DB68300D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1" y="3219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43" name="Freeform 45">
              <a:extLst>
                <a:ext uri="{FF2B5EF4-FFF2-40B4-BE49-F238E27FC236}">
                  <a16:creationId xmlns:a16="http://schemas.microsoft.com/office/drawing/2014/main" id="{D733B02D-ED8A-4B74-BE86-282783D25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2" y="3248"/>
              <a:ext cx="33" cy="0"/>
            </a:xfrm>
            <a:custGeom>
              <a:avLst/>
              <a:gdLst>
                <a:gd name="T0" fmla="*/ 0 w 83"/>
                <a:gd name="T1" fmla="*/ 0 h 1"/>
                <a:gd name="T2" fmla="*/ 33 w 83"/>
                <a:gd name="T3" fmla="*/ 0 h 1"/>
                <a:gd name="T4" fmla="*/ 0 60000 65536"/>
                <a:gd name="T5" fmla="*/ 0 60000 65536"/>
                <a:gd name="T6" fmla="*/ 0 w 83"/>
                <a:gd name="T7" fmla="*/ 0 h 1"/>
                <a:gd name="T8" fmla="*/ 83 w 83"/>
                <a:gd name="T9" fmla="*/ 0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3" h="1">
                  <a:moveTo>
                    <a:pt x="0" y="0"/>
                  </a:moveTo>
                  <a:lnTo>
                    <a:pt x="83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344" name="Text Box 46">
              <a:extLst>
                <a:ext uri="{FF2B5EF4-FFF2-40B4-BE49-F238E27FC236}">
                  <a16:creationId xmlns:a16="http://schemas.microsoft.com/office/drawing/2014/main" id="{824F359D-2B03-4A76-86F4-6CCAB44C75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6" y="2484"/>
              <a:ext cx="10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9345" name="Line 47">
              <a:extLst>
                <a:ext uri="{FF2B5EF4-FFF2-40B4-BE49-F238E27FC236}">
                  <a16:creationId xmlns:a16="http://schemas.microsoft.com/office/drawing/2014/main" id="{D665A55D-0EAC-41C6-AC47-C81DA12124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2" y="2442"/>
              <a:ext cx="12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46" name="Line 48">
              <a:extLst>
                <a:ext uri="{FF2B5EF4-FFF2-40B4-BE49-F238E27FC236}">
                  <a16:creationId xmlns:a16="http://schemas.microsoft.com/office/drawing/2014/main" id="{BF55A7B0-162E-431C-8EC4-6F5B01C370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3" y="2384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47" name="Line 49">
              <a:extLst>
                <a:ext uri="{FF2B5EF4-FFF2-40B4-BE49-F238E27FC236}">
                  <a16:creationId xmlns:a16="http://schemas.microsoft.com/office/drawing/2014/main" id="{6615CFC2-F924-4316-ABEF-9E4E2CBD88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5" y="2614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48" name="Line 50">
              <a:extLst>
                <a:ext uri="{FF2B5EF4-FFF2-40B4-BE49-F238E27FC236}">
                  <a16:creationId xmlns:a16="http://schemas.microsoft.com/office/drawing/2014/main" id="{4DB1898E-C14C-44CB-910B-D5F4382CF6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4" y="2615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349" name="Text Box 127">
              <a:extLst>
                <a:ext uri="{FF2B5EF4-FFF2-40B4-BE49-F238E27FC236}">
                  <a16:creationId xmlns:a16="http://schemas.microsoft.com/office/drawing/2014/main" id="{80DAFACB-4AD3-4347-AAAB-01D28F137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2" y="3340"/>
              <a:ext cx="55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NAND gate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350" name="Text Box 157">
              <a:extLst>
                <a:ext uri="{FF2B5EF4-FFF2-40B4-BE49-F238E27FC236}">
                  <a16:creationId xmlns:a16="http://schemas.microsoft.com/office/drawing/2014/main" id="{93A0B445-B3A6-4423-B859-9F866F80FE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25" y="3176"/>
              <a:ext cx="16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0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201">
            <a:extLst>
              <a:ext uri="{FF2B5EF4-FFF2-40B4-BE49-F238E27FC236}">
                <a16:creationId xmlns:a16="http://schemas.microsoft.com/office/drawing/2014/main" id="{AC4975D9-EF02-4F78-9610-A85E54A4C143}"/>
              </a:ext>
            </a:extLst>
          </p:cNvPr>
          <p:cNvGrpSpPr>
            <a:grpSpLocks/>
          </p:cNvGrpSpPr>
          <p:nvPr/>
        </p:nvGrpSpPr>
        <p:grpSpPr bwMode="auto">
          <a:xfrm>
            <a:off x="8864601" y="3694113"/>
            <a:ext cx="1579563" cy="1795462"/>
            <a:chOff x="4624" y="2327"/>
            <a:chExt cx="995" cy="1131"/>
          </a:xfrm>
        </p:grpSpPr>
        <p:sp>
          <p:nvSpPr>
            <p:cNvPr id="9253" name="Oval 51">
              <a:extLst>
                <a:ext uri="{FF2B5EF4-FFF2-40B4-BE49-F238E27FC236}">
                  <a16:creationId xmlns:a16="http://schemas.microsoft.com/office/drawing/2014/main" id="{D474659E-8A7E-4059-920C-325802BA2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3" y="2528"/>
              <a:ext cx="58" cy="58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254" name="Line 52">
              <a:extLst>
                <a:ext uri="{FF2B5EF4-FFF2-40B4-BE49-F238E27FC236}">
                  <a16:creationId xmlns:a16="http://schemas.microsoft.com/office/drawing/2014/main" id="{CAA02CC9-9F15-4F30-ACB5-7700CB4643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1" y="2499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55" name="Line 53">
              <a:extLst>
                <a:ext uri="{FF2B5EF4-FFF2-40B4-BE49-F238E27FC236}">
                  <a16:creationId xmlns:a16="http://schemas.microsoft.com/office/drawing/2014/main" id="{9F80C503-18E6-4F5B-B713-B9980CB967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0" y="2499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56" name="Line 54">
              <a:extLst>
                <a:ext uri="{FF2B5EF4-FFF2-40B4-BE49-F238E27FC236}">
                  <a16:creationId xmlns:a16="http://schemas.microsoft.com/office/drawing/2014/main" id="{2E99E27E-F08E-4E31-A061-AD7923956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0" y="2499"/>
              <a:ext cx="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57" name="Line 55">
              <a:extLst>
                <a:ext uri="{FF2B5EF4-FFF2-40B4-BE49-F238E27FC236}">
                  <a16:creationId xmlns:a16="http://schemas.microsoft.com/office/drawing/2014/main" id="{039A3F33-C86A-4E7B-B5A6-7C77CF8277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0" y="2615"/>
              <a:ext cx="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58" name="Line 56">
              <a:extLst>
                <a:ext uri="{FF2B5EF4-FFF2-40B4-BE49-F238E27FC236}">
                  <a16:creationId xmlns:a16="http://schemas.microsoft.com/office/drawing/2014/main" id="{30BDBFF2-83F5-4EFF-86CD-6819C3DC56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6" y="2557"/>
              <a:ext cx="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59" name="Line 57">
              <a:extLst>
                <a:ext uri="{FF2B5EF4-FFF2-40B4-BE49-F238E27FC236}">
                  <a16:creationId xmlns:a16="http://schemas.microsoft.com/office/drawing/2014/main" id="{76DDA7F6-BF64-4B0B-B0CE-7B62F3A492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77" y="2384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grpSp>
          <p:nvGrpSpPr>
            <p:cNvPr id="9260" name="Group 58">
              <a:extLst>
                <a:ext uri="{FF2B5EF4-FFF2-40B4-BE49-F238E27FC236}">
                  <a16:creationId xmlns:a16="http://schemas.microsoft.com/office/drawing/2014/main" id="{78EAED97-8F9F-4E80-BF1B-BBDDFE28E5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8" y="2327"/>
              <a:ext cx="58" cy="57"/>
              <a:chOff x="3168" y="1872"/>
              <a:chExt cx="144" cy="144"/>
            </a:xfrm>
          </p:grpSpPr>
          <p:sp>
            <p:nvSpPr>
              <p:cNvPr id="9300" name="Line 59">
                <a:extLst>
                  <a:ext uri="{FF2B5EF4-FFF2-40B4-BE49-F238E27FC236}">
                    <a16:creationId xmlns:a16="http://schemas.microsoft.com/office/drawing/2014/main" id="{2EECB149-C6AB-43F3-ACC2-3ED86402F3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68" y="2016"/>
                <a:ext cx="144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9301" name="Line 60">
                <a:extLst>
                  <a:ext uri="{FF2B5EF4-FFF2-40B4-BE49-F238E27FC236}">
                    <a16:creationId xmlns:a16="http://schemas.microsoft.com/office/drawing/2014/main" id="{9EA48A49-1EAC-46E2-8F05-7A65CF59A2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68" y="1872"/>
                <a:ext cx="72" cy="144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9302" name="Line 61">
                <a:extLst>
                  <a:ext uri="{FF2B5EF4-FFF2-40B4-BE49-F238E27FC236}">
                    <a16:creationId xmlns:a16="http://schemas.microsoft.com/office/drawing/2014/main" id="{5D4FB3D6-57B6-44FA-8F5B-4A97E5C10B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40" y="1872"/>
                <a:ext cx="72" cy="144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</p:grpSp>
        <p:sp>
          <p:nvSpPr>
            <p:cNvPr id="9261" name="Text Box 62">
              <a:extLst>
                <a:ext uri="{FF2B5EF4-FFF2-40B4-BE49-F238E27FC236}">
                  <a16:creationId xmlns:a16="http://schemas.microsoft.com/office/drawing/2014/main" id="{90FEEEC3-8540-4459-9A64-22FD66A83D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0" y="2327"/>
              <a:ext cx="16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1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262" name="Oval 63">
              <a:extLst>
                <a:ext uri="{FF2B5EF4-FFF2-40B4-BE49-F238E27FC236}">
                  <a16:creationId xmlns:a16="http://schemas.microsoft.com/office/drawing/2014/main" id="{669328C5-FCC8-4607-8B07-AA7D61183E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3" y="2701"/>
              <a:ext cx="58" cy="58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263" name="Line 64">
              <a:extLst>
                <a:ext uri="{FF2B5EF4-FFF2-40B4-BE49-F238E27FC236}">
                  <a16:creationId xmlns:a16="http://schemas.microsoft.com/office/drawing/2014/main" id="{5EA6EF7C-D307-4573-859B-803FFF1A97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1" y="2672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64" name="Line 65">
              <a:extLst>
                <a:ext uri="{FF2B5EF4-FFF2-40B4-BE49-F238E27FC236}">
                  <a16:creationId xmlns:a16="http://schemas.microsoft.com/office/drawing/2014/main" id="{6B2A88D1-5DD3-426D-98C6-C1073CC588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0" y="2672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65" name="Line 66">
              <a:extLst>
                <a:ext uri="{FF2B5EF4-FFF2-40B4-BE49-F238E27FC236}">
                  <a16:creationId xmlns:a16="http://schemas.microsoft.com/office/drawing/2014/main" id="{8771FA9D-E624-4187-A447-8D3D88CEC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0" y="2672"/>
              <a:ext cx="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66" name="Line 67">
              <a:extLst>
                <a:ext uri="{FF2B5EF4-FFF2-40B4-BE49-F238E27FC236}">
                  <a16:creationId xmlns:a16="http://schemas.microsoft.com/office/drawing/2014/main" id="{507DDECA-E69F-4608-A0EB-6293F116C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0" y="2787"/>
              <a:ext cx="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67" name="Line 68">
              <a:extLst>
                <a:ext uri="{FF2B5EF4-FFF2-40B4-BE49-F238E27FC236}">
                  <a16:creationId xmlns:a16="http://schemas.microsoft.com/office/drawing/2014/main" id="{FCA27ECE-0F42-4F79-8398-EF08A59362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6" y="2730"/>
              <a:ext cx="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68" name="Line 69">
              <a:extLst>
                <a:ext uri="{FF2B5EF4-FFF2-40B4-BE49-F238E27FC236}">
                  <a16:creationId xmlns:a16="http://schemas.microsoft.com/office/drawing/2014/main" id="{1626793A-556B-434B-9764-F8E546331D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77" y="2613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69" name="Line 70">
              <a:extLst>
                <a:ext uri="{FF2B5EF4-FFF2-40B4-BE49-F238E27FC236}">
                  <a16:creationId xmlns:a16="http://schemas.microsoft.com/office/drawing/2014/main" id="{2D824595-ECF4-4305-83FE-3A9EBA3FA5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77" y="2787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70" name="Line 71">
              <a:extLst>
                <a:ext uri="{FF2B5EF4-FFF2-40B4-BE49-F238E27FC236}">
                  <a16:creationId xmlns:a16="http://schemas.microsoft.com/office/drawing/2014/main" id="{2F96303F-E462-4BFD-9B9C-449A10CC5A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77" y="2845"/>
              <a:ext cx="11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71" name="Text Box 72">
              <a:extLst>
                <a:ext uri="{FF2B5EF4-FFF2-40B4-BE49-F238E27FC236}">
                  <a16:creationId xmlns:a16="http://schemas.microsoft.com/office/drawing/2014/main" id="{D470C039-D091-4E08-9D6B-403C4EBAFB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1" y="2781"/>
              <a:ext cx="49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 = (x+y)'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272" name="Line 73">
              <a:extLst>
                <a:ext uri="{FF2B5EF4-FFF2-40B4-BE49-F238E27FC236}">
                  <a16:creationId xmlns:a16="http://schemas.microsoft.com/office/drawing/2014/main" id="{07BC6220-C14A-418B-8A78-9ACFCBA39A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77" y="2844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73" name="Line 74">
              <a:extLst>
                <a:ext uri="{FF2B5EF4-FFF2-40B4-BE49-F238E27FC236}">
                  <a16:creationId xmlns:a16="http://schemas.microsoft.com/office/drawing/2014/main" id="{484E159E-A06A-4D52-8250-B0ADAEAF4C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0" y="2902"/>
              <a:ext cx="12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74" name="Line 75">
              <a:extLst>
                <a:ext uri="{FF2B5EF4-FFF2-40B4-BE49-F238E27FC236}">
                  <a16:creationId xmlns:a16="http://schemas.microsoft.com/office/drawing/2014/main" id="{4E040F14-7105-4CA1-A1D2-2ADAF40BB4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3" y="2960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75" name="Line 76">
              <a:extLst>
                <a:ext uri="{FF2B5EF4-FFF2-40B4-BE49-F238E27FC236}">
                  <a16:creationId xmlns:a16="http://schemas.microsoft.com/office/drawing/2014/main" id="{8B0895F2-AA0E-493B-9DD2-0464CF428C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2" y="2960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76" name="Line 77">
              <a:extLst>
                <a:ext uri="{FF2B5EF4-FFF2-40B4-BE49-F238E27FC236}">
                  <a16:creationId xmlns:a16="http://schemas.microsoft.com/office/drawing/2014/main" id="{53CFF78A-DBA9-4E60-8818-6F4D9F5CAF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2" y="2960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77" name="Line 78">
              <a:extLst>
                <a:ext uri="{FF2B5EF4-FFF2-40B4-BE49-F238E27FC236}">
                  <a16:creationId xmlns:a16="http://schemas.microsoft.com/office/drawing/2014/main" id="{452D0E44-E745-483A-BDF8-0CB51CA545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2" y="3075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78" name="Line 79">
              <a:extLst>
                <a:ext uri="{FF2B5EF4-FFF2-40B4-BE49-F238E27FC236}">
                  <a16:creationId xmlns:a16="http://schemas.microsoft.com/office/drawing/2014/main" id="{2D048935-568A-4214-935B-5A12CFC6D2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0" y="3075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79" name="Line 80">
              <a:extLst>
                <a:ext uri="{FF2B5EF4-FFF2-40B4-BE49-F238E27FC236}">
                  <a16:creationId xmlns:a16="http://schemas.microsoft.com/office/drawing/2014/main" id="{26AF237C-5195-490B-9968-66206AFE83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0" y="2902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80" name="Line 81">
              <a:extLst>
                <a:ext uri="{FF2B5EF4-FFF2-40B4-BE49-F238E27FC236}">
                  <a16:creationId xmlns:a16="http://schemas.microsoft.com/office/drawing/2014/main" id="{6B3500F6-0C22-4BFC-8357-BC8E52583D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2" y="2902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81" name="Line 82">
              <a:extLst>
                <a:ext uri="{FF2B5EF4-FFF2-40B4-BE49-F238E27FC236}">
                  <a16:creationId xmlns:a16="http://schemas.microsoft.com/office/drawing/2014/main" id="{FB9D476E-B797-4DA2-853D-8F3D8DADFA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2" y="2960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82" name="Line 83">
              <a:extLst>
                <a:ext uri="{FF2B5EF4-FFF2-40B4-BE49-F238E27FC236}">
                  <a16:creationId xmlns:a16="http://schemas.microsoft.com/office/drawing/2014/main" id="{AD30676E-7AC5-49EB-BD41-3631B13EB0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2" y="2960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83" name="Line 84">
              <a:extLst>
                <a:ext uri="{FF2B5EF4-FFF2-40B4-BE49-F238E27FC236}">
                  <a16:creationId xmlns:a16="http://schemas.microsoft.com/office/drawing/2014/main" id="{A9AA5E02-7C31-404B-8107-848A3C68F1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1" y="2960"/>
              <a:ext cx="0" cy="11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84" name="Line 85">
              <a:extLst>
                <a:ext uri="{FF2B5EF4-FFF2-40B4-BE49-F238E27FC236}">
                  <a16:creationId xmlns:a16="http://schemas.microsoft.com/office/drawing/2014/main" id="{670D8EFE-9019-4D48-BC99-01031BC55A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2" y="3075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85" name="Line 86">
              <a:extLst>
                <a:ext uri="{FF2B5EF4-FFF2-40B4-BE49-F238E27FC236}">
                  <a16:creationId xmlns:a16="http://schemas.microsoft.com/office/drawing/2014/main" id="{9CF8A9E3-E612-4363-B303-52A5192A02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2" y="3075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86" name="Line 87">
              <a:extLst>
                <a:ext uri="{FF2B5EF4-FFF2-40B4-BE49-F238E27FC236}">
                  <a16:creationId xmlns:a16="http://schemas.microsoft.com/office/drawing/2014/main" id="{6B4A180F-992D-46F9-8DEC-EECB28518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0" y="3133"/>
              <a:ext cx="12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87" name="Line 88">
              <a:extLst>
                <a:ext uri="{FF2B5EF4-FFF2-40B4-BE49-F238E27FC236}">
                  <a16:creationId xmlns:a16="http://schemas.microsoft.com/office/drawing/2014/main" id="{0004D096-86AE-47EB-9CC6-B9CFAF04D8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77" y="3132"/>
              <a:ext cx="0" cy="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grpSp>
          <p:nvGrpSpPr>
            <p:cNvPr id="9288" name="Group 89">
              <a:extLst>
                <a:ext uri="{FF2B5EF4-FFF2-40B4-BE49-F238E27FC236}">
                  <a16:creationId xmlns:a16="http://schemas.microsoft.com/office/drawing/2014/main" id="{3AD37835-95C7-4619-B497-2D56DC9399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0" y="3190"/>
              <a:ext cx="115" cy="58"/>
              <a:chOff x="3096" y="3456"/>
              <a:chExt cx="288" cy="144"/>
            </a:xfrm>
          </p:grpSpPr>
          <p:sp>
            <p:nvSpPr>
              <p:cNvPr id="9297" name="Line 90">
                <a:extLst>
                  <a:ext uri="{FF2B5EF4-FFF2-40B4-BE49-F238E27FC236}">
                    <a16:creationId xmlns:a16="http://schemas.microsoft.com/office/drawing/2014/main" id="{41D78FA7-5CF3-4066-8C05-4C45950955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96" y="3456"/>
                <a:ext cx="288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9298" name="Line 91">
                <a:extLst>
                  <a:ext uri="{FF2B5EF4-FFF2-40B4-BE49-F238E27FC236}">
                    <a16:creationId xmlns:a16="http://schemas.microsoft.com/office/drawing/2014/main" id="{D713F7D4-733C-4C5C-BFAF-009D35CE90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68" y="3528"/>
                <a:ext cx="144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9299" name="Freeform 92">
                <a:extLst>
                  <a:ext uri="{FF2B5EF4-FFF2-40B4-BE49-F238E27FC236}">
                    <a16:creationId xmlns:a16="http://schemas.microsoft.com/office/drawing/2014/main" id="{6E5AB505-CE8B-434A-B7DD-FBFA3921A7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5" y="3599"/>
                <a:ext cx="83" cy="1"/>
              </a:xfrm>
              <a:custGeom>
                <a:avLst/>
                <a:gdLst>
                  <a:gd name="T0" fmla="*/ 0 w 83"/>
                  <a:gd name="T1" fmla="*/ 0 h 1"/>
                  <a:gd name="T2" fmla="*/ 83 w 83"/>
                  <a:gd name="T3" fmla="*/ 0 h 1"/>
                  <a:gd name="T4" fmla="*/ 0 60000 65536"/>
                  <a:gd name="T5" fmla="*/ 0 60000 65536"/>
                  <a:gd name="T6" fmla="*/ 0 w 83"/>
                  <a:gd name="T7" fmla="*/ 0 h 1"/>
                  <a:gd name="T8" fmla="*/ 83 w 83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3" h="1">
                    <a:moveTo>
                      <a:pt x="0" y="0"/>
                    </a:moveTo>
                    <a:lnTo>
                      <a:pt x="83" y="0"/>
                    </a:ln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9289" name="Line 93">
              <a:extLst>
                <a:ext uri="{FF2B5EF4-FFF2-40B4-BE49-F238E27FC236}">
                  <a16:creationId xmlns:a16="http://schemas.microsoft.com/office/drawing/2014/main" id="{BD2DC7C8-6970-48E1-B713-991DD8E101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6" y="3018"/>
              <a:ext cx="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90" name="Line 94">
              <a:extLst>
                <a:ext uri="{FF2B5EF4-FFF2-40B4-BE49-F238E27FC236}">
                  <a16:creationId xmlns:a16="http://schemas.microsoft.com/office/drawing/2014/main" id="{0DDD9B7B-7450-407A-963B-4C178FC673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1" y="3018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91" name="Text Box 95">
              <a:extLst>
                <a:ext uri="{FF2B5EF4-FFF2-40B4-BE49-F238E27FC236}">
                  <a16:creationId xmlns:a16="http://schemas.microsoft.com/office/drawing/2014/main" id="{21BC31ED-D77B-4CE0-B8A0-9C247F7F5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7" y="2948"/>
              <a:ext cx="109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9292" name="Text Box 96">
              <a:extLst>
                <a:ext uri="{FF2B5EF4-FFF2-40B4-BE49-F238E27FC236}">
                  <a16:creationId xmlns:a16="http://schemas.microsoft.com/office/drawing/2014/main" id="{000D7165-0218-4990-BE93-196E94C1A4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79" y="2959"/>
              <a:ext cx="11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293" name="Text Box 97">
              <a:extLst>
                <a:ext uri="{FF2B5EF4-FFF2-40B4-BE49-F238E27FC236}">
                  <a16:creationId xmlns:a16="http://schemas.microsoft.com/office/drawing/2014/main" id="{BDF685BE-C5E5-49A0-BCC1-A68B96EBDA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7" y="2482"/>
              <a:ext cx="129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294" name="Text Box 98">
              <a:extLst>
                <a:ext uri="{FF2B5EF4-FFF2-40B4-BE49-F238E27FC236}">
                  <a16:creationId xmlns:a16="http://schemas.microsoft.com/office/drawing/2014/main" id="{9C11B855-8E94-4D68-9F57-A36DD78E81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4" y="2659"/>
              <a:ext cx="167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295" name="Text Box 128">
              <a:extLst>
                <a:ext uri="{FF2B5EF4-FFF2-40B4-BE49-F238E27FC236}">
                  <a16:creationId xmlns:a16="http://schemas.microsoft.com/office/drawing/2014/main" id="{16B42154-6560-436C-9111-4E444FA196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1" y="3319"/>
              <a:ext cx="51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NOR gate</a:t>
              </a:r>
              <a:endParaRPr lang="en-US" altLang="en-US" sz="900" b="1">
                <a:solidFill>
                  <a:srgbClr val="000000"/>
                </a:solidFill>
              </a:endParaRPr>
            </a:p>
          </p:txBody>
        </p:sp>
        <p:sp>
          <p:nvSpPr>
            <p:cNvPr id="9296" name="Text Box 158">
              <a:extLst>
                <a:ext uri="{FF2B5EF4-FFF2-40B4-BE49-F238E27FC236}">
                  <a16:creationId xmlns:a16="http://schemas.microsoft.com/office/drawing/2014/main" id="{7DDDCB77-5909-4C2F-B2DB-25F79B0D96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5" y="3179"/>
              <a:ext cx="16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0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</p:grpSp>
      <p:grpSp>
        <p:nvGrpSpPr>
          <p:cNvPr id="9224" name="Group 202">
            <a:extLst>
              <a:ext uri="{FF2B5EF4-FFF2-40B4-BE49-F238E27FC236}">
                <a16:creationId xmlns:a16="http://schemas.microsoft.com/office/drawing/2014/main" id="{83B38CD3-5237-4BBA-9665-1CCA69954E36}"/>
              </a:ext>
            </a:extLst>
          </p:cNvPr>
          <p:cNvGrpSpPr>
            <a:grpSpLocks/>
          </p:cNvGrpSpPr>
          <p:nvPr/>
        </p:nvGrpSpPr>
        <p:grpSpPr bwMode="auto">
          <a:xfrm>
            <a:off x="6418263" y="1738314"/>
            <a:ext cx="1579562" cy="1169987"/>
            <a:chOff x="3083" y="1095"/>
            <a:chExt cx="995" cy="737"/>
          </a:xfrm>
        </p:grpSpPr>
        <p:sp>
          <p:nvSpPr>
            <p:cNvPr id="9240" name="Line 166">
              <a:extLst>
                <a:ext uri="{FF2B5EF4-FFF2-40B4-BE49-F238E27FC236}">
                  <a16:creationId xmlns:a16="http://schemas.microsoft.com/office/drawing/2014/main" id="{16707851-5267-4D46-9165-B0E7A71CE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2" y="1337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41" name="Line 167">
              <a:extLst>
                <a:ext uri="{FF2B5EF4-FFF2-40B4-BE49-F238E27FC236}">
                  <a16:creationId xmlns:a16="http://schemas.microsoft.com/office/drawing/2014/main" id="{0DE7CF56-9A00-4EDB-AF4A-0BFB146666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1" y="1337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42" name="Line 168">
              <a:extLst>
                <a:ext uri="{FF2B5EF4-FFF2-40B4-BE49-F238E27FC236}">
                  <a16:creationId xmlns:a16="http://schemas.microsoft.com/office/drawing/2014/main" id="{B509EEEA-3EF7-4294-A431-1DD1FE14B4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1" y="1337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43" name="Line 169">
              <a:extLst>
                <a:ext uri="{FF2B5EF4-FFF2-40B4-BE49-F238E27FC236}">
                  <a16:creationId xmlns:a16="http://schemas.microsoft.com/office/drawing/2014/main" id="{FAB58617-6F40-469E-829A-8C478668F2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1" y="1453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44" name="Freeform 170">
              <a:extLst>
                <a:ext uri="{FF2B5EF4-FFF2-40B4-BE49-F238E27FC236}">
                  <a16:creationId xmlns:a16="http://schemas.microsoft.com/office/drawing/2014/main" id="{7BE6024A-24B4-46B4-B4F4-5D6778F72E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1454"/>
              <a:ext cx="1" cy="132"/>
            </a:xfrm>
            <a:custGeom>
              <a:avLst/>
              <a:gdLst>
                <a:gd name="T0" fmla="*/ 0 w 1"/>
                <a:gd name="T1" fmla="*/ 132 h 132"/>
                <a:gd name="T2" fmla="*/ 1 w 1"/>
                <a:gd name="T3" fmla="*/ 0 h 132"/>
                <a:gd name="T4" fmla="*/ 0 60000 65536"/>
                <a:gd name="T5" fmla="*/ 0 60000 65536"/>
                <a:gd name="T6" fmla="*/ 0 w 1"/>
                <a:gd name="T7" fmla="*/ 0 h 132"/>
                <a:gd name="T8" fmla="*/ 1 w 1"/>
                <a:gd name="T9" fmla="*/ 132 h 1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2">
                  <a:moveTo>
                    <a:pt x="0" y="132"/>
                  </a:moveTo>
                  <a:lnTo>
                    <a:pt x="1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245" name="Line 171">
              <a:extLst>
                <a:ext uri="{FF2B5EF4-FFF2-40B4-BE49-F238E27FC236}">
                  <a16:creationId xmlns:a16="http://schemas.microsoft.com/office/drawing/2014/main" id="{4E0F14D0-37BB-4024-AD40-4A3804D00F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7" y="1395"/>
              <a:ext cx="11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46" name="Freeform 172">
              <a:extLst>
                <a:ext uri="{FF2B5EF4-FFF2-40B4-BE49-F238E27FC236}">
                  <a16:creationId xmlns:a16="http://schemas.microsoft.com/office/drawing/2014/main" id="{33C7A053-7D26-42B8-8C08-6A2CABA757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1187"/>
              <a:ext cx="1" cy="149"/>
            </a:xfrm>
            <a:custGeom>
              <a:avLst/>
              <a:gdLst>
                <a:gd name="T0" fmla="*/ 0 w 1"/>
                <a:gd name="T1" fmla="*/ 149 h 149"/>
                <a:gd name="T2" fmla="*/ 0 w 1"/>
                <a:gd name="T3" fmla="*/ 0 h 149"/>
                <a:gd name="T4" fmla="*/ 0 60000 65536"/>
                <a:gd name="T5" fmla="*/ 0 60000 65536"/>
                <a:gd name="T6" fmla="*/ 0 w 1"/>
                <a:gd name="T7" fmla="*/ 0 h 149"/>
                <a:gd name="T8" fmla="*/ 1 w 1"/>
                <a:gd name="T9" fmla="*/ 149 h 14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49">
                  <a:moveTo>
                    <a:pt x="0" y="149"/>
                  </a:moveTo>
                  <a:lnTo>
                    <a:pt x="0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247" name="Text Box 173">
              <a:extLst>
                <a:ext uri="{FF2B5EF4-FFF2-40B4-BE49-F238E27FC236}">
                  <a16:creationId xmlns:a16="http://schemas.microsoft.com/office/drawing/2014/main" id="{DDEFC84C-2595-4176-8228-A8E82B577A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3" y="1268"/>
              <a:ext cx="203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gate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248" name="Text Box 174">
              <a:extLst>
                <a:ext uri="{FF2B5EF4-FFF2-40B4-BE49-F238E27FC236}">
                  <a16:creationId xmlns:a16="http://schemas.microsoft.com/office/drawing/2014/main" id="{2F67F539-B4D8-4A7D-B1D2-799543DBFA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0" y="1095"/>
              <a:ext cx="32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source</a:t>
              </a:r>
            </a:p>
          </p:txBody>
        </p:sp>
        <p:sp>
          <p:nvSpPr>
            <p:cNvPr id="9249" name="Text Box 175">
              <a:extLst>
                <a:ext uri="{FF2B5EF4-FFF2-40B4-BE49-F238E27FC236}">
                  <a16:creationId xmlns:a16="http://schemas.microsoft.com/office/drawing/2014/main" id="{70773337-4D5B-4DA5-8B41-24E789CE0C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0" y="1511"/>
              <a:ext cx="30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drain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250" name="Text Box 176">
              <a:extLst>
                <a:ext uri="{FF2B5EF4-FFF2-40B4-BE49-F238E27FC236}">
                  <a16:creationId xmlns:a16="http://schemas.microsoft.com/office/drawing/2014/main" id="{FF014D29-02E7-491A-8A15-4A000A511A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7" y="1686"/>
              <a:ext cx="372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nMOS</a:t>
              </a:r>
              <a:endParaRPr lang="en-US" alt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9251" name="Freeform 177">
              <a:extLst>
                <a:ext uri="{FF2B5EF4-FFF2-40B4-BE49-F238E27FC236}">
                  <a16:creationId xmlns:a16="http://schemas.microsoft.com/office/drawing/2014/main" id="{13990DEF-D060-4695-A13C-AD4D78EC3C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3" y="1218"/>
              <a:ext cx="2" cy="293"/>
            </a:xfrm>
            <a:custGeom>
              <a:avLst/>
              <a:gdLst>
                <a:gd name="T0" fmla="*/ 0 w 2"/>
                <a:gd name="T1" fmla="*/ 0 h 293"/>
                <a:gd name="T2" fmla="*/ 2 w 2"/>
                <a:gd name="T3" fmla="*/ 293 h 293"/>
                <a:gd name="T4" fmla="*/ 0 60000 65536"/>
                <a:gd name="T5" fmla="*/ 0 60000 65536"/>
                <a:gd name="T6" fmla="*/ 0 w 2"/>
                <a:gd name="T7" fmla="*/ 0 h 293"/>
                <a:gd name="T8" fmla="*/ 2 w 2"/>
                <a:gd name="T9" fmla="*/ 293 h 2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293">
                  <a:moveTo>
                    <a:pt x="0" y="0"/>
                  </a:moveTo>
                  <a:lnTo>
                    <a:pt x="2" y="293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252" name="Text Box 178">
              <a:extLst>
                <a:ext uri="{FF2B5EF4-FFF2-40B4-BE49-F238E27FC236}">
                  <a16:creationId xmlns:a16="http://schemas.microsoft.com/office/drawing/2014/main" id="{3D7C5CC6-B793-4CFC-AA9D-2AECF3917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8" y="1269"/>
              <a:ext cx="48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sm" len="med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Conducts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if gate=1</a:t>
              </a:r>
            </a:p>
          </p:txBody>
        </p:sp>
      </p:grpSp>
      <p:grpSp>
        <p:nvGrpSpPr>
          <p:cNvPr id="9225" name="Group 195">
            <a:extLst>
              <a:ext uri="{FF2B5EF4-FFF2-40B4-BE49-F238E27FC236}">
                <a16:creationId xmlns:a16="http://schemas.microsoft.com/office/drawing/2014/main" id="{5ACA70FB-F29C-4A5B-A8D1-E674B85E26AD}"/>
              </a:ext>
            </a:extLst>
          </p:cNvPr>
          <p:cNvGrpSpPr>
            <a:grpSpLocks/>
          </p:cNvGrpSpPr>
          <p:nvPr/>
        </p:nvGrpSpPr>
        <p:grpSpPr bwMode="auto">
          <a:xfrm>
            <a:off x="8004176" y="1717675"/>
            <a:ext cx="1641475" cy="1169988"/>
            <a:chOff x="4126" y="1082"/>
            <a:chExt cx="1034" cy="737"/>
          </a:xfrm>
        </p:grpSpPr>
        <p:sp>
          <p:nvSpPr>
            <p:cNvPr id="9226" name="Line 180">
              <a:extLst>
                <a:ext uri="{FF2B5EF4-FFF2-40B4-BE49-F238E27FC236}">
                  <a16:creationId xmlns:a16="http://schemas.microsoft.com/office/drawing/2014/main" id="{44BC3F2A-B661-44A5-8847-4FC7753373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4" y="1324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27" name="Line 181">
              <a:extLst>
                <a:ext uri="{FF2B5EF4-FFF2-40B4-BE49-F238E27FC236}">
                  <a16:creationId xmlns:a16="http://schemas.microsoft.com/office/drawing/2014/main" id="{D10AD78D-E1D9-414A-9E4E-66921C0AD7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3" y="1324"/>
              <a:ext cx="0" cy="1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28" name="Line 182">
              <a:extLst>
                <a:ext uri="{FF2B5EF4-FFF2-40B4-BE49-F238E27FC236}">
                  <a16:creationId xmlns:a16="http://schemas.microsoft.com/office/drawing/2014/main" id="{5A195E84-8CA4-4AF5-8C95-8FDA7AFAD1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3" y="1324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29" name="Line 183">
              <a:extLst>
                <a:ext uri="{FF2B5EF4-FFF2-40B4-BE49-F238E27FC236}">
                  <a16:creationId xmlns:a16="http://schemas.microsoft.com/office/drawing/2014/main" id="{A214B346-EC8A-4070-B9AC-2233552C7A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3" y="1440"/>
              <a:ext cx="5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30" name="Freeform 184">
              <a:extLst>
                <a:ext uri="{FF2B5EF4-FFF2-40B4-BE49-F238E27FC236}">
                  <a16:creationId xmlns:a16="http://schemas.microsoft.com/office/drawing/2014/main" id="{9EE3EF9C-17D7-4738-9675-8ED8AC252C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2" y="1441"/>
              <a:ext cx="1" cy="140"/>
            </a:xfrm>
            <a:custGeom>
              <a:avLst/>
              <a:gdLst>
                <a:gd name="T0" fmla="*/ 1 w 1"/>
                <a:gd name="T1" fmla="*/ 140 h 140"/>
                <a:gd name="T2" fmla="*/ 0 w 1"/>
                <a:gd name="T3" fmla="*/ 0 h 140"/>
                <a:gd name="T4" fmla="*/ 0 60000 65536"/>
                <a:gd name="T5" fmla="*/ 0 60000 65536"/>
                <a:gd name="T6" fmla="*/ 0 w 1"/>
                <a:gd name="T7" fmla="*/ 0 h 140"/>
                <a:gd name="T8" fmla="*/ 1 w 1"/>
                <a:gd name="T9" fmla="*/ 140 h 1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40">
                  <a:moveTo>
                    <a:pt x="1" y="140"/>
                  </a:moveTo>
                  <a:lnTo>
                    <a:pt x="0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231" name="Line 185">
              <a:extLst>
                <a:ext uri="{FF2B5EF4-FFF2-40B4-BE49-F238E27FC236}">
                  <a16:creationId xmlns:a16="http://schemas.microsoft.com/office/drawing/2014/main" id="{81A806A9-863B-46B5-BAB2-163DFA388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3" y="1382"/>
              <a:ext cx="11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9232" name="Freeform 186">
              <a:extLst>
                <a:ext uri="{FF2B5EF4-FFF2-40B4-BE49-F238E27FC236}">
                  <a16:creationId xmlns:a16="http://schemas.microsoft.com/office/drawing/2014/main" id="{CC1442E2-DFFF-4339-A752-32F716CE3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1" y="1177"/>
              <a:ext cx="1" cy="149"/>
            </a:xfrm>
            <a:custGeom>
              <a:avLst/>
              <a:gdLst>
                <a:gd name="T0" fmla="*/ 0 w 1"/>
                <a:gd name="T1" fmla="*/ 149 h 149"/>
                <a:gd name="T2" fmla="*/ 0 w 1"/>
                <a:gd name="T3" fmla="*/ 0 h 149"/>
                <a:gd name="T4" fmla="*/ 0 60000 65536"/>
                <a:gd name="T5" fmla="*/ 0 60000 65536"/>
                <a:gd name="T6" fmla="*/ 0 w 1"/>
                <a:gd name="T7" fmla="*/ 0 h 149"/>
                <a:gd name="T8" fmla="*/ 1 w 1"/>
                <a:gd name="T9" fmla="*/ 149 h 14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49">
                  <a:moveTo>
                    <a:pt x="0" y="149"/>
                  </a:moveTo>
                  <a:lnTo>
                    <a:pt x="0" y="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233" name="Text Box 187">
              <a:extLst>
                <a:ext uri="{FF2B5EF4-FFF2-40B4-BE49-F238E27FC236}">
                  <a16:creationId xmlns:a16="http://schemas.microsoft.com/office/drawing/2014/main" id="{416632B1-9583-45FC-B853-4739954515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6" y="1255"/>
              <a:ext cx="203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gate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234" name="Text Box 188">
              <a:extLst>
                <a:ext uri="{FF2B5EF4-FFF2-40B4-BE49-F238E27FC236}">
                  <a16:creationId xmlns:a16="http://schemas.microsoft.com/office/drawing/2014/main" id="{5F93AFE8-33DC-446F-BF1C-2F16193863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2" y="1082"/>
              <a:ext cx="32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source</a:t>
              </a:r>
            </a:p>
          </p:txBody>
        </p:sp>
        <p:sp>
          <p:nvSpPr>
            <p:cNvPr id="9235" name="Text Box 189">
              <a:extLst>
                <a:ext uri="{FF2B5EF4-FFF2-40B4-BE49-F238E27FC236}">
                  <a16:creationId xmlns:a16="http://schemas.microsoft.com/office/drawing/2014/main" id="{CB89E509-D010-4CB3-8006-54F40EEBEE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2" y="1498"/>
              <a:ext cx="30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drain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9236" name="Text Box 190">
              <a:extLst>
                <a:ext uri="{FF2B5EF4-FFF2-40B4-BE49-F238E27FC236}">
                  <a16:creationId xmlns:a16="http://schemas.microsoft.com/office/drawing/2014/main" id="{95F294D7-2110-4C3E-99FB-366090DB46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9" y="1673"/>
              <a:ext cx="372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</a:rPr>
                <a:t>pMOS</a:t>
              </a:r>
              <a:endParaRPr lang="en-US" alt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9237" name="Freeform 191">
              <a:extLst>
                <a:ext uri="{FF2B5EF4-FFF2-40B4-BE49-F238E27FC236}">
                  <a16:creationId xmlns:a16="http://schemas.microsoft.com/office/drawing/2014/main" id="{7FF4A050-0D1A-4D54-BBEF-462584C31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7" y="1200"/>
              <a:ext cx="1" cy="298"/>
            </a:xfrm>
            <a:custGeom>
              <a:avLst/>
              <a:gdLst>
                <a:gd name="T0" fmla="*/ 1 w 1"/>
                <a:gd name="T1" fmla="*/ 0 h 298"/>
                <a:gd name="T2" fmla="*/ 0 w 1"/>
                <a:gd name="T3" fmla="*/ 298 h 298"/>
                <a:gd name="T4" fmla="*/ 0 60000 65536"/>
                <a:gd name="T5" fmla="*/ 0 60000 65536"/>
                <a:gd name="T6" fmla="*/ 0 w 1"/>
                <a:gd name="T7" fmla="*/ 0 h 298"/>
                <a:gd name="T8" fmla="*/ 1 w 1"/>
                <a:gd name="T9" fmla="*/ 298 h 29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8">
                  <a:moveTo>
                    <a:pt x="1" y="0"/>
                  </a:moveTo>
                  <a:lnTo>
                    <a:pt x="0" y="298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9238" name="Text Box 192">
              <a:extLst>
                <a:ext uri="{FF2B5EF4-FFF2-40B4-BE49-F238E27FC236}">
                  <a16:creationId xmlns:a16="http://schemas.microsoft.com/office/drawing/2014/main" id="{AFB073FE-3CCD-4B24-8534-40464BB46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0" y="1256"/>
              <a:ext cx="48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sm" len="med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Conducts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if gate=0</a:t>
              </a:r>
            </a:p>
          </p:txBody>
        </p:sp>
        <p:sp>
          <p:nvSpPr>
            <p:cNvPr id="9239" name="Oval 194">
              <a:extLst>
                <a:ext uri="{FF2B5EF4-FFF2-40B4-BE49-F238E27FC236}">
                  <a16:creationId xmlns:a16="http://schemas.microsoft.com/office/drawing/2014/main" id="{8DE065DF-D325-406E-947C-47D2FB05D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356"/>
              <a:ext cx="58" cy="58"/>
            </a:xfrm>
            <a:prstGeom prst="ellips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B312FF5C-9CE5-4A23-9B91-E4A681E370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03CCFCB0-6155-458A-A19F-498AE2DDF71A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5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860F6779-1317-46C1-B533-FDB40ECF02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logic gates</a:t>
            </a:r>
          </a:p>
        </p:txBody>
      </p:sp>
      <p:sp>
        <p:nvSpPr>
          <p:cNvPr id="10244" name="Text Box 5">
            <a:extLst>
              <a:ext uri="{FF2B5EF4-FFF2-40B4-BE49-F238E27FC236}">
                <a16:creationId xmlns:a16="http://schemas.microsoft.com/office/drawing/2014/main" id="{11E86479-55E9-46FB-B4AE-E450F33B8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6551" y="2686051"/>
            <a:ext cx="741363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F = x 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AND</a:t>
            </a:r>
          </a:p>
        </p:txBody>
      </p:sp>
      <p:sp>
        <p:nvSpPr>
          <p:cNvPr id="10245" name="Text Box 7">
            <a:extLst>
              <a:ext uri="{FF2B5EF4-FFF2-40B4-BE49-F238E27FC236}">
                <a16:creationId xmlns:a16="http://schemas.microsoft.com/office/drawing/2014/main" id="{35D8EF1E-185F-4361-BD5D-EF1C11575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9238" y="4643439"/>
            <a:ext cx="7493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F = (x y)’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NAND</a:t>
            </a:r>
          </a:p>
        </p:txBody>
      </p:sp>
      <p:sp>
        <p:nvSpPr>
          <p:cNvPr id="10246" name="Text Box 9">
            <a:extLst>
              <a:ext uri="{FF2B5EF4-FFF2-40B4-BE49-F238E27FC236}">
                <a16:creationId xmlns:a16="http://schemas.microsoft.com/office/drawing/2014/main" id="{3F2E2888-E948-4DD2-9679-A1407C615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2488" y="2686051"/>
            <a:ext cx="779462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F = x 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</a:t>
            </a:r>
            <a:r>
              <a:rPr lang="en-US" altLang="en-US">
                <a:solidFill>
                  <a:srgbClr val="000000"/>
                </a:solidFill>
              </a:rPr>
              <a:t> 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XOR</a:t>
            </a:r>
          </a:p>
        </p:txBody>
      </p:sp>
      <p:sp>
        <p:nvSpPr>
          <p:cNvPr id="10247" name="Text Box 12">
            <a:extLst>
              <a:ext uri="{FF2B5EF4-FFF2-40B4-BE49-F238E27FC236}">
                <a16:creationId xmlns:a16="http://schemas.microsoft.com/office/drawing/2014/main" id="{C180C7F8-3F58-4799-BFF0-17E0657C0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6951" y="2686050"/>
            <a:ext cx="614363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F = x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Driver</a:t>
            </a:r>
          </a:p>
        </p:txBody>
      </p:sp>
      <p:sp>
        <p:nvSpPr>
          <p:cNvPr id="10248" name="Text Box 14">
            <a:extLst>
              <a:ext uri="{FF2B5EF4-FFF2-40B4-BE49-F238E27FC236}">
                <a16:creationId xmlns:a16="http://schemas.microsoft.com/office/drawing/2014/main" id="{F9ED2ED9-A1EF-4078-A4BC-50122C009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9138" y="4643438"/>
            <a:ext cx="7540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F = x’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Inverter</a:t>
            </a:r>
          </a:p>
        </p:txBody>
      </p:sp>
      <p:grpSp>
        <p:nvGrpSpPr>
          <p:cNvPr id="10249" name="Group 481">
            <a:extLst>
              <a:ext uri="{FF2B5EF4-FFF2-40B4-BE49-F238E27FC236}">
                <a16:creationId xmlns:a16="http://schemas.microsoft.com/office/drawing/2014/main" id="{8E20309F-2276-48DA-8FF5-10E8B1A965A2}"/>
              </a:ext>
            </a:extLst>
          </p:cNvPr>
          <p:cNvGrpSpPr>
            <a:grpSpLocks/>
          </p:cNvGrpSpPr>
          <p:nvPr/>
        </p:nvGrpSpPr>
        <p:grpSpPr bwMode="auto">
          <a:xfrm>
            <a:off x="2139950" y="3937000"/>
            <a:ext cx="865188" cy="293688"/>
            <a:chOff x="171" y="2630"/>
            <a:chExt cx="545" cy="185"/>
          </a:xfrm>
        </p:grpSpPr>
        <p:sp>
          <p:nvSpPr>
            <p:cNvPr id="10484" name="Text Box 16">
              <a:extLst>
                <a:ext uri="{FF2B5EF4-FFF2-40B4-BE49-F238E27FC236}">
                  <a16:creationId xmlns:a16="http://schemas.microsoft.com/office/drawing/2014/main" id="{7187F799-8E1D-4B8F-BC25-AC23B9924E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" y="2653"/>
              <a:ext cx="75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85" name="AutoShape 17">
              <a:extLst>
                <a:ext uri="{FF2B5EF4-FFF2-40B4-BE49-F238E27FC236}">
                  <a16:creationId xmlns:a16="http://schemas.microsoft.com/office/drawing/2014/main" id="{C97727DB-155C-405B-9109-E6EF7D2292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13" y="2648"/>
              <a:ext cx="185" cy="15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86" name="Freeform 18">
              <a:extLst>
                <a:ext uri="{FF2B5EF4-FFF2-40B4-BE49-F238E27FC236}">
                  <a16:creationId xmlns:a16="http://schemas.microsoft.com/office/drawing/2014/main" id="{1763DC78-0A8F-4377-BFF6-02A9FD55EA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" y="2718"/>
              <a:ext cx="60" cy="3"/>
            </a:xfrm>
            <a:custGeom>
              <a:avLst/>
              <a:gdLst>
                <a:gd name="T0" fmla="*/ 60 w 60"/>
                <a:gd name="T1" fmla="*/ 3 h 3"/>
                <a:gd name="T2" fmla="*/ 0 w 60"/>
                <a:gd name="T3" fmla="*/ 0 h 3"/>
                <a:gd name="T4" fmla="*/ 0 60000 65536"/>
                <a:gd name="T5" fmla="*/ 0 60000 65536"/>
                <a:gd name="T6" fmla="*/ 0 w 60"/>
                <a:gd name="T7" fmla="*/ 0 h 3"/>
                <a:gd name="T8" fmla="*/ 60 w 6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0" h="3">
                  <a:moveTo>
                    <a:pt x="60" y="3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87" name="Line 19">
              <a:extLst>
                <a:ext uri="{FF2B5EF4-FFF2-40B4-BE49-F238E27FC236}">
                  <a16:creationId xmlns:a16="http://schemas.microsoft.com/office/drawing/2014/main" id="{2FB1C77B-4980-41BE-B0D5-A2E35D2F34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7" y="2723"/>
              <a:ext cx="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0488" name="Oval 20">
              <a:extLst>
                <a:ext uri="{FF2B5EF4-FFF2-40B4-BE49-F238E27FC236}">
                  <a16:creationId xmlns:a16="http://schemas.microsoft.com/office/drawing/2014/main" id="{1F3E9744-D3CC-4DA2-85C2-19F87E25C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" y="2695"/>
              <a:ext cx="38" cy="4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89" name="Text Box 21">
              <a:extLst>
                <a:ext uri="{FF2B5EF4-FFF2-40B4-BE49-F238E27FC236}">
                  <a16:creationId xmlns:a16="http://schemas.microsoft.com/office/drawing/2014/main" id="{B99BCEF9-B01C-4620-983F-A70D40F2E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" y="2660"/>
              <a:ext cx="7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</p:grpSp>
      <p:sp>
        <p:nvSpPr>
          <p:cNvPr id="10250" name="Text Box 23">
            <a:extLst>
              <a:ext uri="{FF2B5EF4-FFF2-40B4-BE49-F238E27FC236}">
                <a16:creationId xmlns:a16="http://schemas.microsoft.com/office/drawing/2014/main" id="{0D075457-EAED-4730-A78E-22104D21D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2851" y="2686051"/>
            <a:ext cx="79057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F = x + 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OR</a:t>
            </a:r>
          </a:p>
        </p:txBody>
      </p:sp>
      <p:sp>
        <p:nvSpPr>
          <p:cNvPr id="10251" name="Text Box 25">
            <a:extLst>
              <a:ext uri="{FF2B5EF4-FFF2-40B4-BE49-F238E27FC236}">
                <a16:creationId xmlns:a16="http://schemas.microsoft.com/office/drawing/2014/main" id="{FD984125-E99F-42CD-A4D3-DF41B4004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75" y="4643438"/>
            <a:ext cx="8509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F = (x+y)’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NOR</a:t>
            </a:r>
          </a:p>
        </p:txBody>
      </p:sp>
      <p:grpSp>
        <p:nvGrpSpPr>
          <p:cNvPr id="10252" name="Group 467">
            <a:extLst>
              <a:ext uri="{FF2B5EF4-FFF2-40B4-BE49-F238E27FC236}">
                <a16:creationId xmlns:a16="http://schemas.microsoft.com/office/drawing/2014/main" id="{70F13946-563C-4AC8-A041-ACC980466A49}"/>
              </a:ext>
            </a:extLst>
          </p:cNvPr>
          <p:cNvGrpSpPr>
            <a:grpSpLocks/>
          </p:cNvGrpSpPr>
          <p:nvPr/>
        </p:nvGrpSpPr>
        <p:grpSpPr bwMode="auto">
          <a:xfrm>
            <a:off x="1965326" y="1901825"/>
            <a:ext cx="1039813" cy="311150"/>
            <a:chOff x="278" y="1289"/>
            <a:chExt cx="655" cy="196"/>
          </a:xfrm>
        </p:grpSpPr>
        <p:sp>
          <p:nvSpPr>
            <p:cNvPr id="10479" name="Freeform 27">
              <a:extLst>
                <a:ext uri="{FF2B5EF4-FFF2-40B4-BE49-F238E27FC236}">
                  <a16:creationId xmlns:a16="http://schemas.microsoft.com/office/drawing/2014/main" id="{E58342F2-17ED-404F-AA13-15D5F057EBC2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" y="1374"/>
              <a:ext cx="84" cy="3"/>
            </a:xfrm>
            <a:custGeom>
              <a:avLst/>
              <a:gdLst>
                <a:gd name="T0" fmla="*/ 84 w 84"/>
                <a:gd name="T1" fmla="*/ 0 h 3"/>
                <a:gd name="T2" fmla="*/ 0 w 84"/>
                <a:gd name="T3" fmla="*/ 3 h 3"/>
                <a:gd name="T4" fmla="*/ 0 60000 65536"/>
                <a:gd name="T5" fmla="*/ 0 60000 65536"/>
                <a:gd name="T6" fmla="*/ 0 w 84"/>
                <a:gd name="T7" fmla="*/ 0 h 3"/>
                <a:gd name="T8" fmla="*/ 84 w 84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4" h="3">
                  <a:moveTo>
                    <a:pt x="84" y="0"/>
                  </a:moveTo>
                  <a:lnTo>
                    <a:pt x="0" y="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80" name="Text Box 28">
              <a:extLst>
                <a:ext uri="{FF2B5EF4-FFF2-40B4-BE49-F238E27FC236}">
                  <a16:creationId xmlns:a16="http://schemas.microsoft.com/office/drawing/2014/main" id="{30F3D0AB-EE31-43F2-AB06-5B577F963C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" y="1297"/>
              <a:ext cx="123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81" name="AutoShape 29">
              <a:extLst>
                <a:ext uri="{FF2B5EF4-FFF2-40B4-BE49-F238E27FC236}">
                  <a16:creationId xmlns:a16="http://schemas.microsoft.com/office/drawing/2014/main" id="{34F5771F-1750-4110-B350-4D863404A65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524" y="1289"/>
              <a:ext cx="173" cy="17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82" name="Freeform 30">
              <a:extLst>
                <a:ext uri="{FF2B5EF4-FFF2-40B4-BE49-F238E27FC236}">
                  <a16:creationId xmlns:a16="http://schemas.microsoft.com/office/drawing/2014/main" id="{DE59C6B7-6E03-4062-A834-FDD9B1EF6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" y="1373"/>
              <a:ext cx="118" cy="2"/>
            </a:xfrm>
            <a:custGeom>
              <a:avLst/>
              <a:gdLst>
                <a:gd name="T0" fmla="*/ 118 w 118"/>
                <a:gd name="T1" fmla="*/ 0 h 2"/>
                <a:gd name="T2" fmla="*/ 0 w 118"/>
                <a:gd name="T3" fmla="*/ 2 h 2"/>
                <a:gd name="T4" fmla="*/ 0 60000 65536"/>
                <a:gd name="T5" fmla="*/ 0 60000 65536"/>
                <a:gd name="T6" fmla="*/ 0 w 118"/>
                <a:gd name="T7" fmla="*/ 0 h 2"/>
                <a:gd name="T8" fmla="*/ 118 w 118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8" h="2">
                  <a:moveTo>
                    <a:pt x="118" y="0"/>
                  </a:moveTo>
                  <a:lnTo>
                    <a:pt x="0" y="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83" name="Text Box 31">
              <a:extLst>
                <a:ext uri="{FF2B5EF4-FFF2-40B4-BE49-F238E27FC236}">
                  <a16:creationId xmlns:a16="http://schemas.microsoft.com/office/drawing/2014/main" id="{94BA22EF-3148-4A0B-9FFE-B91FEF6D0B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6" y="1310"/>
              <a:ext cx="147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</a:t>
              </a:r>
            </a:p>
          </p:txBody>
        </p:sp>
      </p:grpSp>
      <p:grpSp>
        <p:nvGrpSpPr>
          <p:cNvPr id="10253" name="Group 482">
            <a:extLst>
              <a:ext uri="{FF2B5EF4-FFF2-40B4-BE49-F238E27FC236}">
                <a16:creationId xmlns:a16="http://schemas.microsoft.com/office/drawing/2014/main" id="{C0927B91-9AC7-49C2-9D38-689DDA2EF51A}"/>
              </a:ext>
            </a:extLst>
          </p:cNvPr>
          <p:cNvGrpSpPr>
            <a:grpSpLocks/>
          </p:cNvGrpSpPr>
          <p:nvPr/>
        </p:nvGrpSpPr>
        <p:grpSpPr bwMode="auto">
          <a:xfrm>
            <a:off x="4106864" y="3937001"/>
            <a:ext cx="954087" cy="519113"/>
            <a:chOff x="1527" y="2560"/>
            <a:chExt cx="601" cy="327"/>
          </a:xfrm>
        </p:grpSpPr>
        <p:sp>
          <p:nvSpPr>
            <p:cNvPr id="10471" name="Text Box 33">
              <a:extLst>
                <a:ext uri="{FF2B5EF4-FFF2-40B4-BE49-F238E27FC236}">
                  <a16:creationId xmlns:a16="http://schemas.microsoft.com/office/drawing/2014/main" id="{04C7B572-D2E4-41EF-80B2-6E997180BF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8" y="2560"/>
              <a:ext cx="8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72" name="Text Box 34">
              <a:extLst>
                <a:ext uri="{FF2B5EF4-FFF2-40B4-BE49-F238E27FC236}">
                  <a16:creationId xmlns:a16="http://schemas.microsoft.com/office/drawing/2014/main" id="{A7EA3C2D-98AF-48B2-8ECB-79D1ADE453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7" y="2733"/>
              <a:ext cx="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73" name="Line 35">
              <a:extLst>
                <a:ext uri="{FF2B5EF4-FFF2-40B4-BE49-F238E27FC236}">
                  <a16:creationId xmlns:a16="http://schemas.microsoft.com/office/drawing/2014/main" id="{FB57AF6E-8DEA-4EDB-939B-B53190ACCB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5" y="2725"/>
              <a:ext cx="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0474" name="AutoShape 36">
              <a:extLst>
                <a:ext uri="{FF2B5EF4-FFF2-40B4-BE49-F238E27FC236}">
                  <a16:creationId xmlns:a16="http://schemas.microsoft.com/office/drawing/2014/main" id="{5BF32925-0DAF-467F-9D80-7E9594F53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1" y="2595"/>
              <a:ext cx="253" cy="253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75" name="Line 37">
              <a:extLst>
                <a:ext uri="{FF2B5EF4-FFF2-40B4-BE49-F238E27FC236}">
                  <a16:creationId xmlns:a16="http://schemas.microsoft.com/office/drawing/2014/main" id="{201D9FA3-EDC2-4B49-AF67-4F51F52F3B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7" y="2637"/>
              <a:ext cx="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0476" name="Line 38">
              <a:extLst>
                <a:ext uri="{FF2B5EF4-FFF2-40B4-BE49-F238E27FC236}">
                  <a16:creationId xmlns:a16="http://schemas.microsoft.com/office/drawing/2014/main" id="{CCCA83E7-513C-46DD-9E83-6BCD636D96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7" y="2806"/>
              <a:ext cx="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0477" name="Text Box 39">
              <a:extLst>
                <a:ext uri="{FF2B5EF4-FFF2-40B4-BE49-F238E27FC236}">
                  <a16:creationId xmlns:a16="http://schemas.microsoft.com/office/drawing/2014/main" id="{8AAD2E4B-1BC1-48B6-B30B-2742DF01A4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9" y="2666"/>
              <a:ext cx="89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78" name="Oval 40">
              <a:extLst>
                <a:ext uri="{FF2B5EF4-FFF2-40B4-BE49-F238E27FC236}">
                  <a16:creationId xmlns:a16="http://schemas.microsoft.com/office/drawing/2014/main" id="{53BF278B-920D-4682-82DF-261F7ECBF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0" y="2701"/>
              <a:ext cx="42" cy="4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254" name="Group 155">
            <a:extLst>
              <a:ext uri="{FF2B5EF4-FFF2-40B4-BE49-F238E27FC236}">
                <a16:creationId xmlns:a16="http://schemas.microsoft.com/office/drawing/2014/main" id="{527D438D-C94C-4243-8C30-DAB503C0A1F8}"/>
              </a:ext>
            </a:extLst>
          </p:cNvPr>
          <p:cNvGrpSpPr>
            <a:grpSpLocks/>
          </p:cNvGrpSpPr>
          <p:nvPr/>
        </p:nvGrpSpPr>
        <p:grpSpPr bwMode="auto">
          <a:xfrm>
            <a:off x="3970339" y="1901825"/>
            <a:ext cx="1133475" cy="482600"/>
            <a:chOff x="1856" y="1427"/>
            <a:chExt cx="714" cy="304"/>
          </a:xfrm>
        </p:grpSpPr>
        <p:sp>
          <p:nvSpPr>
            <p:cNvPr id="10464" name="Text Box 42">
              <a:extLst>
                <a:ext uri="{FF2B5EF4-FFF2-40B4-BE49-F238E27FC236}">
                  <a16:creationId xmlns:a16="http://schemas.microsoft.com/office/drawing/2014/main" id="{134E1A38-9422-460C-BD80-E62261083A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2" y="1531"/>
              <a:ext cx="10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65" name="Line 43">
              <a:extLst>
                <a:ext uri="{FF2B5EF4-FFF2-40B4-BE49-F238E27FC236}">
                  <a16:creationId xmlns:a16="http://schemas.microsoft.com/office/drawing/2014/main" id="{5AD0A4E2-8425-4712-B61A-8FFCBAF61B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15" y="1585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0466" name="AutoShape 44">
              <a:extLst>
                <a:ext uri="{FF2B5EF4-FFF2-40B4-BE49-F238E27FC236}">
                  <a16:creationId xmlns:a16="http://schemas.microsoft.com/office/drawing/2014/main" id="{4BA35E84-F664-43D8-83F1-442AE6F8E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6" y="1451"/>
              <a:ext cx="257" cy="260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67" name="Line 45">
              <a:extLst>
                <a:ext uri="{FF2B5EF4-FFF2-40B4-BE49-F238E27FC236}">
                  <a16:creationId xmlns:a16="http://schemas.microsoft.com/office/drawing/2014/main" id="{4CDE447E-712A-4F60-B595-480DE77F38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0" y="1494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0468" name="Line 46">
              <a:extLst>
                <a:ext uri="{FF2B5EF4-FFF2-40B4-BE49-F238E27FC236}">
                  <a16:creationId xmlns:a16="http://schemas.microsoft.com/office/drawing/2014/main" id="{F10189F1-8A35-48DE-AF45-6813F3A525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0" y="1668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0469" name="Text Box 47">
              <a:extLst>
                <a:ext uri="{FF2B5EF4-FFF2-40B4-BE49-F238E27FC236}">
                  <a16:creationId xmlns:a16="http://schemas.microsoft.com/office/drawing/2014/main" id="{0E78496D-922C-4CB1-B8DD-9B7B7D2808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5" y="1427"/>
              <a:ext cx="95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70" name="Text Box 48">
              <a:extLst>
                <a:ext uri="{FF2B5EF4-FFF2-40B4-BE49-F238E27FC236}">
                  <a16:creationId xmlns:a16="http://schemas.microsoft.com/office/drawing/2014/main" id="{1EA792A3-91BC-4BFA-A8FC-FCB14B7F43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6" y="1591"/>
              <a:ext cx="9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</p:grpSp>
      <p:grpSp>
        <p:nvGrpSpPr>
          <p:cNvPr id="10255" name="Group 480">
            <a:extLst>
              <a:ext uri="{FF2B5EF4-FFF2-40B4-BE49-F238E27FC236}">
                <a16:creationId xmlns:a16="http://schemas.microsoft.com/office/drawing/2014/main" id="{4C1D015A-D7AA-451A-A2DB-B7FE45780C60}"/>
              </a:ext>
            </a:extLst>
          </p:cNvPr>
          <p:cNvGrpSpPr>
            <a:grpSpLocks/>
          </p:cNvGrpSpPr>
          <p:nvPr/>
        </p:nvGrpSpPr>
        <p:grpSpPr bwMode="auto">
          <a:xfrm>
            <a:off x="8420101" y="1901825"/>
            <a:ext cx="995363" cy="495300"/>
            <a:chOff x="4325" y="1230"/>
            <a:chExt cx="611" cy="285"/>
          </a:xfrm>
        </p:grpSpPr>
        <p:sp>
          <p:nvSpPr>
            <p:cNvPr id="10454" name="Freeform 60">
              <a:extLst>
                <a:ext uri="{FF2B5EF4-FFF2-40B4-BE49-F238E27FC236}">
                  <a16:creationId xmlns:a16="http://schemas.microsoft.com/office/drawing/2014/main" id="{61550CAF-428A-4137-974B-9FA436B9E7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2" y="1375"/>
              <a:ext cx="74" cy="2"/>
            </a:xfrm>
            <a:custGeom>
              <a:avLst/>
              <a:gdLst>
                <a:gd name="T0" fmla="*/ 74 w 74"/>
                <a:gd name="T1" fmla="*/ 0 h 2"/>
                <a:gd name="T2" fmla="*/ 0 w 74"/>
                <a:gd name="T3" fmla="*/ 2 h 2"/>
                <a:gd name="T4" fmla="*/ 0 60000 65536"/>
                <a:gd name="T5" fmla="*/ 0 60000 65536"/>
                <a:gd name="T6" fmla="*/ 0 w 74"/>
                <a:gd name="T7" fmla="*/ 0 h 2"/>
                <a:gd name="T8" fmla="*/ 74 w 7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4" h="2">
                  <a:moveTo>
                    <a:pt x="74" y="0"/>
                  </a:moveTo>
                  <a:lnTo>
                    <a:pt x="0" y="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55" name="Freeform 61">
              <a:extLst>
                <a:ext uri="{FF2B5EF4-FFF2-40B4-BE49-F238E27FC236}">
                  <a16:creationId xmlns:a16="http://schemas.microsoft.com/office/drawing/2014/main" id="{FAC151C7-69B8-497A-A916-35E09A6A04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5" y="1255"/>
              <a:ext cx="34" cy="241"/>
            </a:xfrm>
            <a:custGeom>
              <a:avLst/>
              <a:gdLst>
                <a:gd name="T0" fmla="*/ 0 w 80"/>
                <a:gd name="T1" fmla="*/ 0 h 576"/>
                <a:gd name="T2" fmla="*/ 34 w 80"/>
                <a:gd name="T3" fmla="*/ 121 h 576"/>
                <a:gd name="T4" fmla="*/ 0 w 80"/>
                <a:gd name="T5" fmla="*/ 241 h 576"/>
                <a:gd name="T6" fmla="*/ 0 60000 65536"/>
                <a:gd name="T7" fmla="*/ 0 60000 65536"/>
                <a:gd name="T8" fmla="*/ 0 60000 65536"/>
                <a:gd name="T9" fmla="*/ 0 w 80"/>
                <a:gd name="T10" fmla="*/ 0 h 576"/>
                <a:gd name="T11" fmla="*/ 80 w 80"/>
                <a:gd name="T12" fmla="*/ 576 h 5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" h="576">
                  <a:moveTo>
                    <a:pt x="0" y="0"/>
                  </a:moveTo>
                  <a:cubicBezTo>
                    <a:pt x="13" y="48"/>
                    <a:pt x="80" y="194"/>
                    <a:pt x="80" y="290"/>
                  </a:cubicBezTo>
                  <a:cubicBezTo>
                    <a:pt x="80" y="386"/>
                    <a:pt x="17" y="517"/>
                    <a:pt x="0" y="576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56" name="Freeform 62">
              <a:extLst>
                <a:ext uri="{FF2B5EF4-FFF2-40B4-BE49-F238E27FC236}">
                  <a16:creationId xmlns:a16="http://schemas.microsoft.com/office/drawing/2014/main" id="{09C2FC3B-DB54-4E9B-9988-6676E11B43BC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495" y="1376"/>
              <a:ext cx="249" cy="120"/>
            </a:xfrm>
            <a:custGeom>
              <a:avLst/>
              <a:gdLst>
                <a:gd name="T0" fmla="*/ 0 w 576"/>
                <a:gd name="T1" fmla="*/ 0 h 288"/>
                <a:gd name="T2" fmla="*/ 177 w 576"/>
                <a:gd name="T3" fmla="*/ 21 h 288"/>
                <a:gd name="T4" fmla="*/ 249 w 576"/>
                <a:gd name="T5" fmla="*/ 120 h 288"/>
                <a:gd name="T6" fmla="*/ 0 60000 65536"/>
                <a:gd name="T7" fmla="*/ 0 60000 65536"/>
                <a:gd name="T8" fmla="*/ 0 60000 65536"/>
                <a:gd name="T9" fmla="*/ 0 w 576"/>
                <a:gd name="T10" fmla="*/ 0 h 288"/>
                <a:gd name="T11" fmla="*/ 576 w 576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88">
                  <a:moveTo>
                    <a:pt x="0" y="0"/>
                  </a:moveTo>
                  <a:cubicBezTo>
                    <a:pt x="68" y="8"/>
                    <a:pt x="314" y="2"/>
                    <a:pt x="410" y="50"/>
                  </a:cubicBezTo>
                  <a:cubicBezTo>
                    <a:pt x="506" y="98"/>
                    <a:pt x="542" y="238"/>
                    <a:pt x="576" y="28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57" name="Freeform 63">
              <a:extLst>
                <a:ext uri="{FF2B5EF4-FFF2-40B4-BE49-F238E27FC236}">
                  <a16:creationId xmlns:a16="http://schemas.microsoft.com/office/drawing/2014/main" id="{1439A205-75D8-45AB-A44A-D8E1506285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5" y="1255"/>
              <a:ext cx="249" cy="121"/>
            </a:xfrm>
            <a:custGeom>
              <a:avLst/>
              <a:gdLst>
                <a:gd name="T0" fmla="*/ 0 w 576"/>
                <a:gd name="T1" fmla="*/ 0 h 288"/>
                <a:gd name="T2" fmla="*/ 177 w 576"/>
                <a:gd name="T3" fmla="*/ 21 h 288"/>
                <a:gd name="T4" fmla="*/ 249 w 576"/>
                <a:gd name="T5" fmla="*/ 121 h 288"/>
                <a:gd name="T6" fmla="*/ 0 60000 65536"/>
                <a:gd name="T7" fmla="*/ 0 60000 65536"/>
                <a:gd name="T8" fmla="*/ 0 60000 65536"/>
                <a:gd name="T9" fmla="*/ 0 w 576"/>
                <a:gd name="T10" fmla="*/ 0 h 288"/>
                <a:gd name="T11" fmla="*/ 576 w 576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88">
                  <a:moveTo>
                    <a:pt x="0" y="0"/>
                  </a:moveTo>
                  <a:cubicBezTo>
                    <a:pt x="68" y="8"/>
                    <a:pt x="314" y="2"/>
                    <a:pt x="410" y="50"/>
                  </a:cubicBezTo>
                  <a:cubicBezTo>
                    <a:pt x="506" y="98"/>
                    <a:pt x="542" y="238"/>
                    <a:pt x="576" y="28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58" name="Freeform 64">
              <a:extLst>
                <a:ext uri="{FF2B5EF4-FFF2-40B4-BE49-F238E27FC236}">
                  <a16:creationId xmlns:a16="http://schemas.microsoft.com/office/drawing/2014/main" id="{9CEFA67B-A911-4F13-8AA0-0BA1B7D362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0" y="1255"/>
              <a:ext cx="35" cy="241"/>
            </a:xfrm>
            <a:custGeom>
              <a:avLst/>
              <a:gdLst>
                <a:gd name="T0" fmla="*/ 0 w 80"/>
                <a:gd name="T1" fmla="*/ 0 h 576"/>
                <a:gd name="T2" fmla="*/ 35 w 80"/>
                <a:gd name="T3" fmla="*/ 121 h 576"/>
                <a:gd name="T4" fmla="*/ 0 w 80"/>
                <a:gd name="T5" fmla="*/ 241 h 576"/>
                <a:gd name="T6" fmla="*/ 0 60000 65536"/>
                <a:gd name="T7" fmla="*/ 0 60000 65536"/>
                <a:gd name="T8" fmla="*/ 0 60000 65536"/>
                <a:gd name="T9" fmla="*/ 0 w 80"/>
                <a:gd name="T10" fmla="*/ 0 h 576"/>
                <a:gd name="T11" fmla="*/ 80 w 80"/>
                <a:gd name="T12" fmla="*/ 576 h 5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" h="576">
                  <a:moveTo>
                    <a:pt x="0" y="0"/>
                  </a:moveTo>
                  <a:cubicBezTo>
                    <a:pt x="13" y="48"/>
                    <a:pt x="80" y="194"/>
                    <a:pt x="80" y="290"/>
                  </a:cubicBezTo>
                  <a:cubicBezTo>
                    <a:pt x="80" y="386"/>
                    <a:pt x="17" y="517"/>
                    <a:pt x="0" y="576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59" name="Text Box 65">
              <a:extLst>
                <a:ext uri="{FF2B5EF4-FFF2-40B4-BE49-F238E27FC236}">
                  <a16:creationId xmlns:a16="http://schemas.microsoft.com/office/drawing/2014/main" id="{C67C1A90-4A31-413E-A405-449F436EE8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5" y="1230"/>
              <a:ext cx="82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60" name="Text Box 66">
              <a:extLst>
                <a:ext uri="{FF2B5EF4-FFF2-40B4-BE49-F238E27FC236}">
                  <a16:creationId xmlns:a16="http://schemas.microsoft.com/office/drawing/2014/main" id="{AD177A7D-11D6-4784-BC04-BB8C800A99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6" y="1386"/>
              <a:ext cx="82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61" name="Text Box 67">
              <a:extLst>
                <a:ext uri="{FF2B5EF4-FFF2-40B4-BE49-F238E27FC236}">
                  <a16:creationId xmlns:a16="http://schemas.microsoft.com/office/drawing/2014/main" id="{04B38D3F-ADB7-45EC-BC39-E5823A89D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54" y="1318"/>
              <a:ext cx="8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62" name="Freeform 68">
              <a:extLst>
                <a:ext uri="{FF2B5EF4-FFF2-40B4-BE49-F238E27FC236}">
                  <a16:creationId xmlns:a16="http://schemas.microsoft.com/office/drawing/2014/main" id="{834050E2-FB3E-4ACF-ADD8-F472A8969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2" y="1296"/>
              <a:ext cx="95" cy="0"/>
            </a:xfrm>
            <a:custGeom>
              <a:avLst/>
              <a:gdLst>
                <a:gd name="T0" fmla="*/ 95 w 165"/>
                <a:gd name="T1" fmla="*/ 0 h 1"/>
                <a:gd name="T2" fmla="*/ 0 w 165"/>
                <a:gd name="T3" fmla="*/ 0 h 1"/>
                <a:gd name="T4" fmla="*/ 0 60000 65536"/>
                <a:gd name="T5" fmla="*/ 0 60000 65536"/>
                <a:gd name="T6" fmla="*/ 0 w 165"/>
                <a:gd name="T7" fmla="*/ 0 h 1"/>
                <a:gd name="T8" fmla="*/ 165 w 165"/>
                <a:gd name="T9" fmla="*/ 0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5" h="1">
                  <a:moveTo>
                    <a:pt x="165" y="1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63" name="Freeform 69">
              <a:extLst>
                <a:ext uri="{FF2B5EF4-FFF2-40B4-BE49-F238E27FC236}">
                  <a16:creationId xmlns:a16="http://schemas.microsoft.com/office/drawing/2014/main" id="{58E48FF3-C01D-40C6-B1EA-B75AEC068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2" y="1455"/>
              <a:ext cx="95" cy="1"/>
            </a:xfrm>
            <a:custGeom>
              <a:avLst/>
              <a:gdLst>
                <a:gd name="T0" fmla="*/ 95 w 165"/>
                <a:gd name="T1" fmla="*/ 0 h 2"/>
                <a:gd name="T2" fmla="*/ 0 w 165"/>
                <a:gd name="T3" fmla="*/ 1 h 2"/>
                <a:gd name="T4" fmla="*/ 0 60000 65536"/>
                <a:gd name="T5" fmla="*/ 0 60000 65536"/>
                <a:gd name="T6" fmla="*/ 0 w 165"/>
                <a:gd name="T7" fmla="*/ 0 h 2"/>
                <a:gd name="T8" fmla="*/ 165 w 165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5" h="2">
                  <a:moveTo>
                    <a:pt x="165" y="0"/>
                  </a:moveTo>
                  <a:lnTo>
                    <a:pt x="0" y="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256" name="Group 483">
            <a:extLst>
              <a:ext uri="{FF2B5EF4-FFF2-40B4-BE49-F238E27FC236}">
                <a16:creationId xmlns:a16="http://schemas.microsoft.com/office/drawing/2014/main" id="{875DD44B-C759-4374-86B9-BC833A8E0DEB}"/>
              </a:ext>
            </a:extLst>
          </p:cNvPr>
          <p:cNvGrpSpPr>
            <a:grpSpLocks/>
          </p:cNvGrpSpPr>
          <p:nvPr/>
        </p:nvGrpSpPr>
        <p:grpSpPr bwMode="auto">
          <a:xfrm>
            <a:off x="6238876" y="3937001"/>
            <a:ext cx="1038225" cy="441325"/>
            <a:chOff x="2885" y="2539"/>
            <a:chExt cx="654" cy="278"/>
          </a:xfrm>
        </p:grpSpPr>
        <p:sp>
          <p:nvSpPr>
            <p:cNvPr id="10444" name="Text Box 71">
              <a:extLst>
                <a:ext uri="{FF2B5EF4-FFF2-40B4-BE49-F238E27FC236}">
                  <a16:creationId xmlns:a16="http://schemas.microsoft.com/office/drawing/2014/main" id="{C43CA0A2-5A6C-4E14-86A6-599D758519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5" y="2539"/>
              <a:ext cx="88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0445" name="Text Box 72">
              <a:extLst>
                <a:ext uri="{FF2B5EF4-FFF2-40B4-BE49-F238E27FC236}">
                  <a16:creationId xmlns:a16="http://schemas.microsoft.com/office/drawing/2014/main" id="{489FF162-28A9-44A7-9711-C2507946DA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0" y="2681"/>
              <a:ext cx="8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46" name="Freeform 73">
              <a:extLst>
                <a:ext uri="{FF2B5EF4-FFF2-40B4-BE49-F238E27FC236}">
                  <a16:creationId xmlns:a16="http://schemas.microsoft.com/office/drawing/2014/main" id="{F01E00E4-A6E3-47E6-9330-74665E0689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4" y="2677"/>
              <a:ext cx="91" cy="2"/>
            </a:xfrm>
            <a:custGeom>
              <a:avLst/>
              <a:gdLst>
                <a:gd name="T0" fmla="*/ 91 w 147"/>
                <a:gd name="T1" fmla="*/ 0 h 4"/>
                <a:gd name="T2" fmla="*/ 0 w 147"/>
                <a:gd name="T3" fmla="*/ 2 h 4"/>
                <a:gd name="T4" fmla="*/ 0 60000 65536"/>
                <a:gd name="T5" fmla="*/ 0 60000 65536"/>
                <a:gd name="T6" fmla="*/ 0 w 147"/>
                <a:gd name="T7" fmla="*/ 0 h 4"/>
                <a:gd name="T8" fmla="*/ 147 w 147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7" h="4">
                  <a:moveTo>
                    <a:pt x="147" y="0"/>
                  </a:moveTo>
                  <a:lnTo>
                    <a:pt x="0" y="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47" name="Text Box 74">
              <a:extLst>
                <a:ext uri="{FF2B5EF4-FFF2-40B4-BE49-F238E27FC236}">
                  <a16:creationId xmlns:a16="http://schemas.microsoft.com/office/drawing/2014/main" id="{F0F57C72-2EF6-4DF9-96F7-6536DCD6BB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1" y="2612"/>
              <a:ext cx="88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48" name="Freeform 75">
              <a:extLst>
                <a:ext uri="{FF2B5EF4-FFF2-40B4-BE49-F238E27FC236}">
                  <a16:creationId xmlns:a16="http://schemas.microsoft.com/office/drawing/2014/main" id="{9E81A127-BC12-4B73-8AC6-A850579C4F12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059" y="2676"/>
              <a:ext cx="267" cy="130"/>
            </a:xfrm>
            <a:custGeom>
              <a:avLst/>
              <a:gdLst>
                <a:gd name="T0" fmla="*/ 0 w 576"/>
                <a:gd name="T1" fmla="*/ 0 h 288"/>
                <a:gd name="T2" fmla="*/ 190 w 576"/>
                <a:gd name="T3" fmla="*/ 23 h 288"/>
                <a:gd name="T4" fmla="*/ 267 w 576"/>
                <a:gd name="T5" fmla="*/ 130 h 288"/>
                <a:gd name="T6" fmla="*/ 0 60000 65536"/>
                <a:gd name="T7" fmla="*/ 0 60000 65536"/>
                <a:gd name="T8" fmla="*/ 0 60000 65536"/>
                <a:gd name="T9" fmla="*/ 0 w 576"/>
                <a:gd name="T10" fmla="*/ 0 h 288"/>
                <a:gd name="T11" fmla="*/ 576 w 576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88">
                  <a:moveTo>
                    <a:pt x="0" y="0"/>
                  </a:moveTo>
                  <a:cubicBezTo>
                    <a:pt x="68" y="8"/>
                    <a:pt x="314" y="2"/>
                    <a:pt x="410" y="50"/>
                  </a:cubicBezTo>
                  <a:cubicBezTo>
                    <a:pt x="506" y="98"/>
                    <a:pt x="542" y="238"/>
                    <a:pt x="576" y="288"/>
                  </a:cubicBezTo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49" name="Freeform 76">
              <a:extLst>
                <a:ext uri="{FF2B5EF4-FFF2-40B4-BE49-F238E27FC236}">
                  <a16:creationId xmlns:a16="http://schemas.microsoft.com/office/drawing/2014/main" id="{F4C2E628-B88E-4FA1-B73B-5FCE8F25D2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9" y="2547"/>
              <a:ext cx="37" cy="259"/>
            </a:xfrm>
            <a:custGeom>
              <a:avLst/>
              <a:gdLst>
                <a:gd name="T0" fmla="*/ 0 w 80"/>
                <a:gd name="T1" fmla="*/ 0 h 576"/>
                <a:gd name="T2" fmla="*/ 37 w 80"/>
                <a:gd name="T3" fmla="*/ 130 h 576"/>
                <a:gd name="T4" fmla="*/ 0 w 80"/>
                <a:gd name="T5" fmla="*/ 259 h 576"/>
                <a:gd name="T6" fmla="*/ 0 60000 65536"/>
                <a:gd name="T7" fmla="*/ 0 60000 65536"/>
                <a:gd name="T8" fmla="*/ 0 60000 65536"/>
                <a:gd name="T9" fmla="*/ 0 w 80"/>
                <a:gd name="T10" fmla="*/ 0 h 576"/>
                <a:gd name="T11" fmla="*/ 80 w 80"/>
                <a:gd name="T12" fmla="*/ 576 h 5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" h="576">
                  <a:moveTo>
                    <a:pt x="0" y="0"/>
                  </a:moveTo>
                  <a:cubicBezTo>
                    <a:pt x="13" y="48"/>
                    <a:pt x="80" y="194"/>
                    <a:pt x="80" y="290"/>
                  </a:cubicBezTo>
                  <a:cubicBezTo>
                    <a:pt x="80" y="386"/>
                    <a:pt x="17" y="517"/>
                    <a:pt x="0" y="576"/>
                  </a:cubicBezTo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50" name="Freeform 77">
              <a:extLst>
                <a:ext uri="{FF2B5EF4-FFF2-40B4-BE49-F238E27FC236}">
                  <a16:creationId xmlns:a16="http://schemas.microsoft.com/office/drawing/2014/main" id="{F3148DAB-DB8C-44C9-BDC4-DF1076F9C4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9" y="2547"/>
              <a:ext cx="267" cy="129"/>
            </a:xfrm>
            <a:custGeom>
              <a:avLst/>
              <a:gdLst>
                <a:gd name="T0" fmla="*/ 0 w 576"/>
                <a:gd name="T1" fmla="*/ 0 h 288"/>
                <a:gd name="T2" fmla="*/ 190 w 576"/>
                <a:gd name="T3" fmla="*/ 22 h 288"/>
                <a:gd name="T4" fmla="*/ 267 w 576"/>
                <a:gd name="T5" fmla="*/ 129 h 288"/>
                <a:gd name="T6" fmla="*/ 0 60000 65536"/>
                <a:gd name="T7" fmla="*/ 0 60000 65536"/>
                <a:gd name="T8" fmla="*/ 0 60000 65536"/>
                <a:gd name="T9" fmla="*/ 0 w 576"/>
                <a:gd name="T10" fmla="*/ 0 h 288"/>
                <a:gd name="T11" fmla="*/ 576 w 576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88">
                  <a:moveTo>
                    <a:pt x="0" y="0"/>
                  </a:moveTo>
                  <a:cubicBezTo>
                    <a:pt x="68" y="8"/>
                    <a:pt x="314" y="2"/>
                    <a:pt x="410" y="50"/>
                  </a:cubicBezTo>
                  <a:cubicBezTo>
                    <a:pt x="506" y="98"/>
                    <a:pt x="542" y="238"/>
                    <a:pt x="576" y="288"/>
                  </a:cubicBezTo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51" name="Oval 78">
              <a:extLst>
                <a:ext uri="{FF2B5EF4-FFF2-40B4-BE49-F238E27FC236}">
                  <a16:creationId xmlns:a16="http://schemas.microsoft.com/office/drawing/2014/main" id="{9FDC0698-3CDD-4D13-AF67-B1BF59B4E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5" y="2656"/>
              <a:ext cx="45" cy="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52" name="Freeform 79">
              <a:extLst>
                <a:ext uri="{FF2B5EF4-FFF2-40B4-BE49-F238E27FC236}">
                  <a16:creationId xmlns:a16="http://schemas.microsoft.com/office/drawing/2014/main" id="{314EA253-28EB-4F88-8F52-866CB955F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" y="2756"/>
              <a:ext cx="104" cy="1"/>
            </a:xfrm>
            <a:custGeom>
              <a:avLst/>
              <a:gdLst>
                <a:gd name="T0" fmla="*/ 104 w 168"/>
                <a:gd name="T1" fmla="*/ 0 h 2"/>
                <a:gd name="T2" fmla="*/ 0 w 168"/>
                <a:gd name="T3" fmla="*/ 1 h 2"/>
                <a:gd name="T4" fmla="*/ 0 60000 65536"/>
                <a:gd name="T5" fmla="*/ 0 60000 65536"/>
                <a:gd name="T6" fmla="*/ 0 w 168"/>
                <a:gd name="T7" fmla="*/ 0 h 2"/>
                <a:gd name="T8" fmla="*/ 168 w 168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8" h="2">
                  <a:moveTo>
                    <a:pt x="168" y="0"/>
                  </a:moveTo>
                  <a:lnTo>
                    <a:pt x="0" y="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53" name="Freeform 80">
              <a:extLst>
                <a:ext uri="{FF2B5EF4-FFF2-40B4-BE49-F238E27FC236}">
                  <a16:creationId xmlns:a16="http://schemas.microsoft.com/office/drawing/2014/main" id="{235A2FCF-9AE6-417A-9BBA-DADC1EB5CA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" y="2602"/>
              <a:ext cx="109" cy="1"/>
            </a:xfrm>
            <a:custGeom>
              <a:avLst/>
              <a:gdLst>
                <a:gd name="T0" fmla="*/ 109 w 176"/>
                <a:gd name="T1" fmla="*/ 1 h 1"/>
                <a:gd name="T2" fmla="*/ 0 w 176"/>
                <a:gd name="T3" fmla="*/ 0 h 1"/>
                <a:gd name="T4" fmla="*/ 0 60000 65536"/>
                <a:gd name="T5" fmla="*/ 0 60000 65536"/>
                <a:gd name="T6" fmla="*/ 0 w 176"/>
                <a:gd name="T7" fmla="*/ 0 h 1"/>
                <a:gd name="T8" fmla="*/ 176 w 17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" h="1">
                  <a:moveTo>
                    <a:pt x="176" y="1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257" name="Group 484">
            <a:extLst>
              <a:ext uri="{FF2B5EF4-FFF2-40B4-BE49-F238E27FC236}">
                <a16:creationId xmlns:a16="http://schemas.microsoft.com/office/drawing/2014/main" id="{6AB48654-3872-4FE3-ADD2-07E84A18D1A6}"/>
              </a:ext>
            </a:extLst>
          </p:cNvPr>
          <p:cNvGrpSpPr>
            <a:grpSpLocks/>
          </p:cNvGrpSpPr>
          <p:nvPr/>
        </p:nvGrpSpPr>
        <p:grpSpPr bwMode="auto">
          <a:xfrm>
            <a:off x="8408988" y="3937000"/>
            <a:ext cx="914400" cy="463550"/>
            <a:chOff x="4337" y="2573"/>
            <a:chExt cx="576" cy="292"/>
          </a:xfrm>
        </p:grpSpPr>
        <p:sp>
          <p:nvSpPr>
            <p:cNvPr id="10433" name="Freeform 82">
              <a:extLst>
                <a:ext uri="{FF2B5EF4-FFF2-40B4-BE49-F238E27FC236}">
                  <a16:creationId xmlns:a16="http://schemas.microsoft.com/office/drawing/2014/main" id="{C8E459DB-8F6F-443E-BC15-EDF344CD1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6" y="2726"/>
              <a:ext cx="95" cy="3"/>
            </a:xfrm>
            <a:custGeom>
              <a:avLst/>
              <a:gdLst>
                <a:gd name="T0" fmla="*/ 95 w 95"/>
                <a:gd name="T1" fmla="*/ 3 h 3"/>
                <a:gd name="T2" fmla="*/ 0 w 95"/>
                <a:gd name="T3" fmla="*/ 0 h 3"/>
                <a:gd name="T4" fmla="*/ 0 60000 65536"/>
                <a:gd name="T5" fmla="*/ 0 60000 65536"/>
                <a:gd name="T6" fmla="*/ 0 w 95"/>
                <a:gd name="T7" fmla="*/ 0 h 3"/>
                <a:gd name="T8" fmla="*/ 95 w 95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5" h="3">
                  <a:moveTo>
                    <a:pt x="95" y="3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34" name="Freeform 83">
              <a:extLst>
                <a:ext uri="{FF2B5EF4-FFF2-40B4-BE49-F238E27FC236}">
                  <a16:creationId xmlns:a16="http://schemas.microsoft.com/office/drawing/2014/main" id="{533F24FA-419A-4F70-8F23-A92848C403A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502" y="2721"/>
              <a:ext cx="230" cy="127"/>
            </a:xfrm>
            <a:custGeom>
              <a:avLst/>
              <a:gdLst>
                <a:gd name="T0" fmla="*/ 0 w 576"/>
                <a:gd name="T1" fmla="*/ 0 h 288"/>
                <a:gd name="T2" fmla="*/ 164 w 576"/>
                <a:gd name="T3" fmla="*/ 22 h 288"/>
                <a:gd name="T4" fmla="*/ 230 w 576"/>
                <a:gd name="T5" fmla="*/ 127 h 288"/>
                <a:gd name="T6" fmla="*/ 0 60000 65536"/>
                <a:gd name="T7" fmla="*/ 0 60000 65536"/>
                <a:gd name="T8" fmla="*/ 0 60000 65536"/>
                <a:gd name="T9" fmla="*/ 0 w 576"/>
                <a:gd name="T10" fmla="*/ 0 h 288"/>
                <a:gd name="T11" fmla="*/ 576 w 576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88">
                  <a:moveTo>
                    <a:pt x="0" y="0"/>
                  </a:moveTo>
                  <a:cubicBezTo>
                    <a:pt x="68" y="8"/>
                    <a:pt x="314" y="2"/>
                    <a:pt x="410" y="50"/>
                  </a:cubicBezTo>
                  <a:cubicBezTo>
                    <a:pt x="506" y="98"/>
                    <a:pt x="542" y="238"/>
                    <a:pt x="576" y="28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35" name="Freeform 84">
              <a:extLst>
                <a:ext uri="{FF2B5EF4-FFF2-40B4-BE49-F238E27FC236}">
                  <a16:creationId xmlns:a16="http://schemas.microsoft.com/office/drawing/2014/main" id="{6626B83B-4FEE-4202-B3DB-913EF73329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2" y="2595"/>
              <a:ext cx="32" cy="253"/>
            </a:xfrm>
            <a:custGeom>
              <a:avLst/>
              <a:gdLst>
                <a:gd name="T0" fmla="*/ 0 w 80"/>
                <a:gd name="T1" fmla="*/ 0 h 576"/>
                <a:gd name="T2" fmla="*/ 32 w 80"/>
                <a:gd name="T3" fmla="*/ 127 h 576"/>
                <a:gd name="T4" fmla="*/ 0 w 80"/>
                <a:gd name="T5" fmla="*/ 253 h 576"/>
                <a:gd name="T6" fmla="*/ 0 60000 65536"/>
                <a:gd name="T7" fmla="*/ 0 60000 65536"/>
                <a:gd name="T8" fmla="*/ 0 60000 65536"/>
                <a:gd name="T9" fmla="*/ 0 w 80"/>
                <a:gd name="T10" fmla="*/ 0 h 576"/>
                <a:gd name="T11" fmla="*/ 80 w 80"/>
                <a:gd name="T12" fmla="*/ 576 h 5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" h="576">
                  <a:moveTo>
                    <a:pt x="0" y="0"/>
                  </a:moveTo>
                  <a:cubicBezTo>
                    <a:pt x="13" y="48"/>
                    <a:pt x="80" y="194"/>
                    <a:pt x="80" y="290"/>
                  </a:cubicBezTo>
                  <a:cubicBezTo>
                    <a:pt x="80" y="386"/>
                    <a:pt x="17" y="517"/>
                    <a:pt x="0" y="576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36" name="Freeform 85">
              <a:extLst>
                <a:ext uri="{FF2B5EF4-FFF2-40B4-BE49-F238E27FC236}">
                  <a16:creationId xmlns:a16="http://schemas.microsoft.com/office/drawing/2014/main" id="{2B77A3E5-48E6-4F72-A14C-89FE8BABF9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2" y="2595"/>
              <a:ext cx="230" cy="126"/>
            </a:xfrm>
            <a:custGeom>
              <a:avLst/>
              <a:gdLst>
                <a:gd name="T0" fmla="*/ 0 w 576"/>
                <a:gd name="T1" fmla="*/ 0 h 288"/>
                <a:gd name="T2" fmla="*/ 164 w 576"/>
                <a:gd name="T3" fmla="*/ 22 h 288"/>
                <a:gd name="T4" fmla="*/ 230 w 576"/>
                <a:gd name="T5" fmla="*/ 126 h 288"/>
                <a:gd name="T6" fmla="*/ 0 60000 65536"/>
                <a:gd name="T7" fmla="*/ 0 60000 65536"/>
                <a:gd name="T8" fmla="*/ 0 60000 65536"/>
                <a:gd name="T9" fmla="*/ 0 w 576"/>
                <a:gd name="T10" fmla="*/ 0 h 288"/>
                <a:gd name="T11" fmla="*/ 576 w 576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88">
                  <a:moveTo>
                    <a:pt x="0" y="0"/>
                  </a:moveTo>
                  <a:cubicBezTo>
                    <a:pt x="68" y="8"/>
                    <a:pt x="314" y="2"/>
                    <a:pt x="410" y="50"/>
                  </a:cubicBezTo>
                  <a:cubicBezTo>
                    <a:pt x="506" y="98"/>
                    <a:pt x="542" y="238"/>
                    <a:pt x="576" y="28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37" name="Freeform 86">
              <a:extLst>
                <a:ext uri="{FF2B5EF4-FFF2-40B4-BE49-F238E27FC236}">
                  <a16:creationId xmlns:a16="http://schemas.microsoft.com/office/drawing/2014/main" id="{5572705A-B7C8-4DB5-8C4F-E68EA7F62F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0" y="2595"/>
              <a:ext cx="32" cy="253"/>
            </a:xfrm>
            <a:custGeom>
              <a:avLst/>
              <a:gdLst>
                <a:gd name="T0" fmla="*/ 0 w 80"/>
                <a:gd name="T1" fmla="*/ 0 h 576"/>
                <a:gd name="T2" fmla="*/ 32 w 80"/>
                <a:gd name="T3" fmla="*/ 127 h 576"/>
                <a:gd name="T4" fmla="*/ 0 w 80"/>
                <a:gd name="T5" fmla="*/ 253 h 576"/>
                <a:gd name="T6" fmla="*/ 0 60000 65536"/>
                <a:gd name="T7" fmla="*/ 0 60000 65536"/>
                <a:gd name="T8" fmla="*/ 0 60000 65536"/>
                <a:gd name="T9" fmla="*/ 0 w 80"/>
                <a:gd name="T10" fmla="*/ 0 h 576"/>
                <a:gd name="T11" fmla="*/ 80 w 80"/>
                <a:gd name="T12" fmla="*/ 576 h 5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" h="576">
                  <a:moveTo>
                    <a:pt x="0" y="0"/>
                  </a:moveTo>
                  <a:cubicBezTo>
                    <a:pt x="13" y="48"/>
                    <a:pt x="80" y="194"/>
                    <a:pt x="80" y="290"/>
                  </a:cubicBezTo>
                  <a:cubicBezTo>
                    <a:pt x="80" y="386"/>
                    <a:pt x="17" y="517"/>
                    <a:pt x="0" y="576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38" name="Freeform 87">
              <a:extLst>
                <a:ext uri="{FF2B5EF4-FFF2-40B4-BE49-F238E27FC236}">
                  <a16:creationId xmlns:a16="http://schemas.microsoft.com/office/drawing/2014/main" id="{21962B0E-C658-46D7-B4C3-BA9AB5301E2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5" y="2638"/>
              <a:ext cx="88" cy="0"/>
            </a:xfrm>
            <a:custGeom>
              <a:avLst/>
              <a:gdLst>
                <a:gd name="T0" fmla="*/ 88 w 165"/>
                <a:gd name="T1" fmla="*/ 0 h 1"/>
                <a:gd name="T2" fmla="*/ 0 w 165"/>
                <a:gd name="T3" fmla="*/ 0 h 1"/>
                <a:gd name="T4" fmla="*/ 0 60000 65536"/>
                <a:gd name="T5" fmla="*/ 0 60000 65536"/>
                <a:gd name="T6" fmla="*/ 0 w 165"/>
                <a:gd name="T7" fmla="*/ 0 h 1"/>
                <a:gd name="T8" fmla="*/ 165 w 165"/>
                <a:gd name="T9" fmla="*/ 0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5" h="1">
                  <a:moveTo>
                    <a:pt x="165" y="1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39" name="Freeform 88">
              <a:extLst>
                <a:ext uri="{FF2B5EF4-FFF2-40B4-BE49-F238E27FC236}">
                  <a16:creationId xmlns:a16="http://schemas.microsoft.com/office/drawing/2014/main" id="{2DF26494-6CD9-4E83-97F3-AAE5C98DE1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2" y="2803"/>
              <a:ext cx="101" cy="2"/>
            </a:xfrm>
            <a:custGeom>
              <a:avLst/>
              <a:gdLst>
                <a:gd name="T0" fmla="*/ 101 w 101"/>
                <a:gd name="T1" fmla="*/ 2 h 2"/>
                <a:gd name="T2" fmla="*/ 0 w 101"/>
                <a:gd name="T3" fmla="*/ 0 h 2"/>
                <a:gd name="T4" fmla="*/ 0 60000 65536"/>
                <a:gd name="T5" fmla="*/ 0 60000 65536"/>
                <a:gd name="T6" fmla="*/ 0 w 101"/>
                <a:gd name="T7" fmla="*/ 0 h 2"/>
                <a:gd name="T8" fmla="*/ 101 w 101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1" h="2">
                  <a:moveTo>
                    <a:pt x="101" y="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40" name="Text Box 89">
              <a:extLst>
                <a:ext uri="{FF2B5EF4-FFF2-40B4-BE49-F238E27FC236}">
                  <a16:creationId xmlns:a16="http://schemas.microsoft.com/office/drawing/2014/main" id="{29C5B566-2BF9-4B8C-926C-9ED65C3413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7" y="2573"/>
              <a:ext cx="76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41" name="Text Box 90">
              <a:extLst>
                <a:ext uri="{FF2B5EF4-FFF2-40B4-BE49-F238E27FC236}">
                  <a16:creationId xmlns:a16="http://schemas.microsoft.com/office/drawing/2014/main" id="{35C1089C-7EF1-4B0C-B145-DA9F9E616A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6" y="2729"/>
              <a:ext cx="7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42" name="Text Box 91">
              <a:extLst>
                <a:ext uri="{FF2B5EF4-FFF2-40B4-BE49-F238E27FC236}">
                  <a16:creationId xmlns:a16="http://schemas.microsoft.com/office/drawing/2014/main" id="{93186B0B-3ECA-4ECA-AD28-533071A8B3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7" y="2668"/>
              <a:ext cx="76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43" name="Oval 92">
              <a:extLst>
                <a:ext uri="{FF2B5EF4-FFF2-40B4-BE49-F238E27FC236}">
                  <a16:creationId xmlns:a16="http://schemas.microsoft.com/office/drawing/2014/main" id="{EBC2A3CF-85A6-4E36-96A3-A702D65A8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2" y="2704"/>
              <a:ext cx="38" cy="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258" name="Group 486">
            <a:extLst>
              <a:ext uri="{FF2B5EF4-FFF2-40B4-BE49-F238E27FC236}">
                <a16:creationId xmlns:a16="http://schemas.microsoft.com/office/drawing/2014/main" id="{2D046950-1C07-431A-A658-956D4CECD94E}"/>
              </a:ext>
            </a:extLst>
          </p:cNvPr>
          <p:cNvGrpSpPr>
            <a:grpSpLocks/>
          </p:cNvGrpSpPr>
          <p:nvPr/>
        </p:nvGrpSpPr>
        <p:grpSpPr bwMode="auto">
          <a:xfrm>
            <a:off x="8518525" y="4643439"/>
            <a:ext cx="908050" cy="427037"/>
            <a:chOff x="4406" y="2925"/>
            <a:chExt cx="572" cy="269"/>
          </a:xfrm>
        </p:grpSpPr>
        <p:sp>
          <p:nvSpPr>
            <p:cNvPr id="10429" name="Text Box 94">
              <a:extLst>
                <a:ext uri="{FF2B5EF4-FFF2-40B4-BE49-F238E27FC236}">
                  <a16:creationId xmlns:a16="http://schemas.microsoft.com/office/drawing/2014/main" id="{EA2AE4C9-AFCC-4E61-9BAF-433832614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6" y="2925"/>
              <a:ext cx="57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F = x    y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XNOR</a:t>
              </a:r>
            </a:p>
          </p:txBody>
        </p:sp>
        <p:grpSp>
          <p:nvGrpSpPr>
            <p:cNvPr id="10430" name="Group 485">
              <a:extLst>
                <a:ext uri="{FF2B5EF4-FFF2-40B4-BE49-F238E27FC236}">
                  <a16:creationId xmlns:a16="http://schemas.microsoft.com/office/drawing/2014/main" id="{8A7EA1F8-476B-4141-879B-738A1AEC6C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77" y="2968"/>
              <a:ext cx="58" cy="58"/>
              <a:chOff x="4677" y="2968"/>
              <a:chExt cx="58" cy="58"/>
            </a:xfrm>
          </p:grpSpPr>
          <p:sp>
            <p:nvSpPr>
              <p:cNvPr id="10431" name="Oval 96">
                <a:extLst>
                  <a:ext uri="{FF2B5EF4-FFF2-40B4-BE49-F238E27FC236}">
                    <a16:creationId xmlns:a16="http://schemas.microsoft.com/office/drawing/2014/main" id="{F969F69B-81A2-4F5E-A63A-38337EA059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7" y="2968"/>
                <a:ext cx="58" cy="5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432" name="Oval 97">
                <a:extLst>
                  <a:ext uri="{FF2B5EF4-FFF2-40B4-BE49-F238E27FC236}">
                    <a16:creationId xmlns:a16="http://schemas.microsoft.com/office/drawing/2014/main" id="{7707B4DC-BBA8-4CEA-8C2F-0AD50D9902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9" y="2984"/>
                <a:ext cx="29" cy="2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0259" name="Group 212">
            <a:extLst>
              <a:ext uri="{FF2B5EF4-FFF2-40B4-BE49-F238E27FC236}">
                <a16:creationId xmlns:a16="http://schemas.microsoft.com/office/drawing/2014/main" id="{F7B47D8A-899E-4CEC-A0EC-D08E320579D5}"/>
              </a:ext>
            </a:extLst>
          </p:cNvPr>
          <p:cNvGrpSpPr>
            <a:grpSpLocks/>
          </p:cNvGrpSpPr>
          <p:nvPr/>
        </p:nvGrpSpPr>
        <p:grpSpPr bwMode="auto">
          <a:xfrm>
            <a:off x="6203950" y="1901826"/>
            <a:ext cx="1150938" cy="434975"/>
            <a:chOff x="3313" y="1368"/>
            <a:chExt cx="725" cy="274"/>
          </a:xfrm>
        </p:grpSpPr>
        <p:sp>
          <p:nvSpPr>
            <p:cNvPr id="10420" name="Text Box 50">
              <a:extLst>
                <a:ext uri="{FF2B5EF4-FFF2-40B4-BE49-F238E27FC236}">
                  <a16:creationId xmlns:a16="http://schemas.microsoft.com/office/drawing/2014/main" id="{01939CDE-2516-4ED3-B38A-A6D3431CA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452"/>
              <a:ext cx="10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F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21" name="Text Box 51">
              <a:extLst>
                <a:ext uri="{FF2B5EF4-FFF2-40B4-BE49-F238E27FC236}">
                  <a16:creationId xmlns:a16="http://schemas.microsoft.com/office/drawing/2014/main" id="{3130F92B-6FB9-4B83-B73C-9C4E2F0362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3" y="1491"/>
              <a:ext cx="123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22" name="Text Box 52">
              <a:extLst>
                <a:ext uri="{FF2B5EF4-FFF2-40B4-BE49-F238E27FC236}">
                  <a16:creationId xmlns:a16="http://schemas.microsoft.com/office/drawing/2014/main" id="{5D25D584-A0C2-477F-9EEF-1ED9902350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7" y="1371"/>
              <a:ext cx="10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x</a:t>
              </a:r>
              <a:endParaRPr lang="en-US" altLang="en-US" sz="900">
                <a:solidFill>
                  <a:srgbClr val="000000"/>
                </a:solidFill>
              </a:endParaRPr>
            </a:p>
          </p:txBody>
        </p:sp>
        <p:sp>
          <p:nvSpPr>
            <p:cNvPr id="10423" name="Freeform 53">
              <a:extLst>
                <a:ext uri="{FF2B5EF4-FFF2-40B4-BE49-F238E27FC236}">
                  <a16:creationId xmlns:a16="http://schemas.microsoft.com/office/drawing/2014/main" id="{69A96ECD-F0B6-4762-B4BD-554A9EE9E7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1506"/>
              <a:ext cx="111" cy="2"/>
            </a:xfrm>
            <a:custGeom>
              <a:avLst/>
              <a:gdLst>
                <a:gd name="T0" fmla="*/ 111 w 111"/>
                <a:gd name="T1" fmla="*/ 2 h 2"/>
                <a:gd name="T2" fmla="*/ 0 w 111"/>
                <a:gd name="T3" fmla="*/ 0 h 2"/>
                <a:gd name="T4" fmla="*/ 0 60000 65536"/>
                <a:gd name="T5" fmla="*/ 0 60000 65536"/>
                <a:gd name="T6" fmla="*/ 0 w 111"/>
                <a:gd name="T7" fmla="*/ 0 h 2"/>
                <a:gd name="T8" fmla="*/ 111 w 111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" h="2">
                  <a:moveTo>
                    <a:pt x="111" y="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24" name="Freeform 54">
              <a:extLst>
                <a:ext uri="{FF2B5EF4-FFF2-40B4-BE49-F238E27FC236}">
                  <a16:creationId xmlns:a16="http://schemas.microsoft.com/office/drawing/2014/main" id="{F8222574-2696-4FC6-B578-3C86CF19640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486" y="1505"/>
              <a:ext cx="308" cy="137"/>
            </a:xfrm>
            <a:custGeom>
              <a:avLst/>
              <a:gdLst>
                <a:gd name="T0" fmla="*/ 0 w 576"/>
                <a:gd name="T1" fmla="*/ 0 h 288"/>
                <a:gd name="T2" fmla="*/ 219 w 576"/>
                <a:gd name="T3" fmla="*/ 24 h 288"/>
                <a:gd name="T4" fmla="*/ 308 w 576"/>
                <a:gd name="T5" fmla="*/ 137 h 288"/>
                <a:gd name="T6" fmla="*/ 0 60000 65536"/>
                <a:gd name="T7" fmla="*/ 0 60000 65536"/>
                <a:gd name="T8" fmla="*/ 0 60000 65536"/>
                <a:gd name="T9" fmla="*/ 0 w 576"/>
                <a:gd name="T10" fmla="*/ 0 h 288"/>
                <a:gd name="T11" fmla="*/ 576 w 576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88">
                  <a:moveTo>
                    <a:pt x="0" y="0"/>
                  </a:moveTo>
                  <a:cubicBezTo>
                    <a:pt x="68" y="8"/>
                    <a:pt x="314" y="2"/>
                    <a:pt x="410" y="50"/>
                  </a:cubicBezTo>
                  <a:cubicBezTo>
                    <a:pt x="506" y="98"/>
                    <a:pt x="542" y="238"/>
                    <a:pt x="576" y="288"/>
                  </a:cubicBezTo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25" name="Freeform 55">
              <a:extLst>
                <a:ext uri="{FF2B5EF4-FFF2-40B4-BE49-F238E27FC236}">
                  <a16:creationId xmlns:a16="http://schemas.microsoft.com/office/drawing/2014/main" id="{E83D31C1-96A7-4DB6-AE44-6EFEAFFEE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6" y="1368"/>
              <a:ext cx="308" cy="137"/>
            </a:xfrm>
            <a:custGeom>
              <a:avLst/>
              <a:gdLst>
                <a:gd name="T0" fmla="*/ 0 w 576"/>
                <a:gd name="T1" fmla="*/ 0 h 288"/>
                <a:gd name="T2" fmla="*/ 219 w 576"/>
                <a:gd name="T3" fmla="*/ 24 h 288"/>
                <a:gd name="T4" fmla="*/ 308 w 576"/>
                <a:gd name="T5" fmla="*/ 137 h 288"/>
                <a:gd name="T6" fmla="*/ 0 60000 65536"/>
                <a:gd name="T7" fmla="*/ 0 60000 65536"/>
                <a:gd name="T8" fmla="*/ 0 60000 65536"/>
                <a:gd name="T9" fmla="*/ 0 w 576"/>
                <a:gd name="T10" fmla="*/ 0 h 288"/>
                <a:gd name="T11" fmla="*/ 576 w 576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88">
                  <a:moveTo>
                    <a:pt x="0" y="0"/>
                  </a:moveTo>
                  <a:cubicBezTo>
                    <a:pt x="68" y="8"/>
                    <a:pt x="314" y="2"/>
                    <a:pt x="410" y="50"/>
                  </a:cubicBezTo>
                  <a:cubicBezTo>
                    <a:pt x="506" y="98"/>
                    <a:pt x="542" y="238"/>
                    <a:pt x="576" y="288"/>
                  </a:cubicBezTo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26" name="Freeform 58">
              <a:extLst>
                <a:ext uri="{FF2B5EF4-FFF2-40B4-BE49-F238E27FC236}">
                  <a16:creationId xmlns:a16="http://schemas.microsoft.com/office/drawing/2014/main" id="{1ED3FE2F-3ABA-41F3-A4A6-907EE26AC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6" y="1368"/>
              <a:ext cx="43" cy="274"/>
            </a:xfrm>
            <a:custGeom>
              <a:avLst/>
              <a:gdLst>
                <a:gd name="T0" fmla="*/ 0 w 80"/>
                <a:gd name="T1" fmla="*/ 0 h 576"/>
                <a:gd name="T2" fmla="*/ 43 w 80"/>
                <a:gd name="T3" fmla="*/ 138 h 576"/>
                <a:gd name="T4" fmla="*/ 0 w 80"/>
                <a:gd name="T5" fmla="*/ 274 h 576"/>
                <a:gd name="T6" fmla="*/ 0 60000 65536"/>
                <a:gd name="T7" fmla="*/ 0 60000 65536"/>
                <a:gd name="T8" fmla="*/ 0 60000 65536"/>
                <a:gd name="T9" fmla="*/ 0 w 80"/>
                <a:gd name="T10" fmla="*/ 0 h 576"/>
                <a:gd name="T11" fmla="*/ 80 w 80"/>
                <a:gd name="T12" fmla="*/ 576 h 5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0" h="576">
                  <a:moveTo>
                    <a:pt x="0" y="0"/>
                  </a:moveTo>
                  <a:cubicBezTo>
                    <a:pt x="13" y="48"/>
                    <a:pt x="80" y="194"/>
                    <a:pt x="80" y="290"/>
                  </a:cubicBezTo>
                  <a:cubicBezTo>
                    <a:pt x="80" y="386"/>
                    <a:pt x="17" y="517"/>
                    <a:pt x="0" y="576"/>
                  </a:cubicBezTo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27" name="Freeform 56">
              <a:extLst>
                <a:ext uri="{FF2B5EF4-FFF2-40B4-BE49-F238E27FC236}">
                  <a16:creationId xmlns:a16="http://schemas.microsoft.com/office/drawing/2014/main" id="{8FB58580-084C-4266-9E57-6A58744E1B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8" y="1439"/>
              <a:ext cx="127" cy="1"/>
            </a:xfrm>
            <a:custGeom>
              <a:avLst/>
              <a:gdLst>
                <a:gd name="T0" fmla="*/ 127 w 127"/>
                <a:gd name="T1" fmla="*/ 0 h 1"/>
                <a:gd name="T2" fmla="*/ 0 w 127"/>
                <a:gd name="T3" fmla="*/ 0 h 1"/>
                <a:gd name="T4" fmla="*/ 0 60000 65536"/>
                <a:gd name="T5" fmla="*/ 0 60000 65536"/>
                <a:gd name="T6" fmla="*/ 0 w 127"/>
                <a:gd name="T7" fmla="*/ 0 h 1"/>
                <a:gd name="T8" fmla="*/ 127 w 12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7" h="1">
                  <a:moveTo>
                    <a:pt x="127" y="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28" name="Freeform 57">
              <a:extLst>
                <a:ext uri="{FF2B5EF4-FFF2-40B4-BE49-F238E27FC236}">
                  <a16:creationId xmlns:a16="http://schemas.microsoft.com/office/drawing/2014/main" id="{B41793A4-1D0D-4FB2-BBA1-4EB360E5C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3" y="1561"/>
              <a:ext cx="128" cy="1"/>
            </a:xfrm>
            <a:custGeom>
              <a:avLst/>
              <a:gdLst>
                <a:gd name="T0" fmla="*/ 128 w 128"/>
                <a:gd name="T1" fmla="*/ 0 h 1"/>
                <a:gd name="T2" fmla="*/ 0 w 128"/>
                <a:gd name="T3" fmla="*/ 0 h 1"/>
                <a:gd name="T4" fmla="*/ 0 60000 65536"/>
                <a:gd name="T5" fmla="*/ 0 60000 65536"/>
                <a:gd name="T6" fmla="*/ 0 w 128"/>
                <a:gd name="T7" fmla="*/ 0 h 1"/>
                <a:gd name="T8" fmla="*/ 128 w 12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8" h="1">
                  <a:moveTo>
                    <a:pt x="128" y="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260" name="Group 215">
            <a:extLst>
              <a:ext uri="{FF2B5EF4-FFF2-40B4-BE49-F238E27FC236}">
                <a16:creationId xmlns:a16="http://schemas.microsoft.com/office/drawing/2014/main" id="{F031D2CA-4F68-4BEF-BB91-0C94B8E0E61D}"/>
              </a:ext>
            </a:extLst>
          </p:cNvPr>
          <p:cNvGrpSpPr>
            <a:grpSpLocks/>
          </p:cNvGrpSpPr>
          <p:nvPr/>
        </p:nvGrpSpPr>
        <p:grpSpPr bwMode="auto">
          <a:xfrm>
            <a:off x="5116513" y="1912939"/>
            <a:ext cx="874712" cy="1125537"/>
            <a:chOff x="3805" y="1478"/>
            <a:chExt cx="551" cy="709"/>
          </a:xfrm>
        </p:grpSpPr>
        <p:sp>
          <p:nvSpPr>
            <p:cNvPr id="10398" name="Text Box 216">
              <a:extLst>
                <a:ext uri="{FF2B5EF4-FFF2-40B4-BE49-F238E27FC236}">
                  <a16:creationId xmlns:a16="http://schemas.microsoft.com/office/drawing/2014/main" id="{C4FD1D0C-3112-479C-A173-92FB2F0538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0399" name="Text Box 217">
              <a:extLst>
                <a:ext uri="{FF2B5EF4-FFF2-40B4-BE49-F238E27FC236}">
                  <a16:creationId xmlns:a16="http://schemas.microsoft.com/office/drawing/2014/main" id="{0A0877AC-D612-43EA-BA70-E590B3E720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400" name="Rectangle 218">
              <a:extLst>
                <a:ext uri="{FF2B5EF4-FFF2-40B4-BE49-F238E27FC236}">
                  <a16:creationId xmlns:a16="http://schemas.microsoft.com/office/drawing/2014/main" id="{EACDB969-76C6-4ACB-AC59-162529EEB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" y="1765"/>
              <a:ext cx="53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01" name="Freeform 219">
              <a:extLst>
                <a:ext uri="{FF2B5EF4-FFF2-40B4-BE49-F238E27FC236}">
                  <a16:creationId xmlns:a16="http://schemas.microsoft.com/office/drawing/2014/main" id="{4E949EF2-4CBE-4221-B1EE-24840DDF23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5" y="1765"/>
              <a:ext cx="0" cy="136"/>
            </a:xfrm>
            <a:custGeom>
              <a:avLst/>
              <a:gdLst>
                <a:gd name="T0" fmla="*/ 2 w 2"/>
                <a:gd name="T1" fmla="*/ 708 h 708"/>
                <a:gd name="T2" fmla="*/ 0 w 2"/>
                <a:gd name="T3" fmla="*/ 0 h 708"/>
                <a:gd name="T4" fmla="*/ 0 60000 65536"/>
                <a:gd name="T5" fmla="*/ 0 60000 65536"/>
                <a:gd name="T6" fmla="*/ 0 w 2"/>
                <a:gd name="T7" fmla="*/ 0 h 708"/>
                <a:gd name="T8" fmla="*/ 2 w 2"/>
                <a:gd name="T9" fmla="*/ 708 h 7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708">
                  <a:moveTo>
                    <a:pt x="2" y="708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02" name="Freeform 220">
              <a:extLst>
                <a:ext uri="{FF2B5EF4-FFF2-40B4-BE49-F238E27FC236}">
                  <a16:creationId xmlns:a16="http://schemas.microsoft.com/office/drawing/2014/main" id="{C04BBF89-3BC3-4AF8-8023-0E5EE9985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552"/>
              <a:ext cx="0" cy="136"/>
            </a:xfrm>
            <a:custGeom>
              <a:avLst/>
              <a:gdLst>
                <a:gd name="T0" fmla="*/ 535 w 535"/>
                <a:gd name="T1" fmla="*/ 0 h 1"/>
                <a:gd name="T2" fmla="*/ 0 w 535"/>
                <a:gd name="T3" fmla="*/ 1 h 1"/>
                <a:gd name="T4" fmla="*/ 0 60000 65536"/>
                <a:gd name="T5" fmla="*/ 0 60000 65536"/>
                <a:gd name="T6" fmla="*/ 0 w 535"/>
                <a:gd name="T7" fmla="*/ 0 h 1"/>
                <a:gd name="T8" fmla="*/ 535 w 53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35" h="1">
                  <a:moveTo>
                    <a:pt x="535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03" name="Freeform 221">
              <a:extLst>
                <a:ext uri="{FF2B5EF4-FFF2-40B4-BE49-F238E27FC236}">
                  <a16:creationId xmlns:a16="http://schemas.microsoft.com/office/drawing/2014/main" id="{AB6D0E1A-9C70-400F-82D1-B92CA8A96C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696"/>
              <a:ext cx="0" cy="136"/>
            </a:xfrm>
            <a:custGeom>
              <a:avLst/>
              <a:gdLst>
                <a:gd name="T0" fmla="*/ 0 w 529"/>
                <a:gd name="T1" fmla="*/ 0 h 1"/>
                <a:gd name="T2" fmla="*/ 529 w 529"/>
                <a:gd name="T3" fmla="*/ 0 h 1"/>
                <a:gd name="T4" fmla="*/ 0 60000 65536"/>
                <a:gd name="T5" fmla="*/ 0 60000 65536"/>
                <a:gd name="T6" fmla="*/ 0 w 529"/>
                <a:gd name="T7" fmla="*/ 0 h 1"/>
                <a:gd name="T8" fmla="*/ 529 w 52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9" h="1">
                  <a:moveTo>
                    <a:pt x="0" y="0"/>
                  </a:moveTo>
                  <a:lnTo>
                    <a:pt x="529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04" name="Text Box 222">
              <a:extLst>
                <a:ext uri="{FF2B5EF4-FFF2-40B4-BE49-F238E27FC236}">
                  <a16:creationId xmlns:a16="http://schemas.microsoft.com/office/drawing/2014/main" id="{49E2BBCC-4D09-4556-85EF-A85BBE2D43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10405" name="Text Box 223">
              <a:extLst>
                <a:ext uri="{FF2B5EF4-FFF2-40B4-BE49-F238E27FC236}">
                  <a16:creationId xmlns:a16="http://schemas.microsoft.com/office/drawing/2014/main" id="{E0BF3C14-8B92-405C-8461-08B4BEB2C0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406" name="Text Box 224">
              <a:extLst>
                <a:ext uri="{FF2B5EF4-FFF2-40B4-BE49-F238E27FC236}">
                  <a16:creationId xmlns:a16="http://schemas.microsoft.com/office/drawing/2014/main" id="{783380B4-CCE8-4216-B591-7CE6D4C39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3" y="1484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0407" name="Text Box 225">
              <a:extLst>
                <a:ext uri="{FF2B5EF4-FFF2-40B4-BE49-F238E27FC236}">
                  <a16:creationId xmlns:a16="http://schemas.microsoft.com/office/drawing/2014/main" id="{E92F848A-3394-44E5-9A05-BF66973C6E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7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408" name="Freeform 226">
              <a:extLst>
                <a:ext uri="{FF2B5EF4-FFF2-40B4-BE49-F238E27FC236}">
                  <a16:creationId xmlns:a16="http://schemas.microsoft.com/office/drawing/2014/main" id="{713E37C6-B345-4985-9203-D3C5403386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8" y="1767"/>
              <a:ext cx="0" cy="136"/>
            </a:xfrm>
            <a:custGeom>
              <a:avLst/>
              <a:gdLst>
                <a:gd name="T0" fmla="*/ 0 w 1"/>
                <a:gd name="T1" fmla="*/ 0 h 717"/>
                <a:gd name="T2" fmla="*/ 0 w 1"/>
                <a:gd name="T3" fmla="*/ 717 h 717"/>
                <a:gd name="T4" fmla="*/ 0 60000 65536"/>
                <a:gd name="T5" fmla="*/ 0 60000 65536"/>
                <a:gd name="T6" fmla="*/ 0 w 1"/>
                <a:gd name="T7" fmla="*/ 0 h 717"/>
                <a:gd name="T8" fmla="*/ 1 w 1"/>
                <a:gd name="T9" fmla="*/ 717 h 7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717">
                  <a:moveTo>
                    <a:pt x="0" y="0"/>
                  </a:moveTo>
                  <a:lnTo>
                    <a:pt x="0" y="717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09" name="Freeform 227">
              <a:extLst>
                <a:ext uri="{FF2B5EF4-FFF2-40B4-BE49-F238E27FC236}">
                  <a16:creationId xmlns:a16="http://schemas.microsoft.com/office/drawing/2014/main" id="{C7E9E34A-3A19-46B3-9DD7-44ED4F5975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7" y="1977"/>
              <a:ext cx="0" cy="136"/>
            </a:xfrm>
            <a:custGeom>
              <a:avLst/>
              <a:gdLst>
                <a:gd name="T0" fmla="*/ 526 w 526"/>
                <a:gd name="T1" fmla="*/ 0 h 1"/>
                <a:gd name="T2" fmla="*/ 0 w 526"/>
                <a:gd name="T3" fmla="*/ 1 h 1"/>
                <a:gd name="T4" fmla="*/ 0 60000 65536"/>
                <a:gd name="T5" fmla="*/ 0 60000 65536"/>
                <a:gd name="T6" fmla="*/ 0 w 526"/>
                <a:gd name="T7" fmla="*/ 0 h 1"/>
                <a:gd name="T8" fmla="*/ 526 w 52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6" h="1">
                  <a:moveTo>
                    <a:pt x="526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10" name="Freeform 228">
              <a:extLst>
                <a:ext uri="{FF2B5EF4-FFF2-40B4-BE49-F238E27FC236}">
                  <a16:creationId xmlns:a16="http://schemas.microsoft.com/office/drawing/2014/main" id="{70EB1543-DE5E-4DD2-9450-DCBAB8DC8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1838"/>
              <a:ext cx="0" cy="136"/>
            </a:xfrm>
            <a:custGeom>
              <a:avLst/>
              <a:gdLst>
                <a:gd name="T0" fmla="*/ 525 w 525"/>
                <a:gd name="T1" fmla="*/ 1 h 1"/>
                <a:gd name="T2" fmla="*/ 0 w 525"/>
                <a:gd name="T3" fmla="*/ 0 h 1"/>
                <a:gd name="T4" fmla="*/ 0 60000 65536"/>
                <a:gd name="T5" fmla="*/ 0 60000 65536"/>
                <a:gd name="T6" fmla="*/ 0 w 525"/>
                <a:gd name="T7" fmla="*/ 0 h 1"/>
                <a:gd name="T8" fmla="*/ 525 w 52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5" h="1">
                  <a:moveTo>
                    <a:pt x="525" y="1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411" name="Text Box 229">
              <a:extLst>
                <a:ext uri="{FF2B5EF4-FFF2-40B4-BE49-F238E27FC236}">
                  <a16:creationId xmlns:a16="http://schemas.microsoft.com/office/drawing/2014/main" id="{6C55EBFF-F951-426D-8E5A-2DB563C97A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412" name="Text Box 230">
              <a:extLst>
                <a:ext uri="{FF2B5EF4-FFF2-40B4-BE49-F238E27FC236}">
                  <a16:creationId xmlns:a16="http://schemas.microsoft.com/office/drawing/2014/main" id="{86539AB4-1F34-4DC2-9434-2479348DAD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413" name="Text Box 231">
              <a:extLst>
                <a:ext uri="{FF2B5EF4-FFF2-40B4-BE49-F238E27FC236}">
                  <a16:creationId xmlns:a16="http://schemas.microsoft.com/office/drawing/2014/main" id="{04C8F419-2D2E-483D-864E-716287BFC4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8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414" name="Text Box 232">
              <a:extLst>
                <a:ext uri="{FF2B5EF4-FFF2-40B4-BE49-F238E27FC236}">
                  <a16:creationId xmlns:a16="http://schemas.microsoft.com/office/drawing/2014/main" id="{C79C3B36-E6D4-4A9A-9D10-FAD9DD7105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5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415" name="Text Box 233">
              <a:extLst>
                <a:ext uri="{FF2B5EF4-FFF2-40B4-BE49-F238E27FC236}">
                  <a16:creationId xmlns:a16="http://schemas.microsoft.com/office/drawing/2014/main" id="{56C632FC-21DC-4FF9-BB11-953A540714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3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416" name="Text Box 234">
              <a:extLst>
                <a:ext uri="{FF2B5EF4-FFF2-40B4-BE49-F238E27FC236}">
                  <a16:creationId xmlns:a16="http://schemas.microsoft.com/office/drawing/2014/main" id="{28A0581A-C17B-4DAF-B6FF-1DD32FF707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4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417" name="Text Box 235">
              <a:extLst>
                <a:ext uri="{FF2B5EF4-FFF2-40B4-BE49-F238E27FC236}">
                  <a16:creationId xmlns:a16="http://schemas.microsoft.com/office/drawing/2014/main" id="{838BD3B1-46C3-479C-81F8-903960F47D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6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418" name="Text Box 236">
              <a:extLst>
                <a:ext uri="{FF2B5EF4-FFF2-40B4-BE49-F238E27FC236}">
                  <a16:creationId xmlns:a16="http://schemas.microsoft.com/office/drawing/2014/main" id="{ECF87300-25A4-4713-967A-281B21DAE8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419" name="Text Box 237">
              <a:extLst>
                <a:ext uri="{FF2B5EF4-FFF2-40B4-BE49-F238E27FC236}">
                  <a16:creationId xmlns:a16="http://schemas.microsoft.com/office/drawing/2014/main" id="{E41260B7-1300-40E8-B1C0-659E06F40C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5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10261" name="Group 261">
            <a:extLst>
              <a:ext uri="{FF2B5EF4-FFF2-40B4-BE49-F238E27FC236}">
                <a16:creationId xmlns:a16="http://schemas.microsoft.com/office/drawing/2014/main" id="{CA5A9C1A-7315-4048-AD57-31048C826F8D}"/>
              </a:ext>
            </a:extLst>
          </p:cNvPr>
          <p:cNvGrpSpPr>
            <a:grpSpLocks/>
          </p:cNvGrpSpPr>
          <p:nvPr/>
        </p:nvGrpSpPr>
        <p:grpSpPr bwMode="auto">
          <a:xfrm>
            <a:off x="7324726" y="1912939"/>
            <a:ext cx="874713" cy="1125537"/>
            <a:chOff x="3805" y="1478"/>
            <a:chExt cx="551" cy="709"/>
          </a:xfrm>
        </p:grpSpPr>
        <p:sp>
          <p:nvSpPr>
            <p:cNvPr id="10376" name="Text Box 262">
              <a:extLst>
                <a:ext uri="{FF2B5EF4-FFF2-40B4-BE49-F238E27FC236}">
                  <a16:creationId xmlns:a16="http://schemas.microsoft.com/office/drawing/2014/main" id="{6ECC2053-1C8D-49B3-B0B5-134F20717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0377" name="Text Box 263">
              <a:extLst>
                <a:ext uri="{FF2B5EF4-FFF2-40B4-BE49-F238E27FC236}">
                  <a16:creationId xmlns:a16="http://schemas.microsoft.com/office/drawing/2014/main" id="{5C4606D1-2629-4C5F-86C0-CD12EF31B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78" name="Rectangle 264">
              <a:extLst>
                <a:ext uri="{FF2B5EF4-FFF2-40B4-BE49-F238E27FC236}">
                  <a16:creationId xmlns:a16="http://schemas.microsoft.com/office/drawing/2014/main" id="{0F334407-6EDA-4C81-89E6-153B5E1F4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" y="1765"/>
              <a:ext cx="53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79" name="Freeform 265">
              <a:extLst>
                <a:ext uri="{FF2B5EF4-FFF2-40B4-BE49-F238E27FC236}">
                  <a16:creationId xmlns:a16="http://schemas.microsoft.com/office/drawing/2014/main" id="{F1AB4648-F43E-4085-A9E6-71E819059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5" y="1765"/>
              <a:ext cx="0" cy="136"/>
            </a:xfrm>
            <a:custGeom>
              <a:avLst/>
              <a:gdLst>
                <a:gd name="T0" fmla="*/ 2 w 2"/>
                <a:gd name="T1" fmla="*/ 708 h 708"/>
                <a:gd name="T2" fmla="*/ 0 w 2"/>
                <a:gd name="T3" fmla="*/ 0 h 708"/>
                <a:gd name="T4" fmla="*/ 0 60000 65536"/>
                <a:gd name="T5" fmla="*/ 0 60000 65536"/>
                <a:gd name="T6" fmla="*/ 0 w 2"/>
                <a:gd name="T7" fmla="*/ 0 h 708"/>
                <a:gd name="T8" fmla="*/ 2 w 2"/>
                <a:gd name="T9" fmla="*/ 708 h 7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708">
                  <a:moveTo>
                    <a:pt x="2" y="708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80" name="Freeform 266">
              <a:extLst>
                <a:ext uri="{FF2B5EF4-FFF2-40B4-BE49-F238E27FC236}">
                  <a16:creationId xmlns:a16="http://schemas.microsoft.com/office/drawing/2014/main" id="{6A8C289F-2FEA-45A0-A326-98C986CCD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552"/>
              <a:ext cx="0" cy="136"/>
            </a:xfrm>
            <a:custGeom>
              <a:avLst/>
              <a:gdLst>
                <a:gd name="T0" fmla="*/ 535 w 535"/>
                <a:gd name="T1" fmla="*/ 0 h 1"/>
                <a:gd name="T2" fmla="*/ 0 w 535"/>
                <a:gd name="T3" fmla="*/ 1 h 1"/>
                <a:gd name="T4" fmla="*/ 0 60000 65536"/>
                <a:gd name="T5" fmla="*/ 0 60000 65536"/>
                <a:gd name="T6" fmla="*/ 0 w 535"/>
                <a:gd name="T7" fmla="*/ 0 h 1"/>
                <a:gd name="T8" fmla="*/ 535 w 53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35" h="1">
                  <a:moveTo>
                    <a:pt x="535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81" name="Freeform 267">
              <a:extLst>
                <a:ext uri="{FF2B5EF4-FFF2-40B4-BE49-F238E27FC236}">
                  <a16:creationId xmlns:a16="http://schemas.microsoft.com/office/drawing/2014/main" id="{D7ACAA68-57DB-4E4D-922A-2D06016F3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696"/>
              <a:ext cx="0" cy="136"/>
            </a:xfrm>
            <a:custGeom>
              <a:avLst/>
              <a:gdLst>
                <a:gd name="T0" fmla="*/ 0 w 529"/>
                <a:gd name="T1" fmla="*/ 0 h 1"/>
                <a:gd name="T2" fmla="*/ 529 w 529"/>
                <a:gd name="T3" fmla="*/ 0 h 1"/>
                <a:gd name="T4" fmla="*/ 0 60000 65536"/>
                <a:gd name="T5" fmla="*/ 0 60000 65536"/>
                <a:gd name="T6" fmla="*/ 0 w 529"/>
                <a:gd name="T7" fmla="*/ 0 h 1"/>
                <a:gd name="T8" fmla="*/ 529 w 52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9" h="1">
                  <a:moveTo>
                    <a:pt x="0" y="0"/>
                  </a:moveTo>
                  <a:lnTo>
                    <a:pt x="529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82" name="Text Box 268">
              <a:extLst>
                <a:ext uri="{FF2B5EF4-FFF2-40B4-BE49-F238E27FC236}">
                  <a16:creationId xmlns:a16="http://schemas.microsoft.com/office/drawing/2014/main" id="{385B9EC8-A9B1-4B81-9D85-FCAE8D5E4C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10383" name="Text Box 269">
              <a:extLst>
                <a:ext uri="{FF2B5EF4-FFF2-40B4-BE49-F238E27FC236}">
                  <a16:creationId xmlns:a16="http://schemas.microsoft.com/office/drawing/2014/main" id="{AE619748-91C2-40D5-AE59-DC99924D48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84" name="Text Box 270">
              <a:extLst>
                <a:ext uri="{FF2B5EF4-FFF2-40B4-BE49-F238E27FC236}">
                  <a16:creationId xmlns:a16="http://schemas.microsoft.com/office/drawing/2014/main" id="{38176716-0110-4B4D-90AB-383F2619BF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3" y="1484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0385" name="Text Box 271">
              <a:extLst>
                <a:ext uri="{FF2B5EF4-FFF2-40B4-BE49-F238E27FC236}">
                  <a16:creationId xmlns:a16="http://schemas.microsoft.com/office/drawing/2014/main" id="{55AA2BCD-B787-4B78-9B60-26F3590174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7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86" name="Freeform 272">
              <a:extLst>
                <a:ext uri="{FF2B5EF4-FFF2-40B4-BE49-F238E27FC236}">
                  <a16:creationId xmlns:a16="http://schemas.microsoft.com/office/drawing/2014/main" id="{EA38B6AE-816C-4F89-A195-8A035301FC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8" y="1767"/>
              <a:ext cx="0" cy="136"/>
            </a:xfrm>
            <a:custGeom>
              <a:avLst/>
              <a:gdLst>
                <a:gd name="T0" fmla="*/ 0 w 1"/>
                <a:gd name="T1" fmla="*/ 0 h 717"/>
                <a:gd name="T2" fmla="*/ 0 w 1"/>
                <a:gd name="T3" fmla="*/ 717 h 717"/>
                <a:gd name="T4" fmla="*/ 0 60000 65536"/>
                <a:gd name="T5" fmla="*/ 0 60000 65536"/>
                <a:gd name="T6" fmla="*/ 0 w 1"/>
                <a:gd name="T7" fmla="*/ 0 h 717"/>
                <a:gd name="T8" fmla="*/ 1 w 1"/>
                <a:gd name="T9" fmla="*/ 717 h 7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717">
                  <a:moveTo>
                    <a:pt x="0" y="0"/>
                  </a:moveTo>
                  <a:lnTo>
                    <a:pt x="0" y="717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87" name="Freeform 273">
              <a:extLst>
                <a:ext uri="{FF2B5EF4-FFF2-40B4-BE49-F238E27FC236}">
                  <a16:creationId xmlns:a16="http://schemas.microsoft.com/office/drawing/2014/main" id="{607DDCE0-A0B3-472E-B199-C312AB64A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7" y="1977"/>
              <a:ext cx="0" cy="136"/>
            </a:xfrm>
            <a:custGeom>
              <a:avLst/>
              <a:gdLst>
                <a:gd name="T0" fmla="*/ 526 w 526"/>
                <a:gd name="T1" fmla="*/ 0 h 1"/>
                <a:gd name="T2" fmla="*/ 0 w 526"/>
                <a:gd name="T3" fmla="*/ 1 h 1"/>
                <a:gd name="T4" fmla="*/ 0 60000 65536"/>
                <a:gd name="T5" fmla="*/ 0 60000 65536"/>
                <a:gd name="T6" fmla="*/ 0 w 526"/>
                <a:gd name="T7" fmla="*/ 0 h 1"/>
                <a:gd name="T8" fmla="*/ 526 w 52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6" h="1">
                  <a:moveTo>
                    <a:pt x="526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88" name="Freeform 274">
              <a:extLst>
                <a:ext uri="{FF2B5EF4-FFF2-40B4-BE49-F238E27FC236}">
                  <a16:creationId xmlns:a16="http://schemas.microsoft.com/office/drawing/2014/main" id="{AFDA9A9D-8660-4E64-BBE3-9662A0C5B1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1838"/>
              <a:ext cx="0" cy="136"/>
            </a:xfrm>
            <a:custGeom>
              <a:avLst/>
              <a:gdLst>
                <a:gd name="T0" fmla="*/ 525 w 525"/>
                <a:gd name="T1" fmla="*/ 1 h 1"/>
                <a:gd name="T2" fmla="*/ 0 w 525"/>
                <a:gd name="T3" fmla="*/ 0 h 1"/>
                <a:gd name="T4" fmla="*/ 0 60000 65536"/>
                <a:gd name="T5" fmla="*/ 0 60000 65536"/>
                <a:gd name="T6" fmla="*/ 0 w 525"/>
                <a:gd name="T7" fmla="*/ 0 h 1"/>
                <a:gd name="T8" fmla="*/ 525 w 52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5" h="1">
                  <a:moveTo>
                    <a:pt x="525" y="1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89" name="Text Box 275">
              <a:extLst>
                <a:ext uri="{FF2B5EF4-FFF2-40B4-BE49-F238E27FC236}">
                  <a16:creationId xmlns:a16="http://schemas.microsoft.com/office/drawing/2014/main" id="{C9AD3E6E-5455-4AF5-8E5B-AD5C63C58B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90" name="Text Box 276">
              <a:extLst>
                <a:ext uri="{FF2B5EF4-FFF2-40B4-BE49-F238E27FC236}">
                  <a16:creationId xmlns:a16="http://schemas.microsoft.com/office/drawing/2014/main" id="{28F902CE-A396-49E2-BA01-D26384A838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91" name="Text Box 277">
              <a:extLst>
                <a:ext uri="{FF2B5EF4-FFF2-40B4-BE49-F238E27FC236}">
                  <a16:creationId xmlns:a16="http://schemas.microsoft.com/office/drawing/2014/main" id="{71DA9D56-11FB-4D97-853D-6896D7C76A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8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92" name="Text Box 278">
              <a:extLst>
                <a:ext uri="{FF2B5EF4-FFF2-40B4-BE49-F238E27FC236}">
                  <a16:creationId xmlns:a16="http://schemas.microsoft.com/office/drawing/2014/main" id="{3F01BEB2-23E8-4197-AD94-CF0807728B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5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93" name="Text Box 279">
              <a:extLst>
                <a:ext uri="{FF2B5EF4-FFF2-40B4-BE49-F238E27FC236}">
                  <a16:creationId xmlns:a16="http://schemas.microsoft.com/office/drawing/2014/main" id="{8CD1493E-15C9-4B94-B684-B6A3C6BFB3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3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94" name="Text Box 280">
              <a:extLst>
                <a:ext uri="{FF2B5EF4-FFF2-40B4-BE49-F238E27FC236}">
                  <a16:creationId xmlns:a16="http://schemas.microsoft.com/office/drawing/2014/main" id="{143D6488-40FB-4C99-B135-DE9D2536D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4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95" name="Text Box 281">
              <a:extLst>
                <a:ext uri="{FF2B5EF4-FFF2-40B4-BE49-F238E27FC236}">
                  <a16:creationId xmlns:a16="http://schemas.microsoft.com/office/drawing/2014/main" id="{49D7250F-3BC8-43D9-9556-F92BCDE786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6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96" name="Text Box 282">
              <a:extLst>
                <a:ext uri="{FF2B5EF4-FFF2-40B4-BE49-F238E27FC236}">
                  <a16:creationId xmlns:a16="http://schemas.microsoft.com/office/drawing/2014/main" id="{9574C503-BEAC-427B-809C-53F8692C68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97" name="Text Box 283">
              <a:extLst>
                <a:ext uri="{FF2B5EF4-FFF2-40B4-BE49-F238E27FC236}">
                  <a16:creationId xmlns:a16="http://schemas.microsoft.com/office/drawing/2014/main" id="{67DC20A2-B052-45C1-9A35-35C1D5C580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5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10262" name="Group 307">
            <a:extLst>
              <a:ext uri="{FF2B5EF4-FFF2-40B4-BE49-F238E27FC236}">
                <a16:creationId xmlns:a16="http://schemas.microsoft.com/office/drawing/2014/main" id="{AC3128D0-12D2-448E-B863-3866D5C6FD6B}"/>
              </a:ext>
            </a:extLst>
          </p:cNvPr>
          <p:cNvGrpSpPr>
            <a:grpSpLocks/>
          </p:cNvGrpSpPr>
          <p:nvPr/>
        </p:nvGrpSpPr>
        <p:grpSpPr bwMode="auto">
          <a:xfrm>
            <a:off x="9474201" y="1912939"/>
            <a:ext cx="874713" cy="1125537"/>
            <a:chOff x="3805" y="1478"/>
            <a:chExt cx="551" cy="709"/>
          </a:xfrm>
        </p:grpSpPr>
        <p:sp>
          <p:nvSpPr>
            <p:cNvPr id="10354" name="Text Box 308">
              <a:extLst>
                <a:ext uri="{FF2B5EF4-FFF2-40B4-BE49-F238E27FC236}">
                  <a16:creationId xmlns:a16="http://schemas.microsoft.com/office/drawing/2014/main" id="{12D3A2C0-52C5-4CC4-BE2D-248A7DF1C9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0355" name="Text Box 309">
              <a:extLst>
                <a:ext uri="{FF2B5EF4-FFF2-40B4-BE49-F238E27FC236}">
                  <a16:creationId xmlns:a16="http://schemas.microsoft.com/office/drawing/2014/main" id="{AAD43DEC-EDE5-46FB-BDB0-94925A773E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56" name="Rectangle 310">
              <a:extLst>
                <a:ext uri="{FF2B5EF4-FFF2-40B4-BE49-F238E27FC236}">
                  <a16:creationId xmlns:a16="http://schemas.microsoft.com/office/drawing/2014/main" id="{AE918415-5BE8-4FA6-A0BB-C4C61264F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" y="1765"/>
              <a:ext cx="53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57" name="Freeform 311">
              <a:extLst>
                <a:ext uri="{FF2B5EF4-FFF2-40B4-BE49-F238E27FC236}">
                  <a16:creationId xmlns:a16="http://schemas.microsoft.com/office/drawing/2014/main" id="{9194524E-BBB3-4C08-BA9B-E80F7DB41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5" y="1765"/>
              <a:ext cx="0" cy="136"/>
            </a:xfrm>
            <a:custGeom>
              <a:avLst/>
              <a:gdLst>
                <a:gd name="T0" fmla="*/ 2 w 2"/>
                <a:gd name="T1" fmla="*/ 708 h 708"/>
                <a:gd name="T2" fmla="*/ 0 w 2"/>
                <a:gd name="T3" fmla="*/ 0 h 708"/>
                <a:gd name="T4" fmla="*/ 0 60000 65536"/>
                <a:gd name="T5" fmla="*/ 0 60000 65536"/>
                <a:gd name="T6" fmla="*/ 0 w 2"/>
                <a:gd name="T7" fmla="*/ 0 h 708"/>
                <a:gd name="T8" fmla="*/ 2 w 2"/>
                <a:gd name="T9" fmla="*/ 708 h 7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708">
                  <a:moveTo>
                    <a:pt x="2" y="708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58" name="Freeform 312">
              <a:extLst>
                <a:ext uri="{FF2B5EF4-FFF2-40B4-BE49-F238E27FC236}">
                  <a16:creationId xmlns:a16="http://schemas.microsoft.com/office/drawing/2014/main" id="{7A9887CC-10F7-4BD2-B7B8-8F92322C29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552"/>
              <a:ext cx="0" cy="136"/>
            </a:xfrm>
            <a:custGeom>
              <a:avLst/>
              <a:gdLst>
                <a:gd name="T0" fmla="*/ 535 w 535"/>
                <a:gd name="T1" fmla="*/ 0 h 1"/>
                <a:gd name="T2" fmla="*/ 0 w 535"/>
                <a:gd name="T3" fmla="*/ 1 h 1"/>
                <a:gd name="T4" fmla="*/ 0 60000 65536"/>
                <a:gd name="T5" fmla="*/ 0 60000 65536"/>
                <a:gd name="T6" fmla="*/ 0 w 535"/>
                <a:gd name="T7" fmla="*/ 0 h 1"/>
                <a:gd name="T8" fmla="*/ 535 w 53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35" h="1">
                  <a:moveTo>
                    <a:pt x="535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59" name="Freeform 313">
              <a:extLst>
                <a:ext uri="{FF2B5EF4-FFF2-40B4-BE49-F238E27FC236}">
                  <a16:creationId xmlns:a16="http://schemas.microsoft.com/office/drawing/2014/main" id="{581F7D22-557D-4D2E-90BA-727AE25E9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696"/>
              <a:ext cx="0" cy="136"/>
            </a:xfrm>
            <a:custGeom>
              <a:avLst/>
              <a:gdLst>
                <a:gd name="T0" fmla="*/ 0 w 529"/>
                <a:gd name="T1" fmla="*/ 0 h 1"/>
                <a:gd name="T2" fmla="*/ 529 w 529"/>
                <a:gd name="T3" fmla="*/ 0 h 1"/>
                <a:gd name="T4" fmla="*/ 0 60000 65536"/>
                <a:gd name="T5" fmla="*/ 0 60000 65536"/>
                <a:gd name="T6" fmla="*/ 0 w 529"/>
                <a:gd name="T7" fmla="*/ 0 h 1"/>
                <a:gd name="T8" fmla="*/ 529 w 52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9" h="1">
                  <a:moveTo>
                    <a:pt x="0" y="0"/>
                  </a:moveTo>
                  <a:lnTo>
                    <a:pt x="529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60" name="Text Box 314">
              <a:extLst>
                <a:ext uri="{FF2B5EF4-FFF2-40B4-BE49-F238E27FC236}">
                  <a16:creationId xmlns:a16="http://schemas.microsoft.com/office/drawing/2014/main" id="{80C8FFD9-F59B-460A-BECD-9156B952D9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10361" name="Text Box 315">
              <a:extLst>
                <a:ext uri="{FF2B5EF4-FFF2-40B4-BE49-F238E27FC236}">
                  <a16:creationId xmlns:a16="http://schemas.microsoft.com/office/drawing/2014/main" id="{5A623E5C-32BE-45A9-9A35-2A228B6B79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62" name="Text Box 316">
              <a:extLst>
                <a:ext uri="{FF2B5EF4-FFF2-40B4-BE49-F238E27FC236}">
                  <a16:creationId xmlns:a16="http://schemas.microsoft.com/office/drawing/2014/main" id="{AF2025AC-DB35-4C11-87FC-AE1621C014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3" y="1484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0363" name="Text Box 317">
              <a:extLst>
                <a:ext uri="{FF2B5EF4-FFF2-40B4-BE49-F238E27FC236}">
                  <a16:creationId xmlns:a16="http://schemas.microsoft.com/office/drawing/2014/main" id="{63487F5F-8BC2-478B-89AB-5282A972AF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7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64" name="Freeform 318">
              <a:extLst>
                <a:ext uri="{FF2B5EF4-FFF2-40B4-BE49-F238E27FC236}">
                  <a16:creationId xmlns:a16="http://schemas.microsoft.com/office/drawing/2014/main" id="{FEFEE174-20B3-4C9D-A2BF-2B882D719F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8" y="1767"/>
              <a:ext cx="0" cy="136"/>
            </a:xfrm>
            <a:custGeom>
              <a:avLst/>
              <a:gdLst>
                <a:gd name="T0" fmla="*/ 0 w 1"/>
                <a:gd name="T1" fmla="*/ 0 h 717"/>
                <a:gd name="T2" fmla="*/ 0 w 1"/>
                <a:gd name="T3" fmla="*/ 717 h 717"/>
                <a:gd name="T4" fmla="*/ 0 60000 65536"/>
                <a:gd name="T5" fmla="*/ 0 60000 65536"/>
                <a:gd name="T6" fmla="*/ 0 w 1"/>
                <a:gd name="T7" fmla="*/ 0 h 717"/>
                <a:gd name="T8" fmla="*/ 1 w 1"/>
                <a:gd name="T9" fmla="*/ 717 h 7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717">
                  <a:moveTo>
                    <a:pt x="0" y="0"/>
                  </a:moveTo>
                  <a:lnTo>
                    <a:pt x="0" y="717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65" name="Freeform 319">
              <a:extLst>
                <a:ext uri="{FF2B5EF4-FFF2-40B4-BE49-F238E27FC236}">
                  <a16:creationId xmlns:a16="http://schemas.microsoft.com/office/drawing/2014/main" id="{ED6726CD-1A94-470F-9F13-BB15496E5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7" y="1977"/>
              <a:ext cx="0" cy="136"/>
            </a:xfrm>
            <a:custGeom>
              <a:avLst/>
              <a:gdLst>
                <a:gd name="T0" fmla="*/ 526 w 526"/>
                <a:gd name="T1" fmla="*/ 0 h 1"/>
                <a:gd name="T2" fmla="*/ 0 w 526"/>
                <a:gd name="T3" fmla="*/ 1 h 1"/>
                <a:gd name="T4" fmla="*/ 0 60000 65536"/>
                <a:gd name="T5" fmla="*/ 0 60000 65536"/>
                <a:gd name="T6" fmla="*/ 0 w 526"/>
                <a:gd name="T7" fmla="*/ 0 h 1"/>
                <a:gd name="T8" fmla="*/ 526 w 52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6" h="1">
                  <a:moveTo>
                    <a:pt x="526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66" name="Freeform 320">
              <a:extLst>
                <a:ext uri="{FF2B5EF4-FFF2-40B4-BE49-F238E27FC236}">
                  <a16:creationId xmlns:a16="http://schemas.microsoft.com/office/drawing/2014/main" id="{75159EEF-21A8-41EA-A975-76E9D98E4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1838"/>
              <a:ext cx="0" cy="136"/>
            </a:xfrm>
            <a:custGeom>
              <a:avLst/>
              <a:gdLst>
                <a:gd name="T0" fmla="*/ 525 w 525"/>
                <a:gd name="T1" fmla="*/ 1 h 1"/>
                <a:gd name="T2" fmla="*/ 0 w 525"/>
                <a:gd name="T3" fmla="*/ 0 h 1"/>
                <a:gd name="T4" fmla="*/ 0 60000 65536"/>
                <a:gd name="T5" fmla="*/ 0 60000 65536"/>
                <a:gd name="T6" fmla="*/ 0 w 525"/>
                <a:gd name="T7" fmla="*/ 0 h 1"/>
                <a:gd name="T8" fmla="*/ 525 w 52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5" h="1">
                  <a:moveTo>
                    <a:pt x="525" y="1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67" name="Text Box 321">
              <a:extLst>
                <a:ext uri="{FF2B5EF4-FFF2-40B4-BE49-F238E27FC236}">
                  <a16:creationId xmlns:a16="http://schemas.microsoft.com/office/drawing/2014/main" id="{874D762B-F9D7-4D42-9AE0-790B0313FB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68" name="Text Box 322">
              <a:extLst>
                <a:ext uri="{FF2B5EF4-FFF2-40B4-BE49-F238E27FC236}">
                  <a16:creationId xmlns:a16="http://schemas.microsoft.com/office/drawing/2014/main" id="{CB6B7032-BE15-4392-AAB2-41625A669E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69" name="Text Box 323">
              <a:extLst>
                <a:ext uri="{FF2B5EF4-FFF2-40B4-BE49-F238E27FC236}">
                  <a16:creationId xmlns:a16="http://schemas.microsoft.com/office/drawing/2014/main" id="{1F9DF551-0D81-49D3-8070-7B593444B0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8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70" name="Text Box 324">
              <a:extLst>
                <a:ext uri="{FF2B5EF4-FFF2-40B4-BE49-F238E27FC236}">
                  <a16:creationId xmlns:a16="http://schemas.microsoft.com/office/drawing/2014/main" id="{09ECD49A-3E6A-4DDC-9C42-EF0E1C8734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5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71" name="Text Box 325">
              <a:extLst>
                <a:ext uri="{FF2B5EF4-FFF2-40B4-BE49-F238E27FC236}">
                  <a16:creationId xmlns:a16="http://schemas.microsoft.com/office/drawing/2014/main" id="{9CB67016-E063-4375-875D-9D7A45AF07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3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72" name="Text Box 326">
              <a:extLst>
                <a:ext uri="{FF2B5EF4-FFF2-40B4-BE49-F238E27FC236}">
                  <a16:creationId xmlns:a16="http://schemas.microsoft.com/office/drawing/2014/main" id="{A6572520-6A79-4F64-A454-5F08049853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4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73" name="Text Box 327">
              <a:extLst>
                <a:ext uri="{FF2B5EF4-FFF2-40B4-BE49-F238E27FC236}">
                  <a16:creationId xmlns:a16="http://schemas.microsoft.com/office/drawing/2014/main" id="{96011DFB-FBA6-4083-AE8B-D2E37F9F42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6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74" name="Text Box 328">
              <a:extLst>
                <a:ext uri="{FF2B5EF4-FFF2-40B4-BE49-F238E27FC236}">
                  <a16:creationId xmlns:a16="http://schemas.microsoft.com/office/drawing/2014/main" id="{68B3BD96-5E6B-46F1-B3D3-86D5F03925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75" name="Text Box 329">
              <a:extLst>
                <a:ext uri="{FF2B5EF4-FFF2-40B4-BE49-F238E27FC236}">
                  <a16:creationId xmlns:a16="http://schemas.microsoft.com/office/drawing/2014/main" id="{62EEA657-3CA9-4B01-9082-0D3BD14658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5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</p:grpSp>
      <p:grpSp>
        <p:nvGrpSpPr>
          <p:cNvPr id="10263" name="Group 353">
            <a:extLst>
              <a:ext uri="{FF2B5EF4-FFF2-40B4-BE49-F238E27FC236}">
                <a16:creationId xmlns:a16="http://schemas.microsoft.com/office/drawing/2014/main" id="{66F9E23B-4273-44CE-BD3A-944DAA5469ED}"/>
              </a:ext>
            </a:extLst>
          </p:cNvPr>
          <p:cNvGrpSpPr>
            <a:grpSpLocks/>
          </p:cNvGrpSpPr>
          <p:nvPr/>
        </p:nvGrpSpPr>
        <p:grpSpPr bwMode="auto">
          <a:xfrm>
            <a:off x="9474201" y="3927475"/>
            <a:ext cx="874713" cy="1125538"/>
            <a:chOff x="3805" y="1478"/>
            <a:chExt cx="551" cy="709"/>
          </a:xfrm>
        </p:grpSpPr>
        <p:sp>
          <p:nvSpPr>
            <p:cNvPr id="10332" name="Text Box 354">
              <a:extLst>
                <a:ext uri="{FF2B5EF4-FFF2-40B4-BE49-F238E27FC236}">
                  <a16:creationId xmlns:a16="http://schemas.microsoft.com/office/drawing/2014/main" id="{0EF0F27E-D812-4134-B1E8-C386762186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0333" name="Text Box 355">
              <a:extLst>
                <a:ext uri="{FF2B5EF4-FFF2-40B4-BE49-F238E27FC236}">
                  <a16:creationId xmlns:a16="http://schemas.microsoft.com/office/drawing/2014/main" id="{AF723B33-6B49-491A-BDEB-C3C1C5E4C5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34" name="Rectangle 356">
              <a:extLst>
                <a:ext uri="{FF2B5EF4-FFF2-40B4-BE49-F238E27FC236}">
                  <a16:creationId xmlns:a16="http://schemas.microsoft.com/office/drawing/2014/main" id="{D25A5FDB-2B58-4C04-8FE0-FA3332D57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" y="1765"/>
              <a:ext cx="53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35" name="Freeform 357">
              <a:extLst>
                <a:ext uri="{FF2B5EF4-FFF2-40B4-BE49-F238E27FC236}">
                  <a16:creationId xmlns:a16="http://schemas.microsoft.com/office/drawing/2014/main" id="{7DBF541F-B52F-4CE0-B3B1-C93B8DD69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5" y="1765"/>
              <a:ext cx="0" cy="136"/>
            </a:xfrm>
            <a:custGeom>
              <a:avLst/>
              <a:gdLst>
                <a:gd name="T0" fmla="*/ 2 w 2"/>
                <a:gd name="T1" fmla="*/ 708 h 708"/>
                <a:gd name="T2" fmla="*/ 0 w 2"/>
                <a:gd name="T3" fmla="*/ 0 h 708"/>
                <a:gd name="T4" fmla="*/ 0 60000 65536"/>
                <a:gd name="T5" fmla="*/ 0 60000 65536"/>
                <a:gd name="T6" fmla="*/ 0 w 2"/>
                <a:gd name="T7" fmla="*/ 0 h 708"/>
                <a:gd name="T8" fmla="*/ 2 w 2"/>
                <a:gd name="T9" fmla="*/ 708 h 7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708">
                  <a:moveTo>
                    <a:pt x="2" y="708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36" name="Freeform 358">
              <a:extLst>
                <a:ext uri="{FF2B5EF4-FFF2-40B4-BE49-F238E27FC236}">
                  <a16:creationId xmlns:a16="http://schemas.microsoft.com/office/drawing/2014/main" id="{41EA6E5A-149A-48FC-BD85-90EB47D7E4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552"/>
              <a:ext cx="0" cy="136"/>
            </a:xfrm>
            <a:custGeom>
              <a:avLst/>
              <a:gdLst>
                <a:gd name="T0" fmla="*/ 535 w 535"/>
                <a:gd name="T1" fmla="*/ 0 h 1"/>
                <a:gd name="T2" fmla="*/ 0 w 535"/>
                <a:gd name="T3" fmla="*/ 1 h 1"/>
                <a:gd name="T4" fmla="*/ 0 60000 65536"/>
                <a:gd name="T5" fmla="*/ 0 60000 65536"/>
                <a:gd name="T6" fmla="*/ 0 w 535"/>
                <a:gd name="T7" fmla="*/ 0 h 1"/>
                <a:gd name="T8" fmla="*/ 535 w 53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35" h="1">
                  <a:moveTo>
                    <a:pt x="535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37" name="Freeform 359">
              <a:extLst>
                <a:ext uri="{FF2B5EF4-FFF2-40B4-BE49-F238E27FC236}">
                  <a16:creationId xmlns:a16="http://schemas.microsoft.com/office/drawing/2014/main" id="{22ED3D8C-76D3-4777-9DD1-CA2841B234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696"/>
              <a:ext cx="0" cy="136"/>
            </a:xfrm>
            <a:custGeom>
              <a:avLst/>
              <a:gdLst>
                <a:gd name="T0" fmla="*/ 0 w 529"/>
                <a:gd name="T1" fmla="*/ 0 h 1"/>
                <a:gd name="T2" fmla="*/ 529 w 529"/>
                <a:gd name="T3" fmla="*/ 0 h 1"/>
                <a:gd name="T4" fmla="*/ 0 60000 65536"/>
                <a:gd name="T5" fmla="*/ 0 60000 65536"/>
                <a:gd name="T6" fmla="*/ 0 w 529"/>
                <a:gd name="T7" fmla="*/ 0 h 1"/>
                <a:gd name="T8" fmla="*/ 529 w 52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9" h="1">
                  <a:moveTo>
                    <a:pt x="0" y="0"/>
                  </a:moveTo>
                  <a:lnTo>
                    <a:pt x="529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38" name="Text Box 360">
              <a:extLst>
                <a:ext uri="{FF2B5EF4-FFF2-40B4-BE49-F238E27FC236}">
                  <a16:creationId xmlns:a16="http://schemas.microsoft.com/office/drawing/2014/main" id="{B35B565F-4D49-450C-8F01-C4ADA3FD43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10339" name="Text Box 361">
              <a:extLst>
                <a:ext uri="{FF2B5EF4-FFF2-40B4-BE49-F238E27FC236}">
                  <a16:creationId xmlns:a16="http://schemas.microsoft.com/office/drawing/2014/main" id="{0D288DF9-0236-4607-9C98-5F85E22F66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40" name="Text Box 362">
              <a:extLst>
                <a:ext uri="{FF2B5EF4-FFF2-40B4-BE49-F238E27FC236}">
                  <a16:creationId xmlns:a16="http://schemas.microsoft.com/office/drawing/2014/main" id="{0DCB44B0-5C0F-458C-BBC9-914F7F4B6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3" y="1484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0341" name="Text Box 363">
              <a:extLst>
                <a:ext uri="{FF2B5EF4-FFF2-40B4-BE49-F238E27FC236}">
                  <a16:creationId xmlns:a16="http://schemas.microsoft.com/office/drawing/2014/main" id="{404BBE50-32D5-4418-86A5-801184619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7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42" name="Freeform 364">
              <a:extLst>
                <a:ext uri="{FF2B5EF4-FFF2-40B4-BE49-F238E27FC236}">
                  <a16:creationId xmlns:a16="http://schemas.microsoft.com/office/drawing/2014/main" id="{D6EB542A-1A8F-4DA4-8616-31BD1E7C4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8" y="1767"/>
              <a:ext cx="0" cy="136"/>
            </a:xfrm>
            <a:custGeom>
              <a:avLst/>
              <a:gdLst>
                <a:gd name="T0" fmla="*/ 0 w 1"/>
                <a:gd name="T1" fmla="*/ 0 h 717"/>
                <a:gd name="T2" fmla="*/ 0 w 1"/>
                <a:gd name="T3" fmla="*/ 717 h 717"/>
                <a:gd name="T4" fmla="*/ 0 60000 65536"/>
                <a:gd name="T5" fmla="*/ 0 60000 65536"/>
                <a:gd name="T6" fmla="*/ 0 w 1"/>
                <a:gd name="T7" fmla="*/ 0 h 717"/>
                <a:gd name="T8" fmla="*/ 1 w 1"/>
                <a:gd name="T9" fmla="*/ 717 h 7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717">
                  <a:moveTo>
                    <a:pt x="0" y="0"/>
                  </a:moveTo>
                  <a:lnTo>
                    <a:pt x="0" y="717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43" name="Freeform 365">
              <a:extLst>
                <a:ext uri="{FF2B5EF4-FFF2-40B4-BE49-F238E27FC236}">
                  <a16:creationId xmlns:a16="http://schemas.microsoft.com/office/drawing/2014/main" id="{43737D37-E00E-4C22-AE64-0BAFA0583C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7" y="1977"/>
              <a:ext cx="0" cy="136"/>
            </a:xfrm>
            <a:custGeom>
              <a:avLst/>
              <a:gdLst>
                <a:gd name="T0" fmla="*/ 526 w 526"/>
                <a:gd name="T1" fmla="*/ 0 h 1"/>
                <a:gd name="T2" fmla="*/ 0 w 526"/>
                <a:gd name="T3" fmla="*/ 1 h 1"/>
                <a:gd name="T4" fmla="*/ 0 60000 65536"/>
                <a:gd name="T5" fmla="*/ 0 60000 65536"/>
                <a:gd name="T6" fmla="*/ 0 w 526"/>
                <a:gd name="T7" fmla="*/ 0 h 1"/>
                <a:gd name="T8" fmla="*/ 526 w 52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6" h="1">
                  <a:moveTo>
                    <a:pt x="526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44" name="Freeform 366">
              <a:extLst>
                <a:ext uri="{FF2B5EF4-FFF2-40B4-BE49-F238E27FC236}">
                  <a16:creationId xmlns:a16="http://schemas.microsoft.com/office/drawing/2014/main" id="{6CFD045E-FE74-423C-AB73-31D5E5A26E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1838"/>
              <a:ext cx="0" cy="136"/>
            </a:xfrm>
            <a:custGeom>
              <a:avLst/>
              <a:gdLst>
                <a:gd name="T0" fmla="*/ 525 w 525"/>
                <a:gd name="T1" fmla="*/ 1 h 1"/>
                <a:gd name="T2" fmla="*/ 0 w 525"/>
                <a:gd name="T3" fmla="*/ 0 h 1"/>
                <a:gd name="T4" fmla="*/ 0 60000 65536"/>
                <a:gd name="T5" fmla="*/ 0 60000 65536"/>
                <a:gd name="T6" fmla="*/ 0 w 525"/>
                <a:gd name="T7" fmla="*/ 0 h 1"/>
                <a:gd name="T8" fmla="*/ 525 w 52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5" h="1">
                  <a:moveTo>
                    <a:pt x="525" y="1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45" name="Text Box 367">
              <a:extLst>
                <a:ext uri="{FF2B5EF4-FFF2-40B4-BE49-F238E27FC236}">
                  <a16:creationId xmlns:a16="http://schemas.microsoft.com/office/drawing/2014/main" id="{8321B208-041F-4415-923B-4498B42D6D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46" name="Text Box 368">
              <a:extLst>
                <a:ext uri="{FF2B5EF4-FFF2-40B4-BE49-F238E27FC236}">
                  <a16:creationId xmlns:a16="http://schemas.microsoft.com/office/drawing/2014/main" id="{DCA12BED-7375-446A-8DF1-7F2CDD7A3D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47" name="Text Box 369">
              <a:extLst>
                <a:ext uri="{FF2B5EF4-FFF2-40B4-BE49-F238E27FC236}">
                  <a16:creationId xmlns:a16="http://schemas.microsoft.com/office/drawing/2014/main" id="{4106C5B7-F1F8-4C68-A6EC-861E16EE8D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8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48" name="Text Box 370">
              <a:extLst>
                <a:ext uri="{FF2B5EF4-FFF2-40B4-BE49-F238E27FC236}">
                  <a16:creationId xmlns:a16="http://schemas.microsoft.com/office/drawing/2014/main" id="{A1AFCBCB-934C-4F35-A976-83ADED26EA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5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49" name="Text Box 371">
              <a:extLst>
                <a:ext uri="{FF2B5EF4-FFF2-40B4-BE49-F238E27FC236}">
                  <a16:creationId xmlns:a16="http://schemas.microsoft.com/office/drawing/2014/main" id="{5EF560C7-0441-48A2-9DBD-37CCE71559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3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50" name="Text Box 372">
              <a:extLst>
                <a:ext uri="{FF2B5EF4-FFF2-40B4-BE49-F238E27FC236}">
                  <a16:creationId xmlns:a16="http://schemas.microsoft.com/office/drawing/2014/main" id="{8CA9EB2D-974A-44AF-8D04-2CC1EAB113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4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51" name="Text Box 373">
              <a:extLst>
                <a:ext uri="{FF2B5EF4-FFF2-40B4-BE49-F238E27FC236}">
                  <a16:creationId xmlns:a16="http://schemas.microsoft.com/office/drawing/2014/main" id="{485166A6-FC9F-4F41-B476-ACBF116C23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6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52" name="Text Box 374">
              <a:extLst>
                <a:ext uri="{FF2B5EF4-FFF2-40B4-BE49-F238E27FC236}">
                  <a16:creationId xmlns:a16="http://schemas.microsoft.com/office/drawing/2014/main" id="{66BF6AC7-08A8-4679-8B66-7453A521A0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53" name="Text Box 375">
              <a:extLst>
                <a:ext uri="{FF2B5EF4-FFF2-40B4-BE49-F238E27FC236}">
                  <a16:creationId xmlns:a16="http://schemas.microsoft.com/office/drawing/2014/main" id="{6A3DA10D-ED33-423B-A542-ADC5C915CD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5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</p:grpSp>
      <p:grpSp>
        <p:nvGrpSpPr>
          <p:cNvPr id="10264" name="Group 399">
            <a:extLst>
              <a:ext uri="{FF2B5EF4-FFF2-40B4-BE49-F238E27FC236}">
                <a16:creationId xmlns:a16="http://schemas.microsoft.com/office/drawing/2014/main" id="{3996DEEF-E48F-49FD-9E31-0566C2BDFB99}"/>
              </a:ext>
            </a:extLst>
          </p:cNvPr>
          <p:cNvGrpSpPr>
            <a:grpSpLocks/>
          </p:cNvGrpSpPr>
          <p:nvPr/>
        </p:nvGrpSpPr>
        <p:grpSpPr bwMode="auto">
          <a:xfrm>
            <a:off x="5116513" y="3927475"/>
            <a:ext cx="874712" cy="1125538"/>
            <a:chOff x="3805" y="1478"/>
            <a:chExt cx="551" cy="709"/>
          </a:xfrm>
        </p:grpSpPr>
        <p:sp>
          <p:nvSpPr>
            <p:cNvPr id="10310" name="Text Box 400">
              <a:extLst>
                <a:ext uri="{FF2B5EF4-FFF2-40B4-BE49-F238E27FC236}">
                  <a16:creationId xmlns:a16="http://schemas.microsoft.com/office/drawing/2014/main" id="{0187A96E-F250-4CFF-A06D-AB4DB7DF1B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0311" name="Text Box 401">
              <a:extLst>
                <a:ext uri="{FF2B5EF4-FFF2-40B4-BE49-F238E27FC236}">
                  <a16:creationId xmlns:a16="http://schemas.microsoft.com/office/drawing/2014/main" id="{05AD9F36-E2FD-4C59-88C7-AC96B6CEBE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12" name="Rectangle 402">
              <a:extLst>
                <a:ext uri="{FF2B5EF4-FFF2-40B4-BE49-F238E27FC236}">
                  <a16:creationId xmlns:a16="http://schemas.microsoft.com/office/drawing/2014/main" id="{A5643CB3-0EE3-4312-804E-541CE2603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" y="1765"/>
              <a:ext cx="53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13" name="Freeform 403">
              <a:extLst>
                <a:ext uri="{FF2B5EF4-FFF2-40B4-BE49-F238E27FC236}">
                  <a16:creationId xmlns:a16="http://schemas.microsoft.com/office/drawing/2014/main" id="{63B48CEF-CB79-4697-B3D3-3CB3818FB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5" y="1765"/>
              <a:ext cx="0" cy="136"/>
            </a:xfrm>
            <a:custGeom>
              <a:avLst/>
              <a:gdLst>
                <a:gd name="T0" fmla="*/ 2 w 2"/>
                <a:gd name="T1" fmla="*/ 708 h 708"/>
                <a:gd name="T2" fmla="*/ 0 w 2"/>
                <a:gd name="T3" fmla="*/ 0 h 708"/>
                <a:gd name="T4" fmla="*/ 0 60000 65536"/>
                <a:gd name="T5" fmla="*/ 0 60000 65536"/>
                <a:gd name="T6" fmla="*/ 0 w 2"/>
                <a:gd name="T7" fmla="*/ 0 h 708"/>
                <a:gd name="T8" fmla="*/ 2 w 2"/>
                <a:gd name="T9" fmla="*/ 708 h 7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708">
                  <a:moveTo>
                    <a:pt x="2" y="708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14" name="Freeform 404">
              <a:extLst>
                <a:ext uri="{FF2B5EF4-FFF2-40B4-BE49-F238E27FC236}">
                  <a16:creationId xmlns:a16="http://schemas.microsoft.com/office/drawing/2014/main" id="{52ED7214-7C33-4DE1-98C1-048176746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552"/>
              <a:ext cx="0" cy="136"/>
            </a:xfrm>
            <a:custGeom>
              <a:avLst/>
              <a:gdLst>
                <a:gd name="T0" fmla="*/ 535 w 535"/>
                <a:gd name="T1" fmla="*/ 0 h 1"/>
                <a:gd name="T2" fmla="*/ 0 w 535"/>
                <a:gd name="T3" fmla="*/ 1 h 1"/>
                <a:gd name="T4" fmla="*/ 0 60000 65536"/>
                <a:gd name="T5" fmla="*/ 0 60000 65536"/>
                <a:gd name="T6" fmla="*/ 0 w 535"/>
                <a:gd name="T7" fmla="*/ 0 h 1"/>
                <a:gd name="T8" fmla="*/ 535 w 53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35" h="1">
                  <a:moveTo>
                    <a:pt x="535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15" name="Freeform 405">
              <a:extLst>
                <a:ext uri="{FF2B5EF4-FFF2-40B4-BE49-F238E27FC236}">
                  <a16:creationId xmlns:a16="http://schemas.microsoft.com/office/drawing/2014/main" id="{B7B8EBE0-48E9-4B24-BB24-D512BC554F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696"/>
              <a:ext cx="0" cy="136"/>
            </a:xfrm>
            <a:custGeom>
              <a:avLst/>
              <a:gdLst>
                <a:gd name="T0" fmla="*/ 0 w 529"/>
                <a:gd name="T1" fmla="*/ 0 h 1"/>
                <a:gd name="T2" fmla="*/ 529 w 529"/>
                <a:gd name="T3" fmla="*/ 0 h 1"/>
                <a:gd name="T4" fmla="*/ 0 60000 65536"/>
                <a:gd name="T5" fmla="*/ 0 60000 65536"/>
                <a:gd name="T6" fmla="*/ 0 w 529"/>
                <a:gd name="T7" fmla="*/ 0 h 1"/>
                <a:gd name="T8" fmla="*/ 529 w 52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9" h="1">
                  <a:moveTo>
                    <a:pt x="0" y="0"/>
                  </a:moveTo>
                  <a:lnTo>
                    <a:pt x="529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16" name="Text Box 406">
              <a:extLst>
                <a:ext uri="{FF2B5EF4-FFF2-40B4-BE49-F238E27FC236}">
                  <a16:creationId xmlns:a16="http://schemas.microsoft.com/office/drawing/2014/main" id="{293381B8-639F-4334-AA4F-242AAE0AD0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10317" name="Text Box 407">
              <a:extLst>
                <a:ext uri="{FF2B5EF4-FFF2-40B4-BE49-F238E27FC236}">
                  <a16:creationId xmlns:a16="http://schemas.microsoft.com/office/drawing/2014/main" id="{F74CA83B-A108-401A-8A4E-C78A10385D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18" name="Text Box 408">
              <a:extLst>
                <a:ext uri="{FF2B5EF4-FFF2-40B4-BE49-F238E27FC236}">
                  <a16:creationId xmlns:a16="http://schemas.microsoft.com/office/drawing/2014/main" id="{096E4B18-E5E7-43FC-B8CF-3B94E0B881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3" y="1484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0319" name="Text Box 409">
              <a:extLst>
                <a:ext uri="{FF2B5EF4-FFF2-40B4-BE49-F238E27FC236}">
                  <a16:creationId xmlns:a16="http://schemas.microsoft.com/office/drawing/2014/main" id="{113EA048-FA20-452B-9FDB-BF4337F67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7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20" name="Freeform 410">
              <a:extLst>
                <a:ext uri="{FF2B5EF4-FFF2-40B4-BE49-F238E27FC236}">
                  <a16:creationId xmlns:a16="http://schemas.microsoft.com/office/drawing/2014/main" id="{1C3567D0-3F61-4D18-B47F-7C79B4CB59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8" y="1767"/>
              <a:ext cx="0" cy="136"/>
            </a:xfrm>
            <a:custGeom>
              <a:avLst/>
              <a:gdLst>
                <a:gd name="T0" fmla="*/ 0 w 1"/>
                <a:gd name="T1" fmla="*/ 0 h 717"/>
                <a:gd name="T2" fmla="*/ 0 w 1"/>
                <a:gd name="T3" fmla="*/ 717 h 717"/>
                <a:gd name="T4" fmla="*/ 0 60000 65536"/>
                <a:gd name="T5" fmla="*/ 0 60000 65536"/>
                <a:gd name="T6" fmla="*/ 0 w 1"/>
                <a:gd name="T7" fmla="*/ 0 h 717"/>
                <a:gd name="T8" fmla="*/ 1 w 1"/>
                <a:gd name="T9" fmla="*/ 717 h 7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717">
                  <a:moveTo>
                    <a:pt x="0" y="0"/>
                  </a:moveTo>
                  <a:lnTo>
                    <a:pt x="0" y="717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21" name="Freeform 411">
              <a:extLst>
                <a:ext uri="{FF2B5EF4-FFF2-40B4-BE49-F238E27FC236}">
                  <a16:creationId xmlns:a16="http://schemas.microsoft.com/office/drawing/2014/main" id="{9EC49F6F-D097-4B5C-83E7-67F307203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7" y="1977"/>
              <a:ext cx="0" cy="136"/>
            </a:xfrm>
            <a:custGeom>
              <a:avLst/>
              <a:gdLst>
                <a:gd name="T0" fmla="*/ 526 w 526"/>
                <a:gd name="T1" fmla="*/ 0 h 1"/>
                <a:gd name="T2" fmla="*/ 0 w 526"/>
                <a:gd name="T3" fmla="*/ 1 h 1"/>
                <a:gd name="T4" fmla="*/ 0 60000 65536"/>
                <a:gd name="T5" fmla="*/ 0 60000 65536"/>
                <a:gd name="T6" fmla="*/ 0 w 526"/>
                <a:gd name="T7" fmla="*/ 0 h 1"/>
                <a:gd name="T8" fmla="*/ 526 w 52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6" h="1">
                  <a:moveTo>
                    <a:pt x="526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22" name="Freeform 412">
              <a:extLst>
                <a:ext uri="{FF2B5EF4-FFF2-40B4-BE49-F238E27FC236}">
                  <a16:creationId xmlns:a16="http://schemas.microsoft.com/office/drawing/2014/main" id="{ECF21383-5F42-424D-87E9-EE3A9FDC8C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1838"/>
              <a:ext cx="0" cy="136"/>
            </a:xfrm>
            <a:custGeom>
              <a:avLst/>
              <a:gdLst>
                <a:gd name="T0" fmla="*/ 525 w 525"/>
                <a:gd name="T1" fmla="*/ 1 h 1"/>
                <a:gd name="T2" fmla="*/ 0 w 525"/>
                <a:gd name="T3" fmla="*/ 0 h 1"/>
                <a:gd name="T4" fmla="*/ 0 60000 65536"/>
                <a:gd name="T5" fmla="*/ 0 60000 65536"/>
                <a:gd name="T6" fmla="*/ 0 w 525"/>
                <a:gd name="T7" fmla="*/ 0 h 1"/>
                <a:gd name="T8" fmla="*/ 525 w 52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5" h="1">
                  <a:moveTo>
                    <a:pt x="525" y="1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23" name="Text Box 413">
              <a:extLst>
                <a:ext uri="{FF2B5EF4-FFF2-40B4-BE49-F238E27FC236}">
                  <a16:creationId xmlns:a16="http://schemas.microsoft.com/office/drawing/2014/main" id="{AFE90767-643D-46A7-B8DA-CAD60830BC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24" name="Text Box 414">
              <a:extLst>
                <a:ext uri="{FF2B5EF4-FFF2-40B4-BE49-F238E27FC236}">
                  <a16:creationId xmlns:a16="http://schemas.microsoft.com/office/drawing/2014/main" id="{50876969-743F-4CF0-A0D3-5A3DB58A60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25" name="Text Box 415">
              <a:extLst>
                <a:ext uri="{FF2B5EF4-FFF2-40B4-BE49-F238E27FC236}">
                  <a16:creationId xmlns:a16="http://schemas.microsoft.com/office/drawing/2014/main" id="{2D48F28C-DB12-4EC0-833F-1DC46952FF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8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26" name="Text Box 416">
              <a:extLst>
                <a:ext uri="{FF2B5EF4-FFF2-40B4-BE49-F238E27FC236}">
                  <a16:creationId xmlns:a16="http://schemas.microsoft.com/office/drawing/2014/main" id="{7B8515EE-DB9F-4EB8-A391-8E22A84405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5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27" name="Text Box 417">
              <a:extLst>
                <a:ext uri="{FF2B5EF4-FFF2-40B4-BE49-F238E27FC236}">
                  <a16:creationId xmlns:a16="http://schemas.microsoft.com/office/drawing/2014/main" id="{E40E61B2-C51E-43A7-9FA8-73EEC0DB1C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3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28" name="Text Box 418">
              <a:extLst>
                <a:ext uri="{FF2B5EF4-FFF2-40B4-BE49-F238E27FC236}">
                  <a16:creationId xmlns:a16="http://schemas.microsoft.com/office/drawing/2014/main" id="{691E9CFE-822E-4FB1-9C12-7C42FDCD5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4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29" name="Text Box 419">
              <a:extLst>
                <a:ext uri="{FF2B5EF4-FFF2-40B4-BE49-F238E27FC236}">
                  <a16:creationId xmlns:a16="http://schemas.microsoft.com/office/drawing/2014/main" id="{6ABDAA2D-1EAB-43F8-A19A-B4C882543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6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30" name="Text Box 420">
              <a:extLst>
                <a:ext uri="{FF2B5EF4-FFF2-40B4-BE49-F238E27FC236}">
                  <a16:creationId xmlns:a16="http://schemas.microsoft.com/office/drawing/2014/main" id="{057D41C0-1200-47C0-BB1F-C2EF04DEAD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31" name="Text Box 421">
              <a:extLst>
                <a:ext uri="{FF2B5EF4-FFF2-40B4-BE49-F238E27FC236}">
                  <a16:creationId xmlns:a16="http://schemas.microsoft.com/office/drawing/2014/main" id="{57AF7A03-91D0-4BBA-91E5-5C03990DCF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5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</p:grpSp>
      <p:grpSp>
        <p:nvGrpSpPr>
          <p:cNvPr id="10265" name="Group 422">
            <a:extLst>
              <a:ext uri="{FF2B5EF4-FFF2-40B4-BE49-F238E27FC236}">
                <a16:creationId xmlns:a16="http://schemas.microsoft.com/office/drawing/2014/main" id="{79050A93-712F-4DA3-83B1-52884661B95D}"/>
              </a:ext>
            </a:extLst>
          </p:cNvPr>
          <p:cNvGrpSpPr>
            <a:grpSpLocks/>
          </p:cNvGrpSpPr>
          <p:nvPr/>
        </p:nvGrpSpPr>
        <p:grpSpPr bwMode="auto">
          <a:xfrm>
            <a:off x="7324726" y="3927475"/>
            <a:ext cx="874713" cy="1125538"/>
            <a:chOff x="3805" y="1478"/>
            <a:chExt cx="551" cy="709"/>
          </a:xfrm>
        </p:grpSpPr>
        <p:sp>
          <p:nvSpPr>
            <p:cNvPr id="10288" name="Text Box 423">
              <a:extLst>
                <a:ext uri="{FF2B5EF4-FFF2-40B4-BE49-F238E27FC236}">
                  <a16:creationId xmlns:a16="http://schemas.microsoft.com/office/drawing/2014/main" id="{66A88267-8446-4518-9680-DA4AD25A38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0289" name="Text Box 424">
              <a:extLst>
                <a:ext uri="{FF2B5EF4-FFF2-40B4-BE49-F238E27FC236}">
                  <a16:creationId xmlns:a16="http://schemas.microsoft.com/office/drawing/2014/main" id="{192C6AF2-E63A-4360-B2C5-9A6655DA7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290" name="Rectangle 425">
              <a:extLst>
                <a:ext uri="{FF2B5EF4-FFF2-40B4-BE49-F238E27FC236}">
                  <a16:creationId xmlns:a16="http://schemas.microsoft.com/office/drawing/2014/main" id="{DDC565A2-2475-4AE4-A3E0-C0029B8AB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" y="1765"/>
              <a:ext cx="53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91" name="Freeform 426">
              <a:extLst>
                <a:ext uri="{FF2B5EF4-FFF2-40B4-BE49-F238E27FC236}">
                  <a16:creationId xmlns:a16="http://schemas.microsoft.com/office/drawing/2014/main" id="{A7362876-9675-4B6A-BE36-E67F0447EC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5" y="1765"/>
              <a:ext cx="0" cy="136"/>
            </a:xfrm>
            <a:custGeom>
              <a:avLst/>
              <a:gdLst>
                <a:gd name="T0" fmla="*/ 2 w 2"/>
                <a:gd name="T1" fmla="*/ 708 h 708"/>
                <a:gd name="T2" fmla="*/ 0 w 2"/>
                <a:gd name="T3" fmla="*/ 0 h 708"/>
                <a:gd name="T4" fmla="*/ 0 60000 65536"/>
                <a:gd name="T5" fmla="*/ 0 60000 65536"/>
                <a:gd name="T6" fmla="*/ 0 w 2"/>
                <a:gd name="T7" fmla="*/ 0 h 708"/>
                <a:gd name="T8" fmla="*/ 2 w 2"/>
                <a:gd name="T9" fmla="*/ 708 h 7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708">
                  <a:moveTo>
                    <a:pt x="2" y="708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92" name="Freeform 427">
              <a:extLst>
                <a:ext uri="{FF2B5EF4-FFF2-40B4-BE49-F238E27FC236}">
                  <a16:creationId xmlns:a16="http://schemas.microsoft.com/office/drawing/2014/main" id="{301D9CAB-944E-4CFB-A2EA-4D7AED710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552"/>
              <a:ext cx="0" cy="136"/>
            </a:xfrm>
            <a:custGeom>
              <a:avLst/>
              <a:gdLst>
                <a:gd name="T0" fmla="*/ 535 w 535"/>
                <a:gd name="T1" fmla="*/ 0 h 1"/>
                <a:gd name="T2" fmla="*/ 0 w 535"/>
                <a:gd name="T3" fmla="*/ 1 h 1"/>
                <a:gd name="T4" fmla="*/ 0 60000 65536"/>
                <a:gd name="T5" fmla="*/ 0 60000 65536"/>
                <a:gd name="T6" fmla="*/ 0 w 535"/>
                <a:gd name="T7" fmla="*/ 0 h 1"/>
                <a:gd name="T8" fmla="*/ 535 w 53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35" h="1">
                  <a:moveTo>
                    <a:pt x="535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93" name="Freeform 428">
              <a:extLst>
                <a:ext uri="{FF2B5EF4-FFF2-40B4-BE49-F238E27FC236}">
                  <a16:creationId xmlns:a16="http://schemas.microsoft.com/office/drawing/2014/main" id="{921EC62B-A15E-4B7B-9C1E-E13F3389AA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4" y="1696"/>
              <a:ext cx="0" cy="136"/>
            </a:xfrm>
            <a:custGeom>
              <a:avLst/>
              <a:gdLst>
                <a:gd name="T0" fmla="*/ 0 w 529"/>
                <a:gd name="T1" fmla="*/ 0 h 1"/>
                <a:gd name="T2" fmla="*/ 529 w 529"/>
                <a:gd name="T3" fmla="*/ 0 h 1"/>
                <a:gd name="T4" fmla="*/ 0 60000 65536"/>
                <a:gd name="T5" fmla="*/ 0 60000 65536"/>
                <a:gd name="T6" fmla="*/ 0 w 529"/>
                <a:gd name="T7" fmla="*/ 0 h 1"/>
                <a:gd name="T8" fmla="*/ 529 w 52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9" h="1">
                  <a:moveTo>
                    <a:pt x="0" y="0"/>
                  </a:moveTo>
                  <a:lnTo>
                    <a:pt x="529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94" name="Text Box 429">
              <a:extLst>
                <a:ext uri="{FF2B5EF4-FFF2-40B4-BE49-F238E27FC236}">
                  <a16:creationId xmlns:a16="http://schemas.microsoft.com/office/drawing/2014/main" id="{7E629C19-8443-44CD-8561-957A31743F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" y="1478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10295" name="Text Box 430">
              <a:extLst>
                <a:ext uri="{FF2B5EF4-FFF2-40B4-BE49-F238E27FC236}">
                  <a16:creationId xmlns:a16="http://schemas.microsoft.com/office/drawing/2014/main" id="{31807658-738A-43B8-A4A1-8C3B39B266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296" name="Text Box 431">
              <a:extLst>
                <a:ext uri="{FF2B5EF4-FFF2-40B4-BE49-F238E27FC236}">
                  <a16:creationId xmlns:a16="http://schemas.microsoft.com/office/drawing/2014/main" id="{2EB391E7-9005-44A2-954C-BC0E2736C3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3" y="1484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0297" name="Text Box 432">
              <a:extLst>
                <a:ext uri="{FF2B5EF4-FFF2-40B4-BE49-F238E27FC236}">
                  <a16:creationId xmlns:a16="http://schemas.microsoft.com/office/drawing/2014/main" id="{30DED418-BC77-4122-AC8F-D2180BC0A6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7" y="1619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298" name="Freeform 433">
              <a:extLst>
                <a:ext uri="{FF2B5EF4-FFF2-40B4-BE49-F238E27FC236}">
                  <a16:creationId xmlns:a16="http://schemas.microsoft.com/office/drawing/2014/main" id="{B6C1E10C-D019-4379-80C7-177A78732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8" y="1767"/>
              <a:ext cx="0" cy="136"/>
            </a:xfrm>
            <a:custGeom>
              <a:avLst/>
              <a:gdLst>
                <a:gd name="T0" fmla="*/ 0 w 1"/>
                <a:gd name="T1" fmla="*/ 0 h 717"/>
                <a:gd name="T2" fmla="*/ 0 w 1"/>
                <a:gd name="T3" fmla="*/ 717 h 717"/>
                <a:gd name="T4" fmla="*/ 0 60000 65536"/>
                <a:gd name="T5" fmla="*/ 0 60000 65536"/>
                <a:gd name="T6" fmla="*/ 0 w 1"/>
                <a:gd name="T7" fmla="*/ 0 h 717"/>
                <a:gd name="T8" fmla="*/ 1 w 1"/>
                <a:gd name="T9" fmla="*/ 717 h 7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717">
                  <a:moveTo>
                    <a:pt x="0" y="0"/>
                  </a:moveTo>
                  <a:lnTo>
                    <a:pt x="0" y="717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99" name="Freeform 434">
              <a:extLst>
                <a:ext uri="{FF2B5EF4-FFF2-40B4-BE49-F238E27FC236}">
                  <a16:creationId xmlns:a16="http://schemas.microsoft.com/office/drawing/2014/main" id="{83F2319F-CC91-4E95-8877-CBA9228CE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7" y="1977"/>
              <a:ext cx="0" cy="136"/>
            </a:xfrm>
            <a:custGeom>
              <a:avLst/>
              <a:gdLst>
                <a:gd name="T0" fmla="*/ 526 w 526"/>
                <a:gd name="T1" fmla="*/ 0 h 1"/>
                <a:gd name="T2" fmla="*/ 0 w 526"/>
                <a:gd name="T3" fmla="*/ 1 h 1"/>
                <a:gd name="T4" fmla="*/ 0 60000 65536"/>
                <a:gd name="T5" fmla="*/ 0 60000 65536"/>
                <a:gd name="T6" fmla="*/ 0 w 526"/>
                <a:gd name="T7" fmla="*/ 0 h 1"/>
                <a:gd name="T8" fmla="*/ 526 w 52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6" h="1">
                  <a:moveTo>
                    <a:pt x="526" y="0"/>
                  </a:moveTo>
                  <a:lnTo>
                    <a:pt x="0" y="1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00" name="Freeform 435">
              <a:extLst>
                <a:ext uri="{FF2B5EF4-FFF2-40B4-BE49-F238E27FC236}">
                  <a16:creationId xmlns:a16="http://schemas.microsoft.com/office/drawing/2014/main" id="{36B21ED2-D461-4C26-9046-5939553E20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1838"/>
              <a:ext cx="0" cy="136"/>
            </a:xfrm>
            <a:custGeom>
              <a:avLst/>
              <a:gdLst>
                <a:gd name="T0" fmla="*/ 525 w 525"/>
                <a:gd name="T1" fmla="*/ 1 h 1"/>
                <a:gd name="T2" fmla="*/ 0 w 525"/>
                <a:gd name="T3" fmla="*/ 0 h 1"/>
                <a:gd name="T4" fmla="*/ 0 60000 65536"/>
                <a:gd name="T5" fmla="*/ 0 60000 65536"/>
                <a:gd name="T6" fmla="*/ 0 w 525"/>
                <a:gd name="T7" fmla="*/ 0 h 1"/>
                <a:gd name="T8" fmla="*/ 525 w 525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5" h="1">
                  <a:moveTo>
                    <a:pt x="525" y="1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301" name="Text Box 436">
              <a:extLst>
                <a:ext uri="{FF2B5EF4-FFF2-40B4-BE49-F238E27FC236}">
                  <a16:creationId xmlns:a16="http://schemas.microsoft.com/office/drawing/2014/main" id="{ABA9A746-9A4B-4869-8B2F-E8C73469BA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02" name="Text Box 437">
              <a:extLst>
                <a:ext uri="{FF2B5EF4-FFF2-40B4-BE49-F238E27FC236}">
                  <a16:creationId xmlns:a16="http://schemas.microsoft.com/office/drawing/2014/main" id="{B464ACC0-F14B-49A5-9530-1239428EFF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03" name="Text Box 438">
              <a:extLst>
                <a:ext uri="{FF2B5EF4-FFF2-40B4-BE49-F238E27FC236}">
                  <a16:creationId xmlns:a16="http://schemas.microsoft.com/office/drawing/2014/main" id="{531E4466-4241-42E9-9FE6-32CB12B1E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8" y="1766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04" name="Text Box 439">
              <a:extLst>
                <a:ext uri="{FF2B5EF4-FFF2-40B4-BE49-F238E27FC236}">
                  <a16:creationId xmlns:a16="http://schemas.microsoft.com/office/drawing/2014/main" id="{6A2A7158-96A2-4BB2-AC1B-64AF2CB1A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5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05" name="Text Box 440">
              <a:extLst>
                <a:ext uri="{FF2B5EF4-FFF2-40B4-BE49-F238E27FC236}">
                  <a16:creationId xmlns:a16="http://schemas.microsoft.com/office/drawing/2014/main" id="{176D60EA-F886-4C85-8E26-4B1DC4A23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3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06" name="Text Box 441">
              <a:extLst>
                <a:ext uri="{FF2B5EF4-FFF2-40B4-BE49-F238E27FC236}">
                  <a16:creationId xmlns:a16="http://schemas.microsoft.com/office/drawing/2014/main" id="{B838F4E2-3336-4078-BEC8-A50B959861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4" y="190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307" name="Text Box 442">
              <a:extLst>
                <a:ext uri="{FF2B5EF4-FFF2-40B4-BE49-F238E27FC236}">
                  <a16:creationId xmlns:a16="http://schemas.microsoft.com/office/drawing/2014/main" id="{9180BC8F-CB94-4C92-A92D-F25190EE37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6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08" name="Text Box 443">
              <a:extLst>
                <a:ext uri="{FF2B5EF4-FFF2-40B4-BE49-F238E27FC236}">
                  <a16:creationId xmlns:a16="http://schemas.microsoft.com/office/drawing/2014/main" id="{97319656-4C30-409A-8FCB-D6C37DDC40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309" name="Text Box 444">
              <a:extLst>
                <a:ext uri="{FF2B5EF4-FFF2-40B4-BE49-F238E27FC236}">
                  <a16:creationId xmlns:a16="http://schemas.microsoft.com/office/drawing/2014/main" id="{C33D6652-F994-433B-9DE8-D65555DB59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5" y="204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</p:grpSp>
      <p:grpSp>
        <p:nvGrpSpPr>
          <p:cNvPr id="10266" name="Group 445">
            <a:extLst>
              <a:ext uri="{FF2B5EF4-FFF2-40B4-BE49-F238E27FC236}">
                <a16:creationId xmlns:a16="http://schemas.microsoft.com/office/drawing/2014/main" id="{103CBA44-04F7-4726-856A-E5878F34540A}"/>
              </a:ext>
            </a:extLst>
          </p:cNvPr>
          <p:cNvGrpSpPr>
            <a:grpSpLocks/>
          </p:cNvGrpSpPr>
          <p:nvPr/>
        </p:nvGrpSpPr>
        <p:grpSpPr bwMode="auto">
          <a:xfrm>
            <a:off x="3173413" y="1911352"/>
            <a:ext cx="565150" cy="685800"/>
            <a:chOff x="3138" y="1382"/>
            <a:chExt cx="356" cy="432"/>
          </a:xfrm>
        </p:grpSpPr>
        <p:sp>
          <p:nvSpPr>
            <p:cNvPr id="10278" name="Text Box 446">
              <a:extLst>
                <a:ext uri="{FF2B5EF4-FFF2-40B4-BE49-F238E27FC236}">
                  <a16:creationId xmlns:a16="http://schemas.microsoft.com/office/drawing/2014/main" id="{8B59AB4D-D770-4B73-900E-B955200ADD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8" y="138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0279" name="Text Box 447">
              <a:extLst>
                <a:ext uri="{FF2B5EF4-FFF2-40B4-BE49-F238E27FC236}">
                  <a16:creationId xmlns:a16="http://schemas.microsoft.com/office/drawing/2014/main" id="{546B33C2-9C03-4A70-82FE-94F2B77CE4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1" y="138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0280" name="Text Box 448">
              <a:extLst>
                <a:ext uri="{FF2B5EF4-FFF2-40B4-BE49-F238E27FC236}">
                  <a16:creationId xmlns:a16="http://schemas.microsoft.com/office/drawing/2014/main" id="{141849BB-E4F1-412E-96D6-AA595DAF95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8" y="152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281" name="Text Box 449">
              <a:extLst>
                <a:ext uri="{FF2B5EF4-FFF2-40B4-BE49-F238E27FC236}">
                  <a16:creationId xmlns:a16="http://schemas.microsoft.com/office/drawing/2014/main" id="{73147B23-6BAF-4E90-8DE1-FD940EA8B7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5" y="1524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282" name="Text Box 450">
              <a:extLst>
                <a:ext uri="{FF2B5EF4-FFF2-40B4-BE49-F238E27FC236}">
                  <a16:creationId xmlns:a16="http://schemas.microsoft.com/office/drawing/2014/main" id="{5A1C9CB7-43BC-4DA8-83B2-7E24479051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8" y="1670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283" name="Text Box 451">
              <a:extLst>
                <a:ext uri="{FF2B5EF4-FFF2-40B4-BE49-F238E27FC236}">
                  <a16:creationId xmlns:a16="http://schemas.microsoft.com/office/drawing/2014/main" id="{8C085E3C-49A9-42D7-8B09-885748748F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6" y="1670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284" name="Rectangle 452">
              <a:extLst>
                <a:ext uri="{FF2B5EF4-FFF2-40B4-BE49-F238E27FC236}">
                  <a16:creationId xmlns:a16="http://schemas.microsoft.com/office/drawing/2014/main" id="{603DF7E6-81CB-4317-B613-7FD531F38E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3" y="1526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85" name="Freeform 453">
              <a:extLst>
                <a:ext uri="{FF2B5EF4-FFF2-40B4-BE49-F238E27FC236}">
                  <a16:creationId xmlns:a16="http://schemas.microsoft.com/office/drawing/2014/main" id="{C5F29D3C-DC0C-4CC5-B86A-BEBC69E43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3" y="1526"/>
              <a:ext cx="0" cy="136"/>
            </a:xfrm>
            <a:custGeom>
              <a:avLst/>
              <a:gdLst>
                <a:gd name="T0" fmla="*/ 0 w 1"/>
                <a:gd name="T1" fmla="*/ 422 h 422"/>
                <a:gd name="T2" fmla="*/ 1 w 1"/>
                <a:gd name="T3" fmla="*/ 0 h 422"/>
                <a:gd name="T4" fmla="*/ 0 60000 65536"/>
                <a:gd name="T5" fmla="*/ 0 60000 65536"/>
                <a:gd name="T6" fmla="*/ 0 w 1"/>
                <a:gd name="T7" fmla="*/ 0 h 422"/>
                <a:gd name="T8" fmla="*/ 1 w 1"/>
                <a:gd name="T9" fmla="*/ 422 h 4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22">
                  <a:moveTo>
                    <a:pt x="0" y="422"/>
                  </a:moveTo>
                  <a:lnTo>
                    <a:pt x="1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86" name="Freeform 454">
              <a:extLst>
                <a:ext uri="{FF2B5EF4-FFF2-40B4-BE49-F238E27FC236}">
                  <a16:creationId xmlns:a16="http://schemas.microsoft.com/office/drawing/2014/main" id="{34979B93-D0E8-41FC-935B-10B66F6EAF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" y="1457"/>
              <a:ext cx="0" cy="136"/>
            </a:xfrm>
            <a:custGeom>
              <a:avLst/>
              <a:gdLst>
                <a:gd name="T0" fmla="*/ 346 w 346"/>
                <a:gd name="T1" fmla="*/ 0 h 1"/>
                <a:gd name="T2" fmla="*/ 0 w 346"/>
                <a:gd name="T3" fmla="*/ 0 h 1"/>
                <a:gd name="T4" fmla="*/ 0 60000 65536"/>
                <a:gd name="T5" fmla="*/ 0 60000 65536"/>
                <a:gd name="T6" fmla="*/ 0 w 346"/>
                <a:gd name="T7" fmla="*/ 0 h 1"/>
                <a:gd name="T8" fmla="*/ 346 w 34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6" h="1">
                  <a:moveTo>
                    <a:pt x="346" y="0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87" name="Freeform 455">
              <a:extLst>
                <a:ext uri="{FF2B5EF4-FFF2-40B4-BE49-F238E27FC236}">
                  <a16:creationId xmlns:a16="http://schemas.microsoft.com/office/drawing/2014/main" id="{FE0577BA-66F5-4D4E-B590-D8B808EBB6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" y="1600"/>
              <a:ext cx="0" cy="136"/>
            </a:xfrm>
            <a:custGeom>
              <a:avLst/>
              <a:gdLst>
                <a:gd name="T0" fmla="*/ 0 w 351"/>
                <a:gd name="T1" fmla="*/ 0 h 1"/>
                <a:gd name="T2" fmla="*/ 351 w 351"/>
                <a:gd name="T3" fmla="*/ 0 h 1"/>
                <a:gd name="T4" fmla="*/ 0 60000 65536"/>
                <a:gd name="T5" fmla="*/ 0 60000 65536"/>
                <a:gd name="T6" fmla="*/ 0 w 351"/>
                <a:gd name="T7" fmla="*/ 0 h 1"/>
                <a:gd name="T8" fmla="*/ 351 w 35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51" h="1">
                  <a:moveTo>
                    <a:pt x="0" y="0"/>
                  </a:moveTo>
                  <a:lnTo>
                    <a:pt x="351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267" name="Group 456">
            <a:extLst>
              <a:ext uri="{FF2B5EF4-FFF2-40B4-BE49-F238E27FC236}">
                <a16:creationId xmlns:a16="http://schemas.microsoft.com/office/drawing/2014/main" id="{E2B49E0A-5D84-4139-8C1D-E07BED7A9D15}"/>
              </a:ext>
            </a:extLst>
          </p:cNvPr>
          <p:cNvGrpSpPr>
            <a:grpSpLocks/>
          </p:cNvGrpSpPr>
          <p:nvPr/>
        </p:nvGrpSpPr>
        <p:grpSpPr bwMode="auto">
          <a:xfrm>
            <a:off x="3175000" y="3925886"/>
            <a:ext cx="565150" cy="685800"/>
            <a:chOff x="3138" y="1382"/>
            <a:chExt cx="356" cy="432"/>
          </a:xfrm>
        </p:grpSpPr>
        <p:sp>
          <p:nvSpPr>
            <p:cNvPr id="10268" name="Text Box 457">
              <a:extLst>
                <a:ext uri="{FF2B5EF4-FFF2-40B4-BE49-F238E27FC236}">
                  <a16:creationId xmlns:a16="http://schemas.microsoft.com/office/drawing/2014/main" id="{25EC8765-4FCF-4F8D-91E8-9A3B4798DF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8" y="138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0269" name="Text Box 458">
              <a:extLst>
                <a:ext uri="{FF2B5EF4-FFF2-40B4-BE49-F238E27FC236}">
                  <a16:creationId xmlns:a16="http://schemas.microsoft.com/office/drawing/2014/main" id="{50606833-D3E1-473B-8BDD-E49E8125F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1" y="1382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0270" name="Text Box 459">
              <a:extLst>
                <a:ext uri="{FF2B5EF4-FFF2-40B4-BE49-F238E27FC236}">
                  <a16:creationId xmlns:a16="http://schemas.microsoft.com/office/drawing/2014/main" id="{DF38F0C5-EFDC-4742-9A3F-DE0E24A67A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8" y="1523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271" name="Text Box 460">
              <a:extLst>
                <a:ext uri="{FF2B5EF4-FFF2-40B4-BE49-F238E27FC236}">
                  <a16:creationId xmlns:a16="http://schemas.microsoft.com/office/drawing/2014/main" id="{1F41D7A5-B6FF-4A6D-8205-1C3B05EAAE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5" y="1524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272" name="Text Box 461">
              <a:extLst>
                <a:ext uri="{FF2B5EF4-FFF2-40B4-BE49-F238E27FC236}">
                  <a16:creationId xmlns:a16="http://schemas.microsoft.com/office/drawing/2014/main" id="{8BDB8D3C-FC7B-4A22-834B-B8AF4B212B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8" y="1670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273" name="Text Box 462">
              <a:extLst>
                <a:ext uri="{FF2B5EF4-FFF2-40B4-BE49-F238E27FC236}">
                  <a16:creationId xmlns:a16="http://schemas.microsoft.com/office/drawing/2014/main" id="{2F533592-C2D0-49E6-85B9-2737BBB11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6" y="1670"/>
              <a:ext cx="17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274" name="Rectangle 463">
              <a:extLst>
                <a:ext uri="{FF2B5EF4-FFF2-40B4-BE49-F238E27FC236}">
                  <a16:creationId xmlns:a16="http://schemas.microsoft.com/office/drawing/2014/main" id="{E1C9690F-4581-4074-A772-760B3B1E0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3" y="1526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75" name="Freeform 464">
              <a:extLst>
                <a:ext uri="{FF2B5EF4-FFF2-40B4-BE49-F238E27FC236}">
                  <a16:creationId xmlns:a16="http://schemas.microsoft.com/office/drawing/2014/main" id="{CB409BE0-1585-4045-B605-30D2859BBA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3" y="1526"/>
              <a:ext cx="0" cy="136"/>
            </a:xfrm>
            <a:custGeom>
              <a:avLst/>
              <a:gdLst>
                <a:gd name="T0" fmla="*/ 0 w 1"/>
                <a:gd name="T1" fmla="*/ 422 h 422"/>
                <a:gd name="T2" fmla="*/ 1 w 1"/>
                <a:gd name="T3" fmla="*/ 0 h 422"/>
                <a:gd name="T4" fmla="*/ 0 60000 65536"/>
                <a:gd name="T5" fmla="*/ 0 60000 65536"/>
                <a:gd name="T6" fmla="*/ 0 w 1"/>
                <a:gd name="T7" fmla="*/ 0 h 422"/>
                <a:gd name="T8" fmla="*/ 1 w 1"/>
                <a:gd name="T9" fmla="*/ 422 h 4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22">
                  <a:moveTo>
                    <a:pt x="0" y="422"/>
                  </a:moveTo>
                  <a:lnTo>
                    <a:pt x="1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76" name="Freeform 465">
              <a:extLst>
                <a:ext uri="{FF2B5EF4-FFF2-40B4-BE49-F238E27FC236}">
                  <a16:creationId xmlns:a16="http://schemas.microsoft.com/office/drawing/2014/main" id="{A72D8ABE-15F5-46C7-91AA-7D23C3D12C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" y="1457"/>
              <a:ext cx="0" cy="136"/>
            </a:xfrm>
            <a:custGeom>
              <a:avLst/>
              <a:gdLst>
                <a:gd name="T0" fmla="*/ 346 w 346"/>
                <a:gd name="T1" fmla="*/ 0 h 1"/>
                <a:gd name="T2" fmla="*/ 0 w 346"/>
                <a:gd name="T3" fmla="*/ 0 h 1"/>
                <a:gd name="T4" fmla="*/ 0 60000 65536"/>
                <a:gd name="T5" fmla="*/ 0 60000 65536"/>
                <a:gd name="T6" fmla="*/ 0 w 346"/>
                <a:gd name="T7" fmla="*/ 0 h 1"/>
                <a:gd name="T8" fmla="*/ 346 w 34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6" h="1">
                  <a:moveTo>
                    <a:pt x="346" y="0"/>
                  </a:moveTo>
                  <a:lnTo>
                    <a:pt x="0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0277" name="Freeform 466">
              <a:extLst>
                <a:ext uri="{FF2B5EF4-FFF2-40B4-BE49-F238E27FC236}">
                  <a16:creationId xmlns:a16="http://schemas.microsoft.com/office/drawing/2014/main" id="{7761C502-AF05-4BBC-9BBA-DEBA4B2FD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" y="1600"/>
              <a:ext cx="0" cy="136"/>
            </a:xfrm>
            <a:custGeom>
              <a:avLst/>
              <a:gdLst>
                <a:gd name="T0" fmla="*/ 0 w 351"/>
                <a:gd name="T1" fmla="*/ 0 h 1"/>
                <a:gd name="T2" fmla="*/ 351 w 351"/>
                <a:gd name="T3" fmla="*/ 0 h 1"/>
                <a:gd name="T4" fmla="*/ 0 60000 65536"/>
                <a:gd name="T5" fmla="*/ 0 60000 65536"/>
                <a:gd name="T6" fmla="*/ 0 w 351"/>
                <a:gd name="T7" fmla="*/ 0 h 1"/>
                <a:gd name="T8" fmla="*/ 351 w 35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51" h="1">
                  <a:moveTo>
                    <a:pt x="0" y="0"/>
                  </a:moveTo>
                  <a:lnTo>
                    <a:pt x="351" y="0"/>
                  </a:lnTo>
                </a:path>
              </a:pathLst>
            </a:cu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>
            <a:extLst>
              <a:ext uri="{FF2B5EF4-FFF2-40B4-BE49-F238E27FC236}">
                <a16:creationId xmlns:a16="http://schemas.microsoft.com/office/drawing/2014/main" id="{7AD8CDF7-5B3D-4366-83E6-AD2780B3A3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5CE9C3D7-7D72-4510-B041-C3E986EDC364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AA023A50-8578-48EA-AC53-97D80B5E3A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Combinational logic design</a:t>
            </a:r>
          </a:p>
        </p:txBody>
      </p:sp>
      <p:sp>
        <p:nvSpPr>
          <p:cNvPr id="30735" name="Text Box 15">
            <a:extLst>
              <a:ext uri="{FF2B5EF4-FFF2-40B4-BE49-F238E27FC236}">
                <a16:creationId xmlns:a16="http://schemas.microsoft.com/office/drawing/2014/main" id="{8DB9DC4B-DDCF-4DD6-B8BA-C5D72B896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414" y="1512888"/>
            <a:ext cx="2814637" cy="12684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>
                <a:solidFill>
                  <a:srgbClr val="000000"/>
                </a:solidFill>
              </a:rPr>
              <a:t>  </a:t>
            </a:r>
            <a:r>
              <a:rPr lang="en-US" altLang="en-US" sz="1200">
                <a:solidFill>
                  <a:srgbClr val="000000"/>
                </a:solidFill>
              </a:rPr>
              <a:t>A) Problem description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y is 1 if a is to 1, or b and c are 1.  z is 1 if b or c is to 1, but not both, or if all are 1.</a:t>
            </a:r>
          </a:p>
        </p:txBody>
      </p:sp>
      <p:grpSp>
        <p:nvGrpSpPr>
          <p:cNvPr id="2" name="Group 389">
            <a:extLst>
              <a:ext uri="{FF2B5EF4-FFF2-40B4-BE49-F238E27FC236}">
                <a16:creationId xmlns:a16="http://schemas.microsoft.com/office/drawing/2014/main" id="{6DF64999-F9E3-4768-A43A-BE281371BE25}"/>
              </a:ext>
            </a:extLst>
          </p:cNvPr>
          <p:cNvGrpSpPr>
            <a:grpSpLocks/>
          </p:cNvGrpSpPr>
          <p:nvPr/>
        </p:nvGrpSpPr>
        <p:grpSpPr bwMode="auto">
          <a:xfrm>
            <a:off x="1789114" y="3252788"/>
            <a:ext cx="2840037" cy="2570162"/>
            <a:chOff x="3650" y="998"/>
            <a:chExt cx="1789" cy="1619"/>
          </a:xfrm>
        </p:grpSpPr>
        <p:sp>
          <p:nvSpPr>
            <p:cNvPr id="11386" name="Text Box 33">
              <a:extLst>
                <a:ext uri="{FF2B5EF4-FFF2-40B4-BE49-F238E27FC236}">
                  <a16:creationId xmlns:a16="http://schemas.microsoft.com/office/drawing/2014/main" id="{0C498651-9C60-4D61-BF4B-8DD3D464CA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0" y="998"/>
              <a:ext cx="1789" cy="161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D) Minimized output equations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200">
                <a:solidFill>
                  <a:srgbClr val="000000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900">
                <a:solidFill>
                  <a:srgbClr val="000000"/>
                </a:solidFill>
              </a:endParaRPr>
            </a:p>
          </p:txBody>
        </p:sp>
        <p:grpSp>
          <p:nvGrpSpPr>
            <p:cNvPr id="11387" name="Group 385">
              <a:extLst>
                <a:ext uri="{FF2B5EF4-FFF2-40B4-BE49-F238E27FC236}">
                  <a16:creationId xmlns:a16="http://schemas.microsoft.com/office/drawing/2014/main" id="{F1F71095-22AA-4EA1-B68C-249852A29B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9" y="1147"/>
              <a:ext cx="1070" cy="725"/>
              <a:chOff x="4109" y="1137"/>
              <a:chExt cx="1070" cy="725"/>
            </a:xfrm>
          </p:grpSpPr>
          <p:sp>
            <p:nvSpPr>
              <p:cNvPr id="11411" name="Text Box 34">
                <a:extLst>
                  <a:ext uri="{FF2B5EF4-FFF2-40B4-BE49-F238E27FC236}">
                    <a16:creationId xmlns:a16="http://schemas.microsoft.com/office/drawing/2014/main" id="{E9EC29E2-2480-4D8E-A72D-881A7CF2E0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58" y="1255"/>
                <a:ext cx="230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00</a:t>
                </a:r>
              </a:p>
            </p:txBody>
          </p:sp>
          <p:sp>
            <p:nvSpPr>
              <p:cNvPr id="11412" name="Text Box 35">
                <a:extLst>
                  <a:ext uri="{FF2B5EF4-FFF2-40B4-BE49-F238E27FC236}">
                    <a16:creationId xmlns:a16="http://schemas.microsoft.com/office/drawing/2014/main" id="{D8A0E3C8-F1DF-4561-B32F-ECDC14042B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0" y="1369"/>
                <a:ext cx="58" cy="1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1413" name="Text Box 36">
                <a:extLst>
                  <a:ext uri="{FF2B5EF4-FFF2-40B4-BE49-F238E27FC236}">
                    <a16:creationId xmlns:a16="http://schemas.microsoft.com/office/drawing/2014/main" id="{9D931981-5C14-4E9A-84A2-DD074D09DC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0" y="1541"/>
                <a:ext cx="58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414" name="Text Box 37">
                <a:extLst>
                  <a:ext uri="{FF2B5EF4-FFF2-40B4-BE49-F238E27FC236}">
                    <a16:creationId xmlns:a16="http://schemas.microsoft.com/office/drawing/2014/main" id="{9C1FC202-B7A2-4B59-AFF4-F06F7FFE1E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88" y="1255"/>
                <a:ext cx="231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01</a:t>
                </a:r>
              </a:p>
            </p:txBody>
          </p:sp>
          <p:sp>
            <p:nvSpPr>
              <p:cNvPr id="11415" name="Text Box 38">
                <a:extLst>
                  <a:ext uri="{FF2B5EF4-FFF2-40B4-BE49-F238E27FC236}">
                    <a16:creationId xmlns:a16="http://schemas.microsoft.com/office/drawing/2014/main" id="{9ED8D500-5409-4094-98EA-916C303FD2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9" y="1255"/>
                <a:ext cx="230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11</a:t>
                </a:r>
              </a:p>
            </p:txBody>
          </p:sp>
          <p:sp>
            <p:nvSpPr>
              <p:cNvPr id="11416" name="Text Box 39">
                <a:extLst>
                  <a:ext uri="{FF2B5EF4-FFF2-40B4-BE49-F238E27FC236}">
                    <a16:creationId xmlns:a16="http://schemas.microsoft.com/office/drawing/2014/main" id="{4572EA8A-74ED-4874-8A76-7000BD9E24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49" y="1255"/>
                <a:ext cx="230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10</a:t>
                </a:r>
              </a:p>
            </p:txBody>
          </p:sp>
          <p:sp>
            <p:nvSpPr>
              <p:cNvPr id="11417" name="Text Box 40">
                <a:extLst>
                  <a:ext uri="{FF2B5EF4-FFF2-40B4-BE49-F238E27FC236}">
                    <a16:creationId xmlns:a16="http://schemas.microsoft.com/office/drawing/2014/main" id="{19FCD55E-1722-4D39-994F-0C6A4DC640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58" y="1369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1418" name="Text Box 41">
                <a:extLst>
                  <a:ext uri="{FF2B5EF4-FFF2-40B4-BE49-F238E27FC236}">
                    <a16:creationId xmlns:a16="http://schemas.microsoft.com/office/drawing/2014/main" id="{00102247-7D7A-4F3E-925F-B398636FC7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58" y="1541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419" name="Text Box 42">
                <a:extLst>
                  <a:ext uri="{FF2B5EF4-FFF2-40B4-BE49-F238E27FC236}">
                    <a16:creationId xmlns:a16="http://schemas.microsoft.com/office/drawing/2014/main" id="{CE37FB89-B3A7-4CD7-8760-262BA84D4C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88" y="1369"/>
                <a:ext cx="231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1420" name="Text Box 43">
                <a:extLst>
                  <a:ext uri="{FF2B5EF4-FFF2-40B4-BE49-F238E27FC236}">
                    <a16:creationId xmlns:a16="http://schemas.microsoft.com/office/drawing/2014/main" id="{0154E52A-F1E5-493B-B3AE-5EEE794C04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9" y="1369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421" name="Text Box 44">
                <a:extLst>
                  <a:ext uri="{FF2B5EF4-FFF2-40B4-BE49-F238E27FC236}">
                    <a16:creationId xmlns:a16="http://schemas.microsoft.com/office/drawing/2014/main" id="{0BBDF1A9-1874-4435-B243-206C265281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49" y="1369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1422" name="Text Box 45">
                <a:extLst>
                  <a:ext uri="{FF2B5EF4-FFF2-40B4-BE49-F238E27FC236}">
                    <a16:creationId xmlns:a16="http://schemas.microsoft.com/office/drawing/2014/main" id="{83BBA70E-1DCB-42BC-B22B-10AC69459B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88" y="1541"/>
                <a:ext cx="231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423" name="Text Box 46">
                <a:extLst>
                  <a:ext uri="{FF2B5EF4-FFF2-40B4-BE49-F238E27FC236}">
                    <a16:creationId xmlns:a16="http://schemas.microsoft.com/office/drawing/2014/main" id="{94D5DEFE-6D76-431D-A6D9-DF6777B7DC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9" y="1541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424" name="Text Box 47">
                <a:extLst>
                  <a:ext uri="{FF2B5EF4-FFF2-40B4-BE49-F238E27FC236}">
                    <a16:creationId xmlns:a16="http://schemas.microsoft.com/office/drawing/2014/main" id="{CFBE7CF8-F2DD-4510-A7DC-FA4EE18E09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49" y="1541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425" name="Text Box 48">
                <a:extLst>
                  <a:ext uri="{FF2B5EF4-FFF2-40B4-BE49-F238E27FC236}">
                    <a16:creationId xmlns:a16="http://schemas.microsoft.com/office/drawing/2014/main" id="{63B099FE-5540-44D9-BDE1-E82472D75B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3" y="1265"/>
                <a:ext cx="67" cy="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1426" name="Text Box 49">
                <a:extLst>
                  <a:ext uri="{FF2B5EF4-FFF2-40B4-BE49-F238E27FC236}">
                    <a16:creationId xmlns:a16="http://schemas.microsoft.com/office/drawing/2014/main" id="{B6C76B8B-C650-4C0B-9456-06A86EA29B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0" y="1181"/>
                <a:ext cx="115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bc</a:t>
                </a:r>
              </a:p>
            </p:txBody>
          </p:sp>
          <p:sp>
            <p:nvSpPr>
              <p:cNvPr id="11427" name="Freeform 50">
                <a:extLst>
                  <a:ext uri="{FF2B5EF4-FFF2-40B4-BE49-F238E27FC236}">
                    <a16:creationId xmlns:a16="http://schemas.microsoft.com/office/drawing/2014/main" id="{AB4B0640-173C-419C-897B-2ECD645935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8" y="1269"/>
                <a:ext cx="90" cy="100"/>
              </a:xfrm>
              <a:custGeom>
                <a:avLst/>
                <a:gdLst>
                  <a:gd name="T0" fmla="*/ 0 w 90"/>
                  <a:gd name="T1" fmla="*/ 0 h 100"/>
                  <a:gd name="T2" fmla="*/ 90 w 90"/>
                  <a:gd name="T3" fmla="*/ 100 h 100"/>
                  <a:gd name="T4" fmla="*/ 0 60000 65536"/>
                  <a:gd name="T5" fmla="*/ 0 60000 65536"/>
                  <a:gd name="T6" fmla="*/ 0 w 90"/>
                  <a:gd name="T7" fmla="*/ 0 h 100"/>
                  <a:gd name="T8" fmla="*/ 90 w 90"/>
                  <a:gd name="T9" fmla="*/ 100 h 1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0" h="100">
                    <a:moveTo>
                      <a:pt x="0" y="0"/>
                    </a:moveTo>
                    <a:lnTo>
                      <a:pt x="90" y="10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428" name="Text Box 51">
                <a:extLst>
                  <a:ext uri="{FF2B5EF4-FFF2-40B4-BE49-F238E27FC236}">
                    <a16:creationId xmlns:a16="http://schemas.microsoft.com/office/drawing/2014/main" id="{B0DC2B4C-8520-4A2A-B4B5-98591D088B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09" y="1137"/>
                <a:ext cx="121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y</a:t>
                </a:r>
              </a:p>
            </p:txBody>
          </p:sp>
          <p:sp>
            <p:nvSpPr>
              <p:cNvPr id="11429" name="Text Box 68">
                <a:extLst>
                  <a:ext uri="{FF2B5EF4-FFF2-40B4-BE49-F238E27FC236}">
                    <a16:creationId xmlns:a16="http://schemas.microsoft.com/office/drawing/2014/main" id="{23166C6C-C90E-432B-B2CA-83A59691D3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58" y="1748"/>
                <a:ext cx="921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y = a + bc</a:t>
                </a:r>
              </a:p>
            </p:txBody>
          </p:sp>
          <p:sp>
            <p:nvSpPr>
              <p:cNvPr id="11430" name="AutoShape 69">
                <a:extLst>
                  <a:ext uri="{FF2B5EF4-FFF2-40B4-BE49-F238E27FC236}">
                    <a16:creationId xmlns:a16="http://schemas.microsoft.com/office/drawing/2014/main" id="{52232ECF-2B17-460D-B6D5-1C6E2AC17D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5" y="1570"/>
                <a:ext cx="836" cy="114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431" name="AutoShape 70">
                <a:extLst>
                  <a:ext uri="{FF2B5EF4-FFF2-40B4-BE49-F238E27FC236}">
                    <a16:creationId xmlns:a16="http://schemas.microsoft.com/office/drawing/2014/main" id="{5E193FCA-16EE-453D-87A3-EBA0024269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6" y="1369"/>
                <a:ext cx="115" cy="344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388" name="Group 386">
              <a:extLst>
                <a:ext uri="{FF2B5EF4-FFF2-40B4-BE49-F238E27FC236}">
                  <a16:creationId xmlns:a16="http://schemas.microsoft.com/office/drawing/2014/main" id="{87121F8D-AC8D-4D40-827C-8A62AE149D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8" y="1849"/>
              <a:ext cx="1121" cy="743"/>
              <a:chOff x="3948" y="1784"/>
              <a:chExt cx="1121" cy="743"/>
            </a:xfrm>
          </p:grpSpPr>
          <p:sp>
            <p:nvSpPr>
              <p:cNvPr id="11389" name="Text Box 52">
                <a:extLst>
                  <a:ext uri="{FF2B5EF4-FFF2-40B4-BE49-F238E27FC236}">
                    <a16:creationId xmlns:a16="http://schemas.microsoft.com/office/drawing/2014/main" id="{68B33865-3445-4FE1-888E-3F56557E0C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8" y="1905"/>
                <a:ext cx="230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00</a:t>
                </a:r>
              </a:p>
            </p:txBody>
          </p:sp>
          <p:sp>
            <p:nvSpPr>
              <p:cNvPr id="11390" name="Text Box 53">
                <a:extLst>
                  <a:ext uri="{FF2B5EF4-FFF2-40B4-BE49-F238E27FC236}">
                    <a16:creationId xmlns:a16="http://schemas.microsoft.com/office/drawing/2014/main" id="{DA233DD0-F3E2-4B9D-9B8A-31BFF79CC1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90" y="2019"/>
                <a:ext cx="58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1391" name="Text Box 54">
                <a:extLst>
                  <a:ext uri="{FF2B5EF4-FFF2-40B4-BE49-F238E27FC236}">
                    <a16:creationId xmlns:a16="http://schemas.microsoft.com/office/drawing/2014/main" id="{F007511E-100A-4F6A-9D94-9A0E52A9BB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90" y="2191"/>
                <a:ext cx="58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392" name="Text Box 55">
                <a:extLst>
                  <a:ext uri="{FF2B5EF4-FFF2-40B4-BE49-F238E27FC236}">
                    <a16:creationId xmlns:a16="http://schemas.microsoft.com/office/drawing/2014/main" id="{BA5DC9F2-8950-4D5F-937F-17F58F810E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78" y="1905"/>
                <a:ext cx="231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01</a:t>
                </a:r>
              </a:p>
            </p:txBody>
          </p:sp>
          <p:sp>
            <p:nvSpPr>
              <p:cNvPr id="11393" name="Text Box 56">
                <a:extLst>
                  <a:ext uri="{FF2B5EF4-FFF2-40B4-BE49-F238E27FC236}">
                    <a16:creationId xmlns:a16="http://schemas.microsoft.com/office/drawing/2014/main" id="{457A4095-6C88-41AA-9C46-27FA5F1DD8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9" y="1905"/>
                <a:ext cx="230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11</a:t>
                </a:r>
              </a:p>
            </p:txBody>
          </p:sp>
          <p:sp>
            <p:nvSpPr>
              <p:cNvPr id="11394" name="Text Box 57">
                <a:extLst>
                  <a:ext uri="{FF2B5EF4-FFF2-40B4-BE49-F238E27FC236}">
                    <a16:creationId xmlns:a16="http://schemas.microsoft.com/office/drawing/2014/main" id="{90018072-E8B2-4F98-BFAC-2BB45D91D6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9" y="1905"/>
                <a:ext cx="230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10</a:t>
                </a:r>
              </a:p>
            </p:txBody>
          </p:sp>
          <p:sp>
            <p:nvSpPr>
              <p:cNvPr id="11395" name="Text Box 58">
                <a:extLst>
                  <a:ext uri="{FF2B5EF4-FFF2-40B4-BE49-F238E27FC236}">
                    <a16:creationId xmlns:a16="http://schemas.microsoft.com/office/drawing/2014/main" id="{56045B29-8CFC-4E21-A382-8689461711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8" y="2019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1396" name="Text Box 59">
                <a:extLst>
                  <a:ext uri="{FF2B5EF4-FFF2-40B4-BE49-F238E27FC236}">
                    <a16:creationId xmlns:a16="http://schemas.microsoft.com/office/drawing/2014/main" id="{36B3F88F-E500-41C0-A69D-A94E88A5BE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8" y="2191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1397" name="Text Box 60">
                <a:extLst>
                  <a:ext uri="{FF2B5EF4-FFF2-40B4-BE49-F238E27FC236}">
                    <a16:creationId xmlns:a16="http://schemas.microsoft.com/office/drawing/2014/main" id="{25F896F3-051B-4E7E-99B4-8ABCA26486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78" y="2019"/>
                <a:ext cx="231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398" name="Text Box 61">
                <a:extLst>
                  <a:ext uri="{FF2B5EF4-FFF2-40B4-BE49-F238E27FC236}">
                    <a16:creationId xmlns:a16="http://schemas.microsoft.com/office/drawing/2014/main" id="{D641EEFD-8033-499E-A0DA-23B72AC923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9" y="2019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11399" name="Text Box 62">
                <a:extLst>
                  <a:ext uri="{FF2B5EF4-FFF2-40B4-BE49-F238E27FC236}">
                    <a16:creationId xmlns:a16="http://schemas.microsoft.com/office/drawing/2014/main" id="{A7E6D3B0-E856-48C9-A4CF-5D446474E3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9" y="2019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400" name="Text Box 63">
                <a:extLst>
                  <a:ext uri="{FF2B5EF4-FFF2-40B4-BE49-F238E27FC236}">
                    <a16:creationId xmlns:a16="http://schemas.microsoft.com/office/drawing/2014/main" id="{28B403A1-6814-47F4-8179-E8AA49D926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78" y="2191"/>
                <a:ext cx="231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401" name="Text Box 64">
                <a:extLst>
                  <a:ext uri="{FF2B5EF4-FFF2-40B4-BE49-F238E27FC236}">
                    <a16:creationId xmlns:a16="http://schemas.microsoft.com/office/drawing/2014/main" id="{6A50E616-A6B7-412D-BE1A-C664D56D09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9" y="2191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402" name="Text Box 65">
                <a:extLst>
                  <a:ext uri="{FF2B5EF4-FFF2-40B4-BE49-F238E27FC236}">
                    <a16:creationId xmlns:a16="http://schemas.microsoft.com/office/drawing/2014/main" id="{58886FB8-5330-42FD-A7CA-CE7455DE2B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9" y="2191"/>
                <a:ext cx="230" cy="1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1403" name="Freeform 66">
                <a:extLst>
                  <a:ext uri="{FF2B5EF4-FFF2-40B4-BE49-F238E27FC236}">
                    <a16:creationId xmlns:a16="http://schemas.microsoft.com/office/drawing/2014/main" id="{41DF46FC-1A23-453B-9220-E2A8D93E76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1" y="1933"/>
                <a:ext cx="97" cy="86"/>
              </a:xfrm>
              <a:custGeom>
                <a:avLst/>
                <a:gdLst>
                  <a:gd name="T0" fmla="*/ 0 w 97"/>
                  <a:gd name="T1" fmla="*/ 0 h 86"/>
                  <a:gd name="T2" fmla="*/ 97 w 97"/>
                  <a:gd name="T3" fmla="*/ 86 h 86"/>
                  <a:gd name="T4" fmla="*/ 0 60000 65536"/>
                  <a:gd name="T5" fmla="*/ 0 60000 65536"/>
                  <a:gd name="T6" fmla="*/ 0 w 97"/>
                  <a:gd name="T7" fmla="*/ 0 h 86"/>
                  <a:gd name="T8" fmla="*/ 97 w 97"/>
                  <a:gd name="T9" fmla="*/ 86 h 8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7" h="86">
                    <a:moveTo>
                      <a:pt x="0" y="0"/>
                    </a:moveTo>
                    <a:lnTo>
                      <a:pt x="97" y="8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404" name="Text Box 67">
                <a:extLst>
                  <a:ext uri="{FF2B5EF4-FFF2-40B4-BE49-F238E27FC236}">
                    <a16:creationId xmlns:a16="http://schemas.microsoft.com/office/drawing/2014/main" id="{66FCD687-5DC9-4BE9-ADF5-3E70A17FD0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48" y="1784"/>
                <a:ext cx="57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z</a:t>
                </a:r>
              </a:p>
            </p:txBody>
          </p:sp>
          <p:sp>
            <p:nvSpPr>
              <p:cNvPr id="11405" name="Text Box 71">
                <a:extLst>
                  <a:ext uri="{FF2B5EF4-FFF2-40B4-BE49-F238E27FC236}">
                    <a16:creationId xmlns:a16="http://schemas.microsoft.com/office/drawing/2014/main" id="{D055108A-ACB8-45D0-A4B1-3A302E24D6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8" y="2413"/>
                <a:ext cx="921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z = ab + b’c + bc’</a:t>
                </a:r>
              </a:p>
            </p:txBody>
          </p:sp>
          <p:sp>
            <p:nvSpPr>
              <p:cNvPr id="11406" name="AutoShape 72">
                <a:extLst>
                  <a:ext uri="{FF2B5EF4-FFF2-40B4-BE49-F238E27FC236}">
                    <a16:creationId xmlns:a16="http://schemas.microsoft.com/office/drawing/2014/main" id="{27954598-933E-4EBB-908A-882D0EBB31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6" y="2019"/>
                <a:ext cx="115" cy="344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407" name="AutoShape 73">
                <a:extLst>
                  <a:ext uri="{FF2B5EF4-FFF2-40B4-BE49-F238E27FC236}">
                    <a16:creationId xmlns:a16="http://schemas.microsoft.com/office/drawing/2014/main" id="{CBAE796F-BE87-4059-A0D2-8BED0448E6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7" y="2019"/>
                <a:ext cx="115" cy="344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408" name="AutoShape 74">
                <a:extLst>
                  <a:ext uri="{FF2B5EF4-FFF2-40B4-BE49-F238E27FC236}">
                    <a16:creationId xmlns:a16="http://schemas.microsoft.com/office/drawing/2014/main" id="{B1BD3C1F-CD35-4963-B8D0-EDA6BF4396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6" y="2219"/>
                <a:ext cx="375" cy="115"/>
              </a:xfrm>
              <a:prstGeom prst="roundRect">
                <a:avLst>
                  <a:gd name="adj" fmla="val 16667"/>
                </a:avLst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409" name="Text Box 75">
                <a:extLst>
                  <a:ext uri="{FF2B5EF4-FFF2-40B4-BE49-F238E27FC236}">
                    <a16:creationId xmlns:a16="http://schemas.microsoft.com/office/drawing/2014/main" id="{086D2D0E-E824-4F93-8D93-09F47F7CB4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4" y="1937"/>
                <a:ext cx="58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1410" name="Text Box 76">
                <a:extLst>
                  <a:ext uri="{FF2B5EF4-FFF2-40B4-BE49-F238E27FC236}">
                    <a16:creationId xmlns:a16="http://schemas.microsoft.com/office/drawing/2014/main" id="{C8CB21A5-FC7F-4A95-9D0C-06BCA28FA6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90" y="1841"/>
                <a:ext cx="115" cy="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bc</a:t>
                </a:r>
              </a:p>
            </p:txBody>
          </p:sp>
        </p:grpSp>
      </p:grpSp>
      <p:grpSp>
        <p:nvGrpSpPr>
          <p:cNvPr id="5" name="Group 424">
            <a:extLst>
              <a:ext uri="{FF2B5EF4-FFF2-40B4-BE49-F238E27FC236}">
                <a16:creationId xmlns:a16="http://schemas.microsoft.com/office/drawing/2014/main" id="{E29A2710-0846-4A9A-8FCD-3DE92C85406B}"/>
              </a:ext>
            </a:extLst>
          </p:cNvPr>
          <p:cNvGrpSpPr>
            <a:grpSpLocks/>
          </p:cNvGrpSpPr>
          <p:nvPr/>
        </p:nvGrpSpPr>
        <p:grpSpPr bwMode="auto">
          <a:xfrm>
            <a:off x="7304088" y="1541463"/>
            <a:ext cx="3079750" cy="1441450"/>
            <a:chOff x="3641" y="971"/>
            <a:chExt cx="1940" cy="908"/>
          </a:xfrm>
        </p:grpSpPr>
        <p:sp>
          <p:nvSpPr>
            <p:cNvPr id="11383" name="Text Box 84">
              <a:extLst>
                <a:ext uri="{FF2B5EF4-FFF2-40B4-BE49-F238E27FC236}">
                  <a16:creationId xmlns:a16="http://schemas.microsoft.com/office/drawing/2014/main" id="{A2A025EF-A69B-4CE1-ABF7-0D144003AE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" y="971"/>
              <a:ext cx="1940" cy="90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C) Output equations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200">
                <a:solidFill>
                  <a:srgbClr val="000000"/>
                </a:solidFill>
              </a:endParaRPr>
            </a:p>
          </p:txBody>
        </p:sp>
        <p:sp>
          <p:nvSpPr>
            <p:cNvPr id="11384" name="Text Box 85">
              <a:extLst>
                <a:ext uri="{FF2B5EF4-FFF2-40B4-BE49-F238E27FC236}">
                  <a16:creationId xmlns:a16="http://schemas.microsoft.com/office/drawing/2014/main" id="{595B4285-EA51-46CB-B91D-B27E2D8D28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1" y="1213"/>
              <a:ext cx="1378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y = a'bc + ab'c' + ab'c + abc' + abc</a:t>
              </a:r>
            </a:p>
          </p:txBody>
        </p:sp>
        <p:sp>
          <p:nvSpPr>
            <p:cNvPr id="11385" name="Text Box 86">
              <a:extLst>
                <a:ext uri="{FF2B5EF4-FFF2-40B4-BE49-F238E27FC236}">
                  <a16:creationId xmlns:a16="http://schemas.microsoft.com/office/drawing/2014/main" id="{FFB73D2D-E6EA-432F-9C3E-58E222885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0" y="1548"/>
              <a:ext cx="1426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z = a'b'c + a'bc' + ab'c + abc' + abc</a:t>
              </a:r>
            </a:p>
          </p:txBody>
        </p:sp>
      </p:grpSp>
      <p:grpSp>
        <p:nvGrpSpPr>
          <p:cNvPr id="6" name="Group 423">
            <a:extLst>
              <a:ext uri="{FF2B5EF4-FFF2-40B4-BE49-F238E27FC236}">
                <a16:creationId xmlns:a16="http://schemas.microsoft.com/office/drawing/2014/main" id="{2F2627A1-DCA8-4808-BD06-48552022842B}"/>
              </a:ext>
            </a:extLst>
          </p:cNvPr>
          <p:cNvGrpSpPr>
            <a:grpSpLocks/>
          </p:cNvGrpSpPr>
          <p:nvPr/>
        </p:nvGrpSpPr>
        <p:grpSpPr bwMode="auto">
          <a:xfrm>
            <a:off x="4786313" y="1512888"/>
            <a:ext cx="2335212" cy="2538412"/>
            <a:chOff x="2055" y="953"/>
            <a:chExt cx="1471" cy="1599"/>
          </a:xfrm>
        </p:grpSpPr>
        <p:sp>
          <p:nvSpPr>
            <p:cNvPr id="11321" name="Text Box 16">
              <a:extLst>
                <a:ext uri="{FF2B5EF4-FFF2-40B4-BE49-F238E27FC236}">
                  <a16:creationId xmlns:a16="http://schemas.microsoft.com/office/drawing/2014/main" id="{39970896-29F6-42B3-AB4E-3419E6EB3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5" y="953"/>
              <a:ext cx="1471" cy="159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B) Truth table</a:t>
              </a:r>
              <a:endParaRPr lang="en-US" altLang="en-US" sz="900">
                <a:solidFill>
                  <a:srgbClr val="000000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900">
                <a:solidFill>
                  <a:srgbClr val="000000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900">
                <a:solidFill>
                  <a:srgbClr val="000000"/>
                </a:solidFill>
              </a:endParaRPr>
            </a:p>
          </p:txBody>
        </p:sp>
        <p:grpSp>
          <p:nvGrpSpPr>
            <p:cNvPr id="11322" name="Group 422">
              <a:extLst>
                <a:ext uri="{FF2B5EF4-FFF2-40B4-BE49-F238E27FC236}">
                  <a16:creationId xmlns:a16="http://schemas.microsoft.com/office/drawing/2014/main" id="{864BD6AF-693C-4E22-80EA-11812DC5E2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6" y="1171"/>
              <a:ext cx="1156" cy="1127"/>
              <a:chOff x="2206" y="1131"/>
              <a:chExt cx="1156" cy="1127"/>
            </a:xfrm>
          </p:grpSpPr>
          <p:sp>
            <p:nvSpPr>
              <p:cNvPr id="11323" name="Text Box 270">
                <a:extLst>
                  <a:ext uri="{FF2B5EF4-FFF2-40B4-BE49-F238E27FC236}">
                    <a16:creationId xmlns:a16="http://schemas.microsoft.com/office/drawing/2014/main" id="{815CCE73-F478-485B-AE6C-EDAE1819BC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27" y="192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24" name="Text Box 271">
                <a:extLst>
                  <a:ext uri="{FF2B5EF4-FFF2-40B4-BE49-F238E27FC236}">
                    <a16:creationId xmlns:a16="http://schemas.microsoft.com/office/drawing/2014/main" id="{B7488190-E6E3-428A-8F1C-FC352985F2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0" y="192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25" name="Text Box 272">
                <a:extLst>
                  <a:ext uri="{FF2B5EF4-FFF2-40B4-BE49-F238E27FC236}">
                    <a16:creationId xmlns:a16="http://schemas.microsoft.com/office/drawing/2014/main" id="{DA1D3255-2AC8-4ABF-A54F-20313297D5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74" y="192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26" name="Text Box 273">
                <a:extLst>
                  <a:ext uri="{FF2B5EF4-FFF2-40B4-BE49-F238E27FC236}">
                    <a16:creationId xmlns:a16="http://schemas.microsoft.com/office/drawing/2014/main" id="{E4F5FFA6-6AC1-4A4B-9FCA-A74A38193F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2" y="192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27" name="Text Box 274">
                <a:extLst>
                  <a:ext uri="{FF2B5EF4-FFF2-40B4-BE49-F238E27FC236}">
                    <a16:creationId xmlns:a16="http://schemas.microsoft.com/office/drawing/2014/main" id="{26FD5A56-C47C-48AC-B80A-79E3B527DE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1" y="1921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28" name="Text Box 292">
                <a:extLst>
                  <a:ext uri="{FF2B5EF4-FFF2-40B4-BE49-F238E27FC236}">
                    <a16:creationId xmlns:a16="http://schemas.microsoft.com/office/drawing/2014/main" id="{2F54EC0C-8C61-410D-A514-FFEE7127A3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27" y="2032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29" name="Text Box 293">
                <a:extLst>
                  <a:ext uri="{FF2B5EF4-FFF2-40B4-BE49-F238E27FC236}">
                    <a16:creationId xmlns:a16="http://schemas.microsoft.com/office/drawing/2014/main" id="{8145FD87-37D2-490A-93CF-98A09FC9C9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0" y="2032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30" name="Text Box 294">
                <a:extLst>
                  <a:ext uri="{FF2B5EF4-FFF2-40B4-BE49-F238E27FC236}">
                    <a16:creationId xmlns:a16="http://schemas.microsoft.com/office/drawing/2014/main" id="{7675B00A-902D-48DF-9D39-1B6966CB24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74" y="2032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31" name="Text Box 295">
                <a:extLst>
                  <a:ext uri="{FF2B5EF4-FFF2-40B4-BE49-F238E27FC236}">
                    <a16:creationId xmlns:a16="http://schemas.microsoft.com/office/drawing/2014/main" id="{134DD02F-588C-427D-B5FA-697D168F41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2" y="2032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32" name="Text Box 296">
                <a:extLst>
                  <a:ext uri="{FF2B5EF4-FFF2-40B4-BE49-F238E27FC236}">
                    <a16:creationId xmlns:a16="http://schemas.microsoft.com/office/drawing/2014/main" id="{A3B70E41-30DA-4A37-BD2F-572739F459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1" y="2032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33" name="Text Box 314">
                <a:extLst>
                  <a:ext uri="{FF2B5EF4-FFF2-40B4-BE49-F238E27FC236}">
                    <a16:creationId xmlns:a16="http://schemas.microsoft.com/office/drawing/2014/main" id="{C820B3FD-36C9-4413-8D60-EF718CAA32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27" y="214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34" name="Text Box 315">
                <a:extLst>
                  <a:ext uri="{FF2B5EF4-FFF2-40B4-BE49-F238E27FC236}">
                    <a16:creationId xmlns:a16="http://schemas.microsoft.com/office/drawing/2014/main" id="{B8A24C01-4CA9-4B0D-BE72-F370EDB44A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0" y="214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35" name="Text Box 316">
                <a:extLst>
                  <a:ext uri="{FF2B5EF4-FFF2-40B4-BE49-F238E27FC236}">
                    <a16:creationId xmlns:a16="http://schemas.microsoft.com/office/drawing/2014/main" id="{C2BD1D82-AAAA-446E-BB98-1E19EBB510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74" y="214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36" name="Text Box 317">
                <a:extLst>
                  <a:ext uri="{FF2B5EF4-FFF2-40B4-BE49-F238E27FC236}">
                    <a16:creationId xmlns:a16="http://schemas.microsoft.com/office/drawing/2014/main" id="{05154C70-8508-45FA-9A51-9FEC045C2F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2" y="214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37" name="Text Box 318">
                <a:extLst>
                  <a:ext uri="{FF2B5EF4-FFF2-40B4-BE49-F238E27FC236}">
                    <a16:creationId xmlns:a16="http://schemas.microsoft.com/office/drawing/2014/main" id="{937A17FF-D1B3-44F4-82A6-8AEB547C85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1" y="214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38" name="Text Box 182">
                <a:extLst>
                  <a:ext uri="{FF2B5EF4-FFF2-40B4-BE49-F238E27FC236}">
                    <a16:creationId xmlns:a16="http://schemas.microsoft.com/office/drawing/2014/main" id="{C4C4ABC5-0E80-4D55-8170-09517978A6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28" y="148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39" name="Text Box 183">
                <a:extLst>
                  <a:ext uri="{FF2B5EF4-FFF2-40B4-BE49-F238E27FC236}">
                    <a16:creationId xmlns:a16="http://schemas.microsoft.com/office/drawing/2014/main" id="{8533B5A5-010E-4522-A14C-AE78B19547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1" y="148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40" name="Text Box 184">
                <a:extLst>
                  <a:ext uri="{FF2B5EF4-FFF2-40B4-BE49-F238E27FC236}">
                    <a16:creationId xmlns:a16="http://schemas.microsoft.com/office/drawing/2014/main" id="{6E932730-19BE-43AF-9215-77659C2FEE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75" y="148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41" name="Text Box 185">
                <a:extLst>
                  <a:ext uri="{FF2B5EF4-FFF2-40B4-BE49-F238E27FC236}">
                    <a16:creationId xmlns:a16="http://schemas.microsoft.com/office/drawing/2014/main" id="{E163E4C8-C919-4C3E-B4FD-155EEA5843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3" y="148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42" name="Text Box 186">
                <a:extLst>
                  <a:ext uri="{FF2B5EF4-FFF2-40B4-BE49-F238E27FC236}">
                    <a16:creationId xmlns:a16="http://schemas.microsoft.com/office/drawing/2014/main" id="{63BD7C6F-E741-48A7-A828-1136F561D2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2" y="148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43" name="Text Box 204">
                <a:extLst>
                  <a:ext uri="{FF2B5EF4-FFF2-40B4-BE49-F238E27FC236}">
                    <a16:creationId xmlns:a16="http://schemas.microsoft.com/office/drawing/2014/main" id="{9B133861-B776-4611-9ECC-D8A8D21774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27" y="159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44" name="Text Box 205">
                <a:extLst>
                  <a:ext uri="{FF2B5EF4-FFF2-40B4-BE49-F238E27FC236}">
                    <a16:creationId xmlns:a16="http://schemas.microsoft.com/office/drawing/2014/main" id="{B2C59653-EB09-4B47-BE17-1B13BCB7BC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0" y="159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45" name="Text Box 206">
                <a:extLst>
                  <a:ext uri="{FF2B5EF4-FFF2-40B4-BE49-F238E27FC236}">
                    <a16:creationId xmlns:a16="http://schemas.microsoft.com/office/drawing/2014/main" id="{ADF32556-D1F9-40B7-8975-F65FCFE03D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74" y="159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46" name="Text Box 207">
                <a:extLst>
                  <a:ext uri="{FF2B5EF4-FFF2-40B4-BE49-F238E27FC236}">
                    <a16:creationId xmlns:a16="http://schemas.microsoft.com/office/drawing/2014/main" id="{D5BC96AC-D58A-4629-8505-2A9B9C3BC8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2" y="159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47" name="Text Box 208">
                <a:extLst>
                  <a:ext uri="{FF2B5EF4-FFF2-40B4-BE49-F238E27FC236}">
                    <a16:creationId xmlns:a16="http://schemas.microsoft.com/office/drawing/2014/main" id="{CCC6241D-760A-4007-B964-3C71D5B8B9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1" y="1593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48" name="Text Box 226">
                <a:extLst>
                  <a:ext uri="{FF2B5EF4-FFF2-40B4-BE49-F238E27FC236}">
                    <a16:creationId xmlns:a16="http://schemas.microsoft.com/office/drawing/2014/main" id="{E759087F-A120-44A0-AC8D-F97CB11F19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27" y="170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49" name="Text Box 227">
                <a:extLst>
                  <a:ext uri="{FF2B5EF4-FFF2-40B4-BE49-F238E27FC236}">
                    <a16:creationId xmlns:a16="http://schemas.microsoft.com/office/drawing/2014/main" id="{93EC084B-3AEE-4F07-95F7-D538DEA90B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0" y="170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50" name="Text Box 228">
                <a:extLst>
                  <a:ext uri="{FF2B5EF4-FFF2-40B4-BE49-F238E27FC236}">
                    <a16:creationId xmlns:a16="http://schemas.microsoft.com/office/drawing/2014/main" id="{EA834545-046B-4761-9063-98D724C55F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74" y="170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51" name="Text Box 229">
                <a:extLst>
                  <a:ext uri="{FF2B5EF4-FFF2-40B4-BE49-F238E27FC236}">
                    <a16:creationId xmlns:a16="http://schemas.microsoft.com/office/drawing/2014/main" id="{CE772199-83C2-4686-B80A-AC24789C05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2" y="170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52" name="Text Box 230">
                <a:extLst>
                  <a:ext uri="{FF2B5EF4-FFF2-40B4-BE49-F238E27FC236}">
                    <a16:creationId xmlns:a16="http://schemas.microsoft.com/office/drawing/2014/main" id="{6F11238D-E5A2-4BE4-8ADE-72B395C872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1" y="1704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53" name="Text Box 248">
                <a:extLst>
                  <a:ext uri="{FF2B5EF4-FFF2-40B4-BE49-F238E27FC236}">
                    <a16:creationId xmlns:a16="http://schemas.microsoft.com/office/drawing/2014/main" id="{F5D007EC-0030-4F87-A63C-44F0E455B0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27" y="1805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54" name="Text Box 249">
                <a:extLst>
                  <a:ext uri="{FF2B5EF4-FFF2-40B4-BE49-F238E27FC236}">
                    <a16:creationId xmlns:a16="http://schemas.microsoft.com/office/drawing/2014/main" id="{6AC4DD0C-C928-4B1C-A214-76340F352C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0" y="1805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55" name="Text Box 250">
                <a:extLst>
                  <a:ext uri="{FF2B5EF4-FFF2-40B4-BE49-F238E27FC236}">
                    <a16:creationId xmlns:a16="http://schemas.microsoft.com/office/drawing/2014/main" id="{34B4321C-F195-424A-A77F-346CC5962C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74" y="1805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56" name="Text Box 251">
                <a:extLst>
                  <a:ext uri="{FF2B5EF4-FFF2-40B4-BE49-F238E27FC236}">
                    <a16:creationId xmlns:a16="http://schemas.microsoft.com/office/drawing/2014/main" id="{82700CCE-426F-40D2-9397-7527C1CD27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2" y="1805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57" name="Text Box 252">
                <a:extLst>
                  <a:ext uri="{FF2B5EF4-FFF2-40B4-BE49-F238E27FC236}">
                    <a16:creationId xmlns:a16="http://schemas.microsoft.com/office/drawing/2014/main" id="{F4814493-41CF-453F-8675-34CD8018E2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1" y="1805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58" name="Text Box 164">
                <a:extLst>
                  <a:ext uri="{FF2B5EF4-FFF2-40B4-BE49-F238E27FC236}">
                    <a16:creationId xmlns:a16="http://schemas.microsoft.com/office/drawing/2014/main" id="{3E952B62-B216-443E-B33D-C422CC6252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1" y="1376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59" name="Text Box 160">
                <a:extLst>
                  <a:ext uri="{FF2B5EF4-FFF2-40B4-BE49-F238E27FC236}">
                    <a16:creationId xmlns:a16="http://schemas.microsoft.com/office/drawing/2014/main" id="{5F78101F-791E-4026-BD9B-9CC43F33E5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27" y="1376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60" name="Text Box 161">
                <a:extLst>
                  <a:ext uri="{FF2B5EF4-FFF2-40B4-BE49-F238E27FC236}">
                    <a16:creationId xmlns:a16="http://schemas.microsoft.com/office/drawing/2014/main" id="{17A032F7-BAFD-4E92-9773-61EC7E3174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0" y="1376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61" name="Text Box 162">
                <a:extLst>
                  <a:ext uri="{FF2B5EF4-FFF2-40B4-BE49-F238E27FC236}">
                    <a16:creationId xmlns:a16="http://schemas.microsoft.com/office/drawing/2014/main" id="{A14A47D0-AE6B-4921-94DF-493D2A9C60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74" y="1376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62" name="Text Box 163">
                <a:extLst>
                  <a:ext uri="{FF2B5EF4-FFF2-40B4-BE49-F238E27FC236}">
                    <a16:creationId xmlns:a16="http://schemas.microsoft.com/office/drawing/2014/main" id="{230F9DDE-5037-48FE-BE44-D2225474B5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2" y="1376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63" name="Rectangle 113">
                <a:extLst>
                  <a:ext uri="{FF2B5EF4-FFF2-40B4-BE49-F238E27FC236}">
                    <a16:creationId xmlns:a16="http://schemas.microsoft.com/office/drawing/2014/main" id="{68843327-1504-4FA4-960D-9468DFA9A9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6" y="1634"/>
                <a:ext cx="1152" cy="136"/>
              </a:xfrm>
              <a:prstGeom prst="rect">
                <a:avLst/>
              </a:prstGeom>
              <a:noFill/>
              <a:ln w="9525" cap="sq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64" name="Text Box 115">
                <a:extLst>
                  <a:ext uri="{FF2B5EF4-FFF2-40B4-BE49-F238E27FC236}">
                    <a16:creationId xmlns:a16="http://schemas.microsoft.com/office/drawing/2014/main" id="{E0E084CC-3439-4989-A36C-54E235ADF4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48" y="1134"/>
                <a:ext cx="60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Inputs</a:t>
                </a:r>
              </a:p>
            </p:txBody>
          </p:sp>
          <p:sp>
            <p:nvSpPr>
              <p:cNvPr id="11365" name="Text Box 116">
                <a:extLst>
                  <a:ext uri="{FF2B5EF4-FFF2-40B4-BE49-F238E27FC236}">
                    <a16:creationId xmlns:a16="http://schemas.microsoft.com/office/drawing/2014/main" id="{140D17DF-C42C-4283-AFD8-7CEEC35D60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10" y="124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1366" name="Text Box 117">
                <a:extLst>
                  <a:ext uri="{FF2B5EF4-FFF2-40B4-BE49-F238E27FC236}">
                    <a16:creationId xmlns:a16="http://schemas.microsoft.com/office/drawing/2014/main" id="{3F5ECC3B-2A30-48BF-A7E8-A3AB324F28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39" y="124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11367" name="Text Box 118">
                <a:extLst>
                  <a:ext uri="{FF2B5EF4-FFF2-40B4-BE49-F238E27FC236}">
                    <a16:creationId xmlns:a16="http://schemas.microsoft.com/office/drawing/2014/main" id="{19C06D63-0078-4C62-A5F5-FFBC278222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" y="124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11368" name="Text Box 120">
                <a:extLst>
                  <a:ext uri="{FF2B5EF4-FFF2-40B4-BE49-F238E27FC236}">
                    <a16:creationId xmlns:a16="http://schemas.microsoft.com/office/drawing/2014/main" id="{A3703D61-A949-49D7-BD4E-B0CDFAA742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37" y="1131"/>
                <a:ext cx="377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Outputs</a:t>
                </a:r>
              </a:p>
            </p:txBody>
          </p:sp>
          <p:sp>
            <p:nvSpPr>
              <p:cNvPr id="11369" name="Text Box 121">
                <a:extLst>
                  <a:ext uri="{FF2B5EF4-FFF2-40B4-BE49-F238E27FC236}">
                    <a16:creationId xmlns:a16="http://schemas.microsoft.com/office/drawing/2014/main" id="{BE58BAB8-B522-4B11-9C0A-6349A3AAD5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6" y="124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y</a:t>
                </a:r>
              </a:p>
            </p:txBody>
          </p:sp>
          <p:sp>
            <p:nvSpPr>
              <p:cNvPr id="11370" name="Text Box 122">
                <a:extLst>
                  <a:ext uri="{FF2B5EF4-FFF2-40B4-BE49-F238E27FC236}">
                    <a16:creationId xmlns:a16="http://schemas.microsoft.com/office/drawing/2014/main" id="{A8F0E9AF-131A-4A7E-A68E-D0931CE0A7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24" y="1247"/>
                <a:ext cx="23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z</a:t>
                </a:r>
              </a:p>
            </p:txBody>
          </p:sp>
          <p:sp>
            <p:nvSpPr>
              <p:cNvPr id="11371" name="Freeform 131">
                <a:extLst>
                  <a:ext uri="{FF2B5EF4-FFF2-40B4-BE49-F238E27FC236}">
                    <a16:creationId xmlns:a16="http://schemas.microsoft.com/office/drawing/2014/main" id="{8A9746D6-59E6-4DB5-8A74-CC86D7AF59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4" y="1634"/>
                <a:ext cx="0" cy="136"/>
              </a:xfrm>
              <a:custGeom>
                <a:avLst/>
                <a:gdLst>
                  <a:gd name="T0" fmla="*/ 1 w 1"/>
                  <a:gd name="T1" fmla="*/ 0 h 1140"/>
                  <a:gd name="T2" fmla="*/ 0 w 1"/>
                  <a:gd name="T3" fmla="*/ 1140 h 1140"/>
                  <a:gd name="T4" fmla="*/ 0 60000 65536"/>
                  <a:gd name="T5" fmla="*/ 0 60000 65536"/>
                  <a:gd name="T6" fmla="*/ 0 w 1"/>
                  <a:gd name="T7" fmla="*/ 0 h 1140"/>
                  <a:gd name="T8" fmla="*/ 1 w 1"/>
                  <a:gd name="T9" fmla="*/ 1140 h 114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140">
                    <a:moveTo>
                      <a:pt x="1" y="0"/>
                    </a:moveTo>
                    <a:lnTo>
                      <a:pt x="0" y="114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2" name="Freeform 354">
                <a:extLst>
                  <a:ext uri="{FF2B5EF4-FFF2-40B4-BE49-F238E27FC236}">
                    <a16:creationId xmlns:a16="http://schemas.microsoft.com/office/drawing/2014/main" id="{AFA021CE-7DA1-4149-888D-396E69BA2F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7" y="1309"/>
                <a:ext cx="0" cy="136"/>
              </a:xfrm>
              <a:custGeom>
                <a:avLst/>
                <a:gdLst>
                  <a:gd name="T0" fmla="*/ 1150 w 1150"/>
                  <a:gd name="T1" fmla="*/ 0 h 1"/>
                  <a:gd name="T2" fmla="*/ 0 w 1150"/>
                  <a:gd name="T3" fmla="*/ 1 h 1"/>
                  <a:gd name="T4" fmla="*/ 0 60000 65536"/>
                  <a:gd name="T5" fmla="*/ 0 60000 65536"/>
                  <a:gd name="T6" fmla="*/ 0 w 1150"/>
                  <a:gd name="T7" fmla="*/ 0 h 1"/>
                  <a:gd name="T8" fmla="*/ 1150 w 1150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50" h="1">
                    <a:moveTo>
                      <a:pt x="1150" y="0"/>
                    </a:moveTo>
                    <a:lnTo>
                      <a:pt x="0" y="1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3" name="Freeform 356">
                <a:extLst>
                  <a:ext uri="{FF2B5EF4-FFF2-40B4-BE49-F238E27FC236}">
                    <a16:creationId xmlns:a16="http://schemas.microsoft.com/office/drawing/2014/main" id="{90142E1C-054F-42C7-BD2B-E4EAAB4C0A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2" y="1754"/>
                <a:ext cx="0" cy="136"/>
              </a:xfrm>
              <a:custGeom>
                <a:avLst/>
                <a:gdLst>
                  <a:gd name="T0" fmla="*/ 0 w 2"/>
                  <a:gd name="T1" fmla="*/ 891 h 891"/>
                  <a:gd name="T2" fmla="*/ 2 w 2"/>
                  <a:gd name="T3" fmla="*/ 0 h 891"/>
                  <a:gd name="T4" fmla="*/ 0 60000 65536"/>
                  <a:gd name="T5" fmla="*/ 0 60000 65536"/>
                  <a:gd name="T6" fmla="*/ 0 w 2"/>
                  <a:gd name="T7" fmla="*/ 0 h 891"/>
                  <a:gd name="T8" fmla="*/ 2 w 2"/>
                  <a:gd name="T9" fmla="*/ 891 h 89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" h="891">
                    <a:moveTo>
                      <a:pt x="0" y="891"/>
                    </a:moveTo>
                    <a:lnTo>
                      <a:pt x="2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4" name="Freeform 358">
                <a:extLst>
                  <a:ext uri="{FF2B5EF4-FFF2-40B4-BE49-F238E27FC236}">
                    <a16:creationId xmlns:a16="http://schemas.microsoft.com/office/drawing/2014/main" id="{D49F6EB6-0819-41FE-92B9-26D03546EB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0" y="1756"/>
                <a:ext cx="0" cy="136"/>
              </a:xfrm>
              <a:custGeom>
                <a:avLst/>
                <a:gdLst>
                  <a:gd name="T0" fmla="*/ 1 w 1"/>
                  <a:gd name="T1" fmla="*/ 896 h 896"/>
                  <a:gd name="T2" fmla="*/ 0 w 1"/>
                  <a:gd name="T3" fmla="*/ 0 h 896"/>
                  <a:gd name="T4" fmla="*/ 0 60000 65536"/>
                  <a:gd name="T5" fmla="*/ 0 60000 65536"/>
                  <a:gd name="T6" fmla="*/ 0 w 1"/>
                  <a:gd name="T7" fmla="*/ 0 h 896"/>
                  <a:gd name="T8" fmla="*/ 1 w 1"/>
                  <a:gd name="T9" fmla="*/ 896 h 89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96">
                    <a:moveTo>
                      <a:pt x="1" y="896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5" name="Freeform 359">
                <a:extLst>
                  <a:ext uri="{FF2B5EF4-FFF2-40B4-BE49-F238E27FC236}">
                    <a16:creationId xmlns:a16="http://schemas.microsoft.com/office/drawing/2014/main" id="{B30F4516-221A-42F5-A35B-5CD680F0D8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1754"/>
                <a:ext cx="0" cy="136"/>
              </a:xfrm>
              <a:custGeom>
                <a:avLst/>
                <a:gdLst>
                  <a:gd name="T0" fmla="*/ 1 w 1"/>
                  <a:gd name="T1" fmla="*/ 890 h 890"/>
                  <a:gd name="T2" fmla="*/ 0 w 1"/>
                  <a:gd name="T3" fmla="*/ 0 h 890"/>
                  <a:gd name="T4" fmla="*/ 0 60000 65536"/>
                  <a:gd name="T5" fmla="*/ 0 60000 65536"/>
                  <a:gd name="T6" fmla="*/ 0 w 1"/>
                  <a:gd name="T7" fmla="*/ 0 h 890"/>
                  <a:gd name="T8" fmla="*/ 1 w 1"/>
                  <a:gd name="T9" fmla="*/ 890 h 89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90">
                    <a:moveTo>
                      <a:pt x="1" y="890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6" name="Freeform 361">
                <a:extLst>
                  <a:ext uri="{FF2B5EF4-FFF2-40B4-BE49-F238E27FC236}">
                    <a16:creationId xmlns:a16="http://schemas.microsoft.com/office/drawing/2014/main" id="{7BF30004-57D3-4D67-A97B-0F2FD114EE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7" y="1426"/>
                <a:ext cx="0" cy="136"/>
              </a:xfrm>
              <a:custGeom>
                <a:avLst/>
                <a:gdLst>
                  <a:gd name="T0" fmla="*/ 1150 w 1150"/>
                  <a:gd name="T1" fmla="*/ 0 h 1"/>
                  <a:gd name="T2" fmla="*/ 0 w 1150"/>
                  <a:gd name="T3" fmla="*/ 1 h 1"/>
                  <a:gd name="T4" fmla="*/ 0 60000 65536"/>
                  <a:gd name="T5" fmla="*/ 0 60000 65536"/>
                  <a:gd name="T6" fmla="*/ 0 w 1150"/>
                  <a:gd name="T7" fmla="*/ 0 h 1"/>
                  <a:gd name="T8" fmla="*/ 1150 w 1150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50" h="1">
                    <a:moveTo>
                      <a:pt x="1150" y="0"/>
                    </a:moveTo>
                    <a:lnTo>
                      <a:pt x="0" y="1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7" name="Freeform 363">
                <a:extLst>
                  <a:ext uri="{FF2B5EF4-FFF2-40B4-BE49-F238E27FC236}">
                    <a16:creationId xmlns:a16="http://schemas.microsoft.com/office/drawing/2014/main" id="{9137061D-1518-4D36-B453-1F9C1F578F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7" y="1531"/>
                <a:ext cx="0" cy="136"/>
              </a:xfrm>
              <a:custGeom>
                <a:avLst/>
                <a:gdLst>
                  <a:gd name="T0" fmla="*/ 1149 w 1149"/>
                  <a:gd name="T1" fmla="*/ 1 h 1"/>
                  <a:gd name="T2" fmla="*/ 0 w 1149"/>
                  <a:gd name="T3" fmla="*/ 0 h 1"/>
                  <a:gd name="T4" fmla="*/ 0 60000 65536"/>
                  <a:gd name="T5" fmla="*/ 0 60000 65536"/>
                  <a:gd name="T6" fmla="*/ 0 w 1149"/>
                  <a:gd name="T7" fmla="*/ 0 h 1"/>
                  <a:gd name="T8" fmla="*/ 1149 w 114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49" h="1">
                    <a:moveTo>
                      <a:pt x="1149" y="1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8" name="Freeform 365">
                <a:extLst>
                  <a:ext uri="{FF2B5EF4-FFF2-40B4-BE49-F238E27FC236}">
                    <a16:creationId xmlns:a16="http://schemas.microsoft.com/office/drawing/2014/main" id="{BA025BD3-4CC4-44CD-A34B-F1249300C2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7" y="1637"/>
                <a:ext cx="0" cy="136"/>
              </a:xfrm>
              <a:custGeom>
                <a:avLst/>
                <a:gdLst>
                  <a:gd name="T0" fmla="*/ 1150 w 1150"/>
                  <a:gd name="T1" fmla="*/ 0 h 1"/>
                  <a:gd name="T2" fmla="*/ 0 w 1150"/>
                  <a:gd name="T3" fmla="*/ 0 h 1"/>
                  <a:gd name="T4" fmla="*/ 0 60000 65536"/>
                  <a:gd name="T5" fmla="*/ 0 60000 65536"/>
                  <a:gd name="T6" fmla="*/ 0 w 1150"/>
                  <a:gd name="T7" fmla="*/ 0 h 1"/>
                  <a:gd name="T8" fmla="*/ 1150 w 1150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50" h="1">
                    <a:moveTo>
                      <a:pt x="1150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9" name="Freeform 367">
                <a:extLst>
                  <a:ext uri="{FF2B5EF4-FFF2-40B4-BE49-F238E27FC236}">
                    <a16:creationId xmlns:a16="http://schemas.microsoft.com/office/drawing/2014/main" id="{C4673039-5E51-4199-8CDA-C05C3F9B67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7" y="1741"/>
                <a:ext cx="0" cy="136"/>
              </a:xfrm>
              <a:custGeom>
                <a:avLst/>
                <a:gdLst>
                  <a:gd name="T0" fmla="*/ 1153 w 1153"/>
                  <a:gd name="T1" fmla="*/ 0 h 2"/>
                  <a:gd name="T2" fmla="*/ 0 w 1153"/>
                  <a:gd name="T3" fmla="*/ 2 h 2"/>
                  <a:gd name="T4" fmla="*/ 0 60000 65536"/>
                  <a:gd name="T5" fmla="*/ 0 60000 65536"/>
                  <a:gd name="T6" fmla="*/ 0 w 1153"/>
                  <a:gd name="T7" fmla="*/ 0 h 2"/>
                  <a:gd name="T8" fmla="*/ 1153 w 1153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53" h="2">
                    <a:moveTo>
                      <a:pt x="1153" y="0"/>
                    </a:moveTo>
                    <a:lnTo>
                      <a:pt x="0" y="2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80" name="Freeform 369">
                <a:extLst>
                  <a:ext uri="{FF2B5EF4-FFF2-40B4-BE49-F238E27FC236}">
                    <a16:creationId xmlns:a16="http://schemas.microsoft.com/office/drawing/2014/main" id="{8A77C243-2AAD-4317-AC6F-73FA0C24E9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7" y="1844"/>
                <a:ext cx="0" cy="136"/>
              </a:xfrm>
              <a:custGeom>
                <a:avLst/>
                <a:gdLst>
                  <a:gd name="T0" fmla="*/ 1150 w 1150"/>
                  <a:gd name="T1" fmla="*/ 0 h 1"/>
                  <a:gd name="T2" fmla="*/ 0 w 1150"/>
                  <a:gd name="T3" fmla="*/ 0 h 1"/>
                  <a:gd name="T4" fmla="*/ 0 60000 65536"/>
                  <a:gd name="T5" fmla="*/ 0 60000 65536"/>
                  <a:gd name="T6" fmla="*/ 0 w 1150"/>
                  <a:gd name="T7" fmla="*/ 0 h 1"/>
                  <a:gd name="T8" fmla="*/ 1150 w 1150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50" h="1">
                    <a:moveTo>
                      <a:pt x="1150" y="0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81" name="Freeform 371">
                <a:extLst>
                  <a:ext uri="{FF2B5EF4-FFF2-40B4-BE49-F238E27FC236}">
                    <a16:creationId xmlns:a16="http://schemas.microsoft.com/office/drawing/2014/main" id="{63E7C723-0C31-4C60-957C-199B862611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7" y="1964"/>
                <a:ext cx="0" cy="136"/>
              </a:xfrm>
              <a:custGeom>
                <a:avLst/>
                <a:gdLst>
                  <a:gd name="T0" fmla="*/ 1153 w 1153"/>
                  <a:gd name="T1" fmla="*/ 0 h 1"/>
                  <a:gd name="T2" fmla="*/ 0 w 1153"/>
                  <a:gd name="T3" fmla="*/ 1 h 1"/>
                  <a:gd name="T4" fmla="*/ 0 60000 65536"/>
                  <a:gd name="T5" fmla="*/ 0 60000 65536"/>
                  <a:gd name="T6" fmla="*/ 0 w 1153"/>
                  <a:gd name="T7" fmla="*/ 0 h 1"/>
                  <a:gd name="T8" fmla="*/ 1153 w 1153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53" h="1">
                    <a:moveTo>
                      <a:pt x="1153" y="0"/>
                    </a:moveTo>
                    <a:lnTo>
                      <a:pt x="0" y="1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82" name="Freeform 373">
                <a:extLst>
                  <a:ext uri="{FF2B5EF4-FFF2-40B4-BE49-F238E27FC236}">
                    <a16:creationId xmlns:a16="http://schemas.microsoft.com/office/drawing/2014/main" id="{E800D816-412A-4BC0-A06C-64F1CCEAA9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7" y="2076"/>
                <a:ext cx="0" cy="136"/>
              </a:xfrm>
              <a:custGeom>
                <a:avLst/>
                <a:gdLst>
                  <a:gd name="T0" fmla="*/ 1148 w 1148"/>
                  <a:gd name="T1" fmla="*/ 2 h 2"/>
                  <a:gd name="T2" fmla="*/ 0 w 1148"/>
                  <a:gd name="T3" fmla="*/ 0 h 2"/>
                  <a:gd name="T4" fmla="*/ 0 60000 65536"/>
                  <a:gd name="T5" fmla="*/ 0 60000 65536"/>
                  <a:gd name="T6" fmla="*/ 0 w 1148"/>
                  <a:gd name="T7" fmla="*/ 0 h 2"/>
                  <a:gd name="T8" fmla="*/ 1148 w 1148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48" h="2">
                    <a:moveTo>
                      <a:pt x="1148" y="2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8" name="Group 421">
            <a:extLst>
              <a:ext uri="{FF2B5EF4-FFF2-40B4-BE49-F238E27FC236}">
                <a16:creationId xmlns:a16="http://schemas.microsoft.com/office/drawing/2014/main" id="{08F3512B-100F-4D42-8078-DCB528B9061E}"/>
              </a:ext>
            </a:extLst>
          </p:cNvPr>
          <p:cNvGrpSpPr>
            <a:grpSpLocks/>
          </p:cNvGrpSpPr>
          <p:nvPr/>
        </p:nvGrpSpPr>
        <p:grpSpPr bwMode="auto">
          <a:xfrm>
            <a:off x="7350126" y="3489325"/>
            <a:ext cx="3033713" cy="2355850"/>
            <a:chOff x="3676" y="2198"/>
            <a:chExt cx="1911" cy="1484"/>
          </a:xfrm>
        </p:grpSpPr>
        <p:sp>
          <p:nvSpPr>
            <p:cNvPr id="11273" name="Text Box 5">
              <a:extLst>
                <a:ext uri="{FF2B5EF4-FFF2-40B4-BE49-F238E27FC236}">
                  <a16:creationId xmlns:a16="http://schemas.microsoft.com/office/drawing/2014/main" id="{948E54EA-B637-4D83-97FE-FA21D5C4F3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6" y="2198"/>
              <a:ext cx="1911" cy="148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E) Logic Gates</a:t>
              </a:r>
              <a:endParaRPr lang="en-US" altLang="en-US" sz="1000">
                <a:solidFill>
                  <a:srgbClr val="000000"/>
                </a:solidFill>
              </a:endParaRPr>
            </a:p>
          </p:txBody>
        </p:sp>
        <p:grpSp>
          <p:nvGrpSpPr>
            <p:cNvPr id="11274" name="Group 420">
              <a:extLst>
                <a:ext uri="{FF2B5EF4-FFF2-40B4-BE49-F238E27FC236}">
                  <a16:creationId xmlns:a16="http://schemas.microsoft.com/office/drawing/2014/main" id="{93251EFB-86E4-4B13-9F3E-7F6D8FD497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1" y="2510"/>
              <a:ext cx="1544" cy="1074"/>
              <a:chOff x="3766" y="2415"/>
              <a:chExt cx="1544" cy="1074"/>
            </a:xfrm>
          </p:grpSpPr>
          <p:sp>
            <p:nvSpPr>
              <p:cNvPr id="11275" name="AutoShape 17">
                <a:extLst>
                  <a:ext uri="{FF2B5EF4-FFF2-40B4-BE49-F238E27FC236}">
                    <a16:creationId xmlns:a16="http://schemas.microsoft.com/office/drawing/2014/main" id="{6E467E4C-C73E-4C54-A9E1-0710DF49FD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07" y="2644"/>
                <a:ext cx="173" cy="173"/>
              </a:xfrm>
              <a:prstGeom prst="flowChartDelay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76" name="Text Box 19">
                <a:extLst>
                  <a:ext uri="{FF2B5EF4-FFF2-40B4-BE49-F238E27FC236}">
                    <a16:creationId xmlns:a16="http://schemas.microsoft.com/office/drawing/2014/main" id="{310F0F31-2F2B-4259-B48C-D48E2C1776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66" y="2431"/>
                <a:ext cx="10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a</a:t>
                </a:r>
                <a:endParaRPr lang="en-US" alt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277" name="Text Box 20">
                <a:extLst>
                  <a:ext uri="{FF2B5EF4-FFF2-40B4-BE49-F238E27FC236}">
                    <a16:creationId xmlns:a16="http://schemas.microsoft.com/office/drawing/2014/main" id="{CCB80022-F86A-4E09-B35E-9987FB6072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66" y="2541"/>
                <a:ext cx="115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b</a:t>
                </a:r>
                <a:endParaRPr lang="en-US" alt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278" name="Text Box 21">
                <a:extLst>
                  <a:ext uri="{FF2B5EF4-FFF2-40B4-BE49-F238E27FC236}">
                    <a16:creationId xmlns:a16="http://schemas.microsoft.com/office/drawing/2014/main" id="{16745AB0-5E97-4B76-84A7-472323A84A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66" y="2630"/>
                <a:ext cx="111" cy="1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11279" name="Text Box 22">
                <a:extLst>
                  <a:ext uri="{FF2B5EF4-FFF2-40B4-BE49-F238E27FC236}">
                    <a16:creationId xmlns:a16="http://schemas.microsoft.com/office/drawing/2014/main" id="{341B3201-389A-4488-A38A-288F2FBEBA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00" y="2459"/>
                <a:ext cx="58" cy="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y</a:t>
                </a:r>
                <a:endParaRPr lang="en-US" alt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280" name="Text Box 23">
                <a:extLst>
                  <a:ext uri="{FF2B5EF4-FFF2-40B4-BE49-F238E27FC236}">
                    <a16:creationId xmlns:a16="http://schemas.microsoft.com/office/drawing/2014/main" id="{4BC2DFEF-48B8-4C30-9C32-2C5C9CE847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25" y="3132"/>
                <a:ext cx="85" cy="1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z</a:t>
                </a:r>
              </a:p>
            </p:txBody>
          </p:sp>
          <p:grpSp>
            <p:nvGrpSpPr>
              <p:cNvPr id="11281" name="Group 394">
                <a:extLst>
                  <a:ext uri="{FF2B5EF4-FFF2-40B4-BE49-F238E27FC236}">
                    <a16:creationId xmlns:a16="http://schemas.microsoft.com/office/drawing/2014/main" id="{0F0AB4DB-1B68-4235-A9F1-1D37DEE59A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10" y="2446"/>
                <a:ext cx="234" cy="178"/>
                <a:chOff x="4705" y="2861"/>
                <a:chExt cx="234" cy="178"/>
              </a:xfrm>
            </p:grpSpPr>
            <p:sp>
              <p:nvSpPr>
                <p:cNvPr id="11317" name="Freeform 25">
                  <a:extLst>
                    <a:ext uri="{FF2B5EF4-FFF2-40B4-BE49-F238E27FC236}">
                      <a16:creationId xmlns:a16="http://schemas.microsoft.com/office/drawing/2014/main" id="{CC714CC6-6177-4E72-8CCA-D02A1F77C7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86" y="2947"/>
                  <a:ext cx="53" cy="1"/>
                </a:xfrm>
                <a:custGeom>
                  <a:avLst/>
                  <a:gdLst>
                    <a:gd name="T0" fmla="*/ 53 w 53"/>
                    <a:gd name="T1" fmla="*/ 0 h 1"/>
                    <a:gd name="T2" fmla="*/ 0 w 53"/>
                    <a:gd name="T3" fmla="*/ 1 h 1"/>
                    <a:gd name="T4" fmla="*/ 0 60000 65536"/>
                    <a:gd name="T5" fmla="*/ 0 60000 65536"/>
                    <a:gd name="T6" fmla="*/ 0 w 53"/>
                    <a:gd name="T7" fmla="*/ 0 h 1"/>
                    <a:gd name="T8" fmla="*/ 53 w 53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3" h="1">
                      <a:moveTo>
                        <a:pt x="53" y="0"/>
                      </a:moveTo>
                      <a:lnTo>
                        <a:pt x="0" y="1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318" name="Freeform 26">
                  <a:extLst>
                    <a:ext uri="{FF2B5EF4-FFF2-40B4-BE49-F238E27FC236}">
                      <a16:creationId xmlns:a16="http://schemas.microsoft.com/office/drawing/2014/main" id="{6F6778D5-0B17-409B-8D1C-34DDAAAC3E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4705" y="2953"/>
                  <a:ext cx="182" cy="86"/>
                </a:xfrm>
                <a:custGeom>
                  <a:avLst/>
                  <a:gdLst>
                    <a:gd name="T0" fmla="*/ 0 w 576"/>
                    <a:gd name="T1" fmla="*/ 0 h 288"/>
                    <a:gd name="T2" fmla="*/ 130 w 576"/>
                    <a:gd name="T3" fmla="*/ 15 h 288"/>
                    <a:gd name="T4" fmla="*/ 182 w 576"/>
                    <a:gd name="T5" fmla="*/ 86 h 288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288"/>
                    <a:gd name="T11" fmla="*/ 576 w 576"/>
                    <a:gd name="T12" fmla="*/ 288 h 28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288">
                      <a:moveTo>
                        <a:pt x="0" y="0"/>
                      </a:moveTo>
                      <a:cubicBezTo>
                        <a:pt x="68" y="8"/>
                        <a:pt x="314" y="2"/>
                        <a:pt x="410" y="50"/>
                      </a:cubicBezTo>
                      <a:cubicBezTo>
                        <a:pt x="506" y="98"/>
                        <a:pt x="542" y="238"/>
                        <a:pt x="576" y="288"/>
                      </a:cubicBezTo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319" name="Freeform 27">
                  <a:extLst>
                    <a:ext uri="{FF2B5EF4-FFF2-40B4-BE49-F238E27FC236}">
                      <a16:creationId xmlns:a16="http://schemas.microsoft.com/office/drawing/2014/main" id="{5060FD99-9CB8-4DCA-8C70-0789E0B0AF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05" y="2861"/>
                  <a:ext cx="26" cy="173"/>
                </a:xfrm>
                <a:custGeom>
                  <a:avLst/>
                  <a:gdLst>
                    <a:gd name="T0" fmla="*/ 0 w 80"/>
                    <a:gd name="T1" fmla="*/ 0 h 576"/>
                    <a:gd name="T2" fmla="*/ 26 w 80"/>
                    <a:gd name="T3" fmla="*/ 87 h 576"/>
                    <a:gd name="T4" fmla="*/ 0 w 80"/>
                    <a:gd name="T5" fmla="*/ 173 h 576"/>
                    <a:gd name="T6" fmla="*/ 0 60000 65536"/>
                    <a:gd name="T7" fmla="*/ 0 60000 65536"/>
                    <a:gd name="T8" fmla="*/ 0 60000 65536"/>
                    <a:gd name="T9" fmla="*/ 0 w 80"/>
                    <a:gd name="T10" fmla="*/ 0 h 576"/>
                    <a:gd name="T11" fmla="*/ 80 w 80"/>
                    <a:gd name="T12" fmla="*/ 576 h 57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80" h="576">
                      <a:moveTo>
                        <a:pt x="0" y="0"/>
                      </a:moveTo>
                      <a:cubicBezTo>
                        <a:pt x="13" y="48"/>
                        <a:pt x="80" y="194"/>
                        <a:pt x="80" y="290"/>
                      </a:cubicBezTo>
                      <a:cubicBezTo>
                        <a:pt x="80" y="386"/>
                        <a:pt x="17" y="517"/>
                        <a:pt x="0" y="576"/>
                      </a:cubicBezTo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320" name="Freeform 28">
                  <a:extLst>
                    <a:ext uri="{FF2B5EF4-FFF2-40B4-BE49-F238E27FC236}">
                      <a16:creationId xmlns:a16="http://schemas.microsoft.com/office/drawing/2014/main" id="{84F86121-92C1-4FE9-9C01-7A3A10E655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05" y="2861"/>
                  <a:ext cx="182" cy="87"/>
                </a:xfrm>
                <a:custGeom>
                  <a:avLst/>
                  <a:gdLst>
                    <a:gd name="T0" fmla="*/ 0 w 576"/>
                    <a:gd name="T1" fmla="*/ 0 h 288"/>
                    <a:gd name="T2" fmla="*/ 130 w 576"/>
                    <a:gd name="T3" fmla="*/ 15 h 288"/>
                    <a:gd name="T4" fmla="*/ 182 w 576"/>
                    <a:gd name="T5" fmla="*/ 87 h 288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288"/>
                    <a:gd name="T11" fmla="*/ 576 w 576"/>
                    <a:gd name="T12" fmla="*/ 288 h 28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288">
                      <a:moveTo>
                        <a:pt x="0" y="0"/>
                      </a:moveTo>
                      <a:cubicBezTo>
                        <a:pt x="68" y="8"/>
                        <a:pt x="314" y="2"/>
                        <a:pt x="410" y="50"/>
                      </a:cubicBezTo>
                      <a:cubicBezTo>
                        <a:pt x="506" y="98"/>
                        <a:pt x="542" y="238"/>
                        <a:pt x="576" y="288"/>
                      </a:cubicBezTo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1282" name="AutoShape 31">
                <a:extLst>
                  <a:ext uri="{FF2B5EF4-FFF2-40B4-BE49-F238E27FC236}">
                    <a16:creationId xmlns:a16="http://schemas.microsoft.com/office/drawing/2014/main" id="{026D50F8-C0E5-4443-94EB-937E05A8B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07" y="2874"/>
                <a:ext cx="173" cy="172"/>
              </a:xfrm>
              <a:prstGeom prst="flowChartDelay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1283" name="Group 395">
                <a:extLst>
                  <a:ext uri="{FF2B5EF4-FFF2-40B4-BE49-F238E27FC236}">
                    <a16:creationId xmlns:a16="http://schemas.microsoft.com/office/drawing/2014/main" id="{17860DBC-8BDD-45C1-852F-82C06929491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45" y="3100"/>
                <a:ext cx="234" cy="171"/>
                <a:chOff x="4705" y="3265"/>
                <a:chExt cx="234" cy="171"/>
              </a:xfrm>
            </p:grpSpPr>
            <p:sp>
              <p:nvSpPr>
                <p:cNvPr id="11313" name="Freeform 78">
                  <a:extLst>
                    <a:ext uri="{FF2B5EF4-FFF2-40B4-BE49-F238E27FC236}">
                      <a16:creationId xmlns:a16="http://schemas.microsoft.com/office/drawing/2014/main" id="{C86A009D-3400-4E1F-8E90-0DF1FF45E6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86" y="3350"/>
                  <a:ext cx="53" cy="1"/>
                </a:xfrm>
                <a:custGeom>
                  <a:avLst/>
                  <a:gdLst>
                    <a:gd name="T0" fmla="*/ 53 w 53"/>
                    <a:gd name="T1" fmla="*/ 0 h 1"/>
                    <a:gd name="T2" fmla="*/ 0 w 53"/>
                    <a:gd name="T3" fmla="*/ 1 h 1"/>
                    <a:gd name="T4" fmla="*/ 0 60000 65536"/>
                    <a:gd name="T5" fmla="*/ 0 60000 65536"/>
                    <a:gd name="T6" fmla="*/ 0 w 53"/>
                    <a:gd name="T7" fmla="*/ 0 h 1"/>
                    <a:gd name="T8" fmla="*/ 53 w 53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53" h="1">
                      <a:moveTo>
                        <a:pt x="53" y="0"/>
                      </a:moveTo>
                      <a:lnTo>
                        <a:pt x="0" y="1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314" name="Freeform 79">
                  <a:extLst>
                    <a:ext uri="{FF2B5EF4-FFF2-40B4-BE49-F238E27FC236}">
                      <a16:creationId xmlns:a16="http://schemas.microsoft.com/office/drawing/2014/main" id="{933E5F69-2AB3-407C-BA48-B8A57F1776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4705" y="3351"/>
                  <a:ext cx="182" cy="85"/>
                </a:xfrm>
                <a:custGeom>
                  <a:avLst/>
                  <a:gdLst>
                    <a:gd name="T0" fmla="*/ 0 w 576"/>
                    <a:gd name="T1" fmla="*/ 0 h 288"/>
                    <a:gd name="T2" fmla="*/ 130 w 576"/>
                    <a:gd name="T3" fmla="*/ 15 h 288"/>
                    <a:gd name="T4" fmla="*/ 182 w 576"/>
                    <a:gd name="T5" fmla="*/ 85 h 288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288"/>
                    <a:gd name="T11" fmla="*/ 576 w 576"/>
                    <a:gd name="T12" fmla="*/ 288 h 28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288">
                      <a:moveTo>
                        <a:pt x="0" y="0"/>
                      </a:moveTo>
                      <a:cubicBezTo>
                        <a:pt x="68" y="8"/>
                        <a:pt x="314" y="2"/>
                        <a:pt x="410" y="50"/>
                      </a:cubicBezTo>
                      <a:cubicBezTo>
                        <a:pt x="506" y="98"/>
                        <a:pt x="542" y="238"/>
                        <a:pt x="576" y="288"/>
                      </a:cubicBezTo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315" name="Freeform 80">
                  <a:extLst>
                    <a:ext uri="{FF2B5EF4-FFF2-40B4-BE49-F238E27FC236}">
                      <a16:creationId xmlns:a16="http://schemas.microsoft.com/office/drawing/2014/main" id="{4CDFD1CB-E547-48B2-966E-4591996281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05" y="3265"/>
                  <a:ext cx="26" cy="171"/>
                </a:xfrm>
                <a:custGeom>
                  <a:avLst/>
                  <a:gdLst>
                    <a:gd name="T0" fmla="*/ 0 w 80"/>
                    <a:gd name="T1" fmla="*/ 0 h 576"/>
                    <a:gd name="T2" fmla="*/ 26 w 80"/>
                    <a:gd name="T3" fmla="*/ 86 h 576"/>
                    <a:gd name="T4" fmla="*/ 0 w 80"/>
                    <a:gd name="T5" fmla="*/ 171 h 576"/>
                    <a:gd name="T6" fmla="*/ 0 60000 65536"/>
                    <a:gd name="T7" fmla="*/ 0 60000 65536"/>
                    <a:gd name="T8" fmla="*/ 0 60000 65536"/>
                    <a:gd name="T9" fmla="*/ 0 w 80"/>
                    <a:gd name="T10" fmla="*/ 0 h 576"/>
                    <a:gd name="T11" fmla="*/ 80 w 80"/>
                    <a:gd name="T12" fmla="*/ 576 h 57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80" h="576">
                      <a:moveTo>
                        <a:pt x="0" y="0"/>
                      </a:moveTo>
                      <a:cubicBezTo>
                        <a:pt x="13" y="48"/>
                        <a:pt x="80" y="194"/>
                        <a:pt x="80" y="290"/>
                      </a:cubicBezTo>
                      <a:cubicBezTo>
                        <a:pt x="80" y="386"/>
                        <a:pt x="17" y="517"/>
                        <a:pt x="0" y="576"/>
                      </a:cubicBezTo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316" name="Freeform 81">
                  <a:extLst>
                    <a:ext uri="{FF2B5EF4-FFF2-40B4-BE49-F238E27FC236}">
                      <a16:creationId xmlns:a16="http://schemas.microsoft.com/office/drawing/2014/main" id="{64C5E722-730B-44FE-A1D4-E0A37B84D0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05" y="3265"/>
                  <a:ext cx="182" cy="86"/>
                </a:xfrm>
                <a:custGeom>
                  <a:avLst/>
                  <a:gdLst>
                    <a:gd name="T0" fmla="*/ 0 w 576"/>
                    <a:gd name="T1" fmla="*/ 0 h 288"/>
                    <a:gd name="T2" fmla="*/ 130 w 576"/>
                    <a:gd name="T3" fmla="*/ 15 h 288"/>
                    <a:gd name="T4" fmla="*/ 182 w 576"/>
                    <a:gd name="T5" fmla="*/ 86 h 288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288"/>
                    <a:gd name="T11" fmla="*/ 576 w 576"/>
                    <a:gd name="T12" fmla="*/ 288 h 28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288">
                      <a:moveTo>
                        <a:pt x="0" y="0"/>
                      </a:moveTo>
                      <a:cubicBezTo>
                        <a:pt x="68" y="8"/>
                        <a:pt x="314" y="2"/>
                        <a:pt x="410" y="50"/>
                      </a:cubicBezTo>
                      <a:cubicBezTo>
                        <a:pt x="506" y="98"/>
                        <a:pt x="542" y="238"/>
                        <a:pt x="576" y="288"/>
                      </a:cubicBezTo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1284" name="Group 392">
                <a:extLst>
                  <a:ext uri="{FF2B5EF4-FFF2-40B4-BE49-F238E27FC236}">
                    <a16:creationId xmlns:a16="http://schemas.microsoft.com/office/drawing/2014/main" id="{6A492FAA-0013-4451-B6EE-239F380FE9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2" y="3105"/>
                <a:ext cx="288" cy="171"/>
                <a:chOff x="4132" y="3230"/>
                <a:chExt cx="288" cy="171"/>
              </a:xfrm>
            </p:grpSpPr>
            <p:sp>
              <p:nvSpPr>
                <p:cNvPr id="11310" name="Freeform 12">
                  <a:extLst>
                    <a:ext uri="{FF2B5EF4-FFF2-40B4-BE49-F238E27FC236}">
                      <a16:creationId xmlns:a16="http://schemas.microsoft.com/office/drawing/2014/main" id="{25DD6F04-F217-4BE8-BDFC-8062FD5585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89" y="3271"/>
                  <a:ext cx="57" cy="1"/>
                </a:xfrm>
                <a:custGeom>
                  <a:avLst/>
                  <a:gdLst>
                    <a:gd name="T0" fmla="*/ 0 w 141"/>
                    <a:gd name="T1" fmla="*/ 0 h 1"/>
                    <a:gd name="T2" fmla="*/ 57 w 141"/>
                    <a:gd name="T3" fmla="*/ 0 h 1"/>
                    <a:gd name="T4" fmla="*/ 0 60000 65536"/>
                    <a:gd name="T5" fmla="*/ 0 60000 65536"/>
                    <a:gd name="T6" fmla="*/ 0 w 141"/>
                    <a:gd name="T7" fmla="*/ 0 h 1"/>
                    <a:gd name="T8" fmla="*/ 141 w 141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41" h="1">
                      <a:moveTo>
                        <a:pt x="0" y="0"/>
                      </a:moveTo>
                      <a:lnTo>
                        <a:pt x="141" y="0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 type="none" w="sm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311" name="AutoShape 32">
                  <a:extLst>
                    <a:ext uri="{FF2B5EF4-FFF2-40B4-BE49-F238E27FC236}">
                      <a16:creationId xmlns:a16="http://schemas.microsoft.com/office/drawing/2014/main" id="{34D3EE53-A484-4DBD-879A-2654C1B6E8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47" y="3230"/>
                  <a:ext cx="173" cy="171"/>
                </a:xfrm>
                <a:prstGeom prst="flowChartDelay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312" name="AutoShape 87">
                  <a:extLst>
                    <a:ext uri="{FF2B5EF4-FFF2-40B4-BE49-F238E27FC236}">
                      <a16:creationId xmlns:a16="http://schemas.microsoft.com/office/drawing/2014/main" id="{A3070968-93D5-4D3E-8C6A-542B87981C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4118" y="3244"/>
                  <a:ext cx="86" cy="57"/>
                </a:xfrm>
                <a:prstGeom prst="flowChartExtra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 type="none" w="sm" len="med"/>
                </a:ln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1285" name="Group 393">
                <a:extLst>
                  <a:ext uri="{FF2B5EF4-FFF2-40B4-BE49-F238E27FC236}">
                    <a16:creationId xmlns:a16="http://schemas.microsoft.com/office/drawing/2014/main" id="{C30BD780-0841-47DF-9B94-EC895CBAF8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92" y="3335"/>
                <a:ext cx="288" cy="154"/>
                <a:chOff x="4132" y="3460"/>
                <a:chExt cx="288" cy="154"/>
              </a:xfrm>
            </p:grpSpPr>
            <p:sp>
              <p:nvSpPr>
                <p:cNvPr id="11307" name="AutoShape 9">
                  <a:extLst>
                    <a:ext uri="{FF2B5EF4-FFF2-40B4-BE49-F238E27FC236}">
                      <a16:creationId xmlns:a16="http://schemas.microsoft.com/office/drawing/2014/main" id="{D6BC6FA4-34F6-4AED-8F8C-CB6F87943C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47" y="3460"/>
                  <a:ext cx="173" cy="154"/>
                </a:xfrm>
                <a:prstGeom prst="flowChartDelay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 type="none" w="sm" len="med"/>
                </a:ln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308" name="Freeform 11">
                  <a:extLst>
                    <a:ext uri="{FF2B5EF4-FFF2-40B4-BE49-F238E27FC236}">
                      <a16:creationId xmlns:a16="http://schemas.microsoft.com/office/drawing/2014/main" id="{4D2BF876-9D0A-4194-B568-FC61FD67EA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89" y="3559"/>
                  <a:ext cx="55" cy="1"/>
                </a:xfrm>
                <a:custGeom>
                  <a:avLst/>
                  <a:gdLst>
                    <a:gd name="T0" fmla="*/ 0 w 138"/>
                    <a:gd name="T1" fmla="*/ 0 h 1"/>
                    <a:gd name="T2" fmla="*/ 55 w 138"/>
                    <a:gd name="T3" fmla="*/ 0 h 1"/>
                    <a:gd name="T4" fmla="*/ 0 60000 65536"/>
                    <a:gd name="T5" fmla="*/ 0 60000 65536"/>
                    <a:gd name="T6" fmla="*/ 0 w 138"/>
                    <a:gd name="T7" fmla="*/ 0 h 1"/>
                    <a:gd name="T8" fmla="*/ 138 w 138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38" h="1">
                      <a:moveTo>
                        <a:pt x="0" y="0"/>
                      </a:moveTo>
                      <a:lnTo>
                        <a:pt x="138" y="0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 type="none" w="sm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1309" name="AutoShape 88">
                  <a:extLst>
                    <a:ext uri="{FF2B5EF4-FFF2-40B4-BE49-F238E27FC236}">
                      <a16:creationId xmlns:a16="http://schemas.microsoft.com/office/drawing/2014/main" id="{AC0E5584-0E77-42AD-A5AD-0228F00C64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4118" y="3532"/>
                  <a:ext cx="86" cy="57"/>
                </a:xfrm>
                <a:prstGeom prst="flowChartExtra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 type="none" w="sm" len="med"/>
                </a:ln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1286" name="Oval 109">
                <a:extLst>
                  <a:ext uri="{FF2B5EF4-FFF2-40B4-BE49-F238E27FC236}">
                    <a16:creationId xmlns:a16="http://schemas.microsoft.com/office/drawing/2014/main" id="{23EE253E-7897-444A-9A2F-B8807032DA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44" y="3421"/>
                <a:ext cx="29" cy="2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87" name="Oval 110">
                <a:extLst>
                  <a:ext uri="{FF2B5EF4-FFF2-40B4-BE49-F238E27FC236}">
                    <a16:creationId xmlns:a16="http://schemas.microsoft.com/office/drawing/2014/main" id="{1304AB91-004E-4B2F-9ACF-26D4BCC56C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44" y="3133"/>
                <a:ext cx="29" cy="2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88" name="Freeform 397">
                <a:extLst>
                  <a:ext uri="{FF2B5EF4-FFF2-40B4-BE49-F238E27FC236}">
                    <a16:creationId xmlns:a16="http://schemas.microsoft.com/office/drawing/2014/main" id="{A28E8D5C-0328-441E-93F0-7BD6BACD9C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8" y="2434"/>
                <a:ext cx="0" cy="136"/>
              </a:xfrm>
              <a:custGeom>
                <a:avLst/>
                <a:gdLst>
                  <a:gd name="T0" fmla="*/ 0 w 1025"/>
                  <a:gd name="T1" fmla="*/ 0 h 1"/>
                  <a:gd name="T2" fmla="*/ 1025 w 1025"/>
                  <a:gd name="T3" fmla="*/ 0 h 1"/>
                  <a:gd name="T4" fmla="*/ 0 60000 65536"/>
                  <a:gd name="T5" fmla="*/ 0 60000 65536"/>
                  <a:gd name="T6" fmla="*/ 0 w 1025"/>
                  <a:gd name="T7" fmla="*/ 0 h 1"/>
                  <a:gd name="T8" fmla="*/ 1025 w 1025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25" h="1">
                    <a:moveTo>
                      <a:pt x="0" y="0"/>
                    </a:moveTo>
                    <a:lnTo>
                      <a:pt x="1025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89" name="Freeform 398">
                <a:extLst>
                  <a:ext uri="{FF2B5EF4-FFF2-40B4-BE49-F238E27FC236}">
                    <a16:creationId xmlns:a16="http://schemas.microsoft.com/office/drawing/2014/main" id="{B581D3A7-613C-449C-9BAB-563762F960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3" y="2913"/>
                <a:ext cx="0" cy="136"/>
              </a:xfrm>
              <a:custGeom>
                <a:avLst/>
                <a:gdLst>
                  <a:gd name="T0" fmla="*/ 0 w 489"/>
                  <a:gd name="T1" fmla="*/ 0 h 770"/>
                  <a:gd name="T2" fmla="*/ 186 w 489"/>
                  <a:gd name="T3" fmla="*/ 0 h 770"/>
                  <a:gd name="T4" fmla="*/ 186 w 489"/>
                  <a:gd name="T5" fmla="*/ 770 h 770"/>
                  <a:gd name="T6" fmla="*/ 489 w 489"/>
                  <a:gd name="T7" fmla="*/ 770 h 77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9"/>
                  <a:gd name="T13" fmla="*/ 0 h 770"/>
                  <a:gd name="T14" fmla="*/ 489 w 489"/>
                  <a:gd name="T15" fmla="*/ 770 h 77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9" h="770">
                    <a:moveTo>
                      <a:pt x="0" y="0"/>
                    </a:moveTo>
                    <a:lnTo>
                      <a:pt x="186" y="0"/>
                    </a:lnTo>
                    <a:lnTo>
                      <a:pt x="186" y="770"/>
                    </a:lnTo>
                    <a:lnTo>
                      <a:pt x="489" y="77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90" name="Freeform 399">
                <a:extLst>
                  <a:ext uri="{FF2B5EF4-FFF2-40B4-BE49-F238E27FC236}">
                    <a16:creationId xmlns:a16="http://schemas.microsoft.com/office/drawing/2014/main" id="{07C25385-4CAE-4E10-BEC6-3134AD9C7C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3" y="2993"/>
                <a:ext cx="0" cy="136"/>
              </a:xfrm>
              <a:custGeom>
                <a:avLst/>
                <a:gdLst>
                  <a:gd name="T0" fmla="*/ 0 w 377"/>
                  <a:gd name="T1" fmla="*/ 0 h 748"/>
                  <a:gd name="T2" fmla="*/ 106 w 377"/>
                  <a:gd name="T3" fmla="*/ 0 h 748"/>
                  <a:gd name="T4" fmla="*/ 106 w 377"/>
                  <a:gd name="T5" fmla="*/ 748 h 748"/>
                  <a:gd name="T6" fmla="*/ 377 w 377"/>
                  <a:gd name="T7" fmla="*/ 748 h 7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77"/>
                  <a:gd name="T13" fmla="*/ 0 h 748"/>
                  <a:gd name="T14" fmla="*/ 377 w 377"/>
                  <a:gd name="T15" fmla="*/ 748 h 7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77" h="748">
                    <a:moveTo>
                      <a:pt x="0" y="0"/>
                    </a:moveTo>
                    <a:lnTo>
                      <a:pt x="106" y="0"/>
                    </a:lnTo>
                    <a:lnTo>
                      <a:pt x="106" y="748"/>
                    </a:lnTo>
                    <a:lnTo>
                      <a:pt x="377" y="748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91" name="Freeform 400">
                <a:extLst>
                  <a:ext uri="{FF2B5EF4-FFF2-40B4-BE49-F238E27FC236}">
                    <a16:creationId xmlns:a16="http://schemas.microsoft.com/office/drawing/2014/main" id="{78471518-D992-43DF-8FA1-F01DF780C4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4" y="2643"/>
                <a:ext cx="0" cy="136"/>
              </a:xfrm>
              <a:custGeom>
                <a:avLst/>
                <a:gdLst>
                  <a:gd name="T0" fmla="*/ 0 w 223"/>
                  <a:gd name="T1" fmla="*/ 0 h 419"/>
                  <a:gd name="T2" fmla="*/ 0 w 223"/>
                  <a:gd name="T3" fmla="*/ 419 h 419"/>
                  <a:gd name="T4" fmla="*/ 223 w 223"/>
                  <a:gd name="T5" fmla="*/ 419 h 419"/>
                  <a:gd name="T6" fmla="*/ 0 60000 65536"/>
                  <a:gd name="T7" fmla="*/ 0 60000 65536"/>
                  <a:gd name="T8" fmla="*/ 0 60000 65536"/>
                  <a:gd name="T9" fmla="*/ 0 w 223"/>
                  <a:gd name="T10" fmla="*/ 0 h 419"/>
                  <a:gd name="T11" fmla="*/ 223 w 223"/>
                  <a:gd name="T12" fmla="*/ 419 h 41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3" h="419">
                    <a:moveTo>
                      <a:pt x="0" y="0"/>
                    </a:moveTo>
                    <a:lnTo>
                      <a:pt x="0" y="419"/>
                    </a:lnTo>
                    <a:lnTo>
                      <a:pt x="223" y="419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92" name="Line 402">
                <a:extLst>
                  <a:ext uri="{FF2B5EF4-FFF2-40B4-BE49-F238E27FC236}">
                    <a16:creationId xmlns:a16="http://schemas.microsoft.com/office/drawing/2014/main" id="{F7CADB03-EC01-46EF-88E2-830FE1A264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94" y="2687"/>
                <a:ext cx="313" cy="0"/>
              </a:xfrm>
              <a:prstGeom prst="lin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1293" name="Line 403">
                <a:extLst>
                  <a:ext uri="{FF2B5EF4-FFF2-40B4-BE49-F238E27FC236}">
                    <a16:creationId xmlns:a16="http://schemas.microsoft.com/office/drawing/2014/main" id="{2558DB1C-948D-460F-B001-632F289542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14" y="2750"/>
                <a:ext cx="393" cy="0"/>
              </a:xfrm>
              <a:prstGeom prst="lin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1294" name="Line 404">
                <a:extLst>
                  <a:ext uri="{FF2B5EF4-FFF2-40B4-BE49-F238E27FC236}">
                    <a16:creationId xmlns:a16="http://schemas.microsoft.com/office/drawing/2014/main" id="{2FC0434B-95D9-46CD-9871-DADBE72D23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94" y="2989"/>
                <a:ext cx="308" cy="0"/>
              </a:xfrm>
              <a:prstGeom prst="lin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1295" name="Line 405">
                <a:extLst>
                  <a:ext uri="{FF2B5EF4-FFF2-40B4-BE49-F238E27FC236}">
                    <a16:creationId xmlns:a16="http://schemas.microsoft.com/office/drawing/2014/main" id="{4223BD1E-2DA2-448D-9CCA-F0BFEC4CC4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04" y="3143"/>
                <a:ext cx="186" cy="0"/>
              </a:xfrm>
              <a:prstGeom prst="lin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1296" name="Line 406">
                <a:extLst>
                  <a:ext uri="{FF2B5EF4-FFF2-40B4-BE49-F238E27FC236}">
                    <a16:creationId xmlns:a16="http://schemas.microsoft.com/office/drawing/2014/main" id="{A43B6422-6983-45ED-8AAB-2C199ED984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30" y="3217"/>
                <a:ext cx="377" cy="0"/>
              </a:xfrm>
              <a:prstGeom prst="lin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1297" name="Oval 408">
                <a:extLst>
                  <a:ext uri="{FF2B5EF4-FFF2-40B4-BE49-F238E27FC236}">
                    <a16:creationId xmlns:a16="http://schemas.microsoft.com/office/drawing/2014/main" id="{B87E307F-DF35-4D6D-A3DA-F964A3A4B8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0" y="2415"/>
                <a:ext cx="0" cy="191"/>
              </a:xfrm>
              <a:prstGeom prst="ellipse">
                <a:avLst/>
              </a:prstGeom>
              <a:solidFill>
                <a:schemeClr val="tx1"/>
              </a:solidFill>
              <a:ln w="952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98" name="Oval 409">
                <a:extLst>
                  <a:ext uri="{FF2B5EF4-FFF2-40B4-BE49-F238E27FC236}">
                    <a16:creationId xmlns:a16="http://schemas.microsoft.com/office/drawing/2014/main" id="{98434546-ECAC-4931-BD40-0F8E432706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7" y="2592"/>
                <a:ext cx="0" cy="191"/>
              </a:xfrm>
              <a:prstGeom prst="ellipse">
                <a:avLst/>
              </a:prstGeom>
              <a:solidFill>
                <a:schemeClr val="tx1"/>
              </a:solidFill>
              <a:ln w="952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99" name="Oval 410">
                <a:extLst>
                  <a:ext uri="{FF2B5EF4-FFF2-40B4-BE49-F238E27FC236}">
                    <a16:creationId xmlns:a16="http://schemas.microsoft.com/office/drawing/2014/main" id="{26BE8389-CF8D-4065-A65A-7BF10598E6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4" y="2650"/>
                <a:ext cx="0" cy="191"/>
              </a:xfrm>
              <a:prstGeom prst="ellipse">
                <a:avLst/>
              </a:prstGeom>
              <a:solidFill>
                <a:schemeClr val="tx1"/>
              </a:solidFill>
              <a:ln w="952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00" name="Oval 412">
                <a:extLst>
                  <a:ext uri="{FF2B5EF4-FFF2-40B4-BE49-F238E27FC236}">
                    <a16:creationId xmlns:a16="http://schemas.microsoft.com/office/drawing/2014/main" id="{F9B25AB1-2565-4B72-9EB5-5EB8B79E19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90" y="2888"/>
                <a:ext cx="0" cy="191"/>
              </a:xfrm>
              <a:prstGeom prst="ellipse">
                <a:avLst/>
              </a:prstGeom>
              <a:solidFill>
                <a:schemeClr val="tx1"/>
              </a:solidFill>
              <a:ln w="952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01" name="Oval 414">
                <a:extLst>
                  <a:ext uri="{FF2B5EF4-FFF2-40B4-BE49-F238E27FC236}">
                    <a16:creationId xmlns:a16="http://schemas.microsoft.com/office/drawing/2014/main" id="{6C4D14FC-8B22-4CF9-86FE-72DE423795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91" y="3044"/>
                <a:ext cx="0" cy="191"/>
              </a:xfrm>
              <a:prstGeom prst="ellipse">
                <a:avLst/>
              </a:prstGeom>
              <a:solidFill>
                <a:schemeClr val="tx1"/>
              </a:solidFill>
              <a:ln w="952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02" name="Oval 415">
                <a:extLst>
                  <a:ext uri="{FF2B5EF4-FFF2-40B4-BE49-F238E27FC236}">
                    <a16:creationId xmlns:a16="http://schemas.microsoft.com/office/drawing/2014/main" id="{6E3C9FE6-D8E3-4D9C-8FF1-701FEC64AA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7" y="3125"/>
                <a:ext cx="0" cy="191"/>
              </a:xfrm>
              <a:prstGeom prst="ellipse">
                <a:avLst/>
              </a:prstGeom>
              <a:solidFill>
                <a:schemeClr val="tx1"/>
              </a:solidFill>
              <a:ln w="952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03" name="Freeform 416">
                <a:extLst>
                  <a:ext uri="{FF2B5EF4-FFF2-40B4-BE49-F238E27FC236}">
                    <a16:creationId xmlns:a16="http://schemas.microsoft.com/office/drawing/2014/main" id="{69D8BD70-1D7D-4538-BC33-8880E877D1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7" y="2573"/>
                <a:ext cx="0" cy="136"/>
              </a:xfrm>
              <a:custGeom>
                <a:avLst/>
                <a:gdLst>
                  <a:gd name="T0" fmla="*/ 0 w 351"/>
                  <a:gd name="T1" fmla="*/ 154 h 154"/>
                  <a:gd name="T2" fmla="*/ 170 w 351"/>
                  <a:gd name="T3" fmla="*/ 154 h 154"/>
                  <a:gd name="T4" fmla="*/ 170 w 351"/>
                  <a:gd name="T5" fmla="*/ 0 h 154"/>
                  <a:gd name="T6" fmla="*/ 351 w 351"/>
                  <a:gd name="T7" fmla="*/ 0 h 15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1"/>
                  <a:gd name="T13" fmla="*/ 0 h 154"/>
                  <a:gd name="T14" fmla="*/ 351 w 351"/>
                  <a:gd name="T15" fmla="*/ 154 h 15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1" h="154">
                    <a:moveTo>
                      <a:pt x="0" y="154"/>
                    </a:moveTo>
                    <a:lnTo>
                      <a:pt x="170" y="154"/>
                    </a:lnTo>
                    <a:lnTo>
                      <a:pt x="170" y="0"/>
                    </a:lnTo>
                    <a:lnTo>
                      <a:pt x="351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04" name="Line 417">
                <a:extLst>
                  <a:ext uri="{FF2B5EF4-FFF2-40B4-BE49-F238E27FC236}">
                    <a16:creationId xmlns:a16="http://schemas.microsoft.com/office/drawing/2014/main" id="{80098FBD-027C-4AB2-8C49-E0DFF97612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87" y="3186"/>
                <a:ext cx="383" cy="0"/>
              </a:xfrm>
              <a:prstGeom prst="line">
                <a:avLst/>
              </a:pr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1305" name="Freeform 418">
                <a:extLst>
                  <a:ext uri="{FF2B5EF4-FFF2-40B4-BE49-F238E27FC236}">
                    <a16:creationId xmlns:a16="http://schemas.microsoft.com/office/drawing/2014/main" id="{3FB657D8-C397-4850-AAE9-7B226B2FA3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2" y="2977"/>
                <a:ext cx="0" cy="136"/>
              </a:xfrm>
              <a:custGeom>
                <a:avLst/>
                <a:gdLst>
                  <a:gd name="T0" fmla="*/ 0 w 377"/>
                  <a:gd name="T1" fmla="*/ 0 h 196"/>
                  <a:gd name="T2" fmla="*/ 181 w 377"/>
                  <a:gd name="T3" fmla="*/ 0 h 196"/>
                  <a:gd name="T4" fmla="*/ 181 w 377"/>
                  <a:gd name="T5" fmla="*/ 196 h 196"/>
                  <a:gd name="T6" fmla="*/ 377 w 377"/>
                  <a:gd name="T7" fmla="*/ 196 h 19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77"/>
                  <a:gd name="T13" fmla="*/ 0 h 196"/>
                  <a:gd name="T14" fmla="*/ 377 w 377"/>
                  <a:gd name="T15" fmla="*/ 196 h 19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77" h="196">
                    <a:moveTo>
                      <a:pt x="0" y="0"/>
                    </a:moveTo>
                    <a:lnTo>
                      <a:pt x="181" y="0"/>
                    </a:lnTo>
                    <a:lnTo>
                      <a:pt x="181" y="196"/>
                    </a:lnTo>
                    <a:lnTo>
                      <a:pt x="377" y="196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06" name="Freeform 419">
                <a:extLst>
                  <a:ext uri="{FF2B5EF4-FFF2-40B4-BE49-F238E27FC236}">
                    <a16:creationId xmlns:a16="http://schemas.microsoft.com/office/drawing/2014/main" id="{257F41D1-635D-4354-B5DB-7E4D9D8CA8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3" y="3245"/>
                <a:ext cx="0" cy="136"/>
              </a:xfrm>
              <a:custGeom>
                <a:avLst/>
                <a:gdLst>
                  <a:gd name="T0" fmla="*/ 0 w 366"/>
                  <a:gd name="T1" fmla="*/ 180 h 180"/>
                  <a:gd name="T2" fmla="*/ 170 w 366"/>
                  <a:gd name="T3" fmla="*/ 180 h 180"/>
                  <a:gd name="T4" fmla="*/ 170 w 366"/>
                  <a:gd name="T5" fmla="*/ 0 h 180"/>
                  <a:gd name="T6" fmla="*/ 366 w 366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6"/>
                  <a:gd name="T13" fmla="*/ 0 h 180"/>
                  <a:gd name="T14" fmla="*/ 366 w 366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6" h="180">
                    <a:moveTo>
                      <a:pt x="0" y="180"/>
                    </a:moveTo>
                    <a:lnTo>
                      <a:pt x="170" y="180"/>
                    </a:lnTo>
                    <a:lnTo>
                      <a:pt x="170" y="0"/>
                    </a:lnTo>
                    <a:lnTo>
                      <a:pt x="366" y="0"/>
                    </a:lnTo>
                  </a:path>
                </a:pathLst>
              </a:custGeom>
              <a:noFill/>
              <a:ln w="952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id="{012D1B5B-F074-40DE-92D4-CC7C59E237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EFB56367-0832-4D85-9351-9DDA84DD6FFF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B7F7358A-4205-40E7-B01A-19CFCF3F52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Combinational components</a:t>
            </a:r>
          </a:p>
        </p:txBody>
      </p:sp>
      <p:grpSp>
        <p:nvGrpSpPr>
          <p:cNvPr id="12292" name="Group 285">
            <a:extLst>
              <a:ext uri="{FF2B5EF4-FFF2-40B4-BE49-F238E27FC236}">
                <a16:creationId xmlns:a16="http://schemas.microsoft.com/office/drawing/2014/main" id="{43FAB2ED-0E4A-46AB-9D8F-1DC57EC4B4A6}"/>
              </a:ext>
            </a:extLst>
          </p:cNvPr>
          <p:cNvGrpSpPr>
            <a:grpSpLocks/>
          </p:cNvGrpSpPr>
          <p:nvPr/>
        </p:nvGrpSpPr>
        <p:grpSpPr bwMode="auto">
          <a:xfrm>
            <a:off x="1749426" y="1704977"/>
            <a:ext cx="8596313" cy="3883025"/>
            <a:chOff x="142" y="1074"/>
            <a:chExt cx="5415" cy="2446"/>
          </a:xfrm>
        </p:grpSpPr>
        <p:sp>
          <p:nvSpPr>
            <p:cNvPr id="12293" name="Rectangle 163">
              <a:extLst>
                <a:ext uri="{FF2B5EF4-FFF2-40B4-BE49-F238E27FC236}">
                  <a16:creationId xmlns:a16="http://schemas.microsoft.com/office/drawing/2014/main" id="{42112682-B67E-4DCF-A780-07BAC05F72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4" y="1454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294" name="Rectangle 158">
              <a:extLst>
                <a:ext uri="{FF2B5EF4-FFF2-40B4-BE49-F238E27FC236}">
                  <a16:creationId xmlns:a16="http://schemas.microsoft.com/office/drawing/2014/main" id="{765DAF73-6DC3-4EAA-9038-1A6BCC1B3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4" y="2507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295" name="Rectangle 159">
              <a:extLst>
                <a:ext uri="{FF2B5EF4-FFF2-40B4-BE49-F238E27FC236}">
                  <a16:creationId xmlns:a16="http://schemas.microsoft.com/office/drawing/2014/main" id="{B2B64E44-064A-42D0-9AC3-300EE70FE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" y="2507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296" name="Rectangle 160">
              <a:extLst>
                <a:ext uri="{FF2B5EF4-FFF2-40B4-BE49-F238E27FC236}">
                  <a16:creationId xmlns:a16="http://schemas.microsoft.com/office/drawing/2014/main" id="{759A6AC9-8037-423B-B53E-4FEBC5EB6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2507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297" name="Rectangle 161">
              <a:extLst>
                <a:ext uri="{FF2B5EF4-FFF2-40B4-BE49-F238E27FC236}">
                  <a16:creationId xmlns:a16="http://schemas.microsoft.com/office/drawing/2014/main" id="{AF2BAEAE-989E-4A6B-812B-D9570D79E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5" y="2507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298" name="Rectangle 162">
              <a:extLst>
                <a:ext uri="{FF2B5EF4-FFF2-40B4-BE49-F238E27FC236}">
                  <a16:creationId xmlns:a16="http://schemas.microsoft.com/office/drawing/2014/main" id="{8445070B-8E8E-4DD7-91E0-7AACCC544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9" y="2507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299" name="Rectangle 164">
              <a:extLst>
                <a:ext uri="{FF2B5EF4-FFF2-40B4-BE49-F238E27FC236}">
                  <a16:creationId xmlns:a16="http://schemas.microsoft.com/office/drawing/2014/main" id="{E730452B-3305-4880-9F0B-C67CE8D55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" y="1454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300" name="Rectangle 165">
              <a:extLst>
                <a:ext uri="{FF2B5EF4-FFF2-40B4-BE49-F238E27FC236}">
                  <a16:creationId xmlns:a16="http://schemas.microsoft.com/office/drawing/2014/main" id="{9CD7A9E1-351C-45AB-9E1A-345AC6951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454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301" name="Rectangle 166">
              <a:extLst>
                <a:ext uri="{FF2B5EF4-FFF2-40B4-BE49-F238E27FC236}">
                  <a16:creationId xmlns:a16="http://schemas.microsoft.com/office/drawing/2014/main" id="{67E28DC2-AED3-4874-A89D-9A606FF809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5" y="1454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302" name="Rectangle 167">
              <a:extLst>
                <a:ext uri="{FF2B5EF4-FFF2-40B4-BE49-F238E27FC236}">
                  <a16:creationId xmlns:a16="http://schemas.microsoft.com/office/drawing/2014/main" id="{3C8DDDBC-C0BF-4F94-A098-9491EB9EE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9" y="1454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303" name="Rectangle 168">
              <a:extLst>
                <a:ext uri="{FF2B5EF4-FFF2-40B4-BE49-F238E27FC236}">
                  <a16:creationId xmlns:a16="http://schemas.microsoft.com/office/drawing/2014/main" id="{19B4DED4-474C-497F-95B8-5F055AF329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4" y="3353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304" name="Rectangle 169">
              <a:extLst>
                <a:ext uri="{FF2B5EF4-FFF2-40B4-BE49-F238E27FC236}">
                  <a16:creationId xmlns:a16="http://schemas.microsoft.com/office/drawing/2014/main" id="{D9D62C9F-74E5-4B96-B9DE-DE6136CF3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" y="3353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305" name="Rectangle 170">
              <a:extLst>
                <a:ext uri="{FF2B5EF4-FFF2-40B4-BE49-F238E27FC236}">
                  <a16:creationId xmlns:a16="http://schemas.microsoft.com/office/drawing/2014/main" id="{90DC34EF-7C84-48AB-B294-610CF1F4E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3353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306" name="Rectangle 171">
              <a:extLst>
                <a:ext uri="{FF2B5EF4-FFF2-40B4-BE49-F238E27FC236}">
                  <a16:creationId xmlns:a16="http://schemas.microsoft.com/office/drawing/2014/main" id="{4768CB53-A52F-4FD7-9148-65B3AC426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5" y="3353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307" name="Rectangle 172">
              <a:extLst>
                <a:ext uri="{FF2B5EF4-FFF2-40B4-BE49-F238E27FC236}">
                  <a16:creationId xmlns:a16="http://schemas.microsoft.com/office/drawing/2014/main" id="{564DF87B-C7E2-4FFB-B1B2-78ECF3EA5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9" y="3353"/>
              <a:ext cx="0" cy="136"/>
            </a:xfrm>
            <a:prstGeom prst="rect">
              <a:avLst/>
            </a:prstGeom>
            <a:noFill/>
            <a:ln w="9525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th-TH" altLang="en-US">
                <a:solidFill>
                  <a:srgbClr val="000000"/>
                </a:solidFill>
              </a:endParaRPr>
            </a:p>
          </p:txBody>
        </p:sp>
        <p:sp>
          <p:nvSpPr>
            <p:cNvPr id="12308" name="Text Box 174">
              <a:extLst>
                <a:ext uri="{FF2B5EF4-FFF2-40B4-BE49-F238E27FC236}">
                  <a16:creationId xmlns:a16="http://schemas.microsoft.com/office/drawing/2014/main" id="{002F49F5-474D-42E4-923C-31EA9D039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7" y="3232"/>
              <a:ext cx="95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With enable input e </a:t>
              </a:r>
              <a:r>
                <a:rPr lang="en-US" altLang="en-US" sz="1200">
                  <a:solidFill>
                    <a:srgbClr val="000000"/>
                  </a:solidFill>
                  <a:sym typeface="Wingdings" panose="05000000000000000000" pitchFamily="2" charset="2"/>
                </a:rPr>
                <a:t> </a:t>
              </a:r>
              <a:r>
                <a:rPr lang="en-US" altLang="en-US" sz="1200">
                  <a:solidFill>
                    <a:srgbClr val="000000"/>
                  </a:solidFill>
                </a:rPr>
                <a:t>all O’s are 0 if e=0</a:t>
              </a:r>
            </a:p>
          </p:txBody>
        </p:sp>
        <p:sp>
          <p:nvSpPr>
            <p:cNvPr id="12309" name="Text Box 176">
              <a:extLst>
                <a:ext uri="{FF2B5EF4-FFF2-40B4-BE49-F238E27FC236}">
                  <a16:creationId xmlns:a16="http://schemas.microsoft.com/office/drawing/2014/main" id="{1025411C-900C-44ED-9122-5BE85D16AF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1" y="3232"/>
              <a:ext cx="9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With carry-in input Ci</a:t>
              </a:r>
              <a:r>
                <a:rPr lang="en-US" altLang="en-US" sz="1200">
                  <a:solidFill>
                    <a:srgbClr val="000000"/>
                  </a:solidFill>
                  <a:sym typeface="Wingdings" panose="05000000000000000000" pitchFamily="2" charset="2"/>
                </a:rPr>
                <a:t></a:t>
              </a:r>
              <a:endParaRPr lang="en-US" altLang="en-US" sz="1200">
                <a:solidFill>
                  <a:srgbClr val="000000"/>
                </a:solidFill>
              </a:endParaRPr>
            </a:p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sum = A + B + Ci</a:t>
              </a:r>
            </a:p>
          </p:txBody>
        </p:sp>
        <p:sp>
          <p:nvSpPr>
            <p:cNvPr id="12310" name="Text Box 177">
              <a:extLst>
                <a:ext uri="{FF2B5EF4-FFF2-40B4-BE49-F238E27FC236}">
                  <a16:creationId xmlns:a16="http://schemas.microsoft.com/office/drawing/2014/main" id="{B4D8C73B-8A11-4993-9313-7DF176FCC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2" y="3232"/>
              <a:ext cx="95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May have status outputs carry, zero, etc.</a:t>
              </a:r>
            </a:p>
          </p:txBody>
        </p:sp>
        <p:sp>
          <p:nvSpPr>
            <p:cNvPr id="12311" name="Text Box 178">
              <a:extLst>
                <a:ext uri="{FF2B5EF4-FFF2-40B4-BE49-F238E27FC236}">
                  <a16:creationId xmlns:a16="http://schemas.microsoft.com/office/drawing/2014/main" id="{340544F3-594E-419D-97C9-63A9FC1841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" y="2112"/>
              <a:ext cx="954" cy="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O =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I0 if S=0..00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I1 if S=0..01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…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I(m-1) if S=1..11</a:t>
              </a:r>
            </a:p>
          </p:txBody>
        </p:sp>
        <p:sp>
          <p:nvSpPr>
            <p:cNvPr id="12312" name="Text Box 179">
              <a:extLst>
                <a:ext uri="{FF2B5EF4-FFF2-40B4-BE49-F238E27FC236}">
                  <a16:creationId xmlns:a16="http://schemas.microsoft.com/office/drawing/2014/main" id="{6A2311A0-C0F5-483F-B408-7F639E543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6" y="2121"/>
              <a:ext cx="1009" cy="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O0 =1 if I=0..00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O1 =1 if I=0..01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…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O(n-1) =1 if I=1..11</a:t>
              </a:r>
            </a:p>
          </p:txBody>
        </p:sp>
        <p:sp>
          <p:nvSpPr>
            <p:cNvPr id="12313" name="Text Box 180">
              <a:extLst>
                <a:ext uri="{FF2B5EF4-FFF2-40B4-BE49-F238E27FC236}">
                  <a16:creationId xmlns:a16="http://schemas.microsoft.com/office/drawing/2014/main" id="{4D23AF46-FD80-45DE-A0C5-BE119AF15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4" y="2124"/>
              <a:ext cx="986" cy="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sum = A+B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   (first n bits)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carry = (n+1)’th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   bit of A+B </a:t>
              </a:r>
            </a:p>
          </p:txBody>
        </p:sp>
        <p:sp>
          <p:nvSpPr>
            <p:cNvPr id="12314" name="Text Box 181">
              <a:extLst>
                <a:ext uri="{FF2B5EF4-FFF2-40B4-BE49-F238E27FC236}">
                  <a16:creationId xmlns:a16="http://schemas.microsoft.com/office/drawing/2014/main" id="{0CA0286B-695E-4CDB-90F0-85F7C08EA7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7" y="2118"/>
              <a:ext cx="1002" cy="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less    = 1 if A&lt;B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equal  =1 if A=B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greater=1 if A&gt;B</a:t>
              </a:r>
            </a:p>
          </p:txBody>
        </p:sp>
        <p:sp>
          <p:nvSpPr>
            <p:cNvPr id="12315" name="Text Box 182">
              <a:extLst>
                <a:ext uri="{FF2B5EF4-FFF2-40B4-BE49-F238E27FC236}">
                  <a16:creationId xmlns:a16="http://schemas.microsoft.com/office/drawing/2014/main" id="{038E6390-642B-4DA5-AE54-B865DE260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4" y="2119"/>
              <a:ext cx="993" cy="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O = A  </a:t>
              </a:r>
              <a:r>
                <a:rPr lang="en-US" altLang="en-US" sz="1200" i="1">
                  <a:solidFill>
                    <a:srgbClr val="000000"/>
                  </a:solidFill>
                </a:rPr>
                <a:t>op</a:t>
              </a:r>
              <a:r>
                <a:rPr lang="en-US" altLang="en-US" sz="1200">
                  <a:solidFill>
                    <a:srgbClr val="000000"/>
                  </a:solidFill>
                </a:rPr>
                <a:t>  B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 i="1">
                  <a:solidFill>
                    <a:srgbClr val="000000"/>
                  </a:solidFill>
                </a:rPr>
                <a:t>op</a:t>
              </a:r>
              <a:r>
                <a:rPr lang="en-US" altLang="en-US" sz="1200">
                  <a:solidFill>
                    <a:srgbClr val="000000"/>
                  </a:solidFill>
                </a:rPr>
                <a:t> determined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by S.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200">
                <a:solidFill>
                  <a:srgbClr val="000000"/>
                </a:solidFill>
              </a:endParaRPr>
            </a:p>
          </p:txBody>
        </p:sp>
        <p:grpSp>
          <p:nvGrpSpPr>
            <p:cNvPr id="12316" name="Group 284">
              <a:extLst>
                <a:ext uri="{FF2B5EF4-FFF2-40B4-BE49-F238E27FC236}">
                  <a16:creationId xmlns:a16="http://schemas.microsoft.com/office/drawing/2014/main" id="{77606CA2-22B4-41A5-A087-E8315CC117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" y="1149"/>
              <a:ext cx="634" cy="787"/>
              <a:chOff x="345" y="1109"/>
              <a:chExt cx="634" cy="787"/>
            </a:xfrm>
          </p:grpSpPr>
          <p:sp>
            <p:nvSpPr>
              <p:cNvPr id="12392" name="Text Box 183">
                <a:extLst>
                  <a:ext uri="{FF2B5EF4-FFF2-40B4-BE49-F238E27FC236}">
                    <a16:creationId xmlns:a16="http://schemas.microsoft.com/office/drawing/2014/main" id="{827C156C-FB50-48A6-A72E-99778D5F23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7" y="1407"/>
                <a:ext cx="403" cy="19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n-bit, m x 1 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Multiplexor</a:t>
                </a:r>
              </a:p>
            </p:txBody>
          </p:sp>
          <p:sp>
            <p:nvSpPr>
              <p:cNvPr id="12393" name="Text Box 184">
                <a:extLst>
                  <a:ext uri="{FF2B5EF4-FFF2-40B4-BE49-F238E27FC236}">
                    <a16:creationId xmlns:a16="http://schemas.microsoft.com/office/drawing/2014/main" id="{4071C98E-5C26-4454-A1D9-99E723B1F6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3" y="1810"/>
                <a:ext cx="14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O</a:t>
                </a:r>
              </a:p>
            </p:txBody>
          </p:sp>
          <p:sp>
            <p:nvSpPr>
              <p:cNvPr id="12394" name="Freeform 185">
                <a:extLst>
                  <a:ext uri="{FF2B5EF4-FFF2-40B4-BE49-F238E27FC236}">
                    <a16:creationId xmlns:a16="http://schemas.microsoft.com/office/drawing/2014/main" id="{870A25DB-B204-4F02-A681-4D6C70B9D3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" y="1490"/>
                <a:ext cx="145" cy="1"/>
              </a:xfrm>
              <a:custGeom>
                <a:avLst/>
                <a:gdLst>
                  <a:gd name="T0" fmla="*/ 0 w 361"/>
                  <a:gd name="T1" fmla="*/ 1 h 3"/>
                  <a:gd name="T2" fmla="*/ 145 w 361"/>
                  <a:gd name="T3" fmla="*/ 0 h 3"/>
                  <a:gd name="T4" fmla="*/ 0 60000 65536"/>
                  <a:gd name="T5" fmla="*/ 0 60000 65536"/>
                  <a:gd name="T6" fmla="*/ 0 w 361"/>
                  <a:gd name="T7" fmla="*/ 0 h 3"/>
                  <a:gd name="T8" fmla="*/ 361 w 361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1" h="3">
                    <a:moveTo>
                      <a:pt x="0" y="3"/>
                    </a:moveTo>
                    <a:lnTo>
                      <a:pt x="361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395" name="Freeform 186">
                <a:extLst>
                  <a:ext uri="{FF2B5EF4-FFF2-40B4-BE49-F238E27FC236}">
                    <a16:creationId xmlns:a16="http://schemas.microsoft.com/office/drawing/2014/main" id="{712D5331-4249-4244-A0E4-33C68B56F8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" y="1518"/>
                <a:ext cx="142" cy="1"/>
              </a:xfrm>
              <a:custGeom>
                <a:avLst/>
                <a:gdLst>
                  <a:gd name="T0" fmla="*/ 0 w 354"/>
                  <a:gd name="T1" fmla="*/ 0 h 1"/>
                  <a:gd name="T2" fmla="*/ 142 w 354"/>
                  <a:gd name="T3" fmla="*/ 1 h 1"/>
                  <a:gd name="T4" fmla="*/ 0 60000 65536"/>
                  <a:gd name="T5" fmla="*/ 0 60000 65536"/>
                  <a:gd name="T6" fmla="*/ 0 w 354"/>
                  <a:gd name="T7" fmla="*/ 0 h 1"/>
                  <a:gd name="T8" fmla="*/ 354 w 35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54" h="1">
                    <a:moveTo>
                      <a:pt x="0" y="0"/>
                    </a:moveTo>
                    <a:lnTo>
                      <a:pt x="354" y="1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396" name="Text Box 187">
                <a:extLst>
                  <a:ext uri="{FF2B5EF4-FFF2-40B4-BE49-F238E27FC236}">
                    <a16:creationId xmlns:a16="http://schemas.microsoft.com/office/drawing/2014/main" id="{E68ED3EB-38CF-4D7D-AFBB-E12AF17AA8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7" y="1490"/>
                <a:ext cx="128" cy="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…</a:t>
                </a:r>
              </a:p>
            </p:txBody>
          </p:sp>
          <p:sp>
            <p:nvSpPr>
              <p:cNvPr id="12397" name="Freeform 188">
                <a:extLst>
                  <a:ext uri="{FF2B5EF4-FFF2-40B4-BE49-F238E27FC236}">
                    <a16:creationId xmlns:a16="http://schemas.microsoft.com/office/drawing/2014/main" id="{68B63778-DD5F-48A4-929F-68C8C78EF0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" y="1576"/>
                <a:ext cx="148" cy="5"/>
              </a:xfrm>
              <a:custGeom>
                <a:avLst/>
                <a:gdLst>
                  <a:gd name="T0" fmla="*/ 0 w 369"/>
                  <a:gd name="T1" fmla="*/ 5 h 12"/>
                  <a:gd name="T2" fmla="*/ 148 w 369"/>
                  <a:gd name="T3" fmla="*/ 0 h 12"/>
                  <a:gd name="T4" fmla="*/ 0 60000 65536"/>
                  <a:gd name="T5" fmla="*/ 0 60000 65536"/>
                  <a:gd name="T6" fmla="*/ 0 w 369"/>
                  <a:gd name="T7" fmla="*/ 0 h 12"/>
                  <a:gd name="T8" fmla="*/ 369 w 369"/>
                  <a:gd name="T9" fmla="*/ 12 h 1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69" h="12">
                    <a:moveTo>
                      <a:pt x="0" y="12"/>
                    </a:moveTo>
                    <a:lnTo>
                      <a:pt x="369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398" name="Text Box 189">
                <a:extLst>
                  <a:ext uri="{FF2B5EF4-FFF2-40B4-BE49-F238E27FC236}">
                    <a16:creationId xmlns:a16="http://schemas.microsoft.com/office/drawing/2014/main" id="{EDA5D537-75B0-4638-9E0F-D788093322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" y="1403"/>
                <a:ext cx="144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S0</a:t>
                </a:r>
              </a:p>
            </p:txBody>
          </p:sp>
          <p:sp>
            <p:nvSpPr>
              <p:cNvPr id="12399" name="Text Box 190">
                <a:extLst>
                  <a:ext uri="{FF2B5EF4-FFF2-40B4-BE49-F238E27FC236}">
                    <a16:creationId xmlns:a16="http://schemas.microsoft.com/office/drawing/2014/main" id="{87121EEC-DC62-435E-9BCA-E7DF57714D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" y="1598"/>
                <a:ext cx="255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S(log m)</a:t>
                </a:r>
              </a:p>
            </p:txBody>
          </p:sp>
          <p:sp>
            <p:nvSpPr>
              <p:cNvPr id="12400" name="Text Box 191">
                <a:extLst>
                  <a:ext uri="{FF2B5EF4-FFF2-40B4-BE49-F238E27FC236}">
                    <a16:creationId xmlns:a16="http://schemas.microsoft.com/office/drawing/2014/main" id="{76004937-9161-486B-BEC3-BFB1AE92B7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7" y="1215"/>
                <a:ext cx="8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</a:t>
                </a:r>
              </a:p>
            </p:txBody>
          </p:sp>
          <p:sp>
            <p:nvSpPr>
              <p:cNvPr id="12401" name="Text Box 192">
                <a:extLst>
                  <a:ext uri="{FF2B5EF4-FFF2-40B4-BE49-F238E27FC236}">
                    <a16:creationId xmlns:a16="http://schemas.microsoft.com/office/drawing/2014/main" id="{61A5C15E-DA43-4959-84A8-4966E9C370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" y="1634"/>
                <a:ext cx="81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</a:t>
                </a:r>
              </a:p>
            </p:txBody>
          </p:sp>
          <p:sp>
            <p:nvSpPr>
              <p:cNvPr id="12402" name="Text Box 193">
                <a:extLst>
                  <a:ext uri="{FF2B5EF4-FFF2-40B4-BE49-F238E27FC236}">
                    <a16:creationId xmlns:a16="http://schemas.microsoft.com/office/drawing/2014/main" id="{8B588907-A415-4344-B58A-B3835B7B83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9" y="1112"/>
                <a:ext cx="268" cy="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I(m-1)</a:t>
                </a:r>
              </a:p>
            </p:txBody>
          </p:sp>
          <p:sp>
            <p:nvSpPr>
              <p:cNvPr id="12403" name="Text Box 194">
                <a:extLst>
                  <a:ext uri="{FF2B5EF4-FFF2-40B4-BE49-F238E27FC236}">
                    <a16:creationId xmlns:a16="http://schemas.microsoft.com/office/drawing/2014/main" id="{555F349E-ED49-4E7C-925D-2909218A4C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5" y="1109"/>
                <a:ext cx="14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I1</a:t>
                </a:r>
              </a:p>
            </p:txBody>
          </p:sp>
          <p:sp>
            <p:nvSpPr>
              <p:cNvPr id="12404" name="Text Box 195">
                <a:extLst>
                  <a:ext uri="{FF2B5EF4-FFF2-40B4-BE49-F238E27FC236}">
                    <a16:creationId xmlns:a16="http://schemas.microsoft.com/office/drawing/2014/main" id="{6A76F098-8C2E-4067-9C9C-1DFE94B4B7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7" y="1109"/>
                <a:ext cx="14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I0</a:t>
                </a:r>
              </a:p>
            </p:txBody>
          </p:sp>
          <p:sp>
            <p:nvSpPr>
              <p:cNvPr id="12405" name="Text Box 196">
                <a:extLst>
                  <a:ext uri="{FF2B5EF4-FFF2-40B4-BE49-F238E27FC236}">
                    <a16:creationId xmlns:a16="http://schemas.microsoft.com/office/drawing/2014/main" id="{A99D40B8-7137-48E9-A1FE-4FC3AEA778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6" y="1229"/>
                <a:ext cx="138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…</a:t>
                </a:r>
              </a:p>
            </p:txBody>
          </p:sp>
          <p:grpSp>
            <p:nvGrpSpPr>
              <p:cNvPr id="12406" name="Group 197">
                <a:extLst>
                  <a:ext uri="{FF2B5EF4-FFF2-40B4-BE49-F238E27FC236}">
                    <a16:creationId xmlns:a16="http://schemas.microsoft.com/office/drawing/2014/main" id="{BA818AF8-6570-47D2-B18A-FA4277CB4DE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0" y="1195"/>
                <a:ext cx="72" cy="212"/>
                <a:chOff x="1848" y="2546"/>
                <a:chExt cx="180" cy="528"/>
              </a:xfrm>
            </p:grpSpPr>
            <p:sp>
              <p:nvSpPr>
                <p:cNvPr id="12416" name="Line 198">
                  <a:extLst>
                    <a:ext uri="{FF2B5EF4-FFF2-40B4-BE49-F238E27FC236}">
                      <a16:creationId xmlns:a16="http://schemas.microsoft.com/office/drawing/2014/main" id="{F97A03C9-E04C-4CA3-A298-B3285CD7C5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417" name="Freeform 199">
                  <a:extLst>
                    <a:ext uri="{FF2B5EF4-FFF2-40B4-BE49-F238E27FC236}">
                      <a16:creationId xmlns:a16="http://schemas.microsoft.com/office/drawing/2014/main" id="{0D27CD65-5A04-45F1-89D1-1E71F96F8B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2407" name="Group 200">
                <a:extLst>
                  <a:ext uri="{FF2B5EF4-FFF2-40B4-BE49-F238E27FC236}">
                    <a16:creationId xmlns:a16="http://schemas.microsoft.com/office/drawing/2014/main" id="{3BB387DF-4D91-409F-8A5F-6DC792CD9F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66" y="1195"/>
                <a:ext cx="72" cy="212"/>
                <a:chOff x="1848" y="2546"/>
                <a:chExt cx="180" cy="528"/>
              </a:xfrm>
            </p:grpSpPr>
            <p:sp>
              <p:nvSpPr>
                <p:cNvPr id="12414" name="Line 201">
                  <a:extLst>
                    <a:ext uri="{FF2B5EF4-FFF2-40B4-BE49-F238E27FC236}">
                      <a16:creationId xmlns:a16="http://schemas.microsoft.com/office/drawing/2014/main" id="{BD46A1D0-C525-41D7-BEE9-D26BBA0A1C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415" name="Freeform 202">
                  <a:extLst>
                    <a:ext uri="{FF2B5EF4-FFF2-40B4-BE49-F238E27FC236}">
                      <a16:creationId xmlns:a16="http://schemas.microsoft.com/office/drawing/2014/main" id="{C0B23D3F-12F6-40BE-AF0C-A4D537E21B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2408" name="Group 203">
                <a:extLst>
                  <a:ext uri="{FF2B5EF4-FFF2-40B4-BE49-F238E27FC236}">
                    <a16:creationId xmlns:a16="http://schemas.microsoft.com/office/drawing/2014/main" id="{36676D73-753F-4270-931E-71C3FD79793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8" y="1599"/>
                <a:ext cx="72" cy="211"/>
                <a:chOff x="1848" y="2546"/>
                <a:chExt cx="180" cy="528"/>
              </a:xfrm>
            </p:grpSpPr>
            <p:sp>
              <p:nvSpPr>
                <p:cNvPr id="12412" name="Line 204">
                  <a:extLst>
                    <a:ext uri="{FF2B5EF4-FFF2-40B4-BE49-F238E27FC236}">
                      <a16:creationId xmlns:a16="http://schemas.microsoft.com/office/drawing/2014/main" id="{9C806EA4-5E74-456A-909C-A1894F454A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413" name="Freeform 205">
                  <a:extLst>
                    <a:ext uri="{FF2B5EF4-FFF2-40B4-BE49-F238E27FC236}">
                      <a16:creationId xmlns:a16="http://schemas.microsoft.com/office/drawing/2014/main" id="{0F88A4A1-22C4-42D0-B1D9-5BF836ECE6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2409" name="Group 206">
                <a:extLst>
                  <a:ext uri="{FF2B5EF4-FFF2-40B4-BE49-F238E27FC236}">
                    <a16:creationId xmlns:a16="http://schemas.microsoft.com/office/drawing/2014/main" id="{6FB1B7E1-4663-4EDE-94DD-9D82092D0C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73" y="1195"/>
                <a:ext cx="72" cy="212"/>
                <a:chOff x="1848" y="2546"/>
                <a:chExt cx="180" cy="528"/>
              </a:xfrm>
            </p:grpSpPr>
            <p:sp>
              <p:nvSpPr>
                <p:cNvPr id="12410" name="Line 207">
                  <a:extLst>
                    <a:ext uri="{FF2B5EF4-FFF2-40B4-BE49-F238E27FC236}">
                      <a16:creationId xmlns:a16="http://schemas.microsoft.com/office/drawing/2014/main" id="{CBCBC055-7F02-4651-8859-D9259C6F65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411" name="Freeform 208">
                  <a:extLst>
                    <a:ext uri="{FF2B5EF4-FFF2-40B4-BE49-F238E27FC236}">
                      <a16:creationId xmlns:a16="http://schemas.microsoft.com/office/drawing/2014/main" id="{352039A4-8502-4B3F-9FF6-EECEBB3971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12317" name="Group 209">
              <a:extLst>
                <a:ext uri="{FF2B5EF4-FFF2-40B4-BE49-F238E27FC236}">
                  <a16:creationId xmlns:a16="http://schemas.microsoft.com/office/drawing/2014/main" id="{3CF9D069-E513-4032-8112-09BA3E5CEA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14" y="1102"/>
              <a:ext cx="507" cy="789"/>
              <a:chOff x="3950" y="2385"/>
              <a:chExt cx="1268" cy="1973"/>
            </a:xfrm>
          </p:grpSpPr>
          <p:sp>
            <p:nvSpPr>
              <p:cNvPr id="12377" name="Text Box 210">
                <a:extLst>
                  <a:ext uri="{FF2B5EF4-FFF2-40B4-BE49-F238E27FC236}">
                    <a16:creationId xmlns:a16="http://schemas.microsoft.com/office/drawing/2014/main" id="{BDFEFB55-8D88-4DCB-B88E-2DE231A7EA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3" y="3134"/>
                <a:ext cx="796" cy="4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log n x n  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Decoder</a:t>
                </a:r>
              </a:p>
            </p:txBody>
          </p:sp>
          <p:sp>
            <p:nvSpPr>
              <p:cNvPr id="12378" name="Line 211">
                <a:extLst>
                  <a:ext uri="{FF2B5EF4-FFF2-40B4-BE49-F238E27FC236}">
                    <a16:creationId xmlns:a16="http://schemas.microsoft.com/office/drawing/2014/main" id="{C752611F-29A4-4634-BF89-9D5F9599FB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6" y="3614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379" name="Line 212">
                <a:extLst>
                  <a:ext uri="{FF2B5EF4-FFF2-40B4-BE49-F238E27FC236}">
                    <a16:creationId xmlns:a16="http://schemas.microsoft.com/office/drawing/2014/main" id="{9AD6B94A-F3BE-41A7-9063-D4B7D3533F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0" y="3614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380" name="Text Box 213">
                <a:extLst>
                  <a:ext uri="{FF2B5EF4-FFF2-40B4-BE49-F238E27FC236}">
                    <a16:creationId xmlns:a16="http://schemas.microsoft.com/office/drawing/2014/main" id="{70D2A0F3-8BF1-408F-AC39-499BF44610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22" y="3614"/>
                <a:ext cx="345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…</a:t>
                </a:r>
              </a:p>
            </p:txBody>
          </p:sp>
          <p:sp>
            <p:nvSpPr>
              <p:cNvPr id="12381" name="Line 214">
                <a:extLst>
                  <a:ext uri="{FF2B5EF4-FFF2-40B4-BE49-F238E27FC236}">
                    <a16:creationId xmlns:a16="http://schemas.microsoft.com/office/drawing/2014/main" id="{B94D0D0B-EF5C-41B2-B2A8-99685C3D2C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31" y="3614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382" name="Text Box 215">
                <a:extLst>
                  <a:ext uri="{FF2B5EF4-FFF2-40B4-BE49-F238E27FC236}">
                    <a16:creationId xmlns:a16="http://schemas.microsoft.com/office/drawing/2014/main" id="{5262BFD2-D29D-42BE-B4F5-D761231613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30" y="4142"/>
                <a:ext cx="30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O1</a:t>
                </a:r>
              </a:p>
            </p:txBody>
          </p:sp>
          <p:sp>
            <p:nvSpPr>
              <p:cNvPr id="12383" name="Text Box 216">
                <a:extLst>
                  <a:ext uri="{FF2B5EF4-FFF2-40B4-BE49-F238E27FC236}">
                    <a16:creationId xmlns:a16="http://schemas.microsoft.com/office/drawing/2014/main" id="{6CFE96A1-70E4-468A-903E-4D775CB681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2" y="4142"/>
                <a:ext cx="35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O0</a:t>
                </a:r>
              </a:p>
            </p:txBody>
          </p:sp>
          <p:sp>
            <p:nvSpPr>
              <p:cNvPr id="12384" name="Text Box 217">
                <a:extLst>
                  <a:ext uri="{FF2B5EF4-FFF2-40B4-BE49-F238E27FC236}">
                    <a16:creationId xmlns:a16="http://schemas.microsoft.com/office/drawing/2014/main" id="{BAED53BC-514B-4BD3-90F0-199F04A24B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26" y="4142"/>
                <a:ext cx="603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O(n-1)</a:t>
                </a:r>
              </a:p>
            </p:txBody>
          </p:sp>
          <p:sp>
            <p:nvSpPr>
              <p:cNvPr id="12385" name="Text Box 218">
                <a:extLst>
                  <a:ext uri="{FF2B5EF4-FFF2-40B4-BE49-F238E27FC236}">
                    <a16:creationId xmlns:a16="http://schemas.microsoft.com/office/drawing/2014/main" id="{5E338D7E-2452-4E48-90B1-D5B382EF20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89" y="2385"/>
                <a:ext cx="360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I0</a:t>
                </a:r>
              </a:p>
            </p:txBody>
          </p:sp>
          <p:sp>
            <p:nvSpPr>
              <p:cNvPr id="12386" name="Text Box 219">
                <a:extLst>
                  <a:ext uri="{FF2B5EF4-FFF2-40B4-BE49-F238E27FC236}">
                    <a16:creationId xmlns:a16="http://schemas.microsoft.com/office/drawing/2014/main" id="{E1F29A82-44A7-4B09-AD44-015487F04E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0" y="2399"/>
                <a:ext cx="837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I(log n  -1)</a:t>
                </a:r>
              </a:p>
            </p:txBody>
          </p:sp>
          <p:sp>
            <p:nvSpPr>
              <p:cNvPr id="12387" name="Line 220">
                <a:extLst>
                  <a:ext uri="{FF2B5EF4-FFF2-40B4-BE49-F238E27FC236}">
                    <a16:creationId xmlns:a16="http://schemas.microsoft.com/office/drawing/2014/main" id="{24C817F9-7E5B-4A1C-B050-73D00AD084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1" y="2606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388" name="Line 221">
                <a:extLst>
                  <a:ext uri="{FF2B5EF4-FFF2-40B4-BE49-F238E27FC236}">
                    <a16:creationId xmlns:a16="http://schemas.microsoft.com/office/drawing/2014/main" id="{BFE7A424-86F5-4E10-B83B-6616FFA621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29" y="2606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389" name="Text Box 222">
                <a:extLst>
                  <a:ext uri="{FF2B5EF4-FFF2-40B4-BE49-F238E27FC236}">
                    <a16:creationId xmlns:a16="http://schemas.microsoft.com/office/drawing/2014/main" id="{20A112C7-D709-4B5A-9015-E129348F4C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44" y="2654"/>
                <a:ext cx="345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…</a:t>
                </a:r>
              </a:p>
            </p:txBody>
          </p:sp>
          <p:sp>
            <p:nvSpPr>
              <p:cNvPr id="12390" name="Line 223">
                <a:extLst>
                  <a:ext uri="{FF2B5EF4-FFF2-40B4-BE49-F238E27FC236}">
                    <a16:creationId xmlns:a16="http://schemas.microsoft.com/office/drawing/2014/main" id="{B17C7918-C5F9-46D3-8ABF-3813CB4EB2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8" y="2606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391" name="Line 224">
                <a:extLst>
                  <a:ext uri="{FF2B5EF4-FFF2-40B4-BE49-F238E27FC236}">
                    <a16:creationId xmlns:a16="http://schemas.microsoft.com/office/drawing/2014/main" id="{C79A9A0A-2E47-437E-9228-F10E9E8BA9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98" y="3614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</p:grpSp>
        <p:grpSp>
          <p:nvGrpSpPr>
            <p:cNvPr id="12318" name="Group 225">
              <a:extLst>
                <a:ext uri="{FF2B5EF4-FFF2-40B4-BE49-F238E27FC236}">
                  <a16:creationId xmlns:a16="http://schemas.microsoft.com/office/drawing/2014/main" id="{B64AD394-34C4-43CA-8870-2E784992DD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69" y="1109"/>
              <a:ext cx="377" cy="787"/>
              <a:chOff x="5451" y="2390"/>
              <a:chExt cx="941" cy="1968"/>
            </a:xfrm>
          </p:grpSpPr>
          <p:sp>
            <p:nvSpPr>
              <p:cNvPr id="12360" name="Text Box 226">
                <a:extLst>
                  <a:ext uri="{FF2B5EF4-FFF2-40B4-BE49-F238E27FC236}">
                    <a16:creationId xmlns:a16="http://schemas.microsoft.com/office/drawing/2014/main" id="{2476F1F4-C9D4-4C89-AADD-8418B9AE9E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19" y="3134"/>
                <a:ext cx="792" cy="4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n-bit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Adder</a:t>
                </a:r>
              </a:p>
            </p:txBody>
          </p:sp>
          <p:sp>
            <p:nvSpPr>
              <p:cNvPr id="12361" name="Text Box 227">
                <a:extLst>
                  <a:ext uri="{FF2B5EF4-FFF2-40B4-BE49-F238E27FC236}">
                    <a16:creationId xmlns:a16="http://schemas.microsoft.com/office/drawing/2014/main" id="{D7EC7CE6-CC19-4D79-9BD3-5E04976D0C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38" y="2654"/>
                <a:ext cx="203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</a:t>
                </a:r>
              </a:p>
            </p:txBody>
          </p:sp>
          <p:sp>
            <p:nvSpPr>
              <p:cNvPr id="12362" name="Text Box 228">
                <a:extLst>
                  <a:ext uri="{FF2B5EF4-FFF2-40B4-BE49-F238E27FC236}">
                    <a16:creationId xmlns:a16="http://schemas.microsoft.com/office/drawing/2014/main" id="{5B277F99-1741-42AE-866A-A7CA4B4FF1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52" y="2390"/>
                <a:ext cx="21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2363" name="Text Box 229">
                <a:extLst>
                  <a:ext uri="{FF2B5EF4-FFF2-40B4-BE49-F238E27FC236}">
                    <a16:creationId xmlns:a16="http://schemas.microsoft.com/office/drawing/2014/main" id="{A148F7F9-EFEC-4ECF-A16F-2FFFBA410F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21" y="2400"/>
                <a:ext cx="21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12364" name="Text Box 230">
                <a:extLst>
                  <a:ext uri="{FF2B5EF4-FFF2-40B4-BE49-F238E27FC236}">
                    <a16:creationId xmlns:a16="http://schemas.microsoft.com/office/drawing/2014/main" id="{99576537-344E-499F-9072-7B9AAEDECE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46" y="3662"/>
                <a:ext cx="203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</a:t>
                </a:r>
              </a:p>
            </p:txBody>
          </p:sp>
          <p:sp>
            <p:nvSpPr>
              <p:cNvPr id="12365" name="Text Box 231">
                <a:extLst>
                  <a:ext uri="{FF2B5EF4-FFF2-40B4-BE49-F238E27FC236}">
                    <a16:creationId xmlns:a16="http://schemas.microsoft.com/office/drawing/2014/main" id="{C746D761-0F7A-419F-B2D5-7A2297A96B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37" y="4142"/>
                <a:ext cx="355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sum</a:t>
                </a:r>
              </a:p>
            </p:txBody>
          </p:sp>
          <p:sp>
            <p:nvSpPr>
              <p:cNvPr id="12366" name="Line 232">
                <a:extLst>
                  <a:ext uri="{FF2B5EF4-FFF2-40B4-BE49-F238E27FC236}">
                    <a16:creationId xmlns:a16="http://schemas.microsoft.com/office/drawing/2014/main" id="{47BEF05A-4989-4D6F-A6C8-DD54E4DC67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0" y="3614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367" name="Text Box 233">
                <a:extLst>
                  <a:ext uri="{FF2B5EF4-FFF2-40B4-BE49-F238E27FC236}">
                    <a16:creationId xmlns:a16="http://schemas.microsoft.com/office/drawing/2014/main" id="{E0605109-BFB7-4750-A953-672DC00523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51" y="4142"/>
                <a:ext cx="55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carry</a:t>
                </a:r>
              </a:p>
            </p:txBody>
          </p:sp>
          <p:grpSp>
            <p:nvGrpSpPr>
              <p:cNvPr id="12368" name="Group 234">
                <a:extLst>
                  <a:ext uri="{FF2B5EF4-FFF2-40B4-BE49-F238E27FC236}">
                    <a16:creationId xmlns:a16="http://schemas.microsoft.com/office/drawing/2014/main" id="{B044C80B-F60C-4A3C-BE77-31774459B46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15" y="3614"/>
                <a:ext cx="180" cy="528"/>
                <a:chOff x="1848" y="2546"/>
                <a:chExt cx="180" cy="528"/>
              </a:xfrm>
            </p:grpSpPr>
            <p:sp>
              <p:nvSpPr>
                <p:cNvPr id="12375" name="Line 235">
                  <a:extLst>
                    <a:ext uri="{FF2B5EF4-FFF2-40B4-BE49-F238E27FC236}">
                      <a16:creationId xmlns:a16="http://schemas.microsoft.com/office/drawing/2014/main" id="{975FAA09-2358-4B67-A613-5B7719B0A1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376" name="Freeform 236">
                  <a:extLst>
                    <a:ext uri="{FF2B5EF4-FFF2-40B4-BE49-F238E27FC236}">
                      <a16:creationId xmlns:a16="http://schemas.microsoft.com/office/drawing/2014/main" id="{B1BAC711-60D9-4395-B1B3-7DD1563F8C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2369" name="Group 237">
                <a:extLst>
                  <a:ext uri="{FF2B5EF4-FFF2-40B4-BE49-F238E27FC236}">
                    <a16:creationId xmlns:a16="http://schemas.microsoft.com/office/drawing/2014/main" id="{2EDE7982-BAD6-4A7A-B404-8B29722690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35" y="2606"/>
                <a:ext cx="180" cy="528"/>
                <a:chOff x="1848" y="2546"/>
                <a:chExt cx="180" cy="528"/>
              </a:xfrm>
            </p:grpSpPr>
            <p:sp>
              <p:nvSpPr>
                <p:cNvPr id="12373" name="Line 238">
                  <a:extLst>
                    <a:ext uri="{FF2B5EF4-FFF2-40B4-BE49-F238E27FC236}">
                      <a16:creationId xmlns:a16="http://schemas.microsoft.com/office/drawing/2014/main" id="{AD9A7D28-D044-4325-8BEE-D6A3CB4547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374" name="Freeform 239">
                  <a:extLst>
                    <a:ext uri="{FF2B5EF4-FFF2-40B4-BE49-F238E27FC236}">
                      <a16:creationId xmlns:a16="http://schemas.microsoft.com/office/drawing/2014/main" id="{91636A01-8C9E-4186-BB61-97FDB796ED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2370" name="Group 240">
                <a:extLst>
                  <a:ext uri="{FF2B5EF4-FFF2-40B4-BE49-F238E27FC236}">
                    <a16:creationId xmlns:a16="http://schemas.microsoft.com/office/drawing/2014/main" id="{40C8468D-C677-41D9-81FC-4DDD4697F5F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661" y="2606"/>
                <a:ext cx="180" cy="528"/>
                <a:chOff x="1848" y="2546"/>
                <a:chExt cx="180" cy="528"/>
              </a:xfrm>
            </p:grpSpPr>
            <p:sp>
              <p:nvSpPr>
                <p:cNvPr id="12371" name="Line 241">
                  <a:extLst>
                    <a:ext uri="{FF2B5EF4-FFF2-40B4-BE49-F238E27FC236}">
                      <a16:creationId xmlns:a16="http://schemas.microsoft.com/office/drawing/2014/main" id="{DAEBF52C-EB5C-48F7-92FF-7E88F66D78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372" name="Freeform 242">
                  <a:extLst>
                    <a:ext uri="{FF2B5EF4-FFF2-40B4-BE49-F238E27FC236}">
                      <a16:creationId xmlns:a16="http://schemas.microsoft.com/office/drawing/2014/main" id="{0FFDCD86-F796-452E-91C6-43845CCDD1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12319" name="Group 243">
              <a:extLst>
                <a:ext uri="{FF2B5EF4-FFF2-40B4-BE49-F238E27FC236}">
                  <a16:creationId xmlns:a16="http://schemas.microsoft.com/office/drawing/2014/main" id="{4D10EE9F-4F2B-461B-8D04-172A52EA0F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3" y="1115"/>
              <a:ext cx="541" cy="791"/>
              <a:chOff x="6791" y="2380"/>
              <a:chExt cx="1351" cy="1978"/>
            </a:xfrm>
          </p:grpSpPr>
          <p:sp>
            <p:nvSpPr>
              <p:cNvPr id="12343" name="Text Box 244">
                <a:extLst>
                  <a:ext uri="{FF2B5EF4-FFF2-40B4-BE49-F238E27FC236}">
                    <a16:creationId xmlns:a16="http://schemas.microsoft.com/office/drawing/2014/main" id="{142032CF-122E-4784-A58E-E1713B4C89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0" y="3134"/>
                <a:ext cx="950" cy="4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n-bit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Comparator</a:t>
                </a:r>
              </a:p>
            </p:txBody>
          </p:sp>
          <p:sp>
            <p:nvSpPr>
              <p:cNvPr id="12344" name="Text Box 245">
                <a:extLst>
                  <a:ext uri="{FF2B5EF4-FFF2-40B4-BE49-F238E27FC236}">
                    <a16:creationId xmlns:a16="http://schemas.microsoft.com/office/drawing/2014/main" id="{A1E4D00F-8D17-45DC-93AE-DDA3B94F8D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36" y="2644"/>
                <a:ext cx="203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</a:t>
                </a:r>
              </a:p>
            </p:txBody>
          </p:sp>
          <p:sp>
            <p:nvSpPr>
              <p:cNvPr id="12345" name="Text Box 246">
                <a:extLst>
                  <a:ext uri="{FF2B5EF4-FFF2-40B4-BE49-F238E27FC236}">
                    <a16:creationId xmlns:a16="http://schemas.microsoft.com/office/drawing/2014/main" id="{2DDF3D51-E716-456A-9FA0-6449EC4EA0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65" y="2644"/>
                <a:ext cx="203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</a:t>
                </a:r>
              </a:p>
            </p:txBody>
          </p:sp>
          <p:sp>
            <p:nvSpPr>
              <p:cNvPr id="12346" name="Text Box 247">
                <a:extLst>
                  <a:ext uri="{FF2B5EF4-FFF2-40B4-BE49-F238E27FC236}">
                    <a16:creationId xmlns:a16="http://schemas.microsoft.com/office/drawing/2014/main" id="{63CC4D24-AC64-459F-A01D-BBACC1F20D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03" y="2380"/>
                <a:ext cx="21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2347" name="Text Box 248">
                <a:extLst>
                  <a:ext uri="{FF2B5EF4-FFF2-40B4-BE49-F238E27FC236}">
                    <a16:creationId xmlns:a16="http://schemas.microsoft.com/office/drawing/2014/main" id="{3CF27D2C-AD5D-4BC5-81AE-89CA74E55C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44" y="2380"/>
                <a:ext cx="21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12348" name="Line 249">
                <a:extLst>
                  <a:ext uri="{FF2B5EF4-FFF2-40B4-BE49-F238E27FC236}">
                    <a16:creationId xmlns:a16="http://schemas.microsoft.com/office/drawing/2014/main" id="{263203A0-D1B2-4FE2-A064-92C1E9B229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88" y="3614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349" name="Text Box 250">
                <a:extLst>
                  <a:ext uri="{FF2B5EF4-FFF2-40B4-BE49-F238E27FC236}">
                    <a16:creationId xmlns:a16="http://schemas.microsoft.com/office/drawing/2014/main" id="{924970B0-E66F-470D-961A-36E0DE58A9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91" y="4142"/>
                <a:ext cx="38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less</a:t>
                </a:r>
              </a:p>
            </p:txBody>
          </p:sp>
          <p:sp>
            <p:nvSpPr>
              <p:cNvPr id="12350" name="Line 251">
                <a:extLst>
                  <a:ext uri="{FF2B5EF4-FFF2-40B4-BE49-F238E27FC236}">
                    <a16:creationId xmlns:a16="http://schemas.microsoft.com/office/drawing/2014/main" id="{E5D7F2A1-04B8-4DBA-A45C-E1E70A607E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89" y="3614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351" name="Line 252">
                <a:extLst>
                  <a:ext uri="{FF2B5EF4-FFF2-40B4-BE49-F238E27FC236}">
                    <a16:creationId xmlns:a16="http://schemas.microsoft.com/office/drawing/2014/main" id="{F4CE9EED-9B58-4F34-AC88-E3282F4580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91" y="3614"/>
                <a:ext cx="0" cy="5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2352" name="Text Box 253">
                <a:extLst>
                  <a:ext uri="{FF2B5EF4-FFF2-40B4-BE49-F238E27FC236}">
                    <a16:creationId xmlns:a16="http://schemas.microsoft.com/office/drawing/2014/main" id="{EC7415D6-DA17-4C47-AFE1-F24B465102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6" y="4142"/>
                <a:ext cx="42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equal</a:t>
                </a:r>
              </a:p>
            </p:txBody>
          </p:sp>
          <p:sp>
            <p:nvSpPr>
              <p:cNvPr id="12353" name="Text Box 254">
                <a:extLst>
                  <a:ext uri="{FF2B5EF4-FFF2-40B4-BE49-F238E27FC236}">
                    <a16:creationId xmlns:a16="http://schemas.microsoft.com/office/drawing/2014/main" id="{2A7E9CE8-1D6D-4264-8439-EF56E134C2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04" y="4142"/>
                <a:ext cx="53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greater</a:t>
                </a:r>
              </a:p>
            </p:txBody>
          </p:sp>
          <p:grpSp>
            <p:nvGrpSpPr>
              <p:cNvPr id="12354" name="Group 255">
                <a:extLst>
                  <a:ext uri="{FF2B5EF4-FFF2-40B4-BE49-F238E27FC236}">
                    <a16:creationId xmlns:a16="http://schemas.microsoft.com/office/drawing/2014/main" id="{F55F9F26-EE2D-42E7-9645-B8BC941CCF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559" y="2608"/>
                <a:ext cx="180" cy="528"/>
                <a:chOff x="1848" y="2546"/>
                <a:chExt cx="180" cy="528"/>
              </a:xfrm>
            </p:grpSpPr>
            <p:sp>
              <p:nvSpPr>
                <p:cNvPr id="12358" name="Line 256">
                  <a:extLst>
                    <a:ext uri="{FF2B5EF4-FFF2-40B4-BE49-F238E27FC236}">
                      <a16:creationId xmlns:a16="http://schemas.microsoft.com/office/drawing/2014/main" id="{141FC036-24AE-4127-B38B-E99A624BEA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359" name="Freeform 257">
                  <a:extLst>
                    <a:ext uri="{FF2B5EF4-FFF2-40B4-BE49-F238E27FC236}">
                      <a16:creationId xmlns:a16="http://schemas.microsoft.com/office/drawing/2014/main" id="{E626F6B1-A903-40AC-8F8E-A1A0AC3897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2355" name="Group 258">
                <a:extLst>
                  <a:ext uri="{FF2B5EF4-FFF2-40B4-BE49-F238E27FC236}">
                    <a16:creationId xmlns:a16="http://schemas.microsoft.com/office/drawing/2014/main" id="{3CD3FEC9-560D-4842-A4E5-F1B811BF37B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113" y="2608"/>
                <a:ext cx="180" cy="528"/>
                <a:chOff x="1848" y="2546"/>
                <a:chExt cx="180" cy="528"/>
              </a:xfrm>
            </p:grpSpPr>
            <p:sp>
              <p:nvSpPr>
                <p:cNvPr id="12356" name="Line 259">
                  <a:extLst>
                    <a:ext uri="{FF2B5EF4-FFF2-40B4-BE49-F238E27FC236}">
                      <a16:creationId xmlns:a16="http://schemas.microsoft.com/office/drawing/2014/main" id="{48289562-A80D-4174-B26D-717B714A8A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357" name="Freeform 260">
                  <a:extLst>
                    <a:ext uri="{FF2B5EF4-FFF2-40B4-BE49-F238E27FC236}">
                      <a16:creationId xmlns:a16="http://schemas.microsoft.com/office/drawing/2014/main" id="{45D498C2-8351-424A-817C-0DAA677722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12320" name="Group 283">
              <a:extLst>
                <a:ext uri="{FF2B5EF4-FFF2-40B4-BE49-F238E27FC236}">
                  <a16:creationId xmlns:a16="http://schemas.microsoft.com/office/drawing/2014/main" id="{286475EB-ABC6-4D55-B798-69322EF106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7" y="1074"/>
              <a:ext cx="536" cy="878"/>
              <a:chOff x="4837" y="1074"/>
              <a:chExt cx="536" cy="878"/>
            </a:xfrm>
          </p:grpSpPr>
          <p:sp>
            <p:nvSpPr>
              <p:cNvPr id="12321" name="Text Box 261">
                <a:extLst>
                  <a:ext uri="{FF2B5EF4-FFF2-40B4-BE49-F238E27FC236}">
                    <a16:creationId xmlns:a16="http://schemas.microsoft.com/office/drawing/2014/main" id="{5C7E58AF-875A-4056-9717-A2F5DEDB05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3" y="1372"/>
                <a:ext cx="367" cy="28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 bit, 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m function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ALU</a:t>
                </a:r>
              </a:p>
            </p:txBody>
          </p:sp>
          <p:sp>
            <p:nvSpPr>
              <p:cNvPr id="12322" name="Text Box 262">
                <a:extLst>
                  <a:ext uri="{FF2B5EF4-FFF2-40B4-BE49-F238E27FC236}">
                    <a16:creationId xmlns:a16="http://schemas.microsoft.com/office/drawing/2014/main" id="{A80A7637-7B7D-4630-A3EA-FF859323A1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37" y="1188"/>
                <a:ext cx="81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</a:t>
                </a:r>
              </a:p>
            </p:txBody>
          </p:sp>
          <p:sp>
            <p:nvSpPr>
              <p:cNvPr id="12323" name="Text Box 263">
                <a:extLst>
                  <a:ext uri="{FF2B5EF4-FFF2-40B4-BE49-F238E27FC236}">
                    <a16:creationId xmlns:a16="http://schemas.microsoft.com/office/drawing/2014/main" id="{2C515BE6-9FF3-4265-BF64-9D505F687E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08" y="1180"/>
                <a:ext cx="81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</a:t>
                </a:r>
              </a:p>
            </p:txBody>
          </p:sp>
          <p:sp>
            <p:nvSpPr>
              <p:cNvPr id="12324" name="Text Box 264">
                <a:extLst>
                  <a:ext uri="{FF2B5EF4-FFF2-40B4-BE49-F238E27FC236}">
                    <a16:creationId xmlns:a16="http://schemas.microsoft.com/office/drawing/2014/main" id="{36FF8112-2848-4762-A406-922A2B2787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96" y="1074"/>
                <a:ext cx="86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2325" name="Text Box 265">
                <a:extLst>
                  <a:ext uri="{FF2B5EF4-FFF2-40B4-BE49-F238E27FC236}">
                    <a16:creationId xmlns:a16="http://schemas.microsoft.com/office/drawing/2014/main" id="{7A41C6A9-666F-4D5D-8946-B122C64FBB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87" y="1074"/>
                <a:ext cx="87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12326" name="Freeform 266">
                <a:extLst>
                  <a:ext uri="{FF2B5EF4-FFF2-40B4-BE49-F238E27FC236}">
                    <a16:creationId xmlns:a16="http://schemas.microsoft.com/office/drawing/2014/main" id="{2A5CA949-17CF-468F-A809-F67C6917F5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16" y="1544"/>
                <a:ext cx="115" cy="4"/>
              </a:xfrm>
              <a:custGeom>
                <a:avLst/>
                <a:gdLst>
                  <a:gd name="T0" fmla="*/ 115 w 288"/>
                  <a:gd name="T1" fmla="*/ 0 h 8"/>
                  <a:gd name="T2" fmla="*/ 0 w 288"/>
                  <a:gd name="T3" fmla="*/ 4 h 8"/>
                  <a:gd name="T4" fmla="*/ 0 60000 65536"/>
                  <a:gd name="T5" fmla="*/ 0 60000 65536"/>
                  <a:gd name="T6" fmla="*/ 0 w 288"/>
                  <a:gd name="T7" fmla="*/ 0 h 8"/>
                  <a:gd name="T8" fmla="*/ 288 w 288"/>
                  <a:gd name="T9" fmla="*/ 8 h 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8" h="8">
                    <a:moveTo>
                      <a:pt x="288" y="0"/>
                    </a:moveTo>
                    <a:lnTo>
                      <a:pt x="0" y="8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327" name="Freeform 267">
                <a:extLst>
                  <a:ext uri="{FF2B5EF4-FFF2-40B4-BE49-F238E27FC236}">
                    <a16:creationId xmlns:a16="http://schemas.microsoft.com/office/drawing/2014/main" id="{D64D89A1-B14F-442D-A806-CF6B7C8AF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16" y="1574"/>
                <a:ext cx="118" cy="2"/>
              </a:xfrm>
              <a:custGeom>
                <a:avLst/>
                <a:gdLst>
                  <a:gd name="T0" fmla="*/ 118 w 296"/>
                  <a:gd name="T1" fmla="*/ 0 h 5"/>
                  <a:gd name="T2" fmla="*/ 0 w 296"/>
                  <a:gd name="T3" fmla="*/ 2 h 5"/>
                  <a:gd name="T4" fmla="*/ 0 60000 65536"/>
                  <a:gd name="T5" fmla="*/ 0 60000 65536"/>
                  <a:gd name="T6" fmla="*/ 0 w 296"/>
                  <a:gd name="T7" fmla="*/ 0 h 5"/>
                  <a:gd name="T8" fmla="*/ 296 w 296"/>
                  <a:gd name="T9" fmla="*/ 5 h 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6" h="5">
                    <a:moveTo>
                      <a:pt x="296" y="0"/>
                    </a:moveTo>
                    <a:lnTo>
                      <a:pt x="0" y="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328" name="Text Box 268">
                <a:extLst>
                  <a:ext uri="{FF2B5EF4-FFF2-40B4-BE49-F238E27FC236}">
                    <a16:creationId xmlns:a16="http://schemas.microsoft.com/office/drawing/2014/main" id="{BDB1797A-2DAD-4506-8D94-28F55FCDFA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flipH="1">
                <a:off x="5248" y="1548"/>
                <a:ext cx="120" cy="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…</a:t>
                </a:r>
              </a:p>
            </p:txBody>
          </p:sp>
          <p:sp>
            <p:nvSpPr>
              <p:cNvPr id="12329" name="Freeform 269">
                <a:extLst>
                  <a:ext uri="{FF2B5EF4-FFF2-40B4-BE49-F238E27FC236}">
                    <a16:creationId xmlns:a16="http://schemas.microsoft.com/office/drawing/2014/main" id="{C0C8E43C-E493-40DD-A5EE-1E097CBBC0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16" y="1634"/>
                <a:ext cx="121" cy="0"/>
              </a:xfrm>
              <a:custGeom>
                <a:avLst/>
                <a:gdLst>
                  <a:gd name="T0" fmla="*/ 121 w 303"/>
                  <a:gd name="T1" fmla="*/ 0 h 1"/>
                  <a:gd name="T2" fmla="*/ 0 w 303"/>
                  <a:gd name="T3" fmla="*/ 0 h 1"/>
                  <a:gd name="T4" fmla="*/ 0 60000 65536"/>
                  <a:gd name="T5" fmla="*/ 0 60000 65536"/>
                  <a:gd name="T6" fmla="*/ 0 w 303"/>
                  <a:gd name="T7" fmla="*/ 0 h 1"/>
                  <a:gd name="T8" fmla="*/ 303 w 303"/>
                  <a:gd name="T9" fmla="*/ 0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3" h="1">
                    <a:moveTo>
                      <a:pt x="303" y="1"/>
                    </a:move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endParaRPr lang="th-T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2330" name="Text Box 270">
                <a:extLst>
                  <a:ext uri="{FF2B5EF4-FFF2-40B4-BE49-F238E27FC236}">
                    <a16:creationId xmlns:a16="http://schemas.microsoft.com/office/drawing/2014/main" id="{0E81C5EB-A0EA-47F0-BA26-48A26514AF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flipH="1">
                <a:off x="5268" y="1457"/>
                <a:ext cx="105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S0</a:t>
                </a:r>
              </a:p>
            </p:txBody>
          </p:sp>
          <p:sp>
            <p:nvSpPr>
              <p:cNvPr id="12331" name="Text Box 271">
                <a:extLst>
                  <a:ext uri="{FF2B5EF4-FFF2-40B4-BE49-F238E27FC236}">
                    <a16:creationId xmlns:a16="http://schemas.microsoft.com/office/drawing/2014/main" id="{D1E8675C-A7DB-4CDB-82BF-3EAAB617C3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flipH="1">
                <a:off x="5108" y="1648"/>
                <a:ext cx="255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S(log m)</a:t>
                </a:r>
              </a:p>
            </p:txBody>
          </p:sp>
          <p:sp>
            <p:nvSpPr>
              <p:cNvPr id="12332" name="Text Box 272">
                <a:extLst>
                  <a:ext uri="{FF2B5EF4-FFF2-40B4-BE49-F238E27FC236}">
                    <a16:creationId xmlns:a16="http://schemas.microsoft.com/office/drawing/2014/main" id="{3A611A3A-5355-4E56-9B52-868EB9730E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01" y="1674"/>
                <a:ext cx="81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n</a:t>
                </a:r>
              </a:p>
            </p:txBody>
          </p:sp>
          <p:sp>
            <p:nvSpPr>
              <p:cNvPr id="12333" name="Text Box 273">
                <a:extLst>
                  <a:ext uri="{FF2B5EF4-FFF2-40B4-BE49-F238E27FC236}">
                    <a16:creationId xmlns:a16="http://schemas.microsoft.com/office/drawing/2014/main" id="{342BBAA3-C9D5-420E-A2C6-6B31FF1B3D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1" y="1866"/>
                <a:ext cx="142" cy="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900">
                    <a:solidFill>
                      <a:srgbClr val="000000"/>
                    </a:solidFill>
                  </a:rPr>
                  <a:t>O</a:t>
                </a:r>
              </a:p>
            </p:txBody>
          </p:sp>
          <p:grpSp>
            <p:nvGrpSpPr>
              <p:cNvPr id="12334" name="Group 274">
                <a:extLst>
                  <a:ext uri="{FF2B5EF4-FFF2-40B4-BE49-F238E27FC236}">
                    <a16:creationId xmlns:a16="http://schemas.microsoft.com/office/drawing/2014/main" id="{59D910A3-5D1A-4FF0-AE33-4BE41709CA1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05" y="1165"/>
                <a:ext cx="72" cy="211"/>
                <a:chOff x="1848" y="2546"/>
                <a:chExt cx="180" cy="528"/>
              </a:xfrm>
            </p:grpSpPr>
            <p:sp>
              <p:nvSpPr>
                <p:cNvPr id="12341" name="Line 275">
                  <a:extLst>
                    <a:ext uri="{FF2B5EF4-FFF2-40B4-BE49-F238E27FC236}">
                      <a16:creationId xmlns:a16="http://schemas.microsoft.com/office/drawing/2014/main" id="{D5E43C0B-8F08-44C0-BFF6-8CD23148C7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342" name="Freeform 276">
                  <a:extLst>
                    <a:ext uri="{FF2B5EF4-FFF2-40B4-BE49-F238E27FC236}">
                      <a16:creationId xmlns:a16="http://schemas.microsoft.com/office/drawing/2014/main" id="{82145F8C-E0EA-4B44-9C0E-4C85407A2C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2335" name="Group 277">
                <a:extLst>
                  <a:ext uri="{FF2B5EF4-FFF2-40B4-BE49-F238E27FC236}">
                    <a16:creationId xmlns:a16="http://schemas.microsoft.com/office/drawing/2014/main" id="{A4AC3077-C83C-4E45-A390-B6ED7BA14E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89" y="1165"/>
                <a:ext cx="72" cy="211"/>
                <a:chOff x="1848" y="2546"/>
                <a:chExt cx="180" cy="528"/>
              </a:xfrm>
            </p:grpSpPr>
            <p:sp>
              <p:nvSpPr>
                <p:cNvPr id="12339" name="Line 278">
                  <a:extLst>
                    <a:ext uri="{FF2B5EF4-FFF2-40B4-BE49-F238E27FC236}">
                      <a16:creationId xmlns:a16="http://schemas.microsoft.com/office/drawing/2014/main" id="{EF521308-2ECC-41F3-96F2-E56B7BB39B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340" name="Freeform 279">
                  <a:extLst>
                    <a:ext uri="{FF2B5EF4-FFF2-40B4-BE49-F238E27FC236}">
                      <a16:creationId xmlns:a16="http://schemas.microsoft.com/office/drawing/2014/main" id="{3249A0C3-F6F2-4D17-BE49-E81D173F16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2336" name="Group 280">
                <a:extLst>
                  <a:ext uri="{FF2B5EF4-FFF2-40B4-BE49-F238E27FC236}">
                    <a16:creationId xmlns:a16="http://schemas.microsoft.com/office/drawing/2014/main" id="{781523A4-D891-4AB2-9561-7428191713D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89" y="1655"/>
                <a:ext cx="72" cy="211"/>
                <a:chOff x="1848" y="2546"/>
                <a:chExt cx="180" cy="528"/>
              </a:xfrm>
            </p:grpSpPr>
            <p:sp>
              <p:nvSpPr>
                <p:cNvPr id="12337" name="Line 281">
                  <a:extLst>
                    <a:ext uri="{FF2B5EF4-FFF2-40B4-BE49-F238E27FC236}">
                      <a16:creationId xmlns:a16="http://schemas.microsoft.com/office/drawing/2014/main" id="{D502150F-D83A-4FC7-A670-83386C0821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43" y="2546"/>
                  <a:ext cx="0" cy="52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 type="triangle" w="sm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400">
                    <a:solidFill>
                      <a:srgbClr val="000000"/>
                    </a:solidFill>
                    <a:latin typeface="Times New Roman" panose="02020603050405020304" pitchFamily="18" charset="0"/>
                    <a:cs typeface="Angsana New" panose="02020603050405020304" pitchFamily="18" charset="-34"/>
                  </a:endParaRPr>
                </a:p>
              </p:txBody>
            </p:sp>
            <p:sp>
              <p:nvSpPr>
                <p:cNvPr id="12338" name="Freeform 282">
                  <a:extLst>
                    <a:ext uri="{FF2B5EF4-FFF2-40B4-BE49-F238E27FC236}">
                      <a16:creationId xmlns:a16="http://schemas.microsoft.com/office/drawing/2014/main" id="{4C788980-0A4A-4130-9B7B-2336DBC190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2688"/>
                  <a:ext cx="180" cy="84"/>
                </a:xfrm>
                <a:custGeom>
                  <a:avLst/>
                  <a:gdLst>
                    <a:gd name="T0" fmla="*/ 0 w 180"/>
                    <a:gd name="T1" fmla="*/ 0 h 84"/>
                    <a:gd name="T2" fmla="*/ 180 w 180"/>
                    <a:gd name="T3" fmla="*/ 84 h 84"/>
                    <a:gd name="T4" fmla="*/ 0 60000 65536"/>
                    <a:gd name="T5" fmla="*/ 0 60000 65536"/>
                    <a:gd name="T6" fmla="*/ 0 w 180"/>
                    <a:gd name="T7" fmla="*/ 0 h 84"/>
                    <a:gd name="T8" fmla="*/ 180 w 180"/>
                    <a:gd name="T9" fmla="*/ 84 h 8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80" h="84">
                      <a:moveTo>
                        <a:pt x="0" y="0"/>
                      </a:moveTo>
                      <a:lnTo>
                        <a:pt x="180" y="84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1pPr>
                  <a:lvl2pPr marL="742950" indent="-28575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2pPr>
                  <a:lvl3pPr marL="11430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3pPr>
                  <a:lvl4pPr marL="16002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4pPr>
                  <a:lvl5pPr marL="2057400" indent="-228600" eaLnBrk="0" hangingPunct="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Angsana New" panose="02020603050405020304" pitchFamily="18" charset="-34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th-TH" alt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>
            <a:extLst>
              <a:ext uri="{FF2B5EF4-FFF2-40B4-BE49-F238E27FC236}">
                <a16:creationId xmlns:a16="http://schemas.microsoft.com/office/drawing/2014/main" id="{C147119F-EF3B-4441-8AD3-4F8F900571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92E0E866-3722-4976-AEC6-20F063EBA31C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08044547-C043-44D1-8ACE-5B50FDC15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Sequential components</a:t>
            </a:r>
          </a:p>
        </p:txBody>
      </p:sp>
      <p:sp>
        <p:nvSpPr>
          <p:cNvPr id="13316" name="Rectangle 7">
            <a:extLst>
              <a:ext uri="{FF2B5EF4-FFF2-40B4-BE49-F238E27FC236}">
                <a16:creationId xmlns:a16="http://schemas.microsoft.com/office/drawing/2014/main" id="{0271D4CF-5710-46B2-8432-94BC0B3CD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0" y="2652941"/>
            <a:ext cx="2889250" cy="215444"/>
          </a:xfrm>
          <a:prstGeom prst="rect">
            <a:avLst/>
          </a:prstGeom>
          <a:noFill/>
          <a:ln w="952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h-TH" altLang="en-US">
              <a:solidFill>
                <a:srgbClr val="000000"/>
              </a:solidFill>
            </a:endParaRPr>
          </a:p>
        </p:txBody>
      </p:sp>
      <p:sp>
        <p:nvSpPr>
          <p:cNvPr id="13317" name="Rectangle 8">
            <a:extLst>
              <a:ext uri="{FF2B5EF4-FFF2-40B4-BE49-F238E27FC236}">
                <a16:creationId xmlns:a16="http://schemas.microsoft.com/office/drawing/2014/main" id="{02D4BB2E-4FFE-4348-8621-E9920A954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0263" y="2652941"/>
            <a:ext cx="2889250" cy="215444"/>
          </a:xfrm>
          <a:prstGeom prst="rect">
            <a:avLst/>
          </a:prstGeom>
          <a:noFill/>
          <a:ln w="952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h-TH" altLang="en-US">
              <a:solidFill>
                <a:srgbClr val="000000"/>
              </a:solidFill>
            </a:endParaRPr>
          </a:p>
        </p:txBody>
      </p:sp>
      <p:sp>
        <p:nvSpPr>
          <p:cNvPr id="13318" name="Rectangle 9">
            <a:extLst>
              <a:ext uri="{FF2B5EF4-FFF2-40B4-BE49-F238E27FC236}">
                <a16:creationId xmlns:a16="http://schemas.microsoft.com/office/drawing/2014/main" id="{DB7D4C85-F497-4D90-82DE-3EECCD08F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4275" y="2652941"/>
            <a:ext cx="2889250" cy="215444"/>
          </a:xfrm>
          <a:prstGeom prst="rect">
            <a:avLst/>
          </a:prstGeom>
          <a:noFill/>
          <a:ln w="952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h-TH" altLang="en-US">
              <a:solidFill>
                <a:srgbClr val="000000"/>
              </a:solidFill>
            </a:endParaRP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78E9A2C5-6222-4FA7-AC38-B8B96AF7C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0" y="4480153"/>
            <a:ext cx="2889250" cy="215444"/>
          </a:xfrm>
          <a:prstGeom prst="rect">
            <a:avLst/>
          </a:prstGeom>
          <a:noFill/>
          <a:ln w="952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h-TH" altLang="en-US">
              <a:solidFill>
                <a:srgbClr val="000000"/>
              </a:solidFill>
            </a:endParaRPr>
          </a:p>
        </p:txBody>
      </p:sp>
      <p:sp>
        <p:nvSpPr>
          <p:cNvPr id="13320" name="Rectangle 14">
            <a:extLst>
              <a:ext uri="{FF2B5EF4-FFF2-40B4-BE49-F238E27FC236}">
                <a16:creationId xmlns:a16="http://schemas.microsoft.com/office/drawing/2014/main" id="{8991F98C-E0F9-4890-8A73-5A1E26FEB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0263" y="4480153"/>
            <a:ext cx="2889250" cy="215444"/>
          </a:xfrm>
          <a:prstGeom prst="rect">
            <a:avLst/>
          </a:prstGeom>
          <a:noFill/>
          <a:ln w="952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h-TH" altLang="en-US">
              <a:solidFill>
                <a:srgbClr val="000000"/>
              </a:solidFill>
            </a:endParaRPr>
          </a:p>
        </p:txBody>
      </p:sp>
      <p:sp>
        <p:nvSpPr>
          <p:cNvPr id="13321" name="Rectangle 15">
            <a:extLst>
              <a:ext uri="{FF2B5EF4-FFF2-40B4-BE49-F238E27FC236}">
                <a16:creationId xmlns:a16="http://schemas.microsoft.com/office/drawing/2014/main" id="{C86EC993-7519-47BF-864E-74A98E951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4275" y="4480153"/>
            <a:ext cx="2889250" cy="215444"/>
          </a:xfrm>
          <a:prstGeom prst="rect">
            <a:avLst/>
          </a:prstGeom>
          <a:noFill/>
          <a:ln w="9525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th-TH" altLang="en-US">
              <a:solidFill>
                <a:srgbClr val="000000"/>
              </a:solidFill>
            </a:endParaRPr>
          </a:p>
        </p:txBody>
      </p:sp>
      <p:sp>
        <p:nvSpPr>
          <p:cNvPr id="13322" name="Text Box 17">
            <a:extLst>
              <a:ext uri="{FF2B5EF4-FFF2-40B4-BE49-F238E27FC236}">
                <a16:creationId xmlns:a16="http://schemas.microsoft.com/office/drawing/2014/main" id="{90A0885B-C13A-495C-8C32-2EECA2E31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101" y="3749676"/>
            <a:ext cx="2722563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Q =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   0 if clear=1,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   I if load=1 and clock=1,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   Q(previous) otherwise.</a:t>
            </a:r>
          </a:p>
        </p:txBody>
      </p:sp>
      <p:sp>
        <p:nvSpPr>
          <p:cNvPr id="13323" name="Text Box 18">
            <a:extLst>
              <a:ext uri="{FF2B5EF4-FFF2-40B4-BE49-F238E27FC236}">
                <a16:creationId xmlns:a16="http://schemas.microsoft.com/office/drawing/2014/main" id="{4FC43F5F-2D53-40A9-895F-25B72D82A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3014" y="3756025"/>
            <a:ext cx="2662237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Q =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   0 if clear=1,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   Q(prev)+1 if count=1 and clock=1.</a:t>
            </a:r>
          </a:p>
        </p:txBody>
      </p:sp>
      <p:grpSp>
        <p:nvGrpSpPr>
          <p:cNvPr id="13324" name="Group 19">
            <a:extLst>
              <a:ext uri="{FF2B5EF4-FFF2-40B4-BE49-F238E27FC236}">
                <a16:creationId xmlns:a16="http://schemas.microsoft.com/office/drawing/2014/main" id="{2F6AE892-E798-4B72-B59C-A96B9F98F71B}"/>
              </a:ext>
            </a:extLst>
          </p:cNvPr>
          <p:cNvGrpSpPr>
            <a:grpSpLocks/>
          </p:cNvGrpSpPr>
          <p:nvPr/>
        </p:nvGrpSpPr>
        <p:grpSpPr bwMode="auto">
          <a:xfrm>
            <a:off x="2082801" y="1939925"/>
            <a:ext cx="1717675" cy="1563688"/>
            <a:chOff x="2098" y="1910"/>
            <a:chExt cx="1701" cy="1968"/>
          </a:xfrm>
        </p:grpSpPr>
        <p:sp>
          <p:nvSpPr>
            <p:cNvPr id="13349" name="Text Box 20">
              <a:extLst>
                <a:ext uri="{FF2B5EF4-FFF2-40B4-BE49-F238E27FC236}">
                  <a16:creationId xmlns:a16="http://schemas.microsoft.com/office/drawing/2014/main" id="{1422EB1E-13B6-49F8-ADFC-49940FCE5C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8" y="3062"/>
              <a:ext cx="35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clear</a:t>
              </a:r>
            </a:p>
          </p:txBody>
        </p:sp>
        <p:sp>
          <p:nvSpPr>
            <p:cNvPr id="13350" name="Text Box 21">
              <a:extLst>
                <a:ext uri="{FF2B5EF4-FFF2-40B4-BE49-F238E27FC236}">
                  <a16:creationId xmlns:a16="http://schemas.microsoft.com/office/drawing/2014/main" id="{7AB1FCFF-7C0B-4853-95A1-816A7563B4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7" y="2654"/>
              <a:ext cx="1152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n-bit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Register </a:t>
              </a:r>
            </a:p>
          </p:txBody>
        </p:sp>
        <p:sp>
          <p:nvSpPr>
            <p:cNvPr id="13351" name="Line 22">
              <a:extLst>
                <a:ext uri="{FF2B5EF4-FFF2-40B4-BE49-F238E27FC236}">
                  <a16:creationId xmlns:a16="http://schemas.microsoft.com/office/drawing/2014/main" id="{F56B4443-8A74-4014-907D-F4F4E107E8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2126"/>
              <a:ext cx="0" cy="52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52" name="Line 23">
              <a:extLst>
                <a:ext uri="{FF2B5EF4-FFF2-40B4-BE49-F238E27FC236}">
                  <a16:creationId xmlns:a16="http://schemas.microsoft.com/office/drawing/2014/main" id="{A6E7460E-C05B-41FC-BDD8-7B43C0AB52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3" y="2294"/>
              <a:ext cx="303" cy="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53" name="Text Box 24">
              <a:extLst>
                <a:ext uri="{FF2B5EF4-FFF2-40B4-BE49-F238E27FC236}">
                  <a16:creationId xmlns:a16="http://schemas.microsoft.com/office/drawing/2014/main" id="{723CAC21-5210-4828-87C2-4BF6CCC0FC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" y="2198"/>
              <a:ext cx="13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n</a:t>
              </a:r>
            </a:p>
          </p:txBody>
        </p:sp>
        <p:sp>
          <p:nvSpPr>
            <p:cNvPr id="13354" name="Line 25">
              <a:extLst>
                <a:ext uri="{FF2B5EF4-FFF2-40B4-BE49-F238E27FC236}">
                  <a16:creationId xmlns:a16="http://schemas.microsoft.com/office/drawing/2014/main" id="{8D1CDB34-D820-4AE3-80D6-3FE4BE4C4D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38" y="3278"/>
              <a:ext cx="303" cy="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55" name="Line 26">
              <a:extLst>
                <a:ext uri="{FF2B5EF4-FFF2-40B4-BE49-F238E27FC236}">
                  <a16:creationId xmlns:a16="http://schemas.microsoft.com/office/drawing/2014/main" id="{FDC3D22A-EEA7-40E9-8D63-86910DA2D6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3134"/>
              <a:ext cx="0" cy="52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56" name="Text Box 27">
              <a:extLst>
                <a:ext uri="{FF2B5EF4-FFF2-40B4-BE49-F238E27FC236}">
                  <a16:creationId xmlns:a16="http://schemas.microsoft.com/office/drawing/2014/main" id="{DE41EA1A-F92D-4B36-8C56-1258D99782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" y="3182"/>
              <a:ext cx="13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n</a:t>
              </a:r>
            </a:p>
          </p:txBody>
        </p:sp>
        <p:sp>
          <p:nvSpPr>
            <p:cNvPr id="13357" name="Line 28">
              <a:extLst>
                <a:ext uri="{FF2B5EF4-FFF2-40B4-BE49-F238E27FC236}">
                  <a16:creationId xmlns:a16="http://schemas.microsoft.com/office/drawing/2014/main" id="{CCB76F15-3147-461C-AF46-0474222BA64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2384" y="2510"/>
              <a:ext cx="0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58" name="Line 29">
              <a:extLst>
                <a:ext uri="{FF2B5EF4-FFF2-40B4-BE49-F238E27FC236}">
                  <a16:creationId xmlns:a16="http://schemas.microsoft.com/office/drawing/2014/main" id="{202EDDC9-DDF4-4086-8EB1-1F86BE20D81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2377" y="2805"/>
              <a:ext cx="0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59" name="Text Box 30">
              <a:extLst>
                <a:ext uri="{FF2B5EF4-FFF2-40B4-BE49-F238E27FC236}">
                  <a16:creationId xmlns:a16="http://schemas.microsoft.com/office/drawing/2014/main" id="{2C2231AD-D22F-46F9-BFA8-599E29B07E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0" y="2558"/>
              <a:ext cx="35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load</a:t>
              </a:r>
            </a:p>
          </p:txBody>
        </p:sp>
        <p:grpSp>
          <p:nvGrpSpPr>
            <p:cNvPr id="13360" name="Group 31">
              <a:extLst>
                <a:ext uri="{FF2B5EF4-FFF2-40B4-BE49-F238E27FC236}">
                  <a16:creationId xmlns:a16="http://schemas.microsoft.com/office/drawing/2014/main" id="{9345BCB0-B5B8-445E-873E-58F4FD70B6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7" y="2846"/>
              <a:ext cx="116" cy="144"/>
              <a:chOff x="3010" y="6240"/>
              <a:chExt cx="116" cy="144"/>
            </a:xfrm>
          </p:grpSpPr>
          <p:sp>
            <p:nvSpPr>
              <p:cNvPr id="13364" name="Line 32">
                <a:extLst>
                  <a:ext uri="{FF2B5EF4-FFF2-40B4-BE49-F238E27FC236}">
                    <a16:creationId xmlns:a16="http://schemas.microsoft.com/office/drawing/2014/main" id="{25E9A15F-14B0-467F-B41B-6F9E0FBFBD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10" y="6240"/>
                <a:ext cx="116" cy="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3365" name="Line 33">
                <a:extLst>
                  <a:ext uri="{FF2B5EF4-FFF2-40B4-BE49-F238E27FC236}">
                    <a16:creationId xmlns:a16="http://schemas.microsoft.com/office/drawing/2014/main" id="{47FD0D4D-C019-4C50-A5D3-A6BDA5F168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11" y="6312"/>
                <a:ext cx="115" cy="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</p:grpSp>
        <p:sp>
          <p:nvSpPr>
            <p:cNvPr id="13361" name="Text Box 34">
              <a:extLst>
                <a:ext uri="{FF2B5EF4-FFF2-40B4-BE49-F238E27FC236}">
                  <a16:creationId xmlns:a16="http://schemas.microsoft.com/office/drawing/2014/main" id="{D1F9E625-07D9-4645-B31D-E98A7E642C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6" y="1910"/>
              <a:ext cx="35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13362" name="Text Box 35">
              <a:extLst>
                <a:ext uri="{FF2B5EF4-FFF2-40B4-BE49-F238E27FC236}">
                  <a16:creationId xmlns:a16="http://schemas.microsoft.com/office/drawing/2014/main" id="{0D2BC490-459E-44DD-B3EE-CDC58617F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6" y="3662"/>
              <a:ext cx="35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Q</a:t>
              </a:r>
            </a:p>
          </p:txBody>
        </p:sp>
        <p:sp>
          <p:nvSpPr>
            <p:cNvPr id="13363" name="Line 36">
              <a:extLst>
                <a:ext uri="{FF2B5EF4-FFF2-40B4-BE49-F238E27FC236}">
                  <a16:creationId xmlns:a16="http://schemas.microsoft.com/office/drawing/2014/main" id="{90DE031F-E404-4453-964D-E04E659684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20" y="2918"/>
              <a:ext cx="5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</p:grpSp>
      <p:grpSp>
        <p:nvGrpSpPr>
          <p:cNvPr id="13325" name="Group 37">
            <a:extLst>
              <a:ext uri="{FF2B5EF4-FFF2-40B4-BE49-F238E27FC236}">
                <a16:creationId xmlns:a16="http://schemas.microsoft.com/office/drawing/2014/main" id="{BA87CD36-DC04-4A5A-B38B-755DC64C294D}"/>
              </a:ext>
            </a:extLst>
          </p:cNvPr>
          <p:cNvGrpSpPr>
            <a:grpSpLocks/>
          </p:cNvGrpSpPr>
          <p:nvPr/>
        </p:nvGrpSpPr>
        <p:grpSpPr bwMode="auto">
          <a:xfrm>
            <a:off x="4954588" y="2459039"/>
            <a:ext cx="2190750" cy="561975"/>
            <a:chOff x="4309" y="2558"/>
            <a:chExt cx="2204" cy="720"/>
          </a:xfrm>
        </p:grpSpPr>
        <p:sp>
          <p:nvSpPr>
            <p:cNvPr id="13339" name="Line 38">
              <a:extLst>
                <a:ext uri="{FF2B5EF4-FFF2-40B4-BE49-F238E27FC236}">
                  <a16:creationId xmlns:a16="http://schemas.microsoft.com/office/drawing/2014/main" id="{1E793CFC-FDB6-4B20-9BFB-47D708DF7D9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4573" y="2510"/>
              <a:ext cx="0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40" name="Text Box 39">
              <a:extLst>
                <a:ext uri="{FF2B5EF4-FFF2-40B4-BE49-F238E27FC236}">
                  <a16:creationId xmlns:a16="http://schemas.microsoft.com/office/drawing/2014/main" id="{CAF6DB29-8532-43BF-8EB1-ADE575C0B4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9" y="2558"/>
              <a:ext cx="35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shift</a:t>
              </a:r>
            </a:p>
          </p:txBody>
        </p:sp>
        <p:sp>
          <p:nvSpPr>
            <p:cNvPr id="13341" name="Line 40">
              <a:extLst>
                <a:ext uri="{FF2B5EF4-FFF2-40B4-BE49-F238E27FC236}">
                  <a16:creationId xmlns:a16="http://schemas.microsoft.com/office/drawing/2014/main" id="{5414A3B9-7DC8-4633-99D9-D2699FD0DF6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4573" y="2798"/>
              <a:ext cx="0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42" name="Text Box 41">
              <a:extLst>
                <a:ext uri="{FF2B5EF4-FFF2-40B4-BE49-F238E27FC236}">
                  <a16:creationId xmlns:a16="http://schemas.microsoft.com/office/drawing/2014/main" id="{6D9F3DC6-BA6F-4C2E-8243-2E848F2FEE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9" y="3062"/>
              <a:ext cx="35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13343" name="Line 42">
              <a:extLst>
                <a:ext uri="{FF2B5EF4-FFF2-40B4-BE49-F238E27FC236}">
                  <a16:creationId xmlns:a16="http://schemas.microsoft.com/office/drawing/2014/main" id="{3AC7A915-A5AD-43D0-AE91-5D4B6ED61EF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6249" y="2798"/>
              <a:ext cx="0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44" name="Text Box 43">
              <a:extLst>
                <a:ext uri="{FF2B5EF4-FFF2-40B4-BE49-F238E27FC236}">
                  <a16:creationId xmlns:a16="http://schemas.microsoft.com/office/drawing/2014/main" id="{7E9D6C01-6ADA-4BA1-9D1A-065E4236B8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4" y="3062"/>
              <a:ext cx="35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Q</a:t>
              </a:r>
            </a:p>
          </p:txBody>
        </p:sp>
        <p:sp>
          <p:nvSpPr>
            <p:cNvPr id="13345" name="Text Box 44">
              <a:extLst>
                <a:ext uri="{FF2B5EF4-FFF2-40B4-BE49-F238E27FC236}">
                  <a16:creationId xmlns:a16="http://schemas.microsoft.com/office/drawing/2014/main" id="{6EE6B9D7-E5A2-447D-85C1-A277E7647D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7" y="2654"/>
              <a:ext cx="1152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n-bit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Shift register</a:t>
              </a:r>
            </a:p>
          </p:txBody>
        </p:sp>
        <p:sp>
          <p:nvSpPr>
            <p:cNvPr id="13346" name="Line 45">
              <a:extLst>
                <a:ext uri="{FF2B5EF4-FFF2-40B4-BE49-F238E27FC236}">
                  <a16:creationId xmlns:a16="http://schemas.microsoft.com/office/drawing/2014/main" id="{5AD8C52E-5297-4C97-B2FD-F9F79B5E52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846"/>
              <a:ext cx="116" cy="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47" name="Line 46">
              <a:extLst>
                <a:ext uri="{FF2B5EF4-FFF2-40B4-BE49-F238E27FC236}">
                  <a16:creationId xmlns:a16="http://schemas.microsoft.com/office/drawing/2014/main" id="{C6FA2105-1B82-4C46-AE86-3A1660999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38" y="2918"/>
              <a:ext cx="115" cy="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48" name="Line 47">
              <a:extLst>
                <a:ext uri="{FF2B5EF4-FFF2-40B4-BE49-F238E27FC236}">
                  <a16:creationId xmlns:a16="http://schemas.microsoft.com/office/drawing/2014/main" id="{9B7B1D7C-9A28-41FE-B372-7B3F42D177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09" y="2918"/>
              <a:ext cx="5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</p:grpSp>
      <p:grpSp>
        <p:nvGrpSpPr>
          <p:cNvPr id="13326" name="Group 48">
            <a:extLst>
              <a:ext uri="{FF2B5EF4-FFF2-40B4-BE49-F238E27FC236}">
                <a16:creationId xmlns:a16="http://schemas.microsoft.com/office/drawing/2014/main" id="{9250C973-4E01-47A7-8D1A-17078FB858A6}"/>
              </a:ext>
            </a:extLst>
          </p:cNvPr>
          <p:cNvGrpSpPr>
            <a:grpSpLocks/>
          </p:cNvGrpSpPr>
          <p:nvPr/>
        </p:nvGrpSpPr>
        <p:grpSpPr bwMode="auto">
          <a:xfrm>
            <a:off x="8156576" y="2528888"/>
            <a:ext cx="1649413" cy="939800"/>
            <a:chOff x="6881" y="2654"/>
            <a:chExt cx="1684" cy="1224"/>
          </a:xfrm>
        </p:grpSpPr>
        <p:sp>
          <p:nvSpPr>
            <p:cNvPr id="13328" name="Text Box 49">
              <a:extLst>
                <a:ext uri="{FF2B5EF4-FFF2-40B4-BE49-F238E27FC236}">
                  <a16:creationId xmlns:a16="http://schemas.microsoft.com/office/drawing/2014/main" id="{C52CA8DD-A522-495F-9E77-1289DEA702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13" y="2654"/>
              <a:ext cx="1152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n-bit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Counter</a:t>
              </a:r>
            </a:p>
          </p:txBody>
        </p:sp>
        <p:sp>
          <p:nvSpPr>
            <p:cNvPr id="13329" name="Line 50">
              <a:extLst>
                <a:ext uri="{FF2B5EF4-FFF2-40B4-BE49-F238E27FC236}">
                  <a16:creationId xmlns:a16="http://schemas.microsoft.com/office/drawing/2014/main" id="{99B25865-707B-4BA4-8A9D-5F435441621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7149" y="2798"/>
              <a:ext cx="0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grpSp>
          <p:nvGrpSpPr>
            <p:cNvPr id="13330" name="Group 51">
              <a:extLst>
                <a:ext uri="{FF2B5EF4-FFF2-40B4-BE49-F238E27FC236}">
                  <a16:creationId xmlns:a16="http://schemas.microsoft.com/office/drawing/2014/main" id="{40B996A1-5F90-4C6A-8BE2-4BC4317515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13" y="2846"/>
              <a:ext cx="116" cy="144"/>
              <a:chOff x="3010" y="6240"/>
              <a:chExt cx="116" cy="144"/>
            </a:xfrm>
          </p:grpSpPr>
          <p:sp>
            <p:nvSpPr>
              <p:cNvPr id="13337" name="Line 52">
                <a:extLst>
                  <a:ext uri="{FF2B5EF4-FFF2-40B4-BE49-F238E27FC236}">
                    <a16:creationId xmlns:a16="http://schemas.microsoft.com/office/drawing/2014/main" id="{3403453D-E174-4614-A4AD-2774B4FC27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10" y="6240"/>
                <a:ext cx="116" cy="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  <p:sp>
            <p:nvSpPr>
              <p:cNvPr id="13338" name="Line 53">
                <a:extLst>
                  <a:ext uri="{FF2B5EF4-FFF2-40B4-BE49-F238E27FC236}">
                    <a16:creationId xmlns:a16="http://schemas.microsoft.com/office/drawing/2014/main" id="{0504372C-9A59-40D4-9A86-90A79CF6E8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11" y="6312"/>
                <a:ext cx="115" cy="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solidFill>
                    <a:srgbClr val="000000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endParaRPr>
              </a:p>
            </p:txBody>
          </p:sp>
        </p:grpSp>
        <p:sp>
          <p:nvSpPr>
            <p:cNvPr id="13331" name="Line 54">
              <a:extLst>
                <a:ext uri="{FF2B5EF4-FFF2-40B4-BE49-F238E27FC236}">
                  <a16:creationId xmlns:a16="http://schemas.microsoft.com/office/drawing/2014/main" id="{1C394D01-8E86-41B0-BA2C-870A8E5E1C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81" y="2918"/>
              <a:ext cx="5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32" name="Line 55">
              <a:extLst>
                <a:ext uri="{FF2B5EF4-FFF2-40B4-BE49-F238E27FC236}">
                  <a16:creationId xmlns:a16="http://schemas.microsoft.com/office/drawing/2014/main" id="{A230D9DF-FB0E-428C-95CB-A718BD85E45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7150" y="2510"/>
              <a:ext cx="0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33" name="Line 56">
              <a:extLst>
                <a:ext uri="{FF2B5EF4-FFF2-40B4-BE49-F238E27FC236}">
                  <a16:creationId xmlns:a16="http://schemas.microsoft.com/office/drawing/2014/main" id="{13F43307-5470-483F-B603-9AE2CED727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43" y="3278"/>
              <a:ext cx="303" cy="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34" name="Line 57">
              <a:extLst>
                <a:ext uri="{FF2B5EF4-FFF2-40B4-BE49-F238E27FC236}">
                  <a16:creationId xmlns:a16="http://schemas.microsoft.com/office/drawing/2014/main" id="{D38AFFF7-92FB-47C5-9BF1-3EF26EFE0E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72" y="3134"/>
              <a:ext cx="0" cy="52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>
                <a:solidFill>
                  <a:srgbClr val="000000"/>
                </a:solidFill>
                <a:latin typeface="Times New Roman" panose="02020603050405020304" pitchFamily="18" charset="0"/>
                <a:cs typeface="Angsana New" panose="02020603050405020304" pitchFamily="18" charset="-34"/>
              </a:endParaRPr>
            </a:p>
          </p:txBody>
        </p:sp>
        <p:sp>
          <p:nvSpPr>
            <p:cNvPr id="13335" name="Text Box 58">
              <a:extLst>
                <a:ext uri="{FF2B5EF4-FFF2-40B4-BE49-F238E27FC236}">
                  <a16:creationId xmlns:a16="http://schemas.microsoft.com/office/drawing/2014/main" id="{7E5782D0-3755-4687-8175-08ED1F14C1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58" y="3182"/>
              <a:ext cx="13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n</a:t>
              </a:r>
            </a:p>
          </p:txBody>
        </p:sp>
        <p:sp>
          <p:nvSpPr>
            <p:cNvPr id="13336" name="Text Box 59">
              <a:extLst>
                <a:ext uri="{FF2B5EF4-FFF2-40B4-BE49-F238E27FC236}">
                  <a16:creationId xmlns:a16="http://schemas.microsoft.com/office/drawing/2014/main" id="{2746309F-0BB6-4F3E-9F02-505C5459BE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91" y="3662"/>
              <a:ext cx="35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srgbClr val="000000"/>
                  </a:solidFill>
                </a:rPr>
                <a:t>Q</a:t>
              </a:r>
            </a:p>
          </p:txBody>
        </p:sp>
      </p:grpSp>
      <p:sp>
        <p:nvSpPr>
          <p:cNvPr id="13327" name="Text Box 60">
            <a:extLst>
              <a:ext uri="{FF2B5EF4-FFF2-40B4-BE49-F238E27FC236}">
                <a16:creationId xmlns:a16="http://schemas.microsoft.com/office/drawing/2014/main" id="{91D9C330-D9E0-44CD-B6FD-95AE9B57F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1" y="3724276"/>
            <a:ext cx="2722563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Q = lsb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   - Content shifted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</a:rPr>
              <a:t>   - I stored in msb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3">
            <a:extLst>
              <a:ext uri="{FF2B5EF4-FFF2-40B4-BE49-F238E27FC236}">
                <a16:creationId xmlns:a16="http://schemas.microsoft.com/office/drawing/2014/main" id="{96F2D394-A12A-4ADF-AB27-486F9AB24E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fontAlgn="base">
              <a:spcAft>
                <a:spcPct val="0"/>
              </a:spcAft>
            </a:pPr>
            <a:fld id="{7EE93C1C-7B28-4A49-8F20-4227653A257A}" type="slidenum">
              <a:rPr lang="en-US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CF9FE3A0-FF08-4533-805E-FD2A1559E5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1338" y="215900"/>
          <a:ext cx="8636000" cy="647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Slide" r:id="rId3" imgW="4571966" imgH="3428873" progId="PowerPoint.Slide.8">
                  <p:embed/>
                </p:oleObj>
              </mc:Choice>
              <mc:Fallback>
                <p:oleObj name="Slide" r:id="rId3" imgW="4571966" imgH="3428873" progId="PowerPoint.Slide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CF9FE3A0-FF08-4533-805E-FD2A1559E5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8" y="215900"/>
                        <a:ext cx="8636000" cy="647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sq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mporary">
  <a:themeElements>
    <a:clrScheme name="Contemporary 2">
      <a:dk1>
        <a:srgbClr val="000000"/>
      </a:dk1>
      <a:lt1>
        <a:srgbClr val="FFFFFF"/>
      </a:lt1>
      <a:dk2>
        <a:srgbClr val="000000"/>
      </a:dk2>
      <a:lt2>
        <a:srgbClr val="868686"/>
      </a:lt2>
      <a:accent1>
        <a:srgbClr val="3366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ADB8FF"/>
      </a:accent5>
      <a:accent6>
        <a:srgbClr val="008A00"/>
      </a:accent6>
      <a:hlink>
        <a:srgbClr val="FF0033"/>
      </a:hlink>
      <a:folHlink>
        <a:srgbClr val="CCCCCC"/>
      </a:folHlink>
    </a:clrScheme>
    <a:fontScheme name="Contemporar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emporary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1251</Words>
  <Application>Microsoft Office PowerPoint</Application>
  <PresentationFormat>Widescreen</PresentationFormat>
  <Paragraphs>598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Angsana New</vt:lpstr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Contemporary</vt:lpstr>
      <vt:lpstr>Slide</vt:lpstr>
      <vt:lpstr>PowerPoint Presentation</vt:lpstr>
      <vt:lpstr>Microprocessors</vt:lpstr>
      <vt:lpstr>CMOS transistor on silicon</vt:lpstr>
      <vt:lpstr>CMOS transistor implementations</vt:lpstr>
      <vt:lpstr>Basic logic gates</vt:lpstr>
      <vt:lpstr>Combinational logic design</vt:lpstr>
      <vt:lpstr>Combinational components</vt:lpstr>
      <vt:lpstr>Sequential components</vt:lpstr>
      <vt:lpstr>PowerPoint Presentation</vt:lpstr>
      <vt:lpstr>Gated R-S Latch (clocked S-R flip-flop)</vt:lpstr>
      <vt:lpstr>J-K Flip-flop</vt:lpstr>
      <vt:lpstr>PowerPoint Presentation</vt:lpstr>
      <vt:lpstr>PowerPoint Presentation</vt:lpstr>
      <vt:lpstr>Sequential logic design</vt:lpstr>
      <vt:lpstr>Sequential logic design (cont.)</vt:lpstr>
      <vt:lpstr>Basic Architecture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Prabhas Chongstitvatana</dc:creator>
  <cp:lastModifiedBy>Prabhas Chongstitvatana</cp:lastModifiedBy>
  <cp:revision>1</cp:revision>
  <dcterms:created xsi:type="dcterms:W3CDTF">2024-09-02T03:37:12Z</dcterms:created>
  <dcterms:modified xsi:type="dcterms:W3CDTF">2024-09-02T03:37:54Z</dcterms:modified>
</cp:coreProperties>
</file>