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3" d="100"/>
          <a:sy n="93" d="100"/>
        </p:scale>
        <p:origin x="42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828DE-5693-4616-895D-FB4C10554333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58CB7A-49F9-4546-B10D-C603A0B22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4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049353E-0CAB-42DF-AC85-0779F90A4733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86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0995533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5578095-8512-4CDF-9555-2EA4E719C2CD}" type="slidenum">
              <a:rPr lang="en-GB" altLang="en-US"/>
              <a:pPr>
                <a:spcBef>
                  <a:spcPct val="0"/>
                </a:spcBef>
              </a:pPr>
              <a:t>12</a:t>
            </a:fld>
            <a:endParaRPr lang="en-GB" altLang="en-US"/>
          </a:p>
        </p:txBody>
      </p:sp>
      <p:sp>
        <p:nvSpPr>
          <p:cNvPr id="8806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765236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59AF65-8D0A-4562-9A9E-E0EDDBE676FA}" type="slidenum">
              <a:rPr lang="en-GB" altLang="en-US"/>
              <a:pPr>
                <a:spcBef>
                  <a:spcPct val="0"/>
                </a:spcBef>
              </a:pPr>
              <a:t>13</a:t>
            </a:fld>
            <a:endParaRPr lang="en-GB" altLang="en-US"/>
          </a:p>
        </p:txBody>
      </p:sp>
      <p:sp>
        <p:nvSpPr>
          <p:cNvPr id="9011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590282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C0B119E-83F2-4061-9291-11022419337E}" type="slidenum">
              <a:rPr lang="en-GB" altLang="en-US"/>
              <a:pPr>
                <a:spcBef>
                  <a:spcPct val="0"/>
                </a:spcBef>
              </a:pPr>
              <a:t>14</a:t>
            </a:fld>
            <a:endParaRPr lang="en-GB" altLang="en-US"/>
          </a:p>
        </p:txBody>
      </p:sp>
      <p:sp>
        <p:nvSpPr>
          <p:cNvPr id="9216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216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970416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AC34C76-2956-431A-8DE6-3E01A2C6D71D}" type="slidenum">
              <a:rPr lang="en-GB" altLang="en-US"/>
              <a:pPr>
                <a:spcBef>
                  <a:spcPct val="0"/>
                </a:spcBef>
              </a:pPr>
              <a:t>15</a:t>
            </a:fld>
            <a:endParaRPr lang="en-GB" altLang="en-US"/>
          </a:p>
        </p:txBody>
      </p:sp>
      <p:sp>
        <p:nvSpPr>
          <p:cNvPr id="9421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21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834618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678BBB4-5CE8-4AC5-98A7-075FB888D0C5}" type="slidenum">
              <a:rPr lang="en-GB" altLang="en-US"/>
              <a:pPr>
                <a:spcBef>
                  <a:spcPct val="0"/>
                </a:spcBef>
              </a:pPr>
              <a:t>16</a:t>
            </a:fld>
            <a:endParaRPr lang="en-GB" altLang="en-US"/>
          </a:p>
        </p:txBody>
      </p:sp>
      <p:sp>
        <p:nvSpPr>
          <p:cNvPr id="962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62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6259403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9500C27-AC09-4C1E-A4C5-90A870C8DF67}" type="slidenum">
              <a:rPr lang="en-GB" altLang="en-US"/>
              <a:pPr>
                <a:spcBef>
                  <a:spcPct val="0"/>
                </a:spcBef>
              </a:pPr>
              <a:t>17</a:t>
            </a:fld>
            <a:endParaRPr lang="en-GB" altLang="en-US"/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83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1283257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76D6EBB-8190-4BB2-8648-828C22DC28A5}" type="slidenum">
              <a:rPr lang="en-GB" altLang="en-US"/>
              <a:pPr>
                <a:spcBef>
                  <a:spcPct val="0"/>
                </a:spcBef>
              </a:pPr>
              <a:t>18</a:t>
            </a:fld>
            <a:endParaRPr lang="en-GB" altLang="en-US"/>
          </a:p>
        </p:txBody>
      </p:sp>
      <p:sp>
        <p:nvSpPr>
          <p:cNvPr id="1003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03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0064217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F861E3A-8293-45AC-BD96-291E83A7F33F}" type="slidenum">
              <a:rPr lang="en-GB" altLang="en-US"/>
              <a:pPr>
                <a:spcBef>
                  <a:spcPct val="0"/>
                </a:spcBef>
              </a:pPr>
              <a:t>19</a:t>
            </a:fld>
            <a:endParaRPr lang="en-GB" altLang="en-US"/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6577798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7736C51-0670-4E3E-8134-B59F6546A0A7}" type="slidenum">
              <a:rPr lang="en-GB" altLang="en-US"/>
              <a:pPr>
                <a:spcBef>
                  <a:spcPct val="0"/>
                </a:spcBef>
              </a:pPr>
              <a:t>20</a:t>
            </a:fld>
            <a:endParaRPr lang="en-GB" altLang="en-US"/>
          </a:p>
        </p:txBody>
      </p:sp>
      <p:sp>
        <p:nvSpPr>
          <p:cNvPr id="10445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445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4380022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DC87092-3591-43D3-8407-57C3437B9EB6}" type="slidenum">
              <a:rPr lang="en-GB" altLang="en-US"/>
              <a:pPr>
                <a:spcBef>
                  <a:spcPct val="0"/>
                </a:spcBef>
              </a:pPr>
              <a:t>21</a:t>
            </a:fld>
            <a:endParaRPr lang="en-GB" altLang="en-US"/>
          </a:p>
        </p:txBody>
      </p:sp>
      <p:sp>
        <p:nvSpPr>
          <p:cNvPr id="1064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65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4020934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CECB9C4-043F-4FE3-B90A-776EF5E431BF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6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1082248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AF03C21-554E-4013-97F4-952F93681F2E}" type="slidenum">
              <a:rPr lang="en-GB" altLang="en-US"/>
              <a:pPr>
                <a:spcBef>
                  <a:spcPct val="0"/>
                </a:spcBef>
              </a:pPr>
              <a:t>22</a:t>
            </a:fld>
            <a:endParaRPr lang="en-GB" altLang="en-US"/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85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42667552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C52F247-6F79-4F9D-8235-3BB8906E1DE1}" type="slidenum">
              <a:rPr lang="en-GB" altLang="en-US"/>
              <a:pPr>
                <a:spcBef>
                  <a:spcPct val="0"/>
                </a:spcBef>
              </a:pPr>
              <a:t>23</a:t>
            </a:fld>
            <a:endParaRPr lang="en-GB" altLang="en-US"/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1980039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08D53B5-1183-4ABF-8201-76E15EE6E286}" type="slidenum">
              <a:rPr lang="en-GB" altLang="en-US"/>
              <a:pPr>
                <a:spcBef>
                  <a:spcPct val="0"/>
                </a:spcBef>
              </a:pPr>
              <a:t>24</a:t>
            </a:fld>
            <a:endParaRPr lang="en-GB" altLang="en-US"/>
          </a:p>
        </p:txBody>
      </p:sp>
      <p:sp>
        <p:nvSpPr>
          <p:cNvPr id="11264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4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9967516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7707EE8-D42C-40AE-BE10-7315C88F74DF}" type="slidenum">
              <a:rPr lang="en-GB" altLang="en-US"/>
              <a:pPr>
                <a:spcBef>
                  <a:spcPct val="0"/>
                </a:spcBef>
              </a:pPr>
              <a:t>25</a:t>
            </a:fld>
            <a:endParaRPr lang="en-GB" altLang="en-US"/>
          </a:p>
        </p:txBody>
      </p:sp>
      <p:sp>
        <p:nvSpPr>
          <p:cNvPr id="11469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469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0257189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17A0EE-06E8-44D4-B570-AF408DCFE3D9}" type="slidenum">
              <a:rPr lang="en-GB" altLang="en-US"/>
              <a:pPr>
                <a:spcBef>
                  <a:spcPct val="0"/>
                </a:spcBef>
              </a:pPr>
              <a:t>26</a:t>
            </a:fld>
            <a:endParaRPr lang="en-GB" altLang="en-US"/>
          </a:p>
        </p:txBody>
      </p:sp>
      <p:sp>
        <p:nvSpPr>
          <p:cNvPr id="11673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674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3246701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6BE20DB-0B42-4E62-AA1A-70374A976A14}" type="slidenum">
              <a:rPr lang="en-GB" altLang="en-US"/>
              <a:pPr>
                <a:spcBef>
                  <a:spcPct val="0"/>
                </a:spcBef>
              </a:pPr>
              <a:t>27</a:t>
            </a:fld>
            <a:endParaRPr lang="en-GB" altLang="en-US"/>
          </a:p>
        </p:txBody>
      </p:sp>
      <p:sp>
        <p:nvSpPr>
          <p:cNvPr id="11878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878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7557910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41023DB-66BC-40DF-8B12-8FD2A9E3340F}" type="slidenum">
              <a:rPr lang="en-GB" altLang="en-US"/>
              <a:pPr>
                <a:spcBef>
                  <a:spcPct val="0"/>
                </a:spcBef>
              </a:pPr>
              <a:t>28</a:t>
            </a:fld>
            <a:endParaRPr lang="en-GB" altLang="en-US"/>
          </a:p>
        </p:txBody>
      </p:sp>
      <p:sp>
        <p:nvSpPr>
          <p:cNvPr id="12083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083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92003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C3AE28E-4F1A-4A97-8110-F686C537D6CB}" type="slidenum">
              <a:rPr lang="en-GB" altLang="en-US"/>
              <a:pPr>
                <a:spcBef>
                  <a:spcPct val="0"/>
                </a:spcBef>
              </a:pPr>
              <a:t>29</a:t>
            </a:fld>
            <a:endParaRPr lang="en-GB" altLang="en-US"/>
          </a:p>
        </p:txBody>
      </p:sp>
      <p:sp>
        <p:nvSpPr>
          <p:cNvPr id="12288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288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3324459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FACE481-65DA-43FF-B334-91B651017CBA}" type="slidenum">
              <a:rPr lang="en-GB" altLang="en-US"/>
              <a:pPr>
                <a:spcBef>
                  <a:spcPct val="0"/>
                </a:spcBef>
              </a:pPr>
              <a:t>30</a:t>
            </a:fld>
            <a:endParaRPr lang="en-GB" altLang="en-US"/>
          </a:p>
        </p:txBody>
      </p:sp>
      <p:sp>
        <p:nvSpPr>
          <p:cNvPr id="12493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493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4325573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A65B40C-D23A-43BB-AD55-C34F3FDB6FD3}" type="slidenum">
              <a:rPr lang="en-GB" altLang="en-US"/>
              <a:pPr>
                <a:spcBef>
                  <a:spcPct val="0"/>
                </a:spcBef>
              </a:pPr>
              <a:t>31</a:t>
            </a:fld>
            <a:endParaRPr lang="en-GB" altLang="en-US"/>
          </a:p>
        </p:txBody>
      </p:sp>
      <p:sp>
        <p:nvSpPr>
          <p:cNvPr id="12697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698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445650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0E556F5-B4F8-46EF-8133-EEF3D9D8CA04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7270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34902536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60C1AFC-2CF7-4F4A-BC82-79F1430A8243}" type="slidenum">
              <a:rPr lang="en-GB" altLang="en-US"/>
              <a:pPr>
                <a:spcBef>
                  <a:spcPct val="0"/>
                </a:spcBef>
              </a:pPr>
              <a:t>32</a:t>
            </a:fld>
            <a:endParaRPr lang="en-GB" altLang="en-US"/>
          </a:p>
        </p:txBody>
      </p:sp>
      <p:sp>
        <p:nvSpPr>
          <p:cNvPr id="12902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902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53667514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4F9BE63-DE28-4B56-806F-461699479E27}" type="slidenum">
              <a:rPr lang="en-GB" altLang="en-US"/>
              <a:pPr>
                <a:spcBef>
                  <a:spcPct val="0"/>
                </a:spcBef>
              </a:pPr>
              <a:t>33</a:t>
            </a:fld>
            <a:endParaRPr lang="en-GB" altLang="en-US"/>
          </a:p>
        </p:txBody>
      </p:sp>
      <p:sp>
        <p:nvSpPr>
          <p:cNvPr id="13107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107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9049478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62F3BC-698E-43A8-80E8-A417B3CF6D19}" type="slidenum">
              <a:rPr lang="en-GB" altLang="en-US"/>
              <a:pPr>
                <a:spcBef>
                  <a:spcPct val="0"/>
                </a:spcBef>
              </a:pPr>
              <a:t>34</a:t>
            </a:fld>
            <a:endParaRPr lang="en-GB" altLang="en-US"/>
          </a:p>
        </p:txBody>
      </p:sp>
      <p:sp>
        <p:nvSpPr>
          <p:cNvPr id="13312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09906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A6A34A6-5DD5-4647-ADA3-FF8CAE6F8190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475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37771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ED9F434-0177-48CA-AB2C-FCF4BF7AD61B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680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2612227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CD5ACA6-5A96-401C-A427-0B6E52755977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885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024459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6326E64-0365-4F4C-A69C-EDB92A4EFD25}" type="slidenum">
              <a:rPr lang="en-GB" altLang="en-US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09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469535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1D6317D-4263-4799-8997-7CF57399BEE0}" type="slidenum">
              <a:rPr lang="en-GB" altLang="en-US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29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1891757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65D3DBB-7418-4D30-B284-81821C8369FC}" type="slidenum">
              <a:rPr lang="en-GB" altLang="en-US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6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th-TH" altLang="en-US" smtClean="0"/>
          </a:p>
        </p:txBody>
      </p:sp>
    </p:spTree>
    <p:extLst>
      <p:ext uri="{BB962C8B-B14F-4D97-AF65-F5344CB8AC3E}">
        <p14:creationId xmlns:p14="http://schemas.microsoft.com/office/powerpoint/2010/main" val="853811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13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901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0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65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7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1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70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20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8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445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2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0BBD9-2EA0-4456-A76C-3538432D409D}" type="datetimeFigureOut">
              <a:rPr lang="en-US" smtClean="0"/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411A8-0CE3-4C82-9543-657C6D482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Embedded Systems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68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7944C6C-9A29-466A-81BF-C573E6B69A75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Other Design Considerations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Dependability</a:t>
            </a:r>
          </a:p>
          <a:p>
            <a:pPr lvl="1" eaLnBrk="1" hangingPunct="1">
              <a:defRPr/>
            </a:pPr>
            <a:r>
              <a:rPr lang="en-US" smtClean="0"/>
              <a:t>Availability: probability of system working at time t</a:t>
            </a:r>
          </a:p>
          <a:p>
            <a:pPr lvl="1" eaLnBrk="1" hangingPunct="1">
              <a:defRPr/>
            </a:pPr>
            <a:r>
              <a:rPr lang="en-US" smtClean="0"/>
              <a:t>Safety</a:t>
            </a:r>
          </a:p>
          <a:p>
            <a:pPr lvl="1" eaLnBrk="1" hangingPunct="1">
              <a:defRPr/>
            </a:pPr>
            <a:r>
              <a:rPr lang="en-US" smtClean="0"/>
              <a:t>Security: in communication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800" smtClean="0"/>
              <a:t>Basically, c</a:t>
            </a:r>
            <a:r>
              <a:rPr lang="en-GB" sz="2800" smtClean="0"/>
              <a:t>ritical applications have to operate correctly at all time e.g. airplane flight control computer. This includes both </a:t>
            </a:r>
            <a:r>
              <a:rPr lang="en-GB" sz="2800" b="1" u="sng" smtClean="0"/>
              <a:t>hardware and software</a:t>
            </a:r>
            <a:r>
              <a:rPr lang="en-GB" sz="2800" smtClean="0"/>
              <a:t> aspects.</a:t>
            </a:r>
            <a:endParaRPr lang="en-US" sz="28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smtClean="0"/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770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90C76FB-E6FD-4B95-8808-7349F1F36342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3206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Example of System Fault</a:t>
            </a:r>
            <a:endParaRPr lang="en-GB" sz="4000" smtClean="0"/>
          </a:p>
        </p:txBody>
      </p:sp>
      <p:pic>
        <p:nvPicPr>
          <p:cNvPr id="86020" name="Picture 5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620713"/>
            <a:ext cx="5018087" cy="5832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7639" name="Rectangle 7"/>
          <p:cNvSpPr>
            <a:spLocks noChangeArrowheads="1"/>
          </p:cNvSpPr>
          <p:nvPr/>
        </p:nvSpPr>
        <p:spPr bwMode="auto">
          <a:xfrm>
            <a:off x="1979613" y="6553200"/>
            <a:ext cx="1793875" cy="30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400" i="1">
                <a:effectLst>
                  <a:outerShdw blurRad="38100" dist="38100" dir="2700000" algn="tl">
                    <a:srgbClr val="000000"/>
                  </a:outerShdw>
                </a:effectLst>
              </a:rPr>
              <a:t>Slide credit B. Pahami</a:t>
            </a:r>
            <a:endParaRPr lang="en-GB" sz="1400" i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48705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9CF0449-8018-4160-A588-0AE13844641C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Other Design Considerations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O</a:t>
            </a:r>
            <a:r>
              <a:rPr lang="en-GB" smtClean="0"/>
              <a:t>perating environment</a:t>
            </a:r>
          </a:p>
          <a:p>
            <a:pPr lvl="1" eaLnBrk="1" hangingPunct="1">
              <a:buFontTx/>
              <a:buNone/>
              <a:defRPr/>
            </a:pPr>
            <a:r>
              <a:rPr lang="en-GB" smtClean="0"/>
              <a:t>Some engine Electronic Control Units (ECUs) in cars are located under the bonnets. So they have to work at high temperature, as well as dusty and wet environment.</a:t>
            </a:r>
            <a:endParaRPr lang="en-US" smtClean="0"/>
          </a:p>
          <a:p>
            <a:pPr eaLnBrk="1" hangingPunct="1">
              <a:defRPr/>
            </a:pPr>
            <a:r>
              <a:rPr lang="en-US" smtClean="0"/>
              <a:t>EMI (Electromagnetic Interference)</a:t>
            </a:r>
            <a:endParaRPr lang="en-GB" smtClean="0"/>
          </a:p>
          <a:p>
            <a:pPr eaLnBrk="1" hangingPunct="1">
              <a:defRPr/>
            </a:pPr>
            <a:endParaRPr lang="en-GB" smtClean="0"/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0730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A63F2DD-A33A-480A-9C95-85E577315FA7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Real-Time Consideration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Correct operation of real-time systems means:</a:t>
            </a:r>
          </a:p>
          <a:p>
            <a:pPr lvl="1" eaLnBrk="1" hangingPunct="1">
              <a:defRPr/>
            </a:pPr>
            <a:r>
              <a:rPr lang="en-US" smtClean="0"/>
              <a:t>Working correctly (functionally correct)</a:t>
            </a:r>
          </a:p>
          <a:p>
            <a:pPr lvl="1" eaLnBrk="1" hangingPunct="1">
              <a:defRPr/>
            </a:pPr>
            <a:r>
              <a:rPr lang="en-US" smtClean="0"/>
              <a:t>Producing outputs </a:t>
            </a:r>
            <a:r>
              <a:rPr lang="en-US" b="1" u="sng" smtClean="0"/>
              <a:t>in time</a:t>
            </a:r>
            <a:r>
              <a:rPr lang="en-US" b="1" smtClean="0"/>
              <a:t>!</a:t>
            </a:r>
          </a:p>
          <a:p>
            <a:pPr eaLnBrk="1" hangingPunct="1">
              <a:defRPr/>
            </a:pPr>
            <a:r>
              <a:rPr lang="en-US" smtClean="0"/>
              <a:t>i.e. correct result at the right time</a:t>
            </a:r>
            <a:endParaRPr lang="en-GB" smtClean="0"/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0034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2A53138-E431-4C6A-BD1B-E6082850259D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Hard Real-time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designed to meet all deadlines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A missed deadline is a design flaw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For examples: ABS brake, nuclear reactor monitoring system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hardware (over) designed for worst-case performance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software rigorously tested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Formal proofs used to guarantee timing correctness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600" i="1" smtClean="0"/>
              <a:t>Slide credit – T Givargis</a:t>
            </a:r>
            <a:endParaRPr lang="en-GB" sz="1600" i="1" smtClean="0"/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84439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555C14B-E134-49FB-B9E6-51F57DE99E56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Firm Real-time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designed to meet all deadlines, but occasional missed deadline is allowed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Sometimes statistically quantified (e.g. 5% misses)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For examples: multimedia systems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hardware designed for average case performance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software tested under average (ideal) conditions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 i="1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600" i="1" smtClean="0"/>
              <a:t>Slide credit – T Givargis</a:t>
            </a:r>
            <a:endParaRPr lang="en-GB" sz="1600" i="1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smtClean="0"/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1454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1D8BBFCD-B595-4275-AAC1-8B299FCC9C18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Soft Real-time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designed to meet as many deadlines as possible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Best effort to complete within specified time, but may be late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For examples: network switch or router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hardware designed for average case performance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System software tested under averaged (ideal) conditions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600" i="1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600" i="1" smtClean="0"/>
              <a:t>Slide credit – T Givargis</a:t>
            </a:r>
            <a:endParaRPr lang="en-GB" sz="1600" i="1" smtClean="0"/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36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455F2E5F-EA59-45D4-86FF-25F050FAB4F7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7285" name="Text Box 7"/>
          <p:cNvSpPr>
            <a:spLocks noChangeArrowheads="1"/>
          </p:cNvSpPr>
          <p:nvPr>
            <p:ph type="body" idx="1"/>
          </p:nvPr>
        </p:nvSpPr>
        <p:spPr>
          <a:xfrm>
            <a:off x="4876800" y="6019800"/>
            <a:ext cx="2133600" cy="30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en-US" sz="1200" smtClean="0">
                <a:solidFill>
                  <a:schemeClr val="bg2"/>
                </a:solidFill>
                <a:effectLst/>
              </a:rPr>
              <a:t>Slide taken from J.J Lukkien</a:t>
            </a:r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484488" y="458786"/>
            <a:ext cx="8115301" cy="5834063"/>
            <a:chOff x="242" y="286"/>
            <a:chExt cx="5112" cy="3675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288" y="357"/>
              <a:ext cx="5066" cy="3604"/>
            </a:xfrm>
            <a:prstGeom prst="rect">
              <a:avLst/>
            </a:prstGeom>
            <a:solidFill>
              <a:srgbClr val="EDEDED"/>
            </a:solidFill>
            <a:ln>
              <a:noFill/>
            </a:ln>
            <a:effectLst>
              <a:outerShdw blurRad="55000" dist="18000" dir="5400000" algn="tl" rotWithShape="0">
                <a:srgbClr val="000000">
                  <a:alpha val="39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383" y="286"/>
              <a:ext cx="4640" cy="5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2086" y="417"/>
              <a:ext cx="1322" cy="3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34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Deadlines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242" y="838"/>
              <a:ext cx="4828" cy="27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99" y="907"/>
              <a:ext cx="179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•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470" y="900"/>
              <a:ext cx="80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Deadline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1437" y="907"/>
              <a:ext cx="1994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: </a:t>
              </a: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maximum time before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470" y="1245"/>
              <a:ext cx="183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 task must complete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299" y="1920"/>
              <a:ext cx="179" cy="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9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•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470" y="1920"/>
              <a:ext cx="38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The 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904" y="1921"/>
              <a:ext cx="431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1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profit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1415" y="1920"/>
              <a:ext cx="3062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associated with execution of a task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470" y="2201"/>
              <a:ext cx="174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is after the deadline: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541" y="2524"/>
              <a:ext cx="19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718" y="2518"/>
              <a:ext cx="49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Hard 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1228" y="2524"/>
              <a:ext cx="157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deadline: negative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541" y="2812"/>
              <a:ext cx="19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718" y="2806"/>
              <a:ext cx="42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Firm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1144" y="2812"/>
              <a:ext cx="177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 deadline: 0 (either make</a:t>
              </a:r>
              <a:endPara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718" y="3101"/>
              <a:ext cx="136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it or just don’t do it)</a:t>
              </a:r>
              <a:endPara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541" y="3389"/>
              <a:ext cx="194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0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–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718" y="3383"/>
              <a:ext cx="377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Soft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1103" y="3389"/>
              <a:ext cx="184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 deadline: decreasing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718" y="3678"/>
              <a:ext cx="765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 smtClean="0">
                  <a:ln>
                    <a:noFill/>
                  </a:ln>
                  <a:solidFill>
                    <a:srgbClr val="3333CC"/>
                  </a:solidFill>
                  <a:effectLst/>
                  <a:latin typeface="Arial" panose="020B0604020202020204" pitchFamily="34" charset="0"/>
                </a:rPr>
                <a:t>with time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7" name="Group 30"/>
            <p:cNvGrpSpPr>
              <a:grpSpLocks/>
            </p:cNvGrpSpPr>
            <p:nvPr/>
          </p:nvGrpSpPr>
          <p:grpSpPr bwMode="auto">
            <a:xfrm>
              <a:off x="2887" y="1551"/>
              <a:ext cx="2015" cy="80"/>
              <a:chOff x="2887" y="1551"/>
              <a:chExt cx="2015" cy="80"/>
            </a:xfrm>
          </p:grpSpPr>
          <p:sp>
            <p:nvSpPr>
              <p:cNvPr id="97291" name="Line 28"/>
              <p:cNvSpPr>
                <a:spLocks noChangeShapeType="1"/>
              </p:cNvSpPr>
              <p:nvPr/>
            </p:nvSpPr>
            <p:spPr bwMode="auto">
              <a:xfrm>
                <a:off x="2887" y="1591"/>
                <a:ext cx="1942" cy="0"/>
              </a:xfrm>
              <a:prstGeom prst="line">
                <a:avLst/>
              </a:prstGeom>
              <a:noFill/>
              <a:ln w="19050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92" name="Freeform 29"/>
              <p:cNvSpPr>
                <a:spLocks/>
              </p:cNvSpPr>
              <p:nvPr/>
            </p:nvSpPr>
            <p:spPr bwMode="auto">
              <a:xfrm>
                <a:off x="4827" y="1551"/>
                <a:ext cx="75" cy="80"/>
              </a:xfrm>
              <a:custGeom>
                <a:avLst/>
                <a:gdLst>
                  <a:gd name="T0" fmla="*/ 0 w 151"/>
                  <a:gd name="T1" fmla="*/ 80 h 80"/>
                  <a:gd name="T2" fmla="*/ 151 w 151"/>
                  <a:gd name="T3" fmla="*/ 40 h 80"/>
                  <a:gd name="T4" fmla="*/ 0 w 151"/>
                  <a:gd name="T5" fmla="*/ 0 h 80"/>
                  <a:gd name="T6" fmla="*/ 0 w 151"/>
                  <a:gd name="T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1" h="80">
                    <a:moveTo>
                      <a:pt x="0" y="80"/>
                    </a:moveTo>
                    <a:lnTo>
                      <a:pt x="151" y="40"/>
                    </a:lnTo>
                    <a:lnTo>
                      <a:pt x="0" y="0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8" name="Rectangle 31"/>
            <p:cNvSpPr>
              <a:spLocks noChangeArrowheads="1"/>
            </p:cNvSpPr>
            <p:nvPr/>
          </p:nvSpPr>
          <p:spPr bwMode="auto">
            <a:xfrm>
              <a:off x="3074" y="1390"/>
              <a:ext cx="609" cy="50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>
              <a:off x="4199" y="1089"/>
              <a:ext cx="0" cy="502"/>
            </a:xfrm>
            <a:prstGeom prst="line">
              <a:avLst/>
            </a:prstGeom>
            <a:noFill/>
            <a:ln w="12700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33"/>
            <p:cNvSpPr>
              <a:spLocks noChangeArrowheads="1"/>
            </p:cNvSpPr>
            <p:nvPr/>
          </p:nvSpPr>
          <p:spPr bwMode="auto">
            <a:xfrm>
              <a:off x="4902" y="1490"/>
              <a:ext cx="308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4"/>
            <p:cNvSpPr>
              <a:spLocks noChangeArrowheads="1"/>
            </p:cNvSpPr>
            <p:nvPr/>
          </p:nvSpPr>
          <p:spPr bwMode="auto">
            <a:xfrm>
              <a:off x="4982" y="1514"/>
              <a:ext cx="1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time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5"/>
            <p:cNvSpPr>
              <a:spLocks noChangeArrowheads="1"/>
            </p:cNvSpPr>
            <p:nvPr/>
          </p:nvSpPr>
          <p:spPr bwMode="auto">
            <a:xfrm>
              <a:off x="4124" y="1591"/>
              <a:ext cx="169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6"/>
            <p:cNvSpPr>
              <a:spLocks noChangeArrowheads="1"/>
            </p:cNvSpPr>
            <p:nvPr/>
          </p:nvSpPr>
          <p:spPr bwMode="auto">
            <a:xfrm>
              <a:off x="4187" y="1614"/>
              <a:ext cx="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7"/>
            <p:cNvSpPr>
              <a:spLocks noChangeArrowheads="1"/>
            </p:cNvSpPr>
            <p:nvPr/>
          </p:nvSpPr>
          <p:spPr bwMode="auto">
            <a:xfrm>
              <a:off x="3217" y="1189"/>
              <a:ext cx="297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8"/>
            <p:cNvSpPr>
              <a:spLocks noChangeArrowheads="1"/>
            </p:cNvSpPr>
            <p:nvPr/>
          </p:nvSpPr>
          <p:spPr bwMode="auto">
            <a:xfrm>
              <a:off x="3296" y="1213"/>
              <a:ext cx="1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task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36" name="Group 41"/>
            <p:cNvGrpSpPr>
              <a:grpSpLocks/>
            </p:cNvGrpSpPr>
            <p:nvPr/>
          </p:nvGrpSpPr>
          <p:grpSpPr bwMode="auto">
            <a:xfrm>
              <a:off x="3337" y="3006"/>
              <a:ext cx="1687" cy="80"/>
              <a:chOff x="3337" y="3006"/>
              <a:chExt cx="1687" cy="80"/>
            </a:xfrm>
          </p:grpSpPr>
          <p:sp>
            <p:nvSpPr>
              <p:cNvPr id="97289" name="Line 39"/>
              <p:cNvSpPr>
                <a:spLocks noChangeShapeType="1"/>
              </p:cNvSpPr>
              <p:nvPr/>
            </p:nvSpPr>
            <p:spPr bwMode="auto">
              <a:xfrm flipH="1">
                <a:off x="3337" y="3046"/>
                <a:ext cx="1614" cy="0"/>
              </a:xfrm>
              <a:prstGeom prst="line">
                <a:avLst/>
              </a:prstGeom>
              <a:noFill/>
              <a:ln w="19050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90" name="Freeform 40"/>
              <p:cNvSpPr>
                <a:spLocks/>
              </p:cNvSpPr>
              <p:nvPr/>
            </p:nvSpPr>
            <p:spPr bwMode="auto">
              <a:xfrm>
                <a:off x="4949" y="3006"/>
                <a:ext cx="75" cy="80"/>
              </a:xfrm>
              <a:custGeom>
                <a:avLst/>
                <a:gdLst>
                  <a:gd name="T0" fmla="*/ 0 w 151"/>
                  <a:gd name="T1" fmla="*/ 80 h 80"/>
                  <a:gd name="T2" fmla="*/ 151 w 151"/>
                  <a:gd name="T3" fmla="*/ 40 h 80"/>
                  <a:gd name="T4" fmla="*/ 0 w 151"/>
                  <a:gd name="T5" fmla="*/ 0 h 80"/>
                  <a:gd name="T6" fmla="*/ 0 w 151"/>
                  <a:gd name="T7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1" h="80">
                    <a:moveTo>
                      <a:pt x="0" y="80"/>
                    </a:moveTo>
                    <a:lnTo>
                      <a:pt x="151" y="40"/>
                    </a:lnTo>
                    <a:lnTo>
                      <a:pt x="0" y="0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7" name="Line 42"/>
            <p:cNvSpPr>
              <a:spLocks noChangeShapeType="1"/>
            </p:cNvSpPr>
            <p:nvPr/>
          </p:nvSpPr>
          <p:spPr bwMode="auto">
            <a:xfrm>
              <a:off x="3384" y="2393"/>
              <a:ext cx="0" cy="1255"/>
            </a:xfrm>
            <a:prstGeom prst="line">
              <a:avLst/>
            </a:prstGeom>
            <a:noFill/>
            <a:ln w="12700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3384" y="2544"/>
              <a:ext cx="843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62"/>
            <p:cNvGrpSpPr>
              <a:grpSpLocks/>
            </p:cNvGrpSpPr>
            <p:nvPr/>
          </p:nvGrpSpPr>
          <p:grpSpPr bwMode="auto">
            <a:xfrm>
              <a:off x="4223" y="2544"/>
              <a:ext cx="8" cy="1003"/>
              <a:chOff x="4223" y="2544"/>
              <a:chExt cx="8" cy="1003"/>
            </a:xfrm>
          </p:grpSpPr>
          <p:sp>
            <p:nvSpPr>
              <p:cNvPr id="52" name="Rectangle 44"/>
              <p:cNvSpPr>
                <a:spLocks noChangeArrowheads="1"/>
              </p:cNvSpPr>
              <p:nvPr/>
            </p:nvSpPr>
            <p:spPr bwMode="auto">
              <a:xfrm>
                <a:off x="4223" y="2544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Rectangle 45"/>
              <p:cNvSpPr>
                <a:spLocks noChangeArrowheads="1"/>
              </p:cNvSpPr>
              <p:nvPr/>
            </p:nvSpPr>
            <p:spPr bwMode="auto">
              <a:xfrm>
                <a:off x="4223" y="2602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Rectangle 46"/>
              <p:cNvSpPr>
                <a:spLocks noChangeArrowheads="1"/>
              </p:cNvSpPr>
              <p:nvPr/>
            </p:nvSpPr>
            <p:spPr bwMode="auto">
              <a:xfrm>
                <a:off x="4223" y="2661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5" name="Rectangle 47"/>
              <p:cNvSpPr>
                <a:spLocks noChangeArrowheads="1"/>
              </p:cNvSpPr>
              <p:nvPr/>
            </p:nvSpPr>
            <p:spPr bwMode="auto">
              <a:xfrm>
                <a:off x="4223" y="2719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48"/>
              <p:cNvSpPr>
                <a:spLocks noChangeArrowheads="1"/>
              </p:cNvSpPr>
              <p:nvPr/>
            </p:nvSpPr>
            <p:spPr bwMode="auto">
              <a:xfrm>
                <a:off x="4223" y="2778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Rectangle 49"/>
              <p:cNvSpPr>
                <a:spLocks noChangeArrowheads="1"/>
              </p:cNvSpPr>
              <p:nvPr/>
            </p:nvSpPr>
            <p:spPr bwMode="auto">
              <a:xfrm>
                <a:off x="4223" y="2836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Rectangle 50"/>
              <p:cNvSpPr>
                <a:spLocks noChangeArrowheads="1"/>
              </p:cNvSpPr>
              <p:nvPr/>
            </p:nvSpPr>
            <p:spPr bwMode="auto">
              <a:xfrm>
                <a:off x="4223" y="2895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Rectangle 51"/>
              <p:cNvSpPr>
                <a:spLocks noChangeArrowheads="1"/>
              </p:cNvSpPr>
              <p:nvPr/>
            </p:nvSpPr>
            <p:spPr bwMode="auto">
              <a:xfrm>
                <a:off x="4223" y="2954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Rectangle 52"/>
              <p:cNvSpPr>
                <a:spLocks noChangeArrowheads="1"/>
              </p:cNvSpPr>
              <p:nvPr/>
            </p:nvSpPr>
            <p:spPr bwMode="auto">
              <a:xfrm>
                <a:off x="4223" y="3012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Rectangle 53"/>
              <p:cNvSpPr>
                <a:spLocks noChangeArrowheads="1"/>
              </p:cNvSpPr>
              <p:nvPr/>
            </p:nvSpPr>
            <p:spPr bwMode="auto">
              <a:xfrm>
                <a:off x="4223" y="3071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Rectangle 54"/>
              <p:cNvSpPr>
                <a:spLocks noChangeArrowheads="1"/>
              </p:cNvSpPr>
              <p:nvPr/>
            </p:nvSpPr>
            <p:spPr bwMode="auto">
              <a:xfrm>
                <a:off x="4223" y="3129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Rectangle 55"/>
              <p:cNvSpPr>
                <a:spLocks noChangeArrowheads="1"/>
              </p:cNvSpPr>
              <p:nvPr/>
            </p:nvSpPr>
            <p:spPr bwMode="auto">
              <a:xfrm>
                <a:off x="4223" y="3188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80" name="Rectangle 56"/>
              <p:cNvSpPr>
                <a:spLocks noChangeArrowheads="1"/>
              </p:cNvSpPr>
              <p:nvPr/>
            </p:nvSpPr>
            <p:spPr bwMode="auto">
              <a:xfrm>
                <a:off x="4223" y="3246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81" name="Rectangle 57"/>
              <p:cNvSpPr>
                <a:spLocks noChangeArrowheads="1"/>
              </p:cNvSpPr>
              <p:nvPr/>
            </p:nvSpPr>
            <p:spPr bwMode="auto">
              <a:xfrm>
                <a:off x="4223" y="3305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83" name="Rectangle 58"/>
              <p:cNvSpPr>
                <a:spLocks noChangeArrowheads="1"/>
              </p:cNvSpPr>
              <p:nvPr/>
            </p:nvSpPr>
            <p:spPr bwMode="auto">
              <a:xfrm>
                <a:off x="4223" y="3363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86" name="Rectangle 59"/>
              <p:cNvSpPr>
                <a:spLocks noChangeArrowheads="1"/>
              </p:cNvSpPr>
              <p:nvPr/>
            </p:nvSpPr>
            <p:spPr bwMode="auto">
              <a:xfrm>
                <a:off x="4223" y="3422"/>
                <a:ext cx="8" cy="33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87" name="Rectangle 60"/>
              <p:cNvSpPr>
                <a:spLocks noChangeArrowheads="1"/>
              </p:cNvSpPr>
              <p:nvPr/>
            </p:nvSpPr>
            <p:spPr bwMode="auto">
              <a:xfrm>
                <a:off x="4223" y="3480"/>
                <a:ext cx="8" cy="3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288" name="Rectangle 61"/>
              <p:cNvSpPr>
                <a:spLocks noChangeArrowheads="1"/>
              </p:cNvSpPr>
              <p:nvPr/>
            </p:nvSpPr>
            <p:spPr bwMode="auto">
              <a:xfrm>
                <a:off x="4223" y="3539"/>
                <a:ext cx="8" cy="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0" name="Line 63"/>
            <p:cNvSpPr>
              <a:spLocks noChangeShapeType="1"/>
            </p:cNvSpPr>
            <p:nvPr/>
          </p:nvSpPr>
          <p:spPr bwMode="auto">
            <a:xfrm>
              <a:off x="4227" y="3547"/>
              <a:ext cx="60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Line 64"/>
            <p:cNvSpPr>
              <a:spLocks noChangeShapeType="1"/>
            </p:cNvSpPr>
            <p:nvPr/>
          </p:nvSpPr>
          <p:spPr bwMode="auto">
            <a:xfrm>
              <a:off x="4227" y="3046"/>
              <a:ext cx="609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65"/>
            <p:cNvSpPr>
              <a:spLocks noChangeShapeType="1"/>
            </p:cNvSpPr>
            <p:nvPr/>
          </p:nvSpPr>
          <p:spPr bwMode="auto">
            <a:xfrm>
              <a:off x="4227" y="2544"/>
              <a:ext cx="609" cy="50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66"/>
            <p:cNvSpPr>
              <a:spLocks noChangeArrowheads="1"/>
            </p:cNvSpPr>
            <p:nvPr/>
          </p:nvSpPr>
          <p:spPr bwMode="auto">
            <a:xfrm rot="16200000">
              <a:off x="3158" y="2917"/>
              <a:ext cx="2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profit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67"/>
            <p:cNvSpPr>
              <a:spLocks noChangeArrowheads="1"/>
            </p:cNvSpPr>
            <p:nvPr/>
          </p:nvSpPr>
          <p:spPr bwMode="auto">
            <a:xfrm>
              <a:off x="4200" y="2845"/>
              <a:ext cx="169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68"/>
            <p:cNvSpPr>
              <a:spLocks noChangeArrowheads="1"/>
            </p:cNvSpPr>
            <p:nvPr/>
          </p:nvSpPr>
          <p:spPr bwMode="auto">
            <a:xfrm>
              <a:off x="4263" y="2869"/>
              <a:ext cx="7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69"/>
            <p:cNvSpPr>
              <a:spLocks noChangeArrowheads="1"/>
            </p:cNvSpPr>
            <p:nvPr/>
          </p:nvSpPr>
          <p:spPr bwMode="auto">
            <a:xfrm>
              <a:off x="4997" y="2945"/>
              <a:ext cx="308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70"/>
            <p:cNvSpPr>
              <a:spLocks noChangeArrowheads="1"/>
            </p:cNvSpPr>
            <p:nvPr/>
          </p:nvSpPr>
          <p:spPr bwMode="auto">
            <a:xfrm>
              <a:off x="5077" y="2969"/>
              <a:ext cx="1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time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71"/>
            <p:cNvSpPr>
              <a:spLocks noChangeArrowheads="1"/>
            </p:cNvSpPr>
            <p:nvPr/>
          </p:nvSpPr>
          <p:spPr bwMode="auto">
            <a:xfrm>
              <a:off x="4368" y="2551"/>
              <a:ext cx="339" cy="1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72"/>
            <p:cNvSpPr>
              <a:spLocks noChangeArrowheads="1"/>
            </p:cNvSpPr>
            <p:nvPr/>
          </p:nvSpPr>
          <p:spPr bwMode="auto">
            <a:xfrm>
              <a:off x="4424" y="2578"/>
              <a:ext cx="16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soft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73"/>
            <p:cNvSpPr>
              <a:spLocks noChangeArrowheads="1"/>
            </p:cNvSpPr>
            <p:nvPr/>
          </p:nvSpPr>
          <p:spPr bwMode="auto">
            <a:xfrm>
              <a:off x="4424" y="3146"/>
              <a:ext cx="19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firm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74"/>
            <p:cNvSpPr>
              <a:spLocks noChangeArrowheads="1"/>
            </p:cNvSpPr>
            <p:nvPr/>
          </p:nvSpPr>
          <p:spPr bwMode="auto">
            <a:xfrm>
              <a:off x="4424" y="3684"/>
              <a:ext cx="20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ngsana New" panose="02020603050405020304" pitchFamily="18" charset="-34"/>
                  <a:cs typeface="Angsana New" panose="02020603050405020304" pitchFamily="18" charset="-34"/>
                </a:rPr>
                <a:t>hard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7293" name="Title 9729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10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6DF62F82-C5CD-4B08-B342-67C6C9FE8303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Levels of Embedded System Design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867400"/>
            <a:ext cx="7772400" cy="228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Ingo Sander</a:t>
            </a:r>
            <a:endParaRPr lang="en-GB" sz="1400" i="1" smtClean="0"/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933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79550"/>
            <a:ext cx="7315200" cy="353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431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0C5C5BEB-72ED-4B0A-8D82-2C17C7CCCCE9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400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Design Abstraction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943600"/>
            <a:ext cx="7772400" cy="38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600" i="1" smtClean="0"/>
              <a:t>Slide credit – Ingo Sander</a:t>
            </a:r>
            <a:endParaRPr lang="en-GB" sz="1600" i="1" smtClean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138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95400"/>
            <a:ext cx="6248400" cy="291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10138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91000"/>
            <a:ext cx="62484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8793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C234797-A776-474F-A220-01F92CEC8AF1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Design Constraints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198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P Koopman, CMU</a:t>
            </a:r>
            <a:endParaRPr lang="en-GB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smtClean="0"/>
          </a:p>
        </p:txBody>
      </p:sp>
      <p:sp>
        <p:nvSpPr>
          <p:cNvPr id="106500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759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842963"/>
            <a:ext cx="7715250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2366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41192EC3-4927-45B9-AE1C-15C383183BBB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Abstraction Levels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7912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Ingo Sander</a:t>
            </a:r>
            <a:endParaRPr lang="en-GB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smtClean="0"/>
          </a:p>
        </p:txBody>
      </p:sp>
      <p:sp>
        <p:nvSpPr>
          <p:cNvPr id="15155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343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2600"/>
            <a:ext cx="7924800" cy="361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785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2877F5E-EF82-44A8-AF2C-2ECA55F47078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400"/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Abstraction Levels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7912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Ingo Sander</a:t>
            </a:r>
            <a:endParaRPr lang="en-GB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smtClean="0"/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547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7924800" cy="346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40952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1B40A6BC-221B-4C59-9326-3D5718FA8B07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400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Abstraction Levels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7912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Ingo Sander</a:t>
            </a:r>
            <a:endParaRPr lang="en-GB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800" smtClean="0"/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75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924800" cy="421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6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3EAB5C58-0ECA-438B-B81E-C701F6252985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Abstraction Level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715000"/>
            <a:ext cx="7772400" cy="38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600" i="1" smtClean="0"/>
              <a:t>Slide credit – Ingo Sander</a:t>
            </a:r>
            <a:endParaRPr lang="en-GB" sz="16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mtClean="0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0957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447800"/>
            <a:ext cx="8001000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4946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885388A2-C05E-4AB8-B8C3-468FA8C639EC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400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Hardware vs Software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Many functions can be done by </a:t>
            </a:r>
            <a:r>
              <a:rPr lang="en-US" b="1" u="sng" smtClean="0"/>
              <a:t>software</a:t>
            </a:r>
            <a:r>
              <a:rPr lang="en-US" smtClean="0"/>
              <a:t> on a general purpose microprocessor </a:t>
            </a:r>
            <a:r>
              <a:rPr lang="en-US" u="sng" smtClean="0"/>
              <a:t>OR</a:t>
            </a:r>
            <a:r>
              <a:rPr lang="en-US" smtClean="0"/>
              <a:t> by </a:t>
            </a:r>
            <a:r>
              <a:rPr lang="en-US" b="1" u="sng" smtClean="0"/>
              <a:t>hardware</a:t>
            </a:r>
            <a:r>
              <a:rPr lang="en-US" smtClean="0"/>
              <a:t> on an application specific ICs (ASICs)</a:t>
            </a:r>
          </a:p>
          <a:p>
            <a:pPr eaLnBrk="1" hangingPunct="1">
              <a:defRPr/>
            </a:pPr>
            <a:r>
              <a:rPr lang="en-US" smtClean="0"/>
              <a:t>For examples: game console graphic, PWM, PID control</a:t>
            </a:r>
          </a:p>
          <a:p>
            <a:pPr eaLnBrk="1" hangingPunct="1">
              <a:defRPr/>
            </a:pPr>
            <a:r>
              <a:rPr lang="en-US" smtClean="0"/>
              <a:t>Leads to Hardware/Software Co-design concept</a:t>
            </a:r>
            <a:endParaRPr lang="en-GB" smtClean="0"/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38107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9A4B417D-8FF5-4374-B139-64E5CCD10D6D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400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Hardware or Software?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Where to place functionality?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ex: A Sort algorithm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Faster in hardware, but more expensive.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More flexible in software but slower.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mtClean="0"/>
              <a:t>Other examples?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smtClean="0"/>
              <a:t>Must be able to explore these various trade-offs: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Cost.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Speed.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Reliability.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smtClean="0"/>
              <a:t>Form (size, weight, and power constraints.)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200" i="1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200" i="1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200" i="1" smtClean="0"/>
              <a:t>Slide credit - </a:t>
            </a:r>
            <a:r>
              <a:rPr lang="en-GB" sz="1200" i="1" smtClean="0"/>
              <a:t>W. McUmber</a:t>
            </a:r>
            <a:r>
              <a:rPr lang="en-US" sz="1200" i="1" smtClean="0"/>
              <a:t>,</a:t>
            </a:r>
            <a:r>
              <a:rPr lang="en-GB" sz="1200" i="1" smtClean="0"/>
              <a:t> MSU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GB" sz="1200" i="1" smtClean="0"/>
          </a:p>
        </p:txBody>
      </p:sp>
      <p:sp>
        <p:nvSpPr>
          <p:cNvPr id="17613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47503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D4134057-2959-42AF-A79F-FFD873F75A89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400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Hardware vs Software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172200"/>
            <a:ext cx="7772400" cy="228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- </a:t>
            </a:r>
            <a:r>
              <a:rPr lang="en-GB" sz="1400" i="1" smtClean="0"/>
              <a:t>Mike Schulte</a:t>
            </a: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15718" name="Group 5"/>
          <p:cNvGrpSpPr>
            <a:grpSpLocks/>
          </p:cNvGrpSpPr>
          <p:nvPr/>
        </p:nvGrpSpPr>
        <p:grpSpPr bwMode="auto">
          <a:xfrm>
            <a:off x="304800" y="1371600"/>
            <a:ext cx="8507413" cy="4684713"/>
            <a:chOff x="186" y="1296"/>
            <a:chExt cx="5359" cy="2951"/>
          </a:xfrm>
        </p:grpSpPr>
        <p:sp>
          <p:nvSpPr>
            <p:cNvPr id="115719" name="Oval 6"/>
            <p:cNvSpPr>
              <a:spLocks noChangeArrowheads="1"/>
            </p:cNvSpPr>
            <p:nvPr/>
          </p:nvSpPr>
          <p:spPr bwMode="auto">
            <a:xfrm>
              <a:off x="618" y="2933"/>
              <a:ext cx="1573" cy="982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8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h-TH" altLang="en-US" sz="2400"/>
            </a:p>
          </p:txBody>
        </p:sp>
        <p:sp>
          <p:nvSpPr>
            <p:cNvPr id="115720" name="Text Box 7"/>
            <p:cNvSpPr txBox="1">
              <a:spLocks noChangeArrowheads="1"/>
            </p:cNvSpPr>
            <p:nvPr/>
          </p:nvSpPr>
          <p:spPr bwMode="auto">
            <a:xfrm>
              <a:off x="698" y="3110"/>
              <a:ext cx="1486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Embedded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Application-Specific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Processors</a:t>
              </a:r>
            </a:p>
          </p:txBody>
        </p:sp>
        <p:sp>
          <p:nvSpPr>
            <p:cNvPr id="115721" name="Oval 8"/>
            <p:cNvSpPr>
              <a:spLocks noChangeArrowheads="1"/>
            </p:cNvSpPr>
            <p:nvPr/>
          </p:nvSpPr>
          <p:spPr bwMode="auto">
            <a:xfrm>
              <a:off x="2268" y="2442"/>
              <a:ext cx="1573" cy="982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00008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h-TH" altLang="en-US" sz="2400"/>
            </a:p>
          </p:txBody>
        </p:sp>
        <p:sp>
          <p:nvSpPr>
            <p:cNvPr id="115722" name="Text Box 9"/>
            <p:cNvSpPr txBox="1">
              <a:spLocks noChangeArrowheads="1"/>
            </p:cNvSpPr>
            <p:nvPr/>
          </p:nvSpPr>
          <p:spPr bwMode="auto">
            <a:xfrm>
              <a:off x="2450" y="2616"/>
              <a:ext cx="1247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Embedded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Domain-Specific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Processors</a:t>
              </a:r>
            </a:p>
          </p:txBody>
        </p:sp>
        <p:sp>
          <p:nvSpPr>
            <p:cNvPr id="115723" name="Oval 10"/>
            <p:cNvSpPr>
              <a:spLocks noChangeArrowheads="1"/>
            </p:cNvSpPr>
            <p:nvPr/>
          </p:nvSpPr>
          <p:spPr bwMode="auto">
            <a:xfrm>
              <a:off x="3893" y="1865"/>
              <a:ext cx="1573" cy="982"/>
            </a:xfrm>
            <a:prstGeom prst="ellipse">
              <a:avLst/>
            </a:prstGeom>
            <a:solidFill>
              <a:srgbClr val="008000"/>
            </a:solidFill>
            <a:ln w="12700">
              <a:solidFill>
                <a:srgbClr val="00008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h-TH" altLang="en-US" sz="2400"/>
            </a:p>
          </p:txBody>
        </p:sp>
        <p:sp>
          <p:nvSpPr>
            <p:cNvPr id="115724" name="Text Box 11"/>
            <p:cNvSpPr txBox="1">
              <a:spLocks noChangeArrowheads="1"/>
            </p:cNvSpPr>
            <p:nvPr/>
          </p:nvSpPr>
          <p:spPr bwMode="auto">
            <a:xfrm>
              <a:off x="4098" y="2174"/>
              <a:ext cx="123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General-Purpose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Processors</a:t>
              </a:r>
            </a:p>
          </p:txBody>
        </p:sp>
        <p:sp>
          <p:nvSpPr>
            <p:cNvPr id="115725" name="Line 12"/>
            <p:cNvSpPr>
              <a:spLocks noChangeShapeType="1"/>
            </p:cNvSpPr>
            <p:nvPr/>
          </p:nvSpPr>
          <p:spPr bwMode="auto">
            <a:xfrm flipV="1">
              <a:off x="563" y="1373"/>
              <a:ext cx="0" cy="261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26" name="Line 13"/>
            <p:cNvSpPr>
              <a:spLocks noChangeShapeType="1"/>
            </p:cNvSpPr>
            <p:nvPr/>
          </p:nvSpPr>
          <p:spPr bwMode="auto">
            <a:xfrm>
              <a:off x="564" y="4000"/>
              <a:ext cx="498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15727" name="Text Box 14"/>
            <p:cNvSpPr txBox="1">
              <a:spLocks noChangeArrowheads="1"/>
            </p:cNvSpPr>
            <p:nvPr/>
          </p:nvSpPr>
          <p:spPr bwMode="auto">
            <a:xfrm>
              <a:off x="711" y="2213"/>
              <a:ext cx="1284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FFT Processors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MPEG Processors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FIR Processors</a:t>
              </a:r>
            </a:p>
          </p:txBody>
        </p:sp>
        <p:sp>
          <p:nvSpPr>
            <p:cNvPr id="115728" name="Text Box 15"/>
            <p:cNvSpPr txBox="1">
              <a:spLocks noChangeArrowheads="1"/>
            </p:cNvSpPr>
            <p:nvPr/>
          </p:nvSpPr>
          <p:spPr bwMode="auto">
            <a:xfrm>
              <a:off x="2256" y="1680"/>
              <a:ext cx="162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Graphics Processors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DSP Processors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Network Processors</a:t>
              </a:r>
            </a:p>
          </p:txBody>
        </p:sp>
        <p:sp>
          <p:nvSpPr>
            <p:cNvPr id="115729" name="Text Box 16"/>
            <p:cNvSpPr txBox="1">
              <a:spLocks noChangeArrowheads="1"/>
            </p:cNvSpPr>
            <p:nvPr/>
          </p:nvSpPr>
          <p:spPr bwMode="auto">
            <a:xfrm>
              <a:off x="3984" y="1296"/>
              <a:ext cx="1471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Workstations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Personal Computers</a:t>
              </a:r>
            </a:p>
          </p:txBody>
        </p:sp>
        <p:sp>
          <p:nvSpPr>
            <p:cNvPr id="115730" name="Text Box 17"/>
            <p:cNvSpPr txBox="1">
              <a:spLocks noChangeArrowheads="1"/>
            </p:cNvSpPr>
            <p:nvPr/>
          </p:nvSpPr>
          <p:spPr bwMode="auto">
            <a:xfrm rot="-5400000">
              <a:off x="-382" y="2248"/>
              <a:ext cx="13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Power/Performance</a:t>
              </a:r>
            </a:p>
          </p:txBody>
        </p:sp>
        <p:sp>
          <p:nvSpPr>
            <p:cNvPr id="115731" name="Text Box 18"/>
            <p:cNvSpPr txBox="1">
              <a:spLocks noChangeArrowheads="1"/>
            </p:cNvSpPr>
            <p:nvPr/>
          </p:nvSpPr>
          <p:spPr bwMode="auto">
            <a:xfrm>
              <a:off x="1794" y="3997"/>
              <a:ext cx="21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Programmability and Flexibility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94478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269DEB42-4266-406A-A677-11052DCF1A3F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400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Hardware vs Software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867400"/>
            <a:ext cx="7772400" cy="228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Ingo Sander</a:t>
            </a:r>
            <a:endParaRPr lang="en-GB" sz="1400" i="1" smtClean="0"/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1776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47800"/>
            <a:ext cx="7315200" cy="405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3368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3CFABC32-77BC-4761-AFF4-5F514A58D2CD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400"/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General-purpose processors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9436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Introduction, 2000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mtClean="0"/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5893" name="Rectangle 5"/>
          <p:cNvSpPr>
            <a:spLocks noChangeArrowheads="1"/>
          </p:cNvSpPr>
          <p:nvPr/>
        </p:nvSpPr>
        <p:spPr bwMode="auto">
          <a:xfrm>
            <a:off x="381000" y="1219200"/>
            <a:ext cx="5638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Programmable device used in a variety of applications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Also known as “microprocessor”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Features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Program memory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General </a:t>
            </a:r>
            <a:r>
              <a:rPr lang="en-US" sz="20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datapath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with large register file and general ALU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User benefits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Low time-to-market and NRE costs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High flexibility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“Pentium” the most well-known, but there are hundreds of others</a:t>
            </a:r>
          </a:p>
        </p:txBody>
      </p:sp>
      <p:grpSp>
        <p:nvGrpSpPr>
          <p:cNvPr id="119815" name="Group 6"/>
          <p:cNvGrpSpPr>
            <a:grpSpLocks/>
          </p:cNvGrpSpPr>
          <p:nvPr/>
        </p:nvGrpSpPr>
        <p:grpSpPr bwMode="auto">
          <a:xfrm>
            <a:off x="6400800" y="1724025"/>
            <a:ext cx="2522538" cy="3914775"/>
            <a:chOff x="3979" y="1375"/>
            <a:chExt cx="1589" cy="2466"/>
          </a:xfrm>
        </p:grpSpPr>
        <p:sp>
          <p:nvSpPr>
            <p:cNvPr id="119816" name="Rectangle 7"/>
            <p:cNvSpPr>
              <a:spLocks noChangeArrowheads="1"/>
            </p:cNvSpPr>
            <p:nvPr/>
          </p:nvSpPr>
          <p:spPr bwMode="auto">
            <a:xfrm>
              <a:off x="4073" y="2348"/>
              <a:ext cx="230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IR</a:t>
              </a:r>
              <a:endParaRPr lang="en-US" altLang="en-US" sz="900"/>
            </a:p>
          </p:txBody>
        </p:sp>
        <p:sp>
          <p:nvSpPr>
            <p:cNvPr id="119817" name="Rectangle 8"/>
            <p:cNvSpPr>
              <a:spLocks noChangeArrowheads="1"/>
            </p:cNvSpPr>
            <p:nvPr/>
          </p:nvSpPr>
          <p:spPr bwMode="auto">
            <a:xfrm>
              <a:off x="4428" y="2348"/>
              <a:ext cx="230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PC</a:t>
              </a:r>
              <a:endParaRPr lang="en-US" altLang="en-US" sz="900" noProof="1"/>
            </a:p>
          </p:txBody>
        </p:sp>
        <p:sp>
          <p:nvSpPr>
            <p:cNvPr id="119818" name="Text Box 9"/>
            <p:cNvSpPr txBox="1">
              <a:spLocks noChangeArrowheads="1"/>
            </p:cNvSpPr>
            <p:nvPr/>
          </p:nvSpPr>
          <p:spPr bwMode="auto">
            <a:xfrm>
              <a:off x="4910" y="1614"/>
              <a:ext cx="576" cy="40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9144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Register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file</a:t>
              </a:r>
            </a:p>
          </p:txBody>
        </p:sp>
        <p:sp>
          <p:nvSpPr>
            <p:cNvPr id="119819" name="Text Box 10"/>
            <p:cNvSpPr txBox="1">
              <a:spLocks noChangeArrowheads="1"/>
            </p:cNvSpPr>
            <p:nvPr/>
          </p:nvSpPr>
          <p:spPr bwMode="auto">
            <a:xfrm>
              <a:off x="4910" y="2139"/>
              <a:ext cx="576" cy="40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9144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General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ALU</a:t>
              </a:r>
              <a:endParaRPr lang="en-US" altLang="en-US" sz="900"/>
            </a:p>
          </p:txBody>
        </p:sp>
        <p:sp>
          <p:nvSpPr>
            <p:cNvPr id="119820" name="Rectangle 11"/>
            <p:cNvSpPr>
              <a:spLocks noChangeArrowheads="1"/>
            </p:cNvSpPr>
            <p:nvPr/>
          </p:nvSpPr>
          <p:spPr bwMode="auto">
            <a:xfrm>
              <a:off x="4819" y="1375"/>
              <a:ext cx="749" cy="12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Datapath</a:t>
              </a:r>
            </a:p>
          </p:txBody>
        </p:sp>
        <p:sp>
          <p:nvSpPr>
            <p:cNvPr id="119821" name="Rectangle 12"/>
            <p:cNvSpPr>
              <a:spLocks noChangeArrowheads="1"/>
            </p:cNvSpPr>
            <p:nvPr/>
          </p:nvSpPr>
          <p:spPr bwMode="auto">
            <a:xfrm>
              <a:off x="3979" y="1375"/>
              <a:ext cx="749" cy="124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Controller</a:t>
              </a:r>
            </a:p>
          </p:txBody>
        </p:sp>
        <p:sp>
          <p:nvSpPr>
            <p:cNvPr id="119822" name="Rectangle 13"/>
            <p:cNvSpPr>
              <a:spLocks noChangeArrowheads="1"/>
            </p:cNvSpPr>
            <p:nvPr/>
          </p:nvSpPr>
          <p:spPr bwMode="auto">
            <a:xfrm>
              <a:off x="3985" y="2754"/>
              <a:ext cx="738" cy="10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h-TH" altLang="en-US" sz="2400"/>
            </a:p>
          </p:txBody>
        </p:sp>
        <p:sp>
          <p:nvSpPr>
            <p:cNvPr id="119823" name="Text Box 14"/>
            <p:cNvSpPr txBox="1">
              <a:spLocks noChangeArrowheads="1"/>
            </p:cNvSpPr>
            <p:nvPr/>
          </p:nvSpPr>
          <p:spPr bwMode="auto">
            <a:xfrm>
              <a:off x="3985" y="2724"/>
              <a:ext cx="744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Program memory</a:t>
              </a:r>
            </a:p>
          </p:txBody>
        </p:sp>
        <p:sp>
          <p:nvSpPr>
            <p:cNvPr id="119824" name="Text Box 15"/>
            <p:cNvSpPr txBox="1">
              <a:spLocks noChangeArrowheads="1"/>
            </p:cNvSpPr>
            <p:nvPr/>
          </p:nvSpPr>
          <p:spPr bwMode="auto">
            <a:xfrm>
              <a:off x="4045" y="3120"/>
              <a:ext cx="628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Assembly code for: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20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  total = 0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  for i =1 to …</a:t>
              </a:r>
            </a:p>
          </p:txBody>
        </p:sp>
        <p:sp>
          <p:nvSpPr>
            <p:cNvPr id="119825" name="Line 16"/>
            <p:cNvSpPr>
              <a:spLocks noChangeShapeType="1"/>
            </p:cNvSpPr>
            <p:nvPr/>
          </p:nvSpPr>
          <p:spPr bwMode="auto">
            <a:xfrm flipV="1">
              <a:off x="4194" y="2523"/>
              <a:ext cx="0" cy="2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26" name="Line 17"/>
            <p:cNvSpPr>
              <a:spLocks noChangeShapeType="1"/>
            </p:cNvSpPr>
            <p:nvPr/>
          </p:nvSpPr>
          <p:spPr bwMode="auto">
            <a:xfrm>
              <a:off x="4542" y="2523"/>
              <a:ext cx="0" cy="2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27" name="Rectangle 18"/>
            <p:cNvSpPr>
              <a:spLocks noChangeArrowheads="1"/>
            </p:cNvSpPr>
            <p:nvPr/>
          </p:nvSpPr>
          <p:spPr bwMode="auto">
            <a:xfrm>
              <a:off x="4067" y="1614"/>
              <a:ext cx="591" cy="64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Control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logic and State register</a:t>
              </a:r>
              <a:endParaRPr lang="en-US" altLang="en-US" sz="900" noProof="1"/>
            </a:p>
          </p:txBody>
        </p:sp>
        <p:sp>
          <p:nvSpPr>
            <p:cNvPr id="119828" name="Freeform 19"/>
            <p:cNvSpPr>
              <a:spLocks/>
            </p:cNvSpPr>
            <p:nvPr/>
          </p:nvSpPr>
          <p:spPr bwMode="auto">
            <a:xfrm>
              <a:off x="4731" y="1974"/>
              <a:ext cx="84" cy="0"/>
            </a:xfrm>
            <a:custGeom>
              <a:avLst/>
              <a:gdLst>
                <a:gd name="T0" fmla="*/ 0 w 209"/>
                <a:gd name="T1" fmla="*/ 0 h 1"/>
                <a:gd name="T2" fmla="*/ 84 w 209"/>
                <a:gd name="T3" fmla="*/ 0 h 1"/>
                <a:gd name="T4" fmla="*/ 0 60000 65536"/>
                <a:gd name="T5" fmla="*/ 0 60000 65536"/>
                <a:gd name="T6" fmla="*/ 0 w 209"/>
                <a:gd name="T7" fmla="*/ 0 h 1"/>
                <a:gd name="T8" fmla="*/ 209 w 209"/>
                <a:gd name="T9" fmla="*/ 0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09" h="1">
                  <a:moveTo>
                    <a:pt x="0" y="0"/>
                  </a:moveTo>
                  <a:lnTo>
                    <a:pt x="209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29" name="Freeform 20"/>
            <p:cNvSpPr>
              <a:spLocks/>
            </p:cNvSpPr>
            <p:nvPr/>
          </p:nvSpPr>
          <p:spPr bwMode="auto">
            <a:xfrm>
              <a:off x="5190" y="2016"/>
              <a:ext cx="1" cy="126"/>
            </a:xfrm>
            <a:custGeom>
              <a:avLst/>
              <a:gdLst>
                <a:gd name="T0" fmla="*/ 0 w 1"/>
                <a:gd name="T1" fmla="*/ 0 h 126"/>
                <a:gd name="T2" fmla="*/ 0 w 1"/>
                <a:gd name="T3" fmla="*/ 126 h 126"/>
                <a:gd name="T4" fmla="*/ 0 60000 65536"/>
                <a:gd name="T5" fmla="*/ 0 60000 65536"/>
                <a:gd name="T6" fmla="*/ 0 w 1"/>
                <a:gd name="T7" fmla="*/ 0 h 126"/>
                <a:gd name="T8" fmla="*/ 1 w 1"/>
                <a:gd name="T9" fmla="*/ 126 h 12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26">
                  <a:moveTo>
                    <a:pt x="0" y="0"/>
                  </a:moveTo>
                  <a:lnTo>
                    <a:pt x="0" y="12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30" name="Text Box 21"/>
            <p:cNvSpPr txBox="1">
              <a:spLocks noChangeArrowheads="1"/>
            </p:cNvSpPr>
            <p:nvPr/>
          </p:nvSpPr>
          <p:spPr bwMode="auto">
            <a:xfrm>
              <a:off x="4815" y="2754"/>
              <a:ext cx="740" cy="4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Data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memory</a:t>
              </a:r>
            </a:p>
          </p:txBody>
        </p:sp>
        <p:sp>
          <p:nvSpPr>
            <p:cNvPr id="119831" name="Freeform 22"/>
            <p:cNvSpPr>
              <a:spLocks/>
            </p:cNvSpPr>
            <p:nvPr/>
          </p:nvSpPr>
          <p:spPr bwMode="auto">
            <a:xfrm>
              <a:off x="5190" y="2609"/>
              <a:ext cx="1" cy="151"/>
            </a:xfrm>
            <a:custGeom>
              <a:avLst/>
              <a:gdLst>
                <a:gd name="T0" fmla="*/ 1 w 1"/>
                <a:gd name="T1" fmla="*/ 0 h 151"/>
                <a:gd name="T2" fmla="*/ 0 w 1"/>
                <a:gd name="T3" fmla="*/ 151 h 151"/>
                <a:gd name="T4" fmla="*/ 0 60000 65536"/>
                <a:gd name="T5" fmla="*/ 0 60000 65536"/>
                <a:gd name="T6" fmla="*/ 0 w 1"/>
                <a:gd name="T7" fmla="*/ 0 h 151"/>
                <a:gd name="T8" fmla="*/ 1 w 1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51">
                  <a:moveTo>
                    <a:pt x="1" y="0"/>
                  </a:moveTo>
                  <a:lnTo>
                    <a:pt x="0" y="15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32" name="Freeform 23"/>
            <p:cNvSpPr>
              <a:spLocks/>
            </p:cNvSpPr>
            <p:nvPr/>
          </p:nvSpPr>
          <p:spPr bwMode="auto">
            <a:xfrm>
              <a:off x="4194" y="2256"/>
              <a:ext cx="1" cy="90"/>
            </a:xfrm>
            <a:custGeom>
              <a:avLst/>
              <a:gdLst>
                <a:gd name="T0" fmla="*/ 0 w 1"/>
                <a:gd name="T1" fmla="*/ 0 h 90"/>
                <a:gd name="T2" fmla="*/ 0 w 1"/>
                <a:gd name="T3" fmla="*/ 90 h 90"/>
                <a:gd name="T4" fmla="*/ 0 60000 65536"/>
                <a:gd name="T5" fmla="*/ 0 60000 65536"/>
                <a:gd name="T6" fmla="*/ 0 w 1"/>
                <a:gd name="T7" fmla="*/ 0 h 90"/>
                <a:gd name="T8" fmla="*/ 1 w 1"/>
                <a:gd name="T9" fmla="*/ 90 h 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90">
                  <a:moveTo>
                    <a:pt x="0" y="0"/>
                  </a:moveTo>
                  <a:lnTo>
                    <a:pt x="0" y="9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33" name="Freeform 24"/>
            <p:cNvSpPr>
              <a:spLocks/>
            </p:cNvSpPr>
            <p:nvPr/>
          </p:nvSpPr>
          <p:spPr bwMode="auto">
            <a:xfrm>
              <a:off x="4542" y="2256"/>
              <a:ext cx="1" cy="90"/>
            </a:xfrm>
            <a:custGeom>
              <a:avLst/>
              <a:gdLst>
                <a:gd name="T0" fmla="*/ 0 w 1"/>
                <a:gd name="T1" fmla="*/ 0 h 90"/>
                <a:gd name="T2" fmla="*/ 0 w 1"/>
                <a:gd name="T3" fmla="*/ 90 h 90"/>
                <a:gd name="T4" fmla="*/ 0 60000 65536"/>
                <a:gd name="T5" fmla="*/ 0 60000 65536"/>
                <a:gd name="T6" fmla="*/ 0 w 1"/>
                <a:gd name="T7" fmla="*/ 0 h 90"/>
                <a:gd name="T8" fmla="*/ 1 w 1"/>
                <a:gd name="T9" fmla="*/ 90 h 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90">
                  <a:moveTo>
                    <a:pt x="0" y="0"/>
                  </a:moveTo>
                  <a:lnTo>
                    <a:pt x="0" y="9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381015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46623E1B-B5D4-4D22-AE94-F86EC9BC671F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400"/>
          </a:p>
        </p:txBody>
      </p:sp>
      <p:sp>
        <p:nvSpPr>
          <p:cNvPr id="16793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Single-purpose processors</a:t>
            </a:r>
          </a:p>
        </p:txBody>
      </p:sp>
      <p:sp>
        <p:nvSpPr>
          <p:cNvPr id="1679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6019800"/>
            <a:ext cx="7772400" cy="30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Introduction, 2000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mtClean="0"/>
          </a:p>
        </p:txBody>
      </p:sp>
      <p:sp>
        <p:nvSpPr>
          <p:cNvPr id="167940" name="Rectangle 1028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7941" name="Rectangle 1029"/>
          <p:cNvSpPr>
            <a:spLocks noChangeArrowheads="1"/>
          </p:cNvSpPr>
          <p:nvPr/>
        </p:nvSpPr>
        <p:spPr bwMode="auto">
          <a:xfrm>
            <a:off x="381000" y="1524000"/>
            <a:ext cx="5867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Digital circuit designed to execute exactly one program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a.k.a. coprocessor, accelerator or peripheral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Features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Contains only the components needed to execute a single program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 program memory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Benefits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Fast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Low power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Small size</a:t>
            </a:r>
          </a:p>
        </p:txBody>
      </p:sp>
      <p:grpSp>
        <p:nvGrpSpPr>
          <p:cNvPr id="121863" name="Group 1030"/>
          <p:cNvGrpSpPr>
            <a:grpSpLocks/>
          </p:cNvGrpSpPr>
          <p:nvPr/>
        </p:nvGrpSpPr>
        <p:grpSpPr bwMode="auto">
          <a:xfrm>
            <a:off x="6477000" y="1752600"/>
            <a:ext cx="2432050" cy="2441575"/>
            <a:chOff x="3897" y="1247"/>
            <a:chExt cx="1532" cy="1538"/>
          </a:xfrm>
        </p:grpSpPr>
        <p:sp>
          <p:nvSpPr>
            <p:cNvPr id="121864" name="Rectangle 1031"/>
            <p:cNvSpPr>
              <a:spLocks noChangeArrowheads="1"/>
            </p:cNvSpPr>
            <p:nvPr/>
          </p:nvSpPr>
          <p:spPr bwMode="auto">
            <a:xfrm>
              <a:off x="4709" y="1247"/>
              <a:ext cx="720" cy="100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Datapath</a:t>
              </a:r>
              <a:endParaRPr lang="en-US" altLang="en-US" sz="2000"/>
            </a:p>
          </p:txBody>
        </p:sp>
        <p:sp>
          <p:nvSpPr>
            <p:cNvPr id="121865" name="Freeform 1032"/>
            <p:cNvSpPr>
              <a:spLocks/>
            </p:cNvSpPr>
            <p:nvPr/>
          </p:nvSpPr>
          <p:spPr bwMode="auto">
            <a:xfrm>
              <a:off x="4616" y="1664"/>
              <a:ext cx="102" cy="1"/>
            </a:xfrm>
            <a:custGeom>
              <a:avLst/>
              <a:gdLst>
                <a:gd name="T0" fmla="*/ 0 w 102"/>
                <a:gd name="T1" fmla="*/ 0 h 1"/>
                <a:gd name="T2" fmla="*/ 102 w 102"/>
                <a:gd name="T3" fmla="*/ 0 h 1"/>
                <a:gd name="T4" fmla="*/ 0 60000 65536"/>
                <a:gd name="T5" fmla="*/ 0 60000 65536"/>
                <a:gd name="T6" fmla="*/ 0 w 102"/>
                <a:gd name="T7" fmla="*/ 0 h 1"/>
                <a:gd name="T8" fmla="*/ 102 w 10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2" h="1">
                  <a:moveTo>
                    <a:pt x="0" y="0"/>
                  </a:moveTo>
                  <a:lnTo>
                    <a:pt x="102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66" name="Rectangle 1033"/>
            <p:cNvSpPr>
              <a:spLocks noChangeArrowheads="1"/>
            </p:cNvSpPr>
            <p:nvPr/>
          </p:nvSpPr>
          <p:spPr bwMode="auto">
            <a:xfrm>
              <a:off x="3897" y="1251"/>
              <a:ext cx="720" cy="100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Controller</a:t>
              </a:r>
              <a:endParaRPr lang="en-US" altLang="en-US" sz="2000"/>
            </a:p>
          </p:txBody>
        </p:sp>
        <p:sp>
          <p:nvSpPr>
            <p:cNvPr id="121867" name="Rectangle 1034"/>
            <p:cNvSpPr>
              <a:spLocks noChangeArrowheads="1"/>
            </p:cNvSpPr>
            <p:nvPr/>
          </p:nvSpPr>
          <p:spPr bwMode="auto">
            <a:xfrm>
              <a:off x="4005" y="1478"/>
              <a:ext cx="518" cy="2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Control logic</a:t>
              </a:r>
              <a:endParaRPr lang="en-US" altLang="en-US" sz="900" noProof="1"/>
            </a:p>
          </p:txBody>
        </p:sp>
        <p:sp>
          <p:nvSpPr>
            <p:cNvPr id="121868" name="Freeform 1035"/>
            <p:cNvSpPr>
              <a:spLocks/>
            </p:cNvSpPr>
            <p:nvPr/>
          </p:nvSpPr>
          <p:spPr bwMode="auto">
            <a:xfrm>
              <a:off x="4261" y="1769"/>
              <a:ext cx="7" cy="117"/>
            </a:xfrm>
            <a:custGeom>
              <a:avLst/>
              <a:gdLst>
                <a:gd name="T0" fmla="*/ 0 w 7"/>
                <a:gd name="T1" fmla="*/ 0 h 117"/>
                <a:gd name="T2" fmla="*/ 7 w 7"/>
                <a:gd name="T3" fmla="*/ 117 h 117"/>
                <a:gd name="T4" fmla="*/ 0 60000 65536"/>
                <a:gd name="T5" fmla="*/ 0 60000 65536"/>
                <a:gd name="T6" fmla="*/ 0 w 7"/>
                <a:gd name="T7" fmla="*/ 0 h 117"/>
                <a:gd name="T8" fmla="*/ 7 w 7"/>
                <a:gd name="T9" fmla="*/ 117 h 1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" h="117">
                  <a:moveTo>
                    <a:pt x="0" y="0"/>
                  </a:moveTo>
                  <a:lnTo>
                    <a:pt x="7" y="117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69" name="Text Box 1036"/>
            <p:cNvSpPr txBox="1">
              <a:spLocks noChangeArrowheads="1"/>
            </p:cNvSpPr>
            <p:nvPr/>
          </p:nvSpPr>
          <p:spPr bwMode="auto">
            <a:xfrm>
              <a:off x="4005" y="1887"/>
              <a:ext cx="518" cy="28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State register</a:t>
              </a:r>
            </a:p>
          </p:txBody>
        </p:sp>
        <p:sp>
          <p:nvSpPr>
            <p:cNvPr id="121870" name="Text Box 1037"/>
            <p:cNvSpPr txBox="1">
              <a:spLocks noChangeArrowheads="1"/>
            </p:cNvSpPr>
            <p:nvPr/>
          </p:nvSpPr>
          <p:spPr bwMode="auto">
            <a:xfrm>
              <a:off x="4731" y="2413"/>
              <a:ext cx="696" cy="37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Data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memory</a:t>
              </a:r>
            </a:p>
          </p:txBody>
        </p:sp>
        <p:sp>
          <p:nvSpPr>
            <p:cNvPr id="121871" name="Freeform 1038"/>
            <p:cNvSpPr>
              <a:spLocks/>
            </p:cNvSpPr>
            <p:nvPr/>
          </p:nvSpPr>
          <p:spPr bwMode="auto">
            <a:xfrm>
              <a:off x="5072" y="2258"/>
              <a:ext cx="1" cy="156"/>
            </a:xfrm>
            <a:custGeom>
              <a:avLst/>
              <a:gdLst>
                <a:gd name="T0" fmla="*/ 0 w 1"/>
                <a:gd name="T1" fmla="*/ 0 h 156"/>
                <a:gd name="T2" fmla="*/ 0 w 1"/>
                <a:gd name="T3" fmla="*/ 156 h 156"/>
                <a:gd name="T4" fmla="*/ 0 60000 65536"/>
                <a:gd name="T5" fmla="*/ 0 60000 65536"/>
                <a:gd name="T6" fmla="*/ 0 w 1"/>
                <a:gd name="T7" fmla="*/ 0 h 156"/>
                <a:gd name="T8" fmla="*/ 1 w 1"/>
                <a:gd name="T9" fmla="*/ 156 h 1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56">
                  <a:moveTo>
                    <a:pt x="0" y="0"/>
                  </a:moveTo>
                  <a:lnTo>
                    <a:pt x="0" y="15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872" name="Rectangle 1039"/>
            <p:cNvSpPr>
              <a:spLocks noChangeArrowheads="1"/>
            </p:cNvSpPr>
            <p:nvPr/>
          </p:nvSpPr>
          <p:spPr bwMode="auto">
            <a:xfrm>
              <a:off x="4886" y="1478"/>
              <a:ext cx="347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index</a:t>
              </a:r>
              <a:endParaRPr lang="en-US" altLang="en-US" sz="900"/>
            </a:p>
          </p:txBody>
        </p:sp>
        <p:sp>
          <p:nvSpPr>
            <p:cNvPr id="121873" name="Rectangle 1040"/>
            <p:cNvSpPr>
              <a:spLocks noChangeArrowheads="1"/>
            </p:cNvSpPr>
            <p:nvPr/>
          </p:nvSpPr>
          <p:spPr bwMode="auto">
            <a:xfrm>
              <a:off x="4889" y="1740"/>
              <a:ext cx="345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/>
                <a:t>total</a:t>
              </a:r>
              <a:endParaRPr lang="en-US" altLang="en-US" sz="900"/>
            </a:p>
          </p:txBody>
        </p:sp>
        <p:sp>
          <p:nvSpPr>
            <p:cNvPr id="121874" name="Rectangle 1041"/>
            <p:cNvSpPr>
              <a:spLocks noChangeArrowheads="1"/>
            </p:cNvSpPr>
            <p:nvPr/>
          </p:nvSpPr>
          <p:spPr bwMode="auto">
            <a:xfrm>
              <a:off x="4889" y="2002"/>
              <a:ext cx="345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+</a:t>
              </a:r>
              <a:endParaRPr lang="en-US" altLang="en-US" sz="900"/>
            </a:p>
          </p:txBody>
        </p:sp>
      </p:grpSp>
    </p:spTree>
    <p:extLst>
      <p:ext uri="{BB962C8B-B14F-4D97-AF65-F5344CB8AC3E}">
        <p14:creationId xmlns:p14="http://schemas.microsoft.com/office/powerpoint/2010/main" val="1922355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8074044-3668-466D-AA32-6C75A002436A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Design Challenges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Does it really work?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Is the specification correct?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Does the implementation meet the spec?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How do we test for real-time characteristics?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How do we test on real data?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mtClean="0"/>
              <a:t>How do we work on the system?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Observability, controllability?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mtClean="0"/>
              <a:t>What is our development platform?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P Koopman, CMU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smtClean="0"/>
              <a:t>More importantly – optimising design metrics!!</a:t>
            </a:r>
            <a:endParaRPr lang="en-GB" b="1" smtClean="0"/>
          </a:p>
        </p:txBody>
      </p:sp>
      <p:sp>
        <p:nvSpPr>
          <p:cNvPr id="10854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06648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86800954-B899-421A-A97C-3552A9EE78FD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400"/>
          </a:p>
        </p:txBody>
      </p:sp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Application-specific processors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19800"/>
            <a:ext cx="7772400" cy="38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Introduction, 2000</a:t>
            </a:r>
            <a:endParaRPr lang="en-GB" sz="1400" i="1" smtClean="0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9749" name="Rectangle 5"/>
          <p:cNvSpPr>
            <a:spLocks noChangeArrowheads="1"/>
          </p:cNvSpPr>
          <p:nvPr/>
        </p:nvSpPr>
        <p:spPr bwMode="auto">
          <a:xfrm>
            <a:off x="381000" y="1219200"/>
            <a:ext cx="5791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Programmable processor optimized for a particular class of applications having common characteristics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Compromise between general-purpose and single-purpose processors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Features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Program memory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Optimized datapath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Special functional units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Benefits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tx1"/>
              </a:buClr>
              <a:buFontTx/>
              <a:buChar char="–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Some flexibility, good performance, size and power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DSP</a:t>
            </a:r>
            <a:r>
              <a:rPr lang="th-TH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จัดอยู่ในประเภทนี้ด้วย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  <a:defRPr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23911" name="Group 24"/>
          <p:cNvGrpSpPr>
            <a:grpSpLocks/>
          </p:cNvGrpSpPr>
          <p:nvPr/>
        </p:nvGrpSpPr>
        <p:grpSpPr bwMode="auto">
          <a:xfrm>
            <a:off x="6392863" y="1295400"/>
            <a:ext cx="2522537" cy="3914775"/>
            <a:chOff x="4027" y="816"/>
            <a:chExt cx="1589" cy="2466"/>
          </a:xfrm>
        </p:grpSpPr>
        <p:sp>
          <p:nvSpPr>
            <p:cNvPr id="123912" name="Rectangle 6"/>
            <p:cNvSpPr>
              <a:spLocks noChangeArrowheads="1"/>
            </p:cNvSpPr>
            <p:nvPr/>
          </p:nvSpPr>
          <p:spPr bwMode="auto">
            <a:xfrm>
              <a:off x="4121" y="1789"/>
              <a:ext cx="230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IR</a:t>
              </a:r>
              <a:endParaRPr lang="en-US" altLang="en-US" sz="900"/>
            </a:p>
          </p:txBody>
        </p:sp>
        <p:sp>
          <p:nvSpPr>
            <p:cNvPr id="123913" name="Rectangle 7"/>
            <p:cNvSpPr>
              <a:spLocks noChangeArrowheads="1"/>
            </p:cNvSpPr>
            <p:nvPr/>
          </p:nvSpPr>
          <p:spPr bwMode="auto">
            <a:xfrm>
              <a:off x="4476" y="1789"/>
              <a:ext cx="230" cy="17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PC</a:t>
              </a:r>
              <a:endParaRPr lang="en-US" altLang="en-US" sz="900" noProof="1"/>
            </a:p>
          </p:txBody>
        </p:sp>
        <p:sp>
          <p:nvSpPr>
            <p:cNvPr id="123914" name="Text Box 8"/>
            <p:cNvSpPr txBox="1">
              <a:spLocks noChangeArrowheads="1"/>
            </p:cNvSpPr>
            <p:nvPr/>
          </p:nvSpPr>
          <p:spPr bwMode="auto">
            <a:xfrm>
              <a:off x="4958" y="1055"/>
              <a:ext cx="576" cy="28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9144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Registers</a:t>
              </a:r>
            </a:p>
          </p:txBody>
        </p:sp>
        <p:sp>
          <p:nvSpPr>
            <p:cNvPr id="123915" name="Text Box 9"/>
            <p:cNvSpPr txBox="1">
              <a:spLocks noChangeArrowheads="1"/>
            </p:cNvSpPr>
            <p:nvPr/>
          </p:nvSpPr>
          <p:spPr bwMode="auto">
            <a:xfrm>
              <a:off x="4944" y="1488"/>
              <a:ext cx="576" cy="3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9144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Custom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ALU</a:t>
              </a:r>
              <a:endParaRPr lang="en-US" altLang="en-US" sz="900"/>
            </a:p>
          </p:txBody>
        </p:sp>
        <p:sp>
          <p:nvSpPr>
            <p:cNvPr id="123916" name="Rectangle 10"/>
            <p:cNvSpPr>
              <a:spLocks noChangeArrowheads="1"/>
            </p:cNvSpPr>
            <p:nvPr/>
          </p:nvSpPr>
          <p:spPr bwMode="auto">
            <a:xfrm>
              <a:off x="4867" y="816"/>
              <a:ext cx="749" cy="10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Datapath</a:t>
              </a:r>
            </a:p>
          </p:txBody>
        </p:sp>
        <p:sp>
          <p:nvSpPr>
            <p:cNvPr id="123917" name="Rectangle 11"/>
            <p:cNvSpPr>
              <a:spLocks noChangeArrowheads="1"/>
            </p:cNvSpPr>
            <p:nvPr/>
          </p:nvSpPr>
          <p:spPr bwMode="auto">
            <a:xfrm>
              <a:off x="4027" y="816"/>
              <a:ext cx="749" cy="124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/>
                <a:t>Controller</a:t>
              </a:r>
            </a:p>
          </p:txBody>
        </p:sp>
        <p:sp>
          <p:nvSpPr>
            <p:cNvPr id="123918" name="Rectangle 12"/>
            <p:cNvSpPr>
              <a:spLocks noChangeArrowheads="1"/>
            </p:cNvSpPr>
            <p:nvPr/>
          </p:nvSpPr>
          <p:spPr bwMode="auto">
            <a:xfrm>
              <a:off x="4033" y="2195"/>
              <a:ext cx="738" cy="10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h-TH" altLang="en-US" sz="2400"/>
            </a:p>
          </p:txBody>
        </p:sp>
        <p:sp>
          <p:nvSpPr>
            <p:cNvPr id="123919" name="Text Box 13"/>
            <p:cNvSpPr txBox="1">
              <a:spLocks noChangeArrowheads="1"/>
            </p:cNvSpPr>
            <p:nvPr/>
          </p:nvSpPr>
          <p:spPr bwMode="auto">
            <a:xfrm>
              <a:off x="4033" y="2165"/>
              <a:ext cx="744" cy="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Program memory</a:t>
              </a:r>
            </a:p>
          </p:txBody>
        </p:sp>
        <p:sp>
          <p:nvSpPr>
            <p:cNvPr id="123920" name="Text Box 14"/>
            <p:cNvSpPr txBox="1">
              <a:spLocks noChangeArrowheads="1"/>
            </p:cNvSpPr>
            <p:nvPr/>
          </p:nvSpPr>
          <p:spPr bwMode="auto">
            <a:xfrm>
              <a:off x="4093" y="2561"/>
              <a:ext cx="628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Assembly code for: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200"/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  total = 0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  for i =1 to …</a:t>
              </a:r>
            </a:p>
          </p:txBody>
        </p:sp>
        <p:sp>
          <p:nvSpPr>
            <p:cNvPr id="123921" name="Line 15"/>
            <p:cNvSpPr>
              <a:spLocks noChangeShapeType="1"/>
            </p:cNvSpPr>
            <p:nvPr/>
          </p:nvSpPr>
          <p:spPr bwMode="auto">
            <a:xfrm flipV="1">
              <a:off x="4242" y="1964"/>
              <a:ext cx="0" cy="2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2" name="Line 16"/>
            <p:cNvSpPr>
              <a:spLocks noChangeShapeType="1"/>
            </p:cNvSpPr>
            <p:nvPr/>
          </p:nvSpPr>
          <p:spPr bwMode="auto">
            <a:xfrm>
              <a:off x="4590" y="1964"/>
              <a:ext cx="0" cy="23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3" name="Rectangle 17"/>
            <p:cNvSpPr>
              <a:spLocks noChangeArrowheads="1"/>
            </p:cNvSpPr>
            <p:nvPr/>
          </p:nvSpPr>
          <p:spPr bwMode="auto">
            <a:xfrm>
              <a:off x="4115" y="1055"/>
              <a:ext cx="591" cy="64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Control 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logic and State register</a:t>
              </a:r>
              <a:endParaRPr lang="en-US" altLang="en-US" sz="900" noProof="1"/>
            </a:p>
          </p:txBody>
        </p:sp>
        <p:sp>
          <p:nvSpPr>
            <p:cNvPr id="123924" name="Freeform 18"/>
            <p:cNvSpPr>
              <a:spLocks/>
            </p:cNvSpPr>
            <p:nvPr/>
          </p:nvSpPr>
          <p:spPr bwMode="auto">
            <a:xfrm>
              <a:off x="4779" y="1415"/>
              <a:ext cx="84" cy="0"/>
            </a:xfrm>
            <a:custGeom>
              <a:avLst/>
              <a:gdLst>
                <a:gd name="T0" fmla="*/ 0 w 209"/>
                <a:gd name="T1" fmla="*/ 0 h 1"/>
                <a:gd name="T2" fmla="*/ 84 w 209"/>
                <a:gd name="T3" fmla="*/ 0 h 1"/>
                <a:gd name="T4" fmla="*/ 0 60000 65536"/>
                <a:gd name="T5" fmla="*/ 0 60000 65536"/>
                <a:gd name="T6" fmla="*/ 0 w 209"/>
                <a:gd name="T7" fmla="*/ 0 h 1"/>
                <a:gd name="T8" fmla="*/ 209 w 209"/>
                <a:gd name="T9" fmla="*/ 0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09" h="1">
                  <a:moveTo>
                    <a:pt x="0" y="0"/>
                  </a:moveTo>
                  <a:lnTo>
                    <a:pt x="209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5" name="Freeform 19"/>
            <p:cNvSpPr>
              <a:spLocks/>
            </p:cNvSpPr>
            <p:nvPr/>
          </p:nvSpPr>
          <p:spPr bwMode="auto">
            <a:xfrm>
              <a:off x="5232" y="1344"/>
              <a:ext cx="1" cy="126"/>
            </a:xfrm>
            <a:custGeom>
              <a:avLst/>
              <a:gdLst>
                <a:gd name="T0" fmla="*/ 0 w 1"/>
                <a:gd name="T1" fmla="*/ 0 h 126"/>
                <a:gd name="T2" fmla="*/ 0 w 1"/>
                <a:gd name="T3" fmla="*/ 126 h 126"/>
                <a:gd name="T4" fmla="*/ 0 60000 65536"/>
                <a:gd name="T5" fmla="*/ 0 60000 65536"/>
                <a:gd name="T6" fmla="*/ 0 w 1"/>
                <a:gd name="T7" fmla="*/ 0 h 126"/>
                <a:gd name="T8" fmla="*/ 1 w 1"/>
                <a:gd name="T9" fmla="*/ 126 h 12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26">
                  <a:moveTo>
                    <a:pt x="0" y="0"/>
                  </a:moveTo>
                  <a:lnTo>
                    <a:pt x="0" y="12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6" name="Text Box 20"/>
            <p:cNvSpPr txBox="1">
              <a:spLocks noChangeArrowheads="1"/>
            </p:cNvSpPr>
            <p:nvPr/>
          </p:nvSpPr>
          <p:spPr bwMode="auto">
            <a:xfrm>
              <a:off x="4848" y="2016"/>
              <a:ext cx="740" cy="45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r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Data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memory</a:t>
              </a:r>
            </a:p>
          </p:txBody>
        </p:sp>
        <p:sp>
          <p:nvSpPr>
            <p:cNvPr id="123927" name="Freeform 21"/>
            <p:cNvSpPr>
              <a:spLocks/>
            </p:cNvSpPr>
            <p:nvPr/>
          </p:nvSpPr>
          <p:spPr bwMode="auto">
            <a:xfrm>
              <a:off x="5223" y="1871"/>
              <a:ext cx="1" cy="151"/>
            </a:xfrm>
            <a:custGeom>
              <a:avLst/>
              <a:gdLst>
                <a:gd name="T0" fmla="*/ 1 w 1"/>
                <a:gd name="T1" fmla="*/ 0 h 151"/>
                <a:gd name="T2" fmla="*/ 0 w 1"/>
                <a:gd name="T3" fmla="*/ 151 h 151"/>
                <a:gd name="T4" fmla="*/ 0 60000 65536"/>
                <a:gd name="T5" fmla="*/ 0 60000 65536"/>
                <a:gd name="T6" fmla="*/ 0 w 1"/>
                <a:gd name="T7" fmla="*/ 0 h 151"/>
                <a:gd name="T8" fmla="*/ 1 w 1"/>
                <a:gd name="T9" fmla="*/ 151 h 1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51">
                  <a:moveTo>
                    <a:pt x="1" y="0"/>
                  </a:moveTo>
                  <a:lnTo>
                    <a:pt x="0" y="15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8" name="Freeform 22"/>
            <p:cNvSpPr>
              <a:spLocks/>
            </p:cNvSpPr>
            <p:nvPr/>
          </p:nvSpPr>
          <p:spPr bwMode="auto">
            <a:xfrm>
              <a:off x="4242" y="1697"/>
              <a:ext cx="1" cy="90"/>
            </a:xfrm>
            <a:custGeom>
              <a:avLst/>
              <a:gdLst>
                <a:gd name="T0" fmla="*/ 0 w 1"/>
                <a:gd name="T1" fmla="*/ 0 h 90"/>
                <a:gd name="T2" fmla="*/ 0 w 1"/>
                <a:gd name="T3" fmla="*/ 90 h 90"/>
                <a:gd name="T4" fmla="*/ 0 60000 65536"/>
                <a:gd name="T5" fmla="*/ 0 60000 65536"/>
                <a:gd name="T6" fmla="*/ 0 w 1"/>
                <a:gd name="T7" fmla="*/ 0 h 90"/>
                <a:gd name="T8" fmla="*/ 1 w 1"/>
                <a:gd name="T9" fmla="*/ 90 h 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90">
                  <a:moveTo>
                    <a:pt x="0" y="0"/>
                  </a:moveTo>
                  <a:lnTo>
                    <a:pt x="0" y="9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929" name="Freeform 23"/>
            <p:cNvSpPr>
              <a:spLocks/>
            </p:cNvSpPr>
            <p:nvPr/>
          </p:nvSpPr>
          <p:spPr bwMode="auto">
            <a:xfrm>
              <a:off x="4590" y="1697"/>
              <a:ext cx="1" cy="90"/>
            </a:xfrm>
            <a:custGeom>
              <a:avLst/>
              <a:gdLst>
                <a:gd name="T0" fmla="*/ 0 w 1"/>
                <a:gd name="T1" fmla="*/ 0 h 90"/>
                <a:gd name="T2" fmla="*/ 0 w 1"/>
                <a:gd name="T3" fmla="*/ 90 h 90"/>
                <a:gd name="T4" fmla="*/ 0 60000 65536"/>
                <a:gd name="T5" fmla="*/ 0 60000 65536"/>
                <a:gd name="T6" fmla="*/ 0 w 1"/>
                <a:gd name="T7" fmla="*/ 0 h 90"/>
                <a:gd name="T8" fmla="*/ 1 w 1"/>
                <a:gd name="T9" fmla="*/ 90 h 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90">
                  <a:moveTo>
                    <a:pt x="0" y="0"/>
                  </a:moveTo>
                  <a:lnTo>
                    <a:pt x="0" y="9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6976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8254E53-1A14-4B31-B1CF-19FA09806DC5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400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572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dirty="0" smtClean="0"/>
              <a:t>FPGA Architecture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429125"/>
            <a:ext cx="7772400" cy="4524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sz="1200" dirty="0" smtClean="0"/>
              <a:t>FPGA layout with Configurable Logic Blocks (CLB) and I/O Blocks (IOB) </a:t>
            </a:r>
            <a:r>
              <a:rPr lang="en-GB" sz="1200" i="1" dirty="0" smtClean="0"/>
              <a:t>(credit: Katz’s Contemporary Logic Design)</a:t>
            </a:r>
            <a:endParaRPr lang="en-GB" sz="1200" dirty="0" smtClean="0"/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25958" name="Picture 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857250"/>
            <a:ext cx="3929063" cy="35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95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4786313"/>
            <a:ext cx="3810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25960" name="TextBox 8"/>
          <p:cNvSpPr txBox="1">
            <a:spLocks noChangeArrowheads="1"/>
          </p:cNvSpPr>
          <p:nvPr/>
        </p:nvSpPr>
        <p:spPr bwMode="auto">
          <a:xfrm>
            <a:off x="928688" y="5929313"/>
            <a:ext cx="50006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/>
              <a:t>Typical CLB </a:t>
            </a:r>
            <a:r>
              <a:rPr lang="en-GB" altLang="en-US" sz="1200" i="1"/>
              <a:t>(credit: www.wikipedia.com)</a:t>
            </a:r>
            <a:endParaRPr lang="th-TH" altLang="en-US" sz="1200"/>
          </a:p>
        </p:txBody>
      </p:sp>
      <p:pic>
        <p:nvPicPr>
          <p:cNvPr id="12596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1071563"/>
            <a:ext cx="350361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125962" name="TextBox 10"/>
          <p:cNvSpPr txBox="1">
            <a:spLocks noChangeArrowheads="1"/>
          </p:cNvSpPr>
          <p:nvPr/>
        </p:nvSpPr>
        <p:spPr bwMode="auto">
          <a:xfrm>
            <a:off x="5214938" y="3429000"/>
            <a:ext cx="37861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/>
              <a:t>Programmable switch at wiring intersection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i="1"/>
              <a:t>(credit: www.wikipedia.com)</a:t>
            </a:r>
            <a:endParaRPr lang="th-TH" altLang="en-US" sz="1200"/>
          </a:p>
        </p:txBody>
      </p:sp>
    </p:spTree>
    <p:extLst>
      <p:ext uri="{BB962C8B-B14F-4D97-AF65-F5344CB8AC3E}">
        <p14:creationId xmlns:p14="http://schemas.microsoft.com/office/powerpoint/2010/main" val="28219728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F16DA9F5-9D70-406A-9863-7B9393F061C3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400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Highly constrained products tend to use application specific processors</a:t>
            </a:r>
          </a:p>
          <a:p>
            <a:pPr lvl="1" eaLnBrk="1" hangingPunct="1">
              <a:defRPr/>
            </a:pPr>
            <a:r>
              <a:rPr lang="en-US" dirty="0" smtClean="0"/>
              <a:t>Many mobile phones (</a:t>
            </a:r>
            <a:r>
              <a:rPr lang="en-US" dirty="0" err="1" smtClean="0"/>
              <a:t>power&amp;size</a:t>
            </a:r>
            <a:r>
              <a:rPr lang="en-US" dirty="0" smtClean="0"/>
              <a:t> constrained) contain ARM chips</a:t>
            </a:r>
          </a:p>
          <a:p>
            <a:pPr lvl="1" eaLnBrk="1" hangingPunct="1">
              <a:defRPr/>
            </a:pPr>
            <a:r>
              <a:rPr lang="en-US" dirty="0" smtClean="0"/>
              <a:t>Hi-</a:t>
            </a:r>
            <a:r>
              <a:rPr lang="en-US" dirty="0" err="1" smtClean="0"/>
              <a:t>Fi</a:t>
            </a:r>
            <a:r>
              <a:rPr lang="en-US" dirty="0" smtClean="0"/>
              <a:t> (high </a:t>
            </a:r>
            <a:r>
              <a:rPr lang="en-US" dirty="0" err="1" smtClean="0"/>
              <a:t>performance&amp;time</a:t>
            </a:r>
            <a:r>
              <a:rPr lang="en-US" dirty="0" smtClean="0"/>
              <a:t> constrained) contain DSP chips</a:t>
            </a:r>
            <a:endParaRPr lang="en-GB" dirty="0" smtClean="0"/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28461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06306DF1-D6DA-475F-9B19-3348C54C2F4C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400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Software Costs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867400"/>
            <a:ext cx="7772400" cy="2286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– P Koopman, CMU</a:t>
            </a:r>
            <a:endParaRPr lang="en-GB" sz="1400" i="1" smtClean="0"/>
          </a:p>
        </p:txBody>
      </p:sp>
      <p:sp>
        <p:nvSpPr>
          <p:cNvPr id="19251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005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7924800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9901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64C7068B-B2B5-4C29-9060-1D928A5A2D60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400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Future Embedded Systems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096000"/>
            <a:ext cx="7772400" cy="381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600" i="1" smtClean="0"/>
              <a:t>Slide credit – P Koopman, CMU</a:t>
            </a:r>
            <a:endParaRPr lang="en-GB" sz="16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mtClean="0"/>
          </a:p>
        </p:txBody>
      </p:sp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210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7696200" cy="513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905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D95BE719-E59C-4450-8272-306F44AD237F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Design Metrics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334000"/>
          </a:xfrm>
        </p:spPr>
        <p:txBody>
          <a:bodyPr/>
          <a:lstStyle/>
          <a:p>
            <a:pPr eaLnBrk="1" hangingPunct="1">
              <a:buSzTx/>
              <a:buFontTx/>
              <a:buChar char="•"/>
              <a:defRPr/>
            </a:pPr>
            <a:r>
              <a:rPr lang="en-US" smtClean="0"/>
              <a:t>Common metrics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Unit cost: </a:t>
            </a:r>
            <a:r>
              <a:rPr lang="en-US" sz="2000" smtClean="0"/>
              <a:t>the monetary cost of manufacturing each copy of the system, excluding NRE cost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NRE cost (Non-Recurring Engineering cost): </a:t>
            </a:r>
            <a:r>
              <a:rPr lang="en-US" sz="2000" smtClean="0"/>
              <a:t>The one-time monetary cost of designing the system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Size: </a:t>
            </a:r>
            <a:r>
              <a:rPr lang="en-US" sz="2000" smtClean="0"/>
              <a:t>the physical space required by the system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Performance: </a:t>
            </a:r>
            <a:r>
              <a:rPr lang="en-US" sz="2000" smtClean="0"/>
              <a:t>the execution time or throughput of the system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Power: </a:t>
            </a:r>
            <a:r>
              <a:rPr lang="en-US" sz="2000" smtClean="0"/>
              <a:t>the amount of power consumed by the system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Flexibility: </a:t>
            </a:r>
            <a:r>
              <a:rPr lang="en-US" sz="2000" smtClean="0"/>
              <a:t>the ability to change the functionality of the system without incurring heavy NRE cost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4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</a:t>
            </a:r>
            <a:endParaRPr lang="en-GB" sz="1400" i="1" smtClean="0"/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99814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A5DF6D6F-E2A3-40E2-A37F-C6FFF3057E6D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Design Metrics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SzTx/>
              <a:buFontTx/>
              <a:buChar char="•"/>
              <a:defRPr/>
            </a:pPr>
            <a:r>
              <a:rPr lang="en-US" smtClean="0"/>
              <a:t>Common metrics (continued)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Time-to-prototype: </a:t>
            </a:r>
            <a:r>
              <a:rPr lang="en-US" sz="2000" smtClean="0"/>
              <a:t>the time needed to build a working version of the system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Time-to-market: </a:t>
            </a:r>
            <a:r>
              <a:rPr lang="en-US" sz="2000" smtClean="0"/>
              <a:t>the time required to develop a system to the point that it can be released and sold to customers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Maintainability: </a:t>
            </a:r>
            <a:r>
              <a:rPr lang="en-US" sz="2000" smtClean="0"/>
              <a:t>the ability to modify the system after its initial release</a:t>
            </a:r>
          </a:p>
          <a:p>
            <a:pPr lvl="1" eaLnBrk="1" hangingPunct="1">
              <a:buFontTx/>
              <a:buChar char="•"/>
              <a:defRPr/>
            </a:pPr>
            <a:r>
              <a:rPr lang="en-US" smtClean="0"/>
              <a:t>Correctness, safety, many more</a:t>
            </a:r>
          </a:p>
          <a:p>
            <a:pPr eaLnBrk="1" hangingPunct="1">
              <a:buFontTx/>
              <a:buNone/>
              <a:defRPr/>
            </a:pPr>
            <a:endParaRPr lang="en-US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</a:t>
            </a:r>
            <a:endParaRPr lang="en-GB" sz="1400" i="1" smtClean="0"/>
          </a:p>
          <a:p>
            <a:pPr eaLnBrk="1" hangingPunct="1">
              <a:buFontTx/>
              <a:buNone/>
              <a:defRPr/>
            </a:pPr>
            <a:endParaRPr lang="en-GB" smtClean="0"/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107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8451ABEC-3CE2-4FCD-8D9D-327AD144EB59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Trade-off in Design Metrics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95400"/>
            <a:ext cx="36576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/>
              <a:t>Expertise with both </a:t>
            </a:r>
            <a:r>
              <a:rPr lang="en-US" sz="2400" b="1" smtClean="0"/>
              <a:t>software and hardware</a:t>
            </a:r>
            <a:r>
              <a:rPr lang="en-US" sz="2400" smtClean="0"/>
              <a:t> is needed to optimize design metrics</a:t>
            </a:r>
          </a:p>
          <a:p>
            <a:pPr lvl="1" eaLnBrk="1" hangingPunct="1">
              <a:defRPr/>
            </a:pPr>
            <a:r>
              <a:rPr lang="en-US" sz="2000" smtClean="0"/>
              <a:t>Not just a hardware or software expert, as is common</a:t>
            </a:r>
          </a:p>
          <a:p>
            <a:pPr lvl="1" eaLnBrk="1" hangingPunct="1">
              <a:defRPr/>
            </a:pPr>
            <a:r>
              <a:rPr lang="en-US" sz="2000" smtClean="0"/>
              <a:t>A designer must be comfortable with various technologies in order to choose the best for a given application and constraints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2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200" i="1" smtClean="0"/>
              <a:t>Slide credit Vahid/Givargis, Embedded Systems Design: A Unified Hardware/Software Introduction</a:t>
            </a:r>
            <a:endParaRPr lang="en-GB" sz="12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400" smtClean="0"/>
          </a:p>
        </p:txBody>
      </p:sp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5782" name="Group 5"/>
          <p:cNvGrpSpPr>
            <a:grpSpLocks/>
          </p:cNvGrpSpPr>
          <p:nvPr/>
        </p:nvGrpSpPr>
        <p:grpSpPr bwMode="auto">
          <a:xfrm>
            <a:off x="838200" y="1676400"/>
            <a:ext cx="3886200" cy="2514600"/>
            <a:chOff x="3605" y="1829"/>
            <a:chExt cx="3744" cy="2304"/>
          </a:xfrm>
        </p:grpSpPr>
        <p:sp>
          <p:nvSpPr>
            <p:cNvPr id="75783" name="Oval 6"/>
            <p:cNvSpPr>
              <a:spLocks noChangeArrowheads="1"/>
            </p:cNvSpPr>
            <p:nvPr/>
          </p:nvSpPr>
          <p:spPr bwMode="auto">
            <a:xfrm>
              <a:off x="4901" y="2405"/>
              <a:ext cx="1152" cy="115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th-TH" altLang="en-US" sz="2400"/>
            </a:p>
          </p:txBody>
        </p:sp>
        <p:sp>
          <p:nvSpPr>
            <p:cNvPr id="75784" name="Line 7"/>
            <p:cNvSpPr>
              <a:spLocks noChangeShapeType="1"/>
            </p:cNvSpPr>
            <p:nvPr/>
          </p:nvSpPr>
          <p:spPr bwMode="auto">
            <a:xfrm>
              <a:off x="6629" y="2837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85" name="Text Box 8"/>
            <p:cNvSpPr txBox="1">
              <a:spLocks noChangeArrowheads="1"/>
            </p:cNvSpPr>
            <p:nvPr/>
          </p:nvSpPr>
          <p:spPr bwMode="auto">
            <a:xfrm>
              <a:off x="6629" y="2693"/>
              <a:ext cx="720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Size</a:t>
              </a:r>
            </a:p>
          </p:txBody>
        </p:sp>
        <p:sp>
          <p:nvSpPr>
            <p:cNvPr id="75786" name="Line 9"/>
            <p:cNvSpPr>
              <a:spLocks noChangeShapeType="1"/>
            </p:cNvSpPr>
            <p:nvPr/>
          </p:nvSpPr>
          <p:spPr bwMode="auto">
            <a:xfrm>
              <a:off x="6053" y="2981"/>
              <a:ext cx="5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87" name="Line 10"/>
            <p:cNvSpPr>
              <a:spLocks noChangeShapeType="1"/>
            </p:cNvSpPr>
            <p:nvPr/>
          </p:nvSpPr>
          <p:spPr bwMode="auto">
            <a:xfrm>
              <a:off x="4757" y="2837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88" name="Line 11"/>
            <p:cNvSpPr>
              <a:spLocks noChangeShapeType="1"/>
            </p:cNvSpPr>
            <p:nvPr/>
          </p:nvSpPr>
          <p:spPr bwMode="auto">
            <a:xfrm flipH="1">
              <a:off x="4757" y="2981"/>
              <a:ext cx="14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89" name="Text Box 12"/>
            <p:cNvSpPr txBox="1">
              <a:spLocks noChangeArrowheads="1"/>
            </p:cNvSpPr>
            <p:nvPr/>
          </p:nvSpPr>
          <p:spPr bwMode="auto">
            <a:xfrm>
              <a:off x="3605" y="2693"/>
              <a:ext cx="1296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Performance</a:t>
              </a:r>
              <a:endParaRPr lang="en-US" altLang="en-US" sz="900" noProof="1"/>
            </a:p>
          </p:txBody>
        </p:sp>
        <p:sp>
          <p:nvSpPr>
            <p:cNvPr id="75790" name="Line 13"/>
            <p:cNvSpPr>
              <a:spLocks noChangeShapeType="1"/>
            </p:cNvSpPr>
            <p:nvPr/>
          </p:nvSpPr>
          <p:spPr bwMode="auto">
            <a:xfrm flipV="1">
              <a:off x="5477" y="2261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1" name="Line 14"/>
            <p:cNvSpPr>
              <a:spLocks noChangeShapeType="1"/>
            </p:cNvSpPr>
            <p:nvPr/>
          </p:nvSpPr>
          <p:spPr bwMode="auto">
            <a:xfrm rot="5400000">
              <a:off x="5477" y="2117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2" name="Line 15"/>
            <p:cNvSpPr>
              <a:spLocks noChangeShapeType="1"/>
            </p:cNvSpPr>
            <p:nvPr/>
          </p:nvSpPr>
          <p:spPr bwMode="auto">
            <a:xfrm>
              <a:off x="5477" y="3557"/>
              <a:ext cx="0" cy="1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3" name="Line 16"/>
            <p:cNvSpPr>
              <a:spLocks noChangeShapeType="1"/>
            </p:cNvSpPr>
            <p:nvPr/>
          </p:nvSpPr>
          <p:spPr bwMode="auto">
            <a:xfrm rot="5400000">
              <a:off x="5477" y="3557"/>
              <a:ext cx="0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4" name="Text Box 17"/>
            <p:cNvSpPr txBox="1">
              <a:spLocks noChangeArrowheads="1"/>
            </p:cNvSpPr>
            <p:nvPr/>
          </p:nvSpPr>
          <p:spPr bwMode="auto">
            <a:xfrm>
              <a:off x="5045" y="1829"/>
              <a:ext cx="8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Power</a:t>
              </a:r>
              <a:endParaRPr lang="en-US" altLang="en-US" sz="900" noProof="1"/>
            </a:p>
          </p:txBody>
        </p:sp>
        <p:sp>
          <p:nvSpPr>
            <p:cNvPr id="75795" name="Text Box 18"/>
            <p:cNvSpPr txBox="1">
              <a:spLocks noChangeArrowheads="1"/>
            </p:cNvSpPr>
            <p:nvPr/>
          </p:nvSpPr>
          <p:spPr bwMode="auto">
            <a:xfrm>
              <a:off x="5189" y="3701"/>
              <a:ext cx="100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 noProof="1"/>
                <a:t>NRE cost</a:t>
              </a:r>
              <a:endParaRPr lang="en-US" altLang="en-US" sz="900" noProof="1"/>
            </a:p>
          </p:txBody>
        </p:sp>
        <p:sp>
          <p:nvSpPr>
            <p:cNvPr id="75796" name="Line 19"/>
            <p:cNvSpPr>
              <a:spLocks noChangeShapeType="1"/>
            </p:cNvSpPr>
            <p:nvPr/>
          </p:nvSpPr>
          <p:spPr bwMode="auto">
            <a:xfrm flipH="1">
              <a:off x="6197" y="3251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7" name="Line 20"/>
            <p:cNvSpPr>
              <a:spLocks noChangeShapeType="1"/>
            </p:cNvSpPr>
            <p:nvPr/>
          </p:nvSpPr>
          <p:spPr bwMode="auto">
            <a:xfrm rot="16200000" flipH="1">
              <a:off x="4973" y="3917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8" name="Line 21"/>
            <p:cNvSpPr>
              <a:spLocks noChangeShapeType="1"/>
            </p:cNvSpPr>
            <p:nvPr/>
          </p:nvSpPr>
          <p:spPr bwMode="auto">
            <a:xfrm flipH="1">
              <a:off x="4325" y="2693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799" name="Line 22"/>
            <p:cNvSpPr>
              <a:spLocks noChangeShapeType="1"/>
            </p:cNvSpPr>
            <p:nvPr/>
          </p:nvSpPr>
          <p:spPr bwMode="auto">
            <a:xfrm rot="5400000" flipH="1">
              <a:off x="5607" y="2045"/>
              <a:ext cx="4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9836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ED25785F-17AA-4E37-84D6-1E076E1C6F29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Time-to-market: a demanding design metric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8200" y="1219200"/>
            <a:ext cx="38100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/>
              <a:t>Time required to develop a product to the point it can be sold to customers</a:t>
            </a:r>
          </a:p>
          <a:p>
            <a:pPr eaLnBrk="1" hangingPunct="1">
              <a:defRPr/>
            </a:pPr>
            <a:r>
              <a:rPr lang="en-US" sz="2400" smtClean="0"/>
              <a:t>Market window</a:t>
            </a:r>
          </a:p>
          <a:p>
            <a:pPr lvl="1" eaLnBrk="1" hangingPunct="1">
              <a:defRPr/>
            </a:pPr>
            <a:r>
              <a:rPr lang="en-US" sz="2000" smtClean="0"/>
              <a:t>Period during which the product would have highest sales</a:t>
            </a:r>
          </a:p>
          <a:p>
            <a:pPr eaLnBrk="1" hangingPunct="1">
              <a:defRPr/>
            </a:pPr>
            <a:r>
              <a:rPr lang="en-US" sz="2400" smtClean="0"/>
              <a:t>Average time-to-market constraint is about 8 months</a:t>
            </a:r>
          </a:p>
          <a:p>
            <a:pPr eaLnBrk="1" hangingPunct="1">
              <a:defRPr/>
            </a:pPr>
            <a:r>
              <a:rPr lang="en-US" sz="2400" smtClean="0"/>
              <a:t>Delays can be costly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1200" i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200" i="1" smtClean="0"/>
              <a:t>Slide credit Vahid/Givargis, Embedded Systems Design: A Unified Hardware/Software Introduction</a:t>
            </a:r>
            <a:endParaRPr lang="en-US" sz="2400" smtClean="0"/>
          </a:p>
          <a:p>
            <a:pPr eaLnBrk="1" hangingPunct="1">
              <a:defRPr/>
            </a:pPr>
            <a:endParaRPr lang="en-US" sz="2400" smtClean="0"/>
          </a:p>
          <a:p>
            <a:pPr eaLnBrk="1" hangingPunct="1">
              <a:defRPr/>
            </a:pPr>
            <a:endParaRPr lang="en-GB" sz="2800" smtClean="0"/>
          </a:p>
        </p:txBody>
      </p:sp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7830" name="Group 5"/>
          <p:cNvGrpSpPr>
            <a:grpSpLocks noChangeAspect="1"/>
          </p:cNvGrpSpPr>
          <p:nvPr/>
        </p:nvGrpSpPr>
        <p:grpSpPr bwMode="auto">
          <a:xfrm>
            <a:off x="457200" y="1828800"/>
            <a:ext cx="4114800" cy="3146425"/>
            <a:chOff x="1056" y="1212"/>
            <a:chExt cx="1412" cy="1079"/>
          </a:xfrm>
        </p:grpSpPr>
        <p:sp>
          <p:nvSpPr>
            <p:cNvPr id="77831" name="Line 6"/>
            <p:cNvSpPr>
              <a:spLocks noChangeAspect="1" noChangeShapeType="1"/>
            </p:cNvSpPr>
            <p:nvPr/>
          </p:nvSpPr>
          <p:spPr bwMode="auto">
            <a:xfrm flipV="1">
              <a:off x="1234" y="1212"/>
              <a:ext cx="0" cy="9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32" name="Line 7"/>
            <p:cNvSpPr>
              <a:spLocks noChangeAspect="1" noChangeShapeType="1"/>
            </p:cNvSpPr>
            <p:nvPr/>
          </p:nvSpPr>
          <p:spPr bwMode="auto">
            <a:xfrm>
              <a:off x="1234" y="2161"/>
              <a:ext cx="123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33" name="Text Box 8"/>
            <p:cNvSpPr txBox="1">
              <a:spLocks noChangeAspect="1" noChangeArrowheads="1"/>
            </p:cNvSpPr>
            <p:nvPr/>
          </p:nvSpPr>
          <p:spPr bwMode="auto">
            <a:xfrm rot="-5400000">
              <a:off x="696" y="1608"/>
              <a:ext cx="86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Revenues ($)</a:t>
              </a:r>
            </a:p>
          </p:txBody>
        </p:sp>
        <p:sp>
          <p:nvSpPr>
            <p:cNvPr id="77834" name="Text Box 9"/>
            <p:cNvSpPr txBox="1">
              <a:spLocks noChangeAspect="1" noChangeArrowheads="1"/>
            </p:cNvSpPr>
            <p:nvPr/>
          </p:nvSpPr>
          <p:spPr bwMode="auto">
            <a:xfrm>
              <a:off x="1754" y="2161"/>
              <a:ext cx="617" cy="1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Time (months)</a:t>
              </a:r>
            </a:p>
          </p:txBody>
        </p:sp>
        <p:sp>
          <p:nvSpPr>
            <p:cNvPr id="77835" name="Freeform 10"/>
            <p:cNvSpPr>
              <a:spLocks noChangeAspect="1"/>
            </p:cNvSpPr>
            <p:nvPr/>
          </p:nvSpPr>
          <p:spPr bwMode="auto">
            <a:xfrm>
              <a:off x="1234" y="1294"/>
              <a:ext cx="1137" cy="867"/>
            </a:xfrm>
            <a:custGeom>
              <a:avLst/>
              <a:gdLst>
                <a:gd name="T0" fmla="*/ 0 w 2520"/>
                <a:gd name="T1" fmla="*/ 867 h 1920"/>
                <a:gd name="T2" fmla="*/ 162 w 2520"/>
                <a:gd name="T3" fmla="*/ 704 h 1920"/>
                <a:gd name="T4" fmla="*/ 260 w 2520"/>
                <a:gd name="T5" fmla="*/ 347 h 1920"/>
                <a:gd name="T6" fmla="*/ 422 w 2520"/>
                <a:gd name="T7" fmla="*/ 54 h 1920"/>
                <a:gd name="T8" fmla="*/ 650 w 2520"/>
                <a:gd name="T9" fmla="*/ 22 h 1920"/>
                <a:gd name="T10" fmla="*/ 845 w 2520"/>
                <a:gd name="T11" fmla="*/ 152 h 1920"/>
                <a:gd name="T12" fmla="*/ 975 w 2520"/>
                <a:gd name="T13" fmla="*/ 542 h 1920"/>
                <a:gd name="T14" fmla="*/ 1040 w 2520"/>
                <a:gd name="T15" fmla="*/ 704 h 1920"/>
                <a:gd name="T16" fmla="*/ 1137 w 2520"/>
                <a:gd name="T17" fmla="*/ 834 h 192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520"/>
                <a:gd name="T28" fmla="*/ 0 h 1920"/>
                <a:gd name="T29" fmla="*/ 2520 w 2520"/>
                <a:gd name="T30" fmla="*/ 1920 h 192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520" h="1920">
                  <a:moveTo>
                    <a:pt x="0" y="1920"/>
                  </a:moveTo>
                  <a:cubicBezTo>
                    <a:pt x="132" y="1836"/>
                    <a:pt x="264" y="1752"/>
                    <a:pt x="360" y="1560"/>
                  </a:cubicBezTo>
                  <a:cubicBezTo>
                    <a:pt x="456" y="1368"/>
                    <a:pt x="480" y="1008"/>
                    <a:pt x="576" y="768"/>
                  </a:cubicBezTo>
                  <a:cubicBezTo>
                    <a:pt x="672" y="528"/>
                    <a:pt x="792" y="240"/>
                    <a:pt x="936" y="120"/>
                  </a:cubicBezTo>
                  <a:cubicBezTo>
                    <a:pt x="1080" y="0"/>
                    <a:pt x="1284" y="12"/>
                    <a:pt x="1440" y="48"/>
                  </a:cubicBezTo>
                  <a:cubicBezTo>
                    <a:pt x="1596" y="84"/>
                    <a:pt x="1752" y="144"/>
                    <a:pt x="1872" y="336"/>
                  </a:cubicBezTo>
                  <a:cubicBezTo>
                    <a:pt x="1992" y="528"/>
                    <a:pt x="2088" y="996"/>
                    <a:pt x="2160" y="1200"/>
                  </a:cubicBezTo>
                  <a:cubicBezTo>
                    <a:pt x="2232" y="1404"/>
                    <a:pt x="2244" y="1452"/>
                    <a:pt x="2304" y="1560"/>
                  </a:cubicBezTo>
                  <a:cubicBezTo>
                    <a:pt x="2364" y="1668"/>
                    <a:pt x="2442" y="1758"/>
                    <a:pt x="2520" y="1848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36" name="Line 11"/>
            <p:cNvSpPr>
              <a:spLocks noChangeAspect="1" noChangeShapeType="1"/>
            </p:cNvSpPr>
            <p:nvPr/>
          </p:nvSpPr>
          <p:spPr bwMode="auto">
            <a:xfrm>
              <a:off x="1494" y="1674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837" name="Line 12"/>
            <p:cNvSpPr>
              <a:spLocks noChangeAspect="1" noChangeShapeType="1"/>
            </p:cNvSpPr>
            <p:nvPr/>
          </p:nvSpPr>
          <p:spPr bwMode="auto">
            <a:xfrm>
              <a:off x="2143" y="1674"/>
              <a:ext cx="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372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7C7C5420-E9A5-4D71-BA6C-03AE02124499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Losses due to delayed market entry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5800" y="1641475"/>
            <a:ext cx="3962400" cy="44545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smtClean="0"/>
              <a:t>Simplified revenue model</a:t>
            </a:r>
          </a:p>
          <a:p>
            <a:pPr lvl="1" eaLnBrk="1" hangingPunct="1">
              <a:defRPr/>
            </a:pPr>
            <a:r>
              <a:rPr lang="en-US" sz="2000" smtClean="0"/>
              <a:t>Product life = 2W, peak at W</a:t>
            </a:r>
          </a:p>
          <a:p>
            <a:pPr lvl="1" eaLnBrk="1" hangingPunct="1">
              <a:defRPr/>
            </a:pPr>
            <a:r>
              <a:rPr lang="en-US" sz="2000" smtClean="0"/>
              <a:t>Time of market entry defines a triangle, representing market penetration</a:t>
            </a:r>
          </a:p>
          <a:p>
            <a:pPr lvl="1" eaLnBrk="1" hangingPunct="1">
              <a:defRPr/>
            </a:pPr>
            <a:r>
              <a:rPr lang="en-US" sz="2000" smtClean="0"/>
              <a:t>Triangle area equals revenue</a:t>
            </a:r>
          </a:p>
          <a:p>
            <a:pPr eaLnBrk="1" hangingPunct="1">
              <a:defRPr/>
            </a:pPr>
            <a:r>
              <a:rPr lang="en-US" sz="2400" smtClean="0"/>
              <a:t>Loss </a:t>
            </a:r>
          </a:p>
          <a:p>
            <a:pPr lvl="1" eaLnBrk="1" hangingPunct="1">
              <a:defRPr/>
            </a:pPr>
            <a:r>
              <a:rPr lang="en-US" sz="2000" smtClean="0"/>
              <a:t>The difference between the on-time and delayed triangle areas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1400" i="1" smtClean="0"/>
              <a:t>Slide credit Vahid/Givargis, Embedded Systems Design: A Unified Hardware/Software Introduction</a:t>
            </a:r>
            <a:endParaRPr lang="en-US" sz="28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sz="24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2400" smtClean="0"/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9878" name="Group 5"/>
          <p:cNvGrpSpPr>
            <a:grpSpLocks/>
          </p:cNvGrpSpPr>
          <p:nvPr/>
        </p:nvGrpSpPr>
        <p:grpSpPr bwMode="auto">
          <a:xfrm>
            <a:off x="609600" y="2286000"/>
            <a:ext cx="3967163" cy="3065463"/>
            <a:chOff x="144" y="1440"/>
            <a:chExt cx="2499" cy="1931"/>
          </a:xfrm>
        </p:grpSpPr>
        <p:sp>
          <p:nvSpPr>
            <p:cNvPr id="79879" name="Text Box 6"/>
            <p:cNvSpPr txBox="1">
              <a:spLocks noChangeAspect="1" noChangeArrowheads="1"/>
            </p:cNvSpPr>
            <p:nvPr/>
          </p:nvSpPr>
          <p:spPr bwMode="auto">
            <a:xfrm>
              <a:off x="236" y="3084"/>
              <a:ext cx="1126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On-time      Delayed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/>
                <a:t>entry           entry</a:t>
              </a:r>
            </a:p>
          </p:txBody>
        </p:sp>
        <p:sp>
          <p:nvSpPr>
            <p:cNvPr id="79880" name="Freeform 7"/>
            <p:cNvSpPr>
              <a:spLocks noChangeAspect="1"/>
            </p:cNvSpPr>
            <p:nvPr/>
          </p:nvSpPr>
          <p:spPr bwMode="auto">
            <a:xfrm>
              <a:off x="1428" y="1566"/>
              <a:ext cx="318" cy="181"/>
            </a:xfrm>
            <a:custGeom>
              <a:avLst/>
              <a:gdLst>
                <a:gd name="T0" fmla="*/ 318 w 510"/>
                <a:gd name="T1" fmla="*/ 0 h 290"/>
                <a:gd name="T2" fmla="*/ 0 w 510"/>
                <a:gd name="T3" fmla="*/ 181 h 290"/>
                <a:gd name="T4" fmla="*/ 0 60000 65536"/>
                <a:gd name="T5" fmla="*/ 0 60000 65536"/>
                <a:gd name="T6" fmla="*/ 0 w 510"/>
                <a:gd name="T7" fmla="*/ 0 h 290"/>
                <a:gd name="T8" fmla="*/ 510 w 510"/>
                <a:gd name="T9" fmla="*/ 290 h 29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10" h="290">
                  <a:moveTo>
                    <a:pt x="510" y="0"/>
                  </a:moveTo>
                  <a:lnTo>
                    <a:pt x="0" y="29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1" name="Line 8"/>
            <p:cNvSpPr>
              <a:spLocks noChangeAspect="1" noChangeShapeType="1"/>
            </p:cNvSpPr>
            <p:nvPr/>
          </p:nvSpPr>
          <p:spPr bwMode="auto">
            <a:xfrm>
              <a:off x="351" y="2820"/>
              <a:ext cx="220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2" name="Freeform 9"/>
            <p:cNvSpPr>
              <a:spLocks noChangeAspect="1"/>
            </p:cNvSpPr>
            <p:nvPr/>
          </p:nvSpPr>
          <p:spPr bwMode="auto">
            <a:xfrm>
              <a:off x="1386" y="1972"/>
              <a:ext cx="435" cy="256"/>
            </a:xfrm>
            <a:custGeom>
              <a:avLst/>
              <a:gdLst>
                <a:gd name="T0" fmla="*/ 435 w 699"/>
                <a:gd name="T1" fmla="*/ 0 h 410"/>
                <a:gd name="T2" fmla="*/ 0 w 699"/>
                <a:gd name="T3" fmla="*/ 256 h 410"/>
                <a:gd name="T4" fmla="*/ 0 60000 65536"/>
                <a:gd name="T5" fmla="*/ 0 60000 65536"/>
                <a:gd name="T6" fmla="*/ 0 w 699"/>
                <a:gd name="T7" fmla="*/ 0 h 410"/>
                <a:gd name="T8" fmla="*/ 699 w 699"/>
                <a:gd name="T9" fmla="*/ 410 h 4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99" h="410">
                  <a:moveTo>
                    <a:pt x="699" y="0"/>
                  </a:moveTo>
                  <a:lnTo>
                    <a:pt x="0" y="41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3" name="Line 10"/>
            <p:cNvSpPr>
              <a:spLocks noChangeAspect="1" noChangeShapeType="1"/>
            </p:cNvSpPr>
            <p:nvPr/>
          </p:nvSpPr>
          <p:spPr bwMode="auto">
            <a:xfrm flipV="1">
              <a:off x="1386" y="1778"/>
              <a:ext cx="0" cy="10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4" name="Freeform 11"/>
            <p:cNvSpPr>
              <a:spLocks noChangeAspect="1"/>
            </p:cNvSpPr>
            <p:nvPr/>
          </p:nvSpPr>
          <p:spPr bwMode="auto">
            <a:xfrm>
              <a:off x="355" y="1788"/>
              <a:ext cx="1031" cy="1032"/>
            </a:xfrm>
            <a:custGeom>
              <a:avLst/>
              <a:gdLst>
                <a:gd name="T0" fmla="*/ 0 w 1651"/>
                <a:gd name="T1" fmla="*/ 1032 h 1655"/>
                <a:gd name="T2" fmla="*/ 1031 w 1651"/>
                <a:gd name="T3" fmla="*/ 0 h 1655"/>
                <a:gd name="T4" fmla="*/ 0 60000 65536"/>
                <a:gd name="T5" fmla="*/ 0 60000 65536"/>
                <a:gd name="T6" fmla="*/ 0 w 1651"/>
                <a:gd name="T7" fmla="*/ 0 h 1655"/>
                <a:gd name="T8" fmla="*/ 1651 w 1651"/>
                <a:gd name="T9" fmla="*/ 1655 h 165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51" h="1655">
                  <a:moveTo>
                    <a:pt x="0" y="1655"/>
                  </a:moveTo>
                  <a:lnTo>
                    <a:pt x="165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5" name="Line 12"/>
            <p:cNvSpPr>
              <a:spLocks noChangeAspect="1" noChangeShapeType="1"/>
            </p:cNvSpPr>
            <p:nvPr/>
          </p:nvSpPr>
          <p:spPr bwMode="auto">
            <a:xfrm>
              <a:off x="1386" y="1788"/>
              <a:ext cx="987" cy="10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6" name="Line 13"/>
            <p:cNvSpPr>
              <a:spLocks noChangeAspect="1" noChangeShapeType="1"/>
            </p:cNvSpPr>
            <p:nvPr/>
          </p:nvSpPr>
          <p:spPr bwMode="auto">
            <a:xfrm flipV="1">
              <a:off x="846" y="2237"/>
              <a:ext cx="540" cy="5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7" name="Line 14"/>
            <p:cNvSpPr>
              <a:spLocks noChangeAspect="1" noChangeShapeType="1"/>
            </p:cNvSpPr>
            <p:nvPr/>
          </p:nvSpPr>
          <p:spPr bwMode="auto">
            <a:xfrm>
              <a:off x="1386" y="2237"/>
              <a:ext cx="987" cy="5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8" name="Line 15"/>
            <p:cNvSpPr>
              <a:spLocks noChangeAspect="1" noChangeShapeType="1"/>
            </p:cNvSpPr>
            <p:nvPr/>
          </p:nvSpPr>
          <p:spPr bwMode="auto">
            <a:xfrm flipV="1">
              <a:off x="351" y="1509"/>
              <a:ext cx="0" cy="13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89" name="Text Box 16"/>
            <p:cNvSpPr txBox="1">
              <a:spLocks noChangeAspect="1" noChangeArrowheads="1"/>
            </p:cNvSpPr>
            <p:nvPr/>
          </p:nvSpPr>
          <p:spPr bwMode="auto">
            <a:xfrm>
              <a:off x="1517" y="1440"/>
              <a:ext cx="942" cy="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Peak revenue</a:t>
              </a:r>
            </a:p>
          </p:txBody>
        </p:sp>
        <p:sp>
          <p:nvSpPr>
            <p:cNvPr id="79890" name="Text Box 17"/>
            <p:cNvSpPr txBox="1">
              <a:spLocks noChangeAspect="1" noChangeArrowheads="1"/>
            </p:cNvSpPr>
            <p:nvPr/>
          </p:nvSpPr>
          <p:spPr bwMode="auto">
            <a:xfrm>
              <a:off x="1699" y="1721"/>
              <a:ext cx="944" cy="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Peak revenue from delayed entry</a:t>
              </a:r>
            </a:p>
          </p:txBody>
        </p:sp>
        <p:sp>
          <p:nvSpPr>
            <p:cNvPr id="79891" name="Text Box 18"/>
            <p:cNvSpPr txBox="1">
              <a:spLocks noChangeAspect="1" noChangeArrowheads="1"/>
            </p:cNvSpPr>
            <p:nvPr/>
          </p:nvSpPr>
          <p:spPr bwMode="auto">
            <a:xfrm>
              <a:off x="432" y="2160"/>
              <a:ext cx="49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Market rise</a:t>
              </a:r>
            </a:p>
          </p:txBody>
        </p:sp>
        <p:sp>
          <p:nvSpPr>
            <p:cNvPr id="79892" name="Text Box 19"/>
            <p:cNvSpPr txBox="1">
              <a:spLocks noChangeAspect="1" noChangeArrowheads="1"/>
            </p:cNvSpPr>
            <p:nvPr/>
          </p:nvSpPr>
          <p:spPr bwMode="auto">
            <a:xfrm>
              <a:off x="1969" y="2147"/>
              <a:ext cx="495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Market fall</a:t>
              </a:r>
            </a:p>
          </p:txBody>
        </p:sp>
        <p:sp>
          <p:nvSpPr>
            <p:cNvPr id="79893" name="Text Box 20"/>
            <p:cNvSpPr txBox="1">
              <a:spLocks noChangeAspect="1" noChangeArrowheads="1"/>
            </p:cNvSpPr>
            <p:nvPr/>
          </p:nvSpPr>
          <p:spPr bwMode="auto">
            <a:xfrm>
              <a:off x="1295" y="2911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W</a:t>
              </a:r>
            </a:p>
          </p:txBody>
        </p:sp>
        <p:sp>
          <p:nvSpPr>
            <p:cNvPr id="79894" name="Line 21"/>
            <p:cNvSpPr>
              <a:spLocks noChangeAspect="1" noChangeShapeType="1"/>
            </p:cNvSpPr>
            <p:nvPr/>
          </p:nvSpPr>
          <p:spPr bwMode="auto">
            <a:xfrm>
              <a:off x="1386" y="2775"/>
              <a:ext cx="0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5" name="Text Box 22"/>
            <p:cNvSpPr txBox="1">
              <a:spLocks noChangeAspect="1" noChangeArrowheads="1"/>
            </p:cNvSpPr>
            <p:nvPr/>
          </p:nvSpPr>
          <p:spPr bwMode="auto">
            <a:xfrm>
              <a:off x="2284" y="2911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2W</a:t>
              </a:r>
            </a:p>
          </p:txBody>
        </p:sp>
        <p:sp>
          <p:nvSpPr>
            <p:cNvPr id="79896" name="Line 23"/>
            <p:cNvSpPr>
              <a:spLocks noChangeAspect="1" noChangeShapeType="1"/>
            </p:cNvSpPr>
            <p:nvPr/>
          </p:nvSpPr>
          <p:spPr bwMode="auto">
            <a:xfrm>
              <a:off x="2373" y="2775"/>
              <a:ext cx="0" cy="1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897" name="Text Box 24"/>
            <p:cNvSpPr txBox="1">
              <a:spLocks noChangeAspect="1" noChangeArrowheads="1"/>
            </p:cNvSpPr>
            <p:nvPr/>
          </p:nvSpPr>
          <p:spPr bwMode="auto">
            <a:xfrm>
              <a:off x="1610" y="3084"/>
              <a:ext cx="943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Time</a:t>
              </a:r>
            </a:p>
          </p:txBody>
        </p:sp>
        <p:sp>
          <p:nvSpPr>
            <p:cNvPr id="79898" name="Text Box 25"/>
            <p:cNvSpPr txBox="1">
              <a:spLocks noChangeAspect="1" noChangeArrowheads="1"/>
            </p:cNvSpPr>
            <p:nvPr/>
          </p:nvSpPr>
          <p:spPr bwMode="auto">
            <a:xfrm>
              <a:off x="766" y="2902"/>
              <a:ext cx="172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D</a:t>
              </a:r>
            </a:p>
          </p:txBody>
        </p:sp>
        <p:sp>
          <p:nvSpPr>
            <p:cNvPr id="79899" name="Line 26"/>
            <p:cNvSpPr>
              <a:spLocks noChangeAspect="1" noChangeShapeType="1"/>
            </p:cNvSpPr>
            <p:nvPr/>
          </p:nvSpPr>
          <p:spPr bwMode="auto">
            <a:xfrm>
              <a:off x="846" y="2767"/>
              <a:ext cx="0" cy="1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0" name="Text Box 27"/>
            <p:cNvSpPr txBox="1">
              <a:spLocks noChangeAspect="1" noChangeArrowheads="1"/>
            </p:cNvSpPr>
            <p:nvPr/>
          </p:nvSpPr>
          <p:spPr bwMode="auto">
            <a:xfrm>
              <a:off x="1161" y="1958"/>
              <a:ext cx="449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/>
                <a:t>On-time</a:t>
              </a:r>
            </a:p>
          </p:txBody>
        </p:sp>
        <p:sp>
          <p:nvSpPr>
            <p:cNvPr id="79901" name="Text Box 28"/>
            <p:cNvSpPr txBox="1">
              <a:spLocks noChangeAspect="1" noChangeArrowheads="1"/>
            </p:cNvSpPr>
            <p:nvPr/>
          </p:nvSpPr>
          <p:spPr bwMode="auto">
            <a:xfrm>
              <a:off x="1116" y="2407"/>
              <a:ext cx="628" cy="1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 i="1"/>
                <a:t>Delayed</a:t>
              </a:r>
            </a:p>
          </p:txBody>
        </p:sp>
        <p:sp>
          <p:nvSpPr>
            <p:cNvPr id="79902" name="Freeform 29"/>
            <p:cNvSpPr>
              <a:spLocks noChangeAspect="1"/>
            </p:cNvSpPr>
            <p:nvPr/>
          </p:nvSpPr>
          <p:spPr bwMode="auto">
            <a:xfrm>
              <a:off x="144" y="2858"/>
              <a:ext cx="178" cy="281"/>
            </a:xfrm>
            <a:custGeom>
              <a:avLst/>
              <a:gdLst>
                <a:gd name="T0" fmla="*/ 61 w 286"/>
                <a:gd name="T1" fmla="*/ 281 h 450"/>
                <a:gd name="T2" fmla="*/ 19 w 286"/>
                <a:gd name="T3" fmla="*/ 182 h 450"/>
                <a:gd name="T4" fmla="*/ 178 w 286"/>
                <a:gd name="T5" fmla="*/ 0 h 450"/>
                <a:gd name="T6" fmla="*/ 0 60000 65536"/>
                <a:gd name="T7" fmla="*/ 0 60000 65536"/>
                <a:gd name="T8" fmla="*/ 0 60000 65536"/>
                <a:gd name="T9" fmla="*/ 0 w 286"/>
                <a:gd name="T10" fmla="*/ 0 h 450"/>
                <a:gd name="T11" fmla="*/ 286 w 286"/>
                <a:gd name="T12" fmla="*/ 450 h 45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6" h="450">
                  <a:moveTo>
                    <a:pt x="98" y="450"/>
                  </a:moveTo>
                  <a:cubicBezTo>
                    <a:pt x="87" y="424"/>
                    <a:pt x="0" y="367"/>
                    <a:pt x="31" y="292"/>
                  </a:cubicBezTo>
                  <a:cubicBezTo>
                    <a:pt x="62" y="217"/>
                    <a:pt x="233" y="61"/>
                    <a:pt x="286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3" name="Freeform 30"/>
            <p:cNvSpPr>
              <a:spLocks noChangeAspect="1"/>
            </p:cNvSpPr>
            <p:nvPr/>
          </p:nvSpPr>
          <p:spPr bwMode="auto">
            <a:xfrm>
              <a:off x="681" y="2886"/>
              <a:ext cx="123" cy="267"/>
            </a:xfrm>
            <a:custGeom>
              <a:avLst/>
              <a:gdLst>
                <a:gd name="T0" fmla="*/ 77 w 199"/>
                <a:gd name="T1" fmla="*/ 267 h 427"/>
                <a:gd name="T2" fmla="*/ 7 w 199"/>
                <a:gd name="T3" fmla="*/ 183 h 427"/>
                <a:gd name="T4" fmla="*/ 123 w 199"/>
                <a:gd name="T5" fmla="*/ 0 h 427"/>
                <a:gd name="T6" fmla="*/ 0 60000 65536"/>
                <a:gd name="T7" fmla="*/ 0 60000 65536"/>
                <a:gd name="T8" fmla="*/ 0 60000 65536"/>
                <a:gd name="T9" fmla="*/ 0 w 199"/>
                <a:gd name="T10" fmla="*/ 0 h 427"/>
                <a:gd name="T11" fmla="*/ 199 w 199"/>
                <a:gd name="T12" fmla="*/ 427 h 42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9" h="427">
                  <a:moveTo>
                    <a:pt x="124" y="427"/>
                  </a:moveTo>
                  <a:cubicBezTo>
                    <a:pt x="105" y="404"/>
                    <a:pt x="0" y="363"/>
                    <a:pt x="12" y="292"/>
                  </a:cubicBezTo>
                  <a:cubicBezTo>
                    <a:pt x="24" y="221"/>
                    <a:pt x="160" y="61"/>
                    <a:pt x="199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arrow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04" name="Text Box 31"/>
            <p:cNvSpPr txBox="1">
              <a:spLocks noChangeAspect="1" noChangeArrowheads="1"/>
            </p:cNvSpPr>
            <p:nvPr/>
          </p:nvSpPr>
          <p:spPr bwMode="auto">
            <a:xfrm rot="-5400000">
              <a:off x="-238" y="1918"/>
              <a:ext cx="943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»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/>
                <a:t>Revenues ($)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1478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»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fld id="{CB9D46D6-4A43-45E2-805D-44B5DF0ABD54}" type="slidenum">
              <a:rPr lang="en-US" altLang="en-US" sz="1400"/>
              <a:pPr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Other Design Considerations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Dependability</a:t>
            </a:r>
          </a:p>
          <a:p>
            <a:pPr lvl="1" eaLnBrk="1" hangingPunct="1">
              <a:defRPr/>
            </a:pPr>
            <a:r>
              <a:rPr lang="en-US" smtClean="0"/>
              <a:t>Reliability: probability of system working correctly provided that it worked at time t=0</a:t>
            </a:r>
          </a:p>
          <a:p>
            <a:pPr lvl="1" eaLnBrk="1" hangingPunct="1">
              <a:defRPr/>
            </a:pPr>
            <a:r>
              <a:rPr lang="en-US" smtClean="0"/>
              <a:t>Maintainability: probability of system working correctly d time units after error occurred. [</a:t>
            </a:r>
            <a:r>
              <a:rPr lang="en-GB" smtClean="0"/>
              <a:t>Some systems require no maintenance throughout their operating lives (e.g. electric kettles, computer keyboards), while some may need it such as mobile phones and airplane flight control (software upgrade)</a:t>
            </a:r>
            <a:r>
              <a:rPr lang="en-US" smtClean="0"/>
              <a:t>]</a:t>
            </a:r>
            <a:r>
              <a:rPr lang="en-GB" smtClean="0"/>
              <a:t> </a:t>
            </a:r>
            <a:endParaRPr lang="en-US" smtClean="0"/>
          </a:p>
        </p:txBody>
      </p:sp>
      <p:sp>
        <p:nvSpPr>
          <p:cNvPr id="120836" name="Rectangle 4"/>
          <p:cNvSpPr>
            <a:spLocks noChangeArrowheads="1"/>
          </p:cNvSpPr>
          <p:nvPr/>
        </p:nvSpPr>
        <p:spPr bwMode="auto">
          <a:xfrm>
            <a:off x="381000" y="6324600"/>
            <a:ext cx="8305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None/>
              <a:defRPr/>
            </a:pPr>
            <a:r>
              <a:rPr lang="en-US" sz="18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Introduction to Embedded Systems			     Setha Pan-ngum	</a:t>
            </a:r>
            <a:endParaRPr lang="en-GB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18648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1586</Words>
  <Application>Microsoft Office PowerPoint</Application>
  <PresentationFormat>On-screen Show (4:3)</PresentationFormat>
  <Paragraphs>385</Paragraphs>
  <Slides>34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Angsana New</vt:lpstr>
      <vt:lpstr>Arial</vt:lpstr>
      <vt:lpstr>Calibri</vt:lpstr>
      <vt:lpstr>Calibri Light</vt:lpstr>
      <vt:lpstr>Cordia New</vt:lpstr>
      <vt:lpstr>Times New Roman</vt:lpstr>
      <vt:lpstr>Wingdings</vt:lpstr>
      <vt:lpstr>Office Theme</vt:lpstr>
      <vt:lpstr>Embedded Systems Design</vt:lpstr>
      <vt:lpstr>Design Constraints</vt:lpstr>
      <vt:lpstr>Design Challenges</vt:lpstr>
      <vt:lpstr>Design Metrics</vt:lpstr>
      <vt:lpstr>Design Metrics</vt:lpstr>
      <vt:lpstr>Trade-off in Design Metrics</vt:lpstr>
      <vt:lpstr>Time-to-market: a demanding design metric</vt:lpstr>
      <vt:lpstr>Losses due to delayed market entry</vt:lpstr>
      <vt:lpstr>Other Design Considerations</vt:lpstr>
      <vt:lpstr>Other Design Considerations</vt:lpstr>
      <vt:lpstr>Example of System Fault</vt:lpstr>
      <vt:lpstr>Other Design Considerations</vt:lpstr>
      <vt:lpstr>Real-Time Consideration</vt:lpstr>
      <vt:lpstr>Hard Real-time</vt:lpstr>
      <vt:lpstr>Firm Real-time</vt:lpstr>
      <vt:lpstr>Soft Real-time</vt:lpstr>
      <vt:lpstr>PowerPoint Presentation</vt:lpstr>
      <vt:lpstr>Levels of Embedded System Design</vt:lpstr>
      <vt:lpstr>Design Abstraction</vt:lpstr>
      <vt:lpstr>Abstraction Levels</vt:lpstr>
      <vt:lpstr>Abstraction Levels</vt:lpstr>
      <vt:lpstr>Abstraction Levels</vt:lpstr>
      <vt:lpstr>Abstraction Level</vt:lpstr>
      <vt:lpstr>Hardware vs Software</vt:lpstr>
      <vt:lpstr>Hardware or Software?</vt:lpstr>
      <vt:lpstr>Hardware vs Software</vt:lpstr>
      <vt:lpstr>Hardware vs Software</vt:lpstr>
      <vt:lpstr>General-purpose processors</vt:lpstr>
      <vt:lpstr>Single-purpose processors</vt:lpstr>
      <vt:lpstr>Application-specific processors</vt:lpstr>
      <vt:lpstr>FPGA Architecture</vt:lpstr>
      <vt:lpstr>PowerPoint Presentation</vt:lpstr>
      <vt:lpstr>Software Costs</vt:lpstr>
      <vt:lpstr>Future Embedded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Systems Design</dc:title>
  <dc:creator>Prabhas Chongstitvatana</dc:creator>
  <cp:lastModifiedBy>Prabhas Chongstitvatana</cp:lastModifiedBy>
  <cp:revision>2</cp:revision>
  <dcterms:created xsi:type="dcterms:W3CDTF">2019-01-15T03:52:51Z</dcterms:created>
  <dcterms:modified xsi:type="dcterms:W3CDTF">2019-01-15T04:01:43Z</dcterms:modified>
</cp:coreProperties>
</file>