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 id="2147483709" r:id="rId2"/>
  </p:sldMasterIdLst>
  <p:notesMasterIdLst>
    <p:notesMasterId r:id="rId33"/>
  </p:notesMasterIdLst>
  <p:sldIdLst>
    <p:sldId id="315" r:id="rId3"/>
    <p:sldId id="318" r:id="rId4"/>
    <p:sldId id="275" r:id="rId5"/>
    <p:sldId id="290" r:id="rId6"/>
    <p:sldId id="289" r:id="rId7"/>
    <p:sldId id="276" r:id="rId8"/>
    <p:sldId id="277" r:id="rId9"/>
    <p:sldId id="278" r:id="rId10"/>
    <p:sldId id="291" r:id="rId11"/>
    <p:sldId id="299" r:id="rId12"/>
    <p:sldId id="292" r:id="rId13"/>
    <p:sldId id="317" r:id="rId14"/>
    <p:sldId id="320" r:id="rId15"/>
    <p:sldId id="308" r:id="rId16"/>
    <p:sldId id="309" r:id="rId17"/>
    <p:sldId id="310" r:id="rId18"/>
    <p:sldId id="314" r:id="rId19"/>
    <p:sldId id="311" r:id="rId20"/>
    <p:sldId id="312" r:id="rId21"/>
    <p:sldId id="313" r:id="rId22"/>
    <p:sldId id="281" r:id="rId23"/>
    <p:sldId id="282" r:id="rId24"/>
    <p:sldId id="304" r:id="rId25"/>
    <p:sldId id="307" r:id="rId26"/>
    <p:sldId id="305" r:id="rId27"/>
    <p:sldId id="306" r:id="rId28"/>
    <p:sldId id="319" r:id="rId29"/>
    <p:sldId id="301" r:id="rId30"/>
    <p:sldId id="302" r:id="rId31"/>
    <p:sldId id="303" r:id="rId3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a:srgbClr val="EAEAE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varScale="1">
        <p:scale>
          <a:sx n="85" d="100"/>
          <a:sy n="85" d="100"/>
        </p:scale>
        <p:origin x="78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lvl1pPr>
              <a:spcBef>
                <a:spcPct val="0"/>
              </a:spcBef>
              <a:defRPr sz="1300"/>
            </a:lvl1pPr>
          </a:lstStyle>
          <a:p>
            <a:pPr>
              <a:defRPr/>
            </a:pPr>
            <a:endParaRPr lang="en-US"/>
          </a:p>
        </p:txBody>
      </p:sp>
      <p:sp>
        <p:nvSpPr>
          <p:cNvPr id="10243" name="Rectangle 3"/>
          <p:cNvSpPr>
            <a:spLocks noGrp="1" noChangeArrowheads="1"/>
          </p:cNvSpPr>
          <p:nvPr>
            <p:ph type="dt" idx="1"/>
          </p:nvPr>
        </p:nvSpPr>
        <p:spPr bwMode="auto">
          <a:xfrm>
            <a:off x="4022725" y="0"/>
            <a:ext cx="3076575" cy="511175"/>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lvl1pPr algn="r">
              <a:spcBef>
                <a:spcPct val="0"/>
              </a:spcBef>
              <a:defRPr sz="1300"/>
            </a:lvl1pPr>
          </a:lstStyle>
          <a:p>
            <a:pPr>
              <a:defRPr/>
            </a:pPr>
            <a:endParaRPr lang="en-US"/>
          </a:p>
        </p:txBody>
      </p:sp>
      <p:sp>
        <p:nvSpPr>
          <p:cNvPr id="36868" name="Rectangle 4"/>
          <p:cNvSpPr>
            <a:spLocks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46150" y="4860925"/>
            <a:ext cx="5207000" cy="4605338"/>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723438"/>
            <a:ext cx="3076575" cy="511175"/>
          </a:xfrm>
          <a:prstGeom prst="rect">
            <a:avLst/>
          </a:prstGeom>
          <a:noFill/>
          <a:ln w="12700" cap="sq">
            <a:noFill/>
            <a:miter lim="800000"/>
            <a:headEnd type="none" w="sm" len="sm"/>
            <a:tailEnd type="none" w="sm" len="sm"/>
          </a:ln>
          <a:effectLst/>
        </p:spPr>
        <p:txBody>
          <a:bodyPr vert="horz" wrap="square" lIns="99048" tIns="49524" rIns="99048" bIns="49524" numCol="1" anchor="b" anchorCtr="0" compatLnSpc="1">
            <a:prstTxWarp prst="textNoShape">
              <a:avLst/>
            </a:prstTxWarp>
          </a:bodyPr>
          <a:lstStyle>
            <a:lvl1pPr>
              <a:spcBef>
                <a:spcPct val="0"/>
              </a:spcBef>
              <a:defRPr sz="1300"/>
            </a:lvl1pPr>
          </a:lstStyle>
          <a:p>
            <a:pPr>
              <a:defRPr/>
            </a:pPr>
            <a:endParaRPr lang="en-US"/>
          </a:p>
        </p:txBody>
      </p:sp>
      <p:sp>
        <p:nvSpPr>
          <p:cNvPr id="10247" name="Rectangle 7"/>
          <p:cNvSpPr>
            <a:spLocks noGrp="1" noChangeArrowheads="1"/>
          </p:cNvSpPr>
          <p:nvPr>
            <p:ph type="sldNum" sz="quarter" idx="5"/>
          </p:nvPr>
        </p:nvSpPr>
        <p:spPr bwMode="auto">
          <a:xfrm>
            <a:off x="4022725" y="9723438"/>
            <a:ext cx="3076575" cy="511175"/>
          </a:xfrm>
          <a:prstGeom prst="rect">
            <a:avLst/>
          </a:prstGeom>
          <a:noFill/>
          <a:ln w="12700" cap="sq">
            <a:noFill/>
            <a:miter lim="800000"/>
            <a:headEnd type="none" w="sm" len="sm"/>
            <a:tailEnd type="none" w="sm" len="sm"/>
          </a:ln>
          <a:effectLst/>
        </p:spPr>
        <p:txBody>
          <a:bodyPr vert="horz" wrap="square" lIns="99048" tIns="49524" rIns="99048" bIns="49524" numCol="1" anchor="b" anchorCtr="0" compatLnSpc="1">
            <a:prstTxWarp prst="textNoShape">
              <a:avLst/>
            </a:prstTxWarp>
          </a:bodyPr>
          <a:lstStyle>
            <a:lvl1pPr algn="r">
              <a:spcBef>
                <a:spcPct val="0"/>
              </a:spcBef>
              <a:defRPr sz="1300"/>
            </a:lvl1pPr>
          </a:lstStyle>
          <a:p>
            <a:fld id="{6B20DA1B-089C-4055-B7C2-4947DC21342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D7C33-4077-4667-8FF4-076AB69FCC5C}"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29921-7ACD-42B2-AA1B-61794EC5E39E}" type="slidenum">
              <a:rPr lang="en-US" altLang="en-US" smtClean="0"/>
              <a:pPr/>
              <a:t>‹#›</a:t>
            </a:fld>
            <a:endParaRPr lang="en-US" altLang="en-US"/>
          </a:p>
        </p:txBody>
      </p:sp>
    </p:spTree>
    <p:extLst>
      <p:ext uri="{BB962C8B-B14F-4D97-AF65-F5344CB8AC3E}">
        <p14:creationId xmlns:p14="http://schemas.microsoft.com/office/powerpoint/2010/main" val="40893421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D7C33-4077-4667-8FF4-076AB69FCC5C}"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6E2A2-8FB8-4A88-8A0D-BE0025786D04}" type="slidenum">
              <a:rPr lang="en-US" altLang="en-US" smtClean="0"/>
              <a:pPr/>
              <a:t>‹#›</a:t>
            </a:fld>
            <a:endParaRPr lang="en-US" altLang="en-US"/>
          </a:p>
        </p:txBody>
      </p:sp>
    </p:spTree>
    <p:extLst>
      <p:ext uri="{BB962C8B-B14F-4D97-AF65-F5344CB8AC3E}">
        <p14:creationId xmlns:p14="http://schemas.microsoft.com/office/powerpoint/2010/main" val="169895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D7C33-4077-4667-8FF4-076AB69FCC5C}"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7D85-625C-4193-A54B-2536B64ED41F}" type="slidenum">
              <a:rPr lang="en-US" altLang="en-US" smtClean="0"/>
              <a:pPr/>
              <a:t>‹#›</a:t>
            </a:fld>
            <a:endParaRPr lang="en-US" altLang="en-US"/>
          </a:p>
        </p:txBody>
      </p:sp>
    </p:spTree>
    <p:extLst>
      <p:ext uri="{BB962C8B-B14F-4D97-AF65-F5344CB8AC3E}">
        <p14:creationId xmlns:p14="http://schemas.microsoft.com/office/powerpoint/2010/main" val="211991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33"/>
          <p:cNvSpPr>
            <a:spLocks noChangeArrowheads="1"/>
          </p:cNvSpPr>
          <p:nvPr/>
        </p:nvSpPr>
        <p:spPr bwMode="auto">
          <a:xfrm>
            <a:off x="685800" y="152400"/>
            <a:ext cx="7772400" cy="1143000"/>
          </a:xfrm>
          <a:prstGeom prst="rect">
            <a:avLst/>
          </a:prstGeom>
          <a:noFill/>
          <a:ln w="9525">
            <a:noFill/>
            <a:miter lim="800000"/>
            <a:headEnd/>
            <a:tailEnd/>
          </a:ln>
          <a:effectLst/>
        </p:spPr>
        <p:txBody>
          <a:bodyPr lIns="92075" tIns="46038" rIns="92075" bIns="46038" anchor="ctr"/>
          <a:lstStyle/>
          <a:p>
            <a:pPr algn="ctr">
              <a:spcBef>
                <a:spcPct val="0"/>
              </a:spcBef>
              <a:defRPr/>
            </a:pPr>
            <a:r>
              <a:rPr kumimoji="1" lang="en-US" sz="3600">
                <a:solidFill>
                  <a:schemeClr val="tx2"/>
                </a:solidFill>
              </a:rPr>
              <a:t>Embedded Systems Design: A Unified Hardware/Software Introduction</a:t>
            </a:r>
          </a:p>
        </p:txBody>
      </p:sp>
      <p:sp>
        <p:nvSpPr>
          <p:cNvPr id="3" name="Rectangle 34"/>
          <p:cNvSpPr>
            <a:spLocks noChangeArrowheads="1"/>
          </p:cNvSpPr>
          <p:nvPr/>
        </p:nvSpPr>
        <p:spPr bwMode="auto">
          <a:xfrm>
            <a:off x="228600" y="1295400"/>
            <a:ext cx="86868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defRPr/>
            </a:pPr>
            <a:endParaRPr lang="th-TH"/>
          </a:p>
        </p:txBody>
      </p:sp>
      <p:sp>
        <p:nvSpPr>
          <p:cNvPr id="4" name="Rectangle 35"/>
          <p:cNvSpPr>
            <a:spLocks noChangeArrowheads="1"/>
          </p:cNvSpPr>
          <p:nvPr/>
        </p:nvSpPr>
        <p:spPr bwMode="auto">
          <a:xfrm>
            <a:off x="228600" y="6096000"/>
            <a:ext cx="8686800" cy="762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defRPr/>
            </a:pPr>
            <a:endParaRPr lang="th-TH"/>
          </a:p>
        </p:txBody>
      </p:sp>
      <p:sp>
        <p:nvSpPr>
          <p:cNvPr id="5" name="Rectangle 30"/>
          <p:cNvSpPr>
            <a:spLocks noGrp="1" noChangeArrowheads="1"/>
          </p:cNvSpPr>
          <p:nvPr>
            <p:ph type="dt" sz="quarter" idx="10"/>
          </p:nvPr>
        </p:nvSpPr>
        <p:spPr bwMode="auto">
          <a:xfrm>
            <a:off x="685800" y="6248400"/>
            <a:ext cx="1905000" cy="4572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a:defRPr/>
            </a:pPr>
            <a:endParaRPr lang="en-US"/>
          </a:p>
        </p:txBody>
      </p:sp>
      <p:sp>
        <p:nvSpPr>
          <p:cNvPr id="6" name="Rectangle 31"/>
          <p:cNvSpPr>
            <a:spLocks noGrp="1" noChangeArrowheads="1"/>
          </p:cNvSpPr>
          <p:nvPr>
            <p:ph type="ftr" sz="quarter" idx="11"/>
          </p:nvPr>
        </p:nvSpPr>
        <p:spPr bwMode="auto">
          <a:xfrm>
            <a:off x="3124200" y="6248400"/>
            <a:ext cx="2895600" cy="4572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a:defRPr/>
            </a:pPr>
            <a:endParaRPr lang="en-US"/>
          </a:p>
        </p:txBody>
      </p:sp>
      <p:sp>
        <p:nvSpPr>
          <p:cNvPr id="7" name="Rectangle 32"/>
          <p:cNvSpPr>
            <a:spLocks noGrp="1" noChangeArrowheads="1"/>
          </p:cNvSpPr>
          <p:nvPr>
            <p:ph type="sldNum" sz="quarter" idx="12"/>
          </p:nvPr>
        </p:nvSpPr>
        <p:spPr>
          <a:xfrm>
            <a:off x="6553200" y="6248400"/>
            <a:ext cx="1905000" cy="457200"/>
          </a:xfrm>
        </p:spPr>
        <p:txBody>
          <a:bodyPr/>
          <a:lstStyle>
            <a:lvl1pPr>
              <a:defRPr>
                <a:solidFill>
                  <a:srgbClr val="FFFFFF"/>
                </a:solidFill>
              </a:defRPr>
            </a:lvl1pPr>
          </a:lstStyle>
          <a:p>
            <a:fld id="{BDAFCB83-3F01-4C31-B54C-222FEB9EA9EE}" type="slidenum">
              <a:rPr lang="en-US" altLang="en-US"/>
              <a:pPr/>
              <a:t>‹#›</a:t>
            </a:fld>
            <a:endParaRPr lang="en-US" altLang="en-US"/>
          </a:p>
        </p:txBody>
      </p:sp>
    </p:spTree>
    <p:extLst>
      <p:ext uri="{BB962C8B-B14F-4D97-AF65-F5344CB8AC3E}">
        <p14:creationId xmlns:p14="http://schemas.microsoft.com/office/powerpoint/2010/main" val="1836852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21"/>
          <p:cNvSpPr>
            <a:spLocks noGrp="1" noChangeArrowheads="1"/>
          </p:cNvSpPr>
          <p:nvPr>
            <p:ph type="sldNum" sz="quarter" idx="10"/>
          </p:nvPr>
        </p:nvSpPr>
        <p:spPr>
          <a:ln/>
        </p:spPr>
        <p:txBody>
          <a:bodyPr/>
          <a:lstStyle>
            <a:lvl1pPr>
              <a:defRPr/>
            </a:lvl1pPr>
          </a:lstStyle>
          <a:p>
            <a:fld id="{4829F780-D1C7-4E30-AC13-6D56BD9E278F}" type="slidenum">
              <a:rPr lang="en-US" altLang="en-US"/>
              <a:pPr/>
              <a:t>‹#›</a:t>
            </a:fld>
            <a:endParaRPr lang="en-US" altLang="en-US"/>
          </a:p>
        </p:txBody>
      </p:sp>
    </p:spTree>
    <p:extLst>
      <p:ext uri="{BB962C8B-B14F-4D97-AF65-F5344CB8AC3E}">
        <p14:creationId xmlns:p14="http://schemas.microsoft.com/office/powerpoint/2010/main" val="418419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fld id="{31FAC789-B8D6-4705-9C8A-B96BD70A222A}" type="slidenum">
              <a:rPr lang="en-US" altLang="en-US"/>
              <a:pPr/>
              <a:t>‹#›</a:t>
            </a:fld>
            <a:endParaRPr lang="en-US" altLang="en-US"/>
          </a:p>
        </p:txBody>
      </p:sp>
    </p:spTree>
    <p:extLst>
      <p:ext uri="{BB962C8B-B14F-4D97-AF65-F5344CB8AC3E}">
        <p14:creationId xmlns:p14="http://schemas.microsoft.com/office/powerpoint/2010/main" val="328632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381000" y="15240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5240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21"/>
          <p:cNvSpPr>
            <a:spLocks noGrp="1" noChangeArrowheads="1"/>
          </p:cNvSpPr>
          <p:nvPr>
            <p:ph type="sldNum" sz="quarter" idx="10"/>
          </p:nvPr>
        </p:nvSpPr>
        <p:spPr>
          <a:ln/>
        </p:spPr>
        <p:txBody>
          <a:bodyPr/>
          <a:lstStyle>
            <a:lvl1pPr>
              <a:defRPr/>
            </a:lvl1pPr>
          </a:lstStyle>
          <a:p>
            <a:fld id="{4DB6FB29-9FB1-44CC-AD90-BCC6A6BCA2AB}" type="slidenum">
              <a:rPr lang="en-US" altLang="en-US"/>
              <a:pPr/>
              <a:t>‹#›</a:t>
            </a:fld>
            <a:endParaRPr lang="en-US" altLang="en-US"/>
          </a:p>
        </p:txBody>
      </p:sp>
    </p:spTree>
    <p:extLst>
      <p:ext uri="{BB962C8B-B14F-4D97-AF65-F5344CB8AC3E}">
        <p14:creationId xmlns:p14="http://schemas.microsoft.com/office/powerpoint/2010/main" val="187658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21"/>
          <p:cNvSpPr>
            <a:spLocks noGrp="1" noChangeArrowheads="1"/>
          </p:cNvSpPr>
          <p:nvPr>
            <p:ph type="sldNum" sz="quarter" idx="10"/>
          </p:nvPr>
        </p:nvSpPr>
        <p:spPr>
          <a:ln/>
        </p:spPr>
        <p:txBody>
          <a:bodyPr/>
          <a:lstStyle>
            <a:lvl1pPr>
              <a:defRPr/>
            </a:lvl1pPr>
          </a:lstStyle>
          <a:p>
            <a:fld id="{20BDD535-89DA-41D5-BE16-DCF9C4FC2581}" type="slidenum">
              <a:rPr lang="en-US" altLang="en-US"/>
              <a:pPr/>
              <a:t>‹#›</a:t>
            </a:fld>
            <a:endParaRPr lang="en-US" altLang="en-US"/>
          </a:p>
        </p:txBody>
      </p:sp>
    </p:spTree>
    <p:extLst>
      <p:ext uri="{BB962C8B-B14F-4D97-AF65-F5344CB8AC3E}">
        <p14:creationId xmlns:p14="http://schemas.microsoft.com/office/powerpoint/2010/main" val="3130988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21"/>
          <p:cNvSpPr>
            <a:spLocks noGrp="1" noChangeArrowheads="1"/>
          </p:cNvSpPr>
          <p:nvPr>
            <p:ph type="sldNum" sz="quarter" idx="10"/>
          </p:nvPr>
        </p:nvSpPr>
        <p:spPr>
          <a:ln/>
        </p:spPr>
        <p:txBody>
          <a:bodyPr/>
          <a:lstStyle>
            <a:lvl1pPr>
              <a:defRPr/>
            </a:lvl1pPr>
          </a:lstStyle>
          <a:p>
            <a:fld id="{EA7AD2AE-AE71-470E-B051-13E801737AD2}" type="slidenum">
              <a:rPr lang="en-US" altLang="en-US"/>
              <a:pPr/>
              <a:t>‹#›</a:t>
            </a:fld>
            <a:endParaRPr lang="en-US" altLang="en-US"/>
          </a:p>
        </p:txBody>
      </p:sp>
    </p:spTree>
    <p:extLst>
      <p:ext uri="{BB962C8B-B14F-4D97-AF65-F5344CB8AC3E}">
        <p14:creationId xmlns:p14="http://schemas.microsoft.com/office/powerpoint/2010/main" val="224759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fld id="{964C0EE2-BFB0-4911-B4DE-90881045EC61}" type="slidenum">
              <a:rPr lang="en-US" altLang="en-US"/>
              <a:pPr/>
              <a:t>‹#›</a:t>
            </a:fld>
            <a:endParaRPr lang="en-US" altLang="en-US"/>
          </a:p>
        </p:txBody>
      </p:sp>
    </p:spTree>
    <p:extLst>
      <p:ext uri="{BB962C8B-B14F-4D97-AF65-F5344CB8AC3E}">
        <p14:creationId xmlns:p14="http://schemas.microsoft.com/office/powerpoint/2010/main" val="228531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0AADB51A-9849-493C-A288-246F970B925F}" type="slidenum">
              <a:rPr lang="en-US" altLang="en-US"/>
              <a:pPr/>
              <a:t>‹#›</a:t>
            </a:fld>
            <a:endParaRPr lang="en-US" altLang="en-US"/>
          </a:p>
        </p:txBody>
      </p:sp>
    </p:spTree>
    <p:extLst>
      <p:ext uri="{BB962C8B-B14F-4D97-AF65-F5344CB8AC3E}">
        <p14:creationId xmlns:p14="http://schemas.microsoft.com/office/powerpoint/2010/main" val="31389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D7C33-4077-4667-8FF4-076AB69FCC5C}"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078A5-A982-4A50-98FA-93E776948C89}" type="slidenum">
              <a:rPr lang="en-US" altLang="en-US" smtClean="0"/>
              <a:pPr/>
              <a:t>‹#›</a:t>
            </a:fld>
            <a:endParaRPr lang="en-US" altLang="en-US"/>
          </a:p>
        </p:txBody>
      </p:sp>
    </p:spTree>
    <p:extLst>
      <p:ext uri="{BB962C8B-B14F-4D97-AF65-F5344CB8AC3E}">
        <p14:creationId xmlns:p14="http://schemas.microsoft.com/office/powerpoint/2010/main" val="537865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C10E7A56-14A5-46E4-B7A3-55703FEE3DA8}" type="slidenum">
              <a:rPr lang="en-US" altLang="en-US"/>
              <a:pPr/>
              <a:t>‹#›</a:t>
            </a:fld>
            <a:endParaRPr lang="en-US" altLang="en-US"/>
          </a:p>
        </p:txBody>
      </p:sp>
    </p:spTree>
    <p:extLst>
      <p:ext uri="{BB962C8B-B14F-4D97-AF65-F5344CB8AC3E}">
        <p14:creationId xmlns:p14="http://schemas.microsoft.com/office/powerpoint/2010/main" val="2172823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21"/>
          <p:cNvSpPr>
            <a:spLocks noGrp="1" noChangeArrowheads="1"/>
          </p:cNvSpPr>
          <p:nvPr>
            <p:ph type="sldNum" sz="quarter" idx="10"/>
          </p:nvPr>
        </p:nvSpPr>
        <p:spPr>
          <a:ln/>
        </p:spPr>
        <p:txBody>
          <a:bodyPr/>
          <a:lstStyle>
            <a:lvl1pPr>
              <a:defRPr/>
            </a:lvl1pPr>
          </a:lstStyle>
          <a:p>
            <a:fld id="{ED19A5D6-8B4B-4657-BCE1-8CAC120147FD}" type="slidenum">
              <a:rPr lang="en-US" altLang="en-US"/>
              <a:pPr/>
              <a:t>‹#›</a:t>
            </a:fld>
            <a:endParaRPr lang="en-US" altLang="en-US"/>
          </a:p>
        </p:txBody>
      </p:sp>
    </p:spTree>
    <p:extLst>
      <p:ext uri="{BB962C8B-B14F-4D97-AF65-F5344CB8AC3E}">
        <p14:creationId xmlns:p14="http://schemas.microsoft.com/office/powerpoint/2010/main" val="2160002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867400"/>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381000" y="1524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21"/>
          <p:cNvSpPr>
            <a:spLocks noGrp="1" noChangeArrowheads="1"/>
          </p:cNvSpPr>
          <p:nvPr>
            <p:ph type="sldNum" sz="quarter" idx="10"/>
          </p:nvPr>
        </p:nvSpPr>
        <p:spPr>
          <a:ln/>
        </p:spPr>
        <p:txBody>
          <a:bodyPr/>
          <a:lstStyle>
            <a:lvl1pPr>
              <a:defRPr/>
            </a:lvl1pPr>
          </a:lstStyle>
          <a:p>
            <a:fld id="{7BF5E0F1-4747-4EA2-A0F8-FF5CCAE64FA4}" type="slidenum">
              <a:rPr lang="en-US" altLang="en-US"/>
              <a:pPr/>
              <a:t>‹#›</a:t>
            </a:fld>
            <a:endParaRPr lang="en-US" altLang="en-US"/>
          </a:p>
        </p:txBody>
      </p:sp>
    </p:spTree>
    <p:extLst>
      <p:ext uri="{BB962C8B-B14F-4D97-AF65-F5344CB8AC3E}">
        <p14:creationId xmlns:p14="http://schemas.microsoft.com/office/powerpoint/2010/main" val="47609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ED7C33-4077-4667-8FF4-076AB69FCC5C}"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81A37-D4E8-4588-A2E3-D0629F6B7920}" type="slidenum">
              <a:rPr lang="en-US" altLang="en-US" smtClean="0"/>
              <a:pPr/>
              <a:t>‹#›</a:t>
            </a:fld>
            <a:endParaRPr lang="en-US" altLang="en-US"/>
          </a:p>
        </p:txBody>
      </p:sp>
    </p:spTree>
    <p:extLst>
      <p:ext uri="{BB962C8B-B14F-4D97-AF65-F5344CB8AC3E}">
        <p14:creationId xmlns:p14="http://schemas.microsoft.com/office/powerpoint/2010/main" val="2646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D7C33-4077-4667-8FF4-076AB69FCC5C}"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29D0F-9C0A-4435-B67D-361B26F02EDF}" type="slidenum">
              <a:rPr lang="en-US" altLang="en-US" smtClean="0"/>
              <a:pPr/>
              <a:t>‹#›</a:t>
            </a:fld>
            <a:endParaRPr lang="en-US" altLang="en-US"/>
          </a:p>
        </p:txBody>
      </p:sp>
    </p:spTree>
    <p:extLst>
      <p:ext uri="{BB962C8B-B14F-4D97-AF65-F5344CB8AC3E}">
        <p14:creationId xmlns:p14="http://schemas.microsoft.com/office/powerpoint/2010/main" val="326501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ED7C33-4077-4667-8FF4-076AB69FCC5C}"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C2489-B1FC-4E8D-B39D-65D1B6CA8E94}" type="slidenum">
              <a:rPr lang="en-US" altLang="en-US" smtClean="0"/>
              <a:pPr/>
              <a:t>‹#›</a:t>
            </a:fld>
            <a:endParaRPr lang="en-US" altLang="en-US"/>
          </a:p>
        </p:txBody>
      </p:sp>
    </p:spTree>
    <p:extLst>
      <p:ext uri="{BB962C8B-B14F-4D97-AF65-F5344CB8AC3E}">
        <p14:creationId xmlns:p14="http://schemas.microsoft.com/office/powerpoint/2010/main" val="108586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D7C33-4077-4667-8FF4-076AB69FCC5C}"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55713-8B01-4528-96A2-18A2EF21CB1B}" type="slidenum">
              <a:rPr lang="en-US" altLang="en-US" smtClean="0"/>
              <a:pPr/>
              <a:t>‹#›</a:t>
            </a:fld>
            <a:endParaRPr lang="en-US" altLang="en-US"/>
          </a:p>
        </p:txBody>
      </p:sp>
    </p:spTree>
    <p:extLst>
      <p:ext uri="{BB962C8B-B14F-4D97-AF65-F5344CB8AC3E}">
        <p14:creationId xmlns:p14="http://schemas.microsoft.com/office/powerpoint/2010/main" val="42732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D7C33-4077-4667-8FF4-076AB69FCC5C}"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29320-3FCE-42AA-9069-D10D38171B70}" type="slidenum">
              <a:rPr lang="en-US" altLang="en-US" smtClean="0"/>
              <a:pPr/>
              <a:t>‹#›</a:t>
            </a:fld>
            <a:endParaRPr lang="en-US" altLang="en-US"/>
          </a:p>
        </p:txBody>
      </p:sp>
    </p:spTree>
    <p:extLst>
      <p:ext uri="{BB962C8B-B14F-4D97-AF65-F5344CB8AC3E}">
        <p14:creationId xmlns:p14="http://schemas.microsoft.com/office/powerpoint/2010/main" val="251701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ED7C33-4077-4667-8FF4-076AB69FCC5C}"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8EA6E-BBC2-4F9A-9B53-A77668CB030B}" type="slidenum">
              <a:rPr lang="en-US" altLang="en-US" smtClean="0"/>
              <a:pPr/>
              <a:t>‹#›</a:t>
            </a:fld>
            <a:endParaRPr lang="en-US" altLang="en-US"/>
          </a:p>
        </p:txBody>
      </p:sp>
    </p:spTree>
    <p:extLst>
      <p:ext uri="{BB962C8B-B14F-4D97-AF65-F5344CB8AC3E}">
        <p14:creationId xmlns:p14="http://schemas.microsoft.com/office/powerpoint/2010/main" val="364351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BED7C33-4077-4667-8FF4-076AB69FCC5C}"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BB70-66A8-4829-AC6A-C6983067CE10}" type="slidenum">
              <a:rPr lang="en-US" altLang="en-US" smtClean="0"/>
              <a:pPr/>
              <a:t>‹#›</a:t>
            </a:fld>
            <a:endParaRPr lang="en-US" altLang="en-US"/>
          </a:p>
        </p:txBody>
      </p:sp>
    </p:spTree>
    <p:extLst>
      <p:ext uri="{BB962C8B-B14F-4D97-AF65-F5344CB8AC3E}">
        <p14:creationId xmlns:p14="http://schemas.microsoft.com/office/powerpoint/2010/main" val="214034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ED7C33-4077-4667-8FF4-076AB69FCC5C}" type="datetimeFigureOut">
              <a:rPr lang="en-US" smtClean="0"/>
              <a:t>4/6/2020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529921-7ACD-42B2-AA1B-61794EC5E39E}" type="slidenum">
              <a:rPr lang="en-US" altLang="en-US" smtClean="0"/>
              <a:pPr/>
              <a:t>‹#›</a:t>
            </a:fld>
            <a:endParaRPr lang="en-US" altLang="en-US"/>
          </a:p>
        </p:txBody>
      </p:sp>
    </p:spTree>
    <p:extLst>
      <p:ext uri="{BB962C8B-B14F-4D97-AF65-F5344CB8AC3E}">
        <p14:creationId xmlns:p14="http://schemas.microsoft.com/office/powerpoint/2010/main" val="29112250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title"/>
          </p:nvPr>
        </p:nvSpPr>
        <p:spPr bwMode="auto">
          <a:xfrm>
            <a:off x="381000" y="1524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038" rIns="0" bIns="46038" numCol="1" anchor="ctr" anchorCtr="0" compatLnSpc="1">
            <a:prstTxWarp prst="textNoShape">
              <a:avLst/>
            </a:prstTxWarp>
          </a:bodyPr>
          <a:lstStyle/>
          <a:p>
            <a:pPr lvl="0"/>
            <a:r>
              <a:rPr lang="en-US" altLang="en-US" smtClean="0"/>
              <a:t>Click to edit Master title style</a:t>
            </a:r>
          </a:p>
        </p:txBody>
      </p:sp>
      <p:sp>
        <p:nvSpPr>
          <p:cNvPr id="7171" name="Rectangle 18"/>
          <p:cNvSpPr>
            <a:spLocks noGrp="1" noChangeArrowheads="1"/>
          </p:cNvSpPr>
          <p:nvPr>
            <p:ph type="body" idx="1"/>
          </p:nvPr>
        </p:nvSpPr>
        <p:spPr bwMode="auto">
          <a:xfrm>
            <a:off x="381000" y="1524000"/>
            <a:ext cx="838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9" name="Rectangle 21"/>
          <p:cNvSpPr>
            <a:spLocks noGrp="1" noChangeArrowheads="1"/>
          </p:cNvSpPr>
          <p:nvPr>
            <p:ph type="sldNum" sz="quarter" idx="4"/>
          </p:nvPr>
        </p:nvSpPr>
        <p:spPr bwMode="auto">
          <a:xfrm>
            <a:off x="8001000" y="6248400"/>
            <a:ext cx="914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lvl1pPr>
          </a:lstStyle>
          <a:p>
            <a:fld id="{5D0A44D3-C22A-4966-8DB2-857E6D89943F}" type="slidenum">
              <a:rPr lang="en-US" altLang="en-US"/>
              <a:pPr/>
              <a:t>‹#›</a:t>
            </a:fld>
            <a:endParaRPr lang="en-US" altLang="en-US"/>
          </a:p>
        </p:txBody>
      </p:sp>
      <p:sp>
        <p:nvSpPr>
          <p:cNvPr id="2070" name="Rectangle 22"/>
          <p:cNvSpPr>
            <a:spLocks noChangeArrowheads="1"/>
          </p:cNvSpPr>
          <p:nvPr/>
        </p:nvSpPr>
        <p:spPr bwMode="auto">
          <a:xfrm>
            <a:off x="228600" y="1295400"/>
            <a:ext cx="86868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defRPr/>
            </a:pPr>
            <a:endParaRPr lang="th-TH"/>
          </a:p>
        </p:txBody>
      </p:sp>
      <p:sp>
        <p:nvSpPr>
          <p:cNvPr id="2071" name="Text Box 23"/>
          <p:cNvSpPr txBox="1">
            <a:spLocks noChangeArrowheads="1"/>
          </p:cNvSpPr>
          <p:nvPr/>
        </p:nvSpPr>
        <p:spPr bwMode="auto">
          <a:xfrm>
            <a:off x="381000" y="6172200"/>
            <a:ext cx="2590800" cy="304800"/>
          </a:xfrm>
          <a:prstGeom prst="rect">
            <a:avLst/>
          </a:prstGeom>
          <a:noFill/>
          <a:ln w="12700" cap="sq">
            <a:noFill/>
            <a:miter lim="800000"/>
            <a:headEnd type="none" w="sm" len="sm"/>
            <a:tailEnd type="none" w="sm" len="sm"/>
          </a:ln>
          <a:effectLst/>
        </p:spPr>
        <p:txBody>
          <a:bodyPr>
            <a:spAutoFit/>
          </a:bodyPr>
          <a:lstStyle/>
          <a:p>
            <a:pPr>
              <a:defRPr/>
            </a:pPr>
            <a:endParaRPr lang="th-TH" sz="1400"/>
          </a:p>
        </p:txBody>
      </p:sp>
      <p:sp>
        <p:nvSpPr>
          <p:cNvPr id="2073" name="Text Box 25"/>
          <p:cNvSpPr txBox="1">
            <a:spLocks noChangeArrowheads="1"/>
          </p:cNvSpPr>
          <p:nvPr/>
        </p:nvSpPr>
        <p:spPr bwMode="auto">
          <a:xfrm>
            <a:off x="228600" y="6248400"/>
            <a:ext cx="3505200" cy="457200"/>
          </a:xfrm>
          <a:prstGeom prst="rect">
            <a:avLst/>
          </a:prstGeom>
          <a:noFill/>
          <a:ln w="12700" cap="sq">
            <a:noFill/>
            <a:miter lim="800000"/>
            <a:headEnd type="none" w="sm" len="sm"/>
            <a:tailEnd type="none" w="sm" len="sm"/>
          </a:ln>
          <a:effectLst/>
        </p:spPr>
        <p:txBody>
          <a:bodyPr lIns="0" tIns="0" rIns="0" bIns="0"/>
          <a:lstStyle/>
          <a:p>
            <a:pPr algn="ctr">
              <a:spcBef>
                <a:spcPct val="0"/>
              </a:spcBef>
              <a:defRPr/>
            </a:pPr>
            <a:r>
              <a:rPr lang="en-US" sz="1200" i="1"/>
              <a:t>Embedded Systems Design: A Unified Hardware/Software Introduction,</a:t>
            </a:r>
            <a:r>
              <a:rPr lang="en-US" sz="1200"/>
              <a:t> </a:t>
            </a:r>
            <a:r>
              <a:rPr lang="en-US" sz="1000"/>
              <a:t>(c) 2000 Vahid/Givargis</a:t>
            </a:r>
            <a:r>
              <a:rPr lang="en-US" sz="1200"/>
              <a:t> </a:t>
            </a:r>
          </a:p>
        </p:txBody>
      </p:sp>
      <p:sp>
        <p:nvSpPr>
          <p:cNvPr id="2079" name="Rectangle 31"/>
          <p:cNvSpPr>
            <a:spLocks noChangeArrowheads="1"/>
          </p:cNvSpPr>
          <p:nvPr/>
        </p:nvSpPr>
        <p:spPr bwMode="auto">
          <a:xfrm>
            <a:off x="228600" y="6096000"/>
            <a:ext cx="8686800" cy="762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defRPr/>
            </a:pPr>
            <a:endParaRPr lang="th-TH"/>
          </a:p>
        </p:txBody>
      </p:sp>
    </p:spTree>
    <p:extLst>
      <p:ext uri="{BB962C8B-B14F-4D97-AF65-F5344CB8AC3E}">
        <p14:creationId xmlns:p14="http://schemas.microsoft.com/office/powerpoint/2010/main" val="36739914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Times New Roman" pitchFamily="18" charset="0"/>
        </a:defRPr>
      </a:lvl2pPr>
      <a:lvl3pPr algn="ctr" rtl="0" eaLnBrk="0" fontAlgn="base" hangingPunct="0">
        <a:spcBef>
          <a:spcPct val="0"/>
        </a:spcBef>
        <a:spcAft>
          <a:spcPct val="0"/>
        </a:spcAft>
        <a:defRPr kumimoji="1" sz="3600">
          <a:solidFill>
            <a:schemeClr val="tx2"/>
          </a:solidFill>
          <a:latin typeface="Times New Roman" pitchFamily="18" charset="0"/>
        </a:defRPr>
      </a:lvl3pPr>
      <a:lvl4pPr algn="ctr" rtl="0" eaLnBrk="0" fontAlgn="base" hangingPunct="0">
        <a:spcBef>
          <a:spcPct val="0"/>
        </a:spcBef>
        <a:spcAft>
          <a:spcPct val="0"/>
        </a:spcAft>
        <a:defRPr kumimoji="1" sz="3600">
          <a:solidFill>
            <a:schemeClr val="tx2"/>
          </a:solidFill>
          <a:latin typeface="Times New Roman" pitchFamily="18" charset="0"/>
        </a:defRPr>
      </a:lvl4pPr>
      <a:lvl5pPr algn="ctr" rtl="0" eaLnBrk="0" fontAlgn="base" hangingPunct="0">
        <a:spcBef>
          <a:spcPct val="0"/>
        </a:spcBef>
        <a:spcAft>
          <a:spcPct val="0"/>
        </a:spcAft>
        <a:defRPr kumimoji="1" sz="3600">
          <a:solidFill>
            <a:schemeClr val="tx2"/>
          </a:solidFill>
          <a:latin typeface="Times New Roman" pitchFamily="18" charset="0"/>
        </a:defRPr>
      </a:lvl5pPr>
      <a:lvl6pPr marL="457200" algn="ctr" rtl="0" eaLnBrk="0" fontAlgn="base" hangingPunct="0">
        <a:spcBef>
          <a:spcPct val="0"/>
        </a:spcBef>
        <a:spcAft>
          <a:spcPct val="0"/>
        </a:spcAft>
        <a:defRPr kumimoji="1" sz="3600">
          <a:solidFill>
            <a:schemeClr val="tx2"/>
          </a:solidFill>
          <a:latin typeface="Times New Roman" pitchFamily="18" charset="0"/>
        </a:defRPr>
      </a:lvl6pPr>
      <a:lvl7pPr marL="914400" algn="ctr" rtl="0" eaLnBrk="0" fontAlgn="base" hangingPunct="0">
        <a:spcBef>
          <a:spcPct val="0"/>
        </a:spcBef>
        <a:spcAft>
          <a:spcPct val="0"/>
        </a:spcAft>
        <a:defRPr kumimoji="1" sz="3600">
          <a:solidFill>
            <a:schemeClr val="tx2"/>
          </a:solidFill>
          <a:latin typeface="Times New Roman" pitchFamily="18" charset="0"/>
        </a:defRPr>
      </a:lvl7pPr>
      <a:lvl8pPr marL="1371600" algn="ctr" rtl="0" eaLnBrk="0" fontAlgn="base" hangingPunct="0">
        <a:spcBef>
          <a:spcPct val="0"/>
        </a:spcBef>
        <a:spcAft>
          <a:spcPct val="0"/>
        </a:spcAft>
        <a:defRPr kumimoji="1" sz="3600">
          <a:solidFill>
            <a:schemeClr val="tx2"/>
          </a:solidFill>
          <a:latin typeface="Times New Roman" pitchFamily="18" charset="0"/>
        </a:defRPr>
      </a:lvl8pPr>
      <a:lvl9pPr marL="1828800" algn="ctr" rtl="0" eaLnBrk="0" fontAlgn="base" hangingPunct="0">
        <a:spcBef>
          <a:spcPct val="0"/>
        </a:spcBef>
        <a:spcAft>
          <a:spcPct val="0"/>
        </a:spcAft>
        <a:defRPr kumimoji="1"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0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hyperlink" Target="http://www.howstuffworks.com/" TargetMode="External"/><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030506"/>
            <a:ext cx="8220075" cy="1143000"/>
          </a:xfrm>
        </p:spPr>
        <p:txBody>
          <a:bodyPr>
            <a:noAutofit/>
          </a:bodyPr>
          <a:lstStyle/>
          <a:p>
            <a:pPr algn="ctr"/>
            <a:r>
              <a:rPr lang="en-US" altLang="en-US" sz="4400" dirty="0" smtClean="0"/>
              <a:t>Single Purpose Processors:</a:t>
            </a:r>
            <a:br>
              <a:rPr lang="en-US" altLang="en-US" sz="4400" dirty="0" smtClean="0"/>
            </a:br>
            <a:r>
              <a:rPr lang="en-US" altLang="en-US" sz="4400" dirty="0" smtClean="0"/>
              <a:t> Peripherals</a:t>
            </a:r>
            <a:endParaRPr lang="en-US" sz="4400" dirty="0"/>
          </a:p>
        </p:txBody>
      </p:sp>
      <p:sp>
        <p:nvSpPr>
          <p:cNvPr id="4" name="Slide Number Placeholder 3"/>
          <p:cNvSpPr>
            <a:spLocks noGrp="1"/>
          </p:cNvSpPr>
          <p:nvPr>
            <p:ph type="sldNum" sz="quarter" idx="12"/>
          </p:nvPr>
        </p:nvSpPr>
        <p:spPr>
          <a:xfrm>
            <a:off x="8229600" y="6248400"/>
            <a:ext cx="914400" cy="457200"/>
          </a:xfrm>
        </p:spPr>
        <p:txBody>
          <a:bodyPr/>
          <a:lstStyle/>
          <a:p>
            <a:fld id="{8A2078A5-A982-4A50-98FA-93E776948C89}" type="slidenum">
              <a:rPr lang="en-US" altLang="en-US" smtClean="0"/>
              <a:pPr/>
              <a:t>1</a:t>
            </a:fld>
            <a:endParaRPr lang="en-US" altLang="en-US"/>
          </a:p>
        </p:txBody>
      </p:sp>
      <p:sp>
        <p:nvSpPr>
          <p:cNvPr id="5" name="TextBox 4"/>
          <p:cNvSpPr txBox="1"/>
          <p:nvPr/>
        </p:nvSpPr>
        <p:spPr>
          <a:xfrm>
            <a:off x="1381125" y="3848100"/>
            <a:ext cx="6229350" cy="954107"/>
          </a:xfrm>
          <a:prstGeom prst="rect">
            <a:avLst/>
          </a:prstGeom>
          <a:noFill/>
        </p:spPr>
        <p:txBody>
          <a:bodyPr wrap="square" rtlCol="0">
            <a:spAutoFit/>
          </a:bodyPr>
          <a:lstStyle/>
          <a:p>
            <a:pPr algn="ctr"/>
            <a:r>
              <a:rPr lang="en-US" sz="2800" dirty="0" smtClean="0"/>
              <a:t>Prabhas Chongstitvatana</a:t>
            </a:r>
          </a:p>
          <a:p>
            <a:pPr algn="ctr"/>
            <a:r>
              <a:rPr lang="en-US" sz="2800" dirty="0" err="1" smtClean="0"/>
              <a:t>Krek</a:t>
            </a:r>
            <a:r>
              <a:rPr lang="en-US" sz="2800" dirty="0" smtClean="0"/>
              <a:t> </a:t>
            </a:r>
            <a:r>
              <a:rPr lang="en-US" sz="2800" dirty="0" err="1" smtClean="0"/>
              <a:t>Piromsopa</a:t>
            </a:r>
            <a:endParaRPr lang="en-US" sz="2800" dirty="0"/>
          </a:p>
        </p:txBody>
      </p:sp>
    </p:spTree>
    <p:extLst>
      <p:ext uri="{BB962C8B-B14F-4D97-AF65-F5344CB8AC3E}">
        <p14:creationId xmlns:p14="http://schemas.microsoft.com/office/powerpoint/2010/main" val="70640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25487"/>
          </a:xfrm>
        </p:spPr>
        <p:txBody>
          <a:bodyPr lIns="91440" tIns="45720" rIns="91440" bIns="45720" anchor="t"/>
          <a:lstStyle/>
          <a:p>
            <a:r>
              <a:rPr lang="en-US" altLang="en-US" smtClean="0"/>
              <a:t>BJT for LED TTL connection</a:t>
            </a:r>
            <a:endParaRPr lang="th-TH" altLang="en-US" smtClean="0"/>
          </a:p>
        </p:txBody>
      </p:sp>
      <p:sp>
        <p:nvSpPr>
          <p:cNvPr id="17412" name="Slide Number Placeholder 3"/>
          <p:cNvSpPr>
            <a:spLocks noGrp="1"/>
          </p:cNvSpPr>
          <p:nvPr>
            <p:ph type="sldNum" sz="quarter" idx="12"/>
          </p:nvPr>
        </p:nvSpPr>
        <p:spPr>
          <a:xfrm>
            <a:off x="6781800" y="6400800"/>
            <a:ext cx="2362200" cy="30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D9ACC601-FDB9-4A28-AB85-B40668629067}" type="slidenum">
              <a:rPr lang="en-US" altLang="en-US" sz="1400"/>
              <a:pPr/>
              <a:t>10</a:t>
            </a:fld>
            <a:endParaRPr lang="en-US" altLang="en-US" sz="1400"/>
          </a:p>
        </p:txBody>
      </p:sp>
      <p:pic>
        <p:nvPicPr>
          <p:cNvPr id="17413" name="Picture 4" descr="วิธีต่อ LE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6863"/>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785813" y="5643563"/>
            <a:ext cx="771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r>
              <a:rPr lang="en-US" altLang="en-US" sz="1400"/>
              <a:t>Slide credits: Dr.Krerk Piromsopa</a:t>
            </a:r>
            <a:endParaRPr lang="th-TH"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7-Segment LEDs</a:t>
            </a:r>
            <a:endParaRPr lang="th-TH" altLang="en-US" smtClean="0"/>
          </a:p>
        </p:txBody>
      </p:sp>
      <p:sp>
        <p:nvSpPr>
          <p:cNvPr id="18435" name="Slide Number Placeholder 2"/>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75E348BE-5D8C-4698-8BBC-FBC32608D223}" type="slidenum">
              <a:rPr lang="en-US" altLang="en-US" sz="1400"/>
              <a:pPr/>
              <a:t>11</a:t>
            </a:fld>
            <a:endParaRPr lang="en-US" altLang="en-US" sz="1400"/>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3876675"/>
            <a:ext cx="2667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1323975"/>
            <a:ext cx="4876800" cy="2143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0">
            <a:scrgbClr r="0" g="0" b="0"/>
          </a:lnRef>
          <a:fillRef idx="1001">
            <a:schemeClr val="lt1"/>
          </a:fillRef>
          <a:effectRef idx="0">
            <a:scrgbClr r="0" g="0" b="0"/>
          </a:effectRef>
          <a:fontRef idx="major"/>
        </p:style>
        <p:txBody>
          <a:bodyPr/>
          <a:lstStyle/>
          <a:p>
            <a:r>
              <a:rPr lang="en-US" dirty="0" smtClean="0"/>
              <a:t>75491 : 7 segments driver</a:t>
            </a:r>
            <a:endParaRPr lang="en-US" dirty="0"/>
          </a:p>
        </p:txBody>
      </p:sp>
      <p:sp>
        <p:nvSpPr>
          <p:cNvPr id="3" name="Slide Number Placeholder 2"/>
          <p:cNvSpPr>
            <a:spLocks noGrp="1"/>
          </p:cNvSpPr>
          <p:nvPr>
            <p:ph type="sldNum" sz="quarter" idx="12"/>
          </p:nvPr>
        </p:nvSpPr>
        <p:spPr>
          <a:xfrm>
            <a:off x="8229600" y="6248400"/>
            <a:ext cx="914400" cy="457200"/>
          </a:xfrm>
        </p:spPr>
        <p:txBody>
          <a:bodyPr/>
          <a:lstStyle/>
          <a:p>
            <a:fld id="{0DE55713-8B01-4528-96A2-18A2EF21CB1B}" type="slidenum">
              <a:rPr lang="en-US" altLang="en-US" smtClean="0"/>
              <a:pPr/>
              <a:t>12</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172" y="1501588"/>
            <a:ext cx="4430806" cy="4175312"/>
          </a:xfrm>
          <a:prstGeom prst="rect">
            <a:avLst/>
          </a:prstGeom>
        </p:spPr>
      </p:pic>
    </p:spTree>
    <p:extLst>
      <p:ext uri="{BB962C8B-B14F-4D97-AF65-F5344CB8AC3E}">
        <p14:creationId xmlns:p14="http://schemas.microsoft.com/office/powerpoint/2010/main" val="6281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F29320-3FCE-42AA-9069-D10D38171B70}" type="slidenum">
              <a:rPr lang="en-US" altLang="en-US" smtClean="0"/>
              <a:pPr/>
              <a:t>13</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762" y="2404221"/>
            <a:ext cx="5985062" cy="3811001"/>
          </a:xfrm>
          <a:prstGeom prst="rect">
            <a:avLst/>
          </a:prstGeom>
        </p:spPr>
      </p:pic>
      <p:sp>
        <p:nvSpPr>
          <p:cNvPr id="4" name="TextBox 3"/>
          <p:cNvSpPr txBox="1"/>
          <p:nvPr/>
        </p:nvSpPr>
        <p:spPr>
          <a:xfrm>
            <a:off x="1425388" y="779929"/>
            <a:ext cx="6239436" cy="1323439"/>
          </a:xfrm>
          <a:prstGeom prst="rect">
            <a:avLst/>
          </a:prstGeom>
          <a:noFill/>
        </p:spPr>
        <p:txBody>
          <a:bodyPr wrap="square" rtlCol="0">
            <a:spAutoFit/>
          </a:bodyPr>
          <a:lstStyle/>
          <a:p>
            <a:r>
              <a:rPr lang="en-US" sz="4000" dirty="0" smtClean="0"/>
              <a:t>4 digits multiplexed 7 segment display</a:t>
            </a:r>
            <a:endParaRPr lang="en-US" sz="4000" dirty="0"/>
          </a:p>
        </p:txBody>
      </p:sp>
    </p:spTree>
    <p:extLst>
      <p:ext uri="{BB962C8B-B14F-4D97-AF65-F5344CB8AC3E}">
        <p14:creationId xmlns:p14="http://schemas.microsoft.com/office/powerpoint/2010/main" val="348500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r>
              <a:rPr lang="en-US" altLang="en-US" smtClean="0"/>
              <a:t>Pulse width modulator</a:t>
            </a:r>
          </a:p>
        </p:txBody>
      </p:sp>
      <p:sp>
        <p:nvSpPr>
          <p:cNvPr id="2059" name="Rectangle 31"/>
          <p:cNvSpPr>
            <a:spLocks noGrp="1" noChangeArrowheads="1"/>
          </p:cNvSpPr>
          <p:nvPr>
            <p:ph idx="1"/>
          </p:nvPr>
        </p:nvSpPr>
        <p:spPr>
          <a:xfrm>
            <a:off x="146050" y="1452563"/>
            <a:ext cx="3690938" cy="4554537"/>
          </a:xfrm>
          <a:noFill/>
        </p:spPr>
        <p:txBody>
          <a:bodyPr/>
          <a:lstStyle/>
          <a:p>
            <a:r>
              <a:rPr kumimoji="0" lang="en-US" altLang="en-US" sz="2000" smtClean="0"/>
              <a:t>Generates pulses with specific high/low times</a:t>
            </a:r>
          </a:p>
          <a:p>
            <a:r>
              <a:rPr kumimoji="0" lang="en-US" altLang="en-US" sz="2000" smtClean="0"/>
              <a:t>Duty cycle: % time high</a:t>
            </a:r>
          </a:p>
          <a:p>
            <a:pPr lvl="1"/>
            <a:r>
              <a:rPr kumimoji="0" lang="en-US" altLang="en-US" sz="1800" smtClean="0"/>
              <a:t>Square wave: 50% duty cycle</a:t>
            </a:r>
          </a:p>
          <a:p>
            <a:r>
              <a:rPr kumimoji="0" lang="en-US" altLang="en-US" sz="2000" smtClean="0"/>
              <a:t>Common use: control average voltage to electric device</a:t>
            </a:r>
          </a:p>
          <a:p>
            <a:pPr lvl="1"/>
            <a:r>
              <a:rPr kumimoji="0" lang="en-US" altLang="en-US" sz="1800" smtClean="0"/>
              <a:t>Simpler than DC-DC converter or digital-analog converter</a:t>
            </a:r>
          </a:p>
          <a:p>
            <a:pPr lvl="1"/>
            <a:r>
              <a:rPr kumimoji="0" lang="en-US" altLang="en-US" sz="1800" smtClean="0"/>
              <a:t>DC motor speed, dimmer lights</a:t>
            </a:r>
          </a:p>
          <a:p>
            <a:r>
              <a:rPr kumimoji="0" lang="en-US" altLang="en-US" sz="2000" smtClean="0"/>
              <a:t>Another use: encode commands, receiver uses timer to decode</a:t>
            </a:r>
          </a:p>
          <a:p>
            <a:endParaRPr kumimoji="0" lang="en-US" altLang="en-US" smtClean="0"/>
          </a:p>
        </p:txBody>
      </p:sp>
      <p:sp>
        <p:nvSpPr>
          <p:cNvPr id="2053" name="Slide Number Placeholder 3"/>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A6675E22-0265-4CD3-BE93-323534876EF5}" type="slidenum">
              <a:rPr lang="en-US" altLang="en-US" sz="1400"/>
              <a:pPr/>
              <a:t>14</a:t>
            </a:fld>
            <a:endParaRPr lang="en-US" altLang="en-US" sz="1400"/>
          </a:p>
        </p:txBody>
      </p:sp>
      <p:sp>
        <p:nvSpPr>
          <p:cNvPr id="2055" name="Text Box 4"/>
          <p:cNvSpPr txBox="1">
            <a:spLocks noChangeArrowheads="1"/>
          </p:cNvSpPr>
          <p:nvPr/>
        </p:nvSpPr>
        <p:spPr bwMode="auto">
          <a:xfrm>
            <a:off x="1371600" y="2314575"/>
            <a:ext cx="4962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nvGrpSpPr>
          <p:cNvPr id="2056" name="Group 14"/>
          <p:cNvGrpSpPr>
            <a:grpSpLocks/>
          </p:cNvGrpSpPr>
          <p:nvPr/>
        </p:nvGrpSpPr>
        <p:grpSpPr bwMode="auto">
          <a:xfrm>
            <a:off x="3897313" y="1746250"/>
            <a:ext cx="5607050" cy="1238250"/>
            <a:chOff x="871" y="1153"/>
            <a:chExt cx="3532" cy="780"/>
          </a:xfrm>
        </p:grpSpPr>
        <p:graphicFrame>
          <p:nvGraphicFramePr>
            <p:cNvPr id="2052" name="Object 15"/>
            <p:cNvGraphicFramePr>
              <a:graphicFrameLocks noChangeAspect="1"/>
            </p:cNvGraphicFramePr>
            <p:nvPr/>
          </p:nvGraphicFramePr>
          <p:xfrm>
            <a:off x="1261" y="1153"/>
            <a:ext cx="3142" cy="653"/>
          </p:xfrm>
          <a:graphic>
            <a:graphicData uri="http://schemas.openxmlformats.org/presentationml/2006/ole">
              <mc:AlternateContent xmlns:mc="http://schemas.openxmlformats.org/markup-compatibility/2006">
                <mc:Choice xmlns:v="urn:schemas-microsoft-com:vml" Requires="v">
                  <p:oleObj spid="_x0000_s2081" name="Document" r:id="rId3" imgW="4986360" imgH="1036800" progId="Word.Document.8">
                    <p:embed/>
                  </p:oleObj>
                </mc:Choice>
                <mc:Fallback>
                  <p:oleObj name="Document" r:id="rId3" imgW="4986360" imgH="1036800" progId="Word.Document.8">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 y="1153"/>
                          <a:ext cx="3142" cy="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6" name="Text Box 16"/>
            <p:cNvSpPr txBox="1">
              <a:spLocks noChangeArrowheads="1"/>
            </p:cNvSpPr>
            <p:nvPr/>
          </p:nvSpPr>
          <p:spPr bwMode="auto">
            <a:xfrm>
              <a:off x="871" y="1474"/>
              <a:ext cx="3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400"/>
                <a:t>clk</a:t>
              </a:r>
            </a:p>
          </p:txBody>
        </p:sp>
        <p:sp>
          <p:nvSpPr>
            <p:cNvPr id="2067" name="Text Box 17"/>
            <p:cNvSpPr txBox="1">
              <a:spLocks noChangeArrowheads="1"/>
            </p:cNvSpPr>
            <p:nvPr/>
          </p:nvSpPr>
          <p:spPr bwMode="auto">
            <a:xfrm>
              <a:off x="871" y="1242"/>
              <a:ext cx="38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400"/>
                <a:t>pwm_o</a:t>
              </a:r>
            </a:p>
          </p:txBody>
        </p:sp>
        <p:sp>
          <p:nvSpPr>
            <p:cNvPr id="2068" name="Text Box 18"/>
            <p:cNvSpPr txBox="1">
              <a:spLocks noChangeArrowheads="1"/>
            </p:cNvSpPr>
            <p:nvPr/>
          </p:nvSpPr>
          <p:spPr bwMode="auto">
            <a:xfrm>
              <a:off x="1687" y="1768"/>
              <a:ext cx="19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25% duty cycle – average pwm_o is 1.25V</a:t>
              </a:r>
            </a:p>
          </p:txBody>
        </p:sp>
      </p:grpSp>
      <p:grpSp>
        <p:nvGrpSpPr>
          <p:cNvPr id="2057" name="Group 29"/>
          <p:cNvGrpSpPr>
            <a:grpSpLocks/>
          </p:cNvGrpSpPr>
          <p:nvPr/>
        </p:nvGrpSpPr>
        <p:grpSpPr bwMode="auto">
          <a:xfrm>
            <a:off x="3897313" y="3182938"/>
            <a:ext cx="5599112" cy="1235075"/>
            <a:chOff x="997" y="1992"/>
            <a:chExt cx="3527" cy="778"/>
          </a:xfrm>
        </p:grpSpPr>
        <p:graphicFrame>
          <p:nvGraphicFramePr>
            <p:cNvPr id="2051" name="Object 20"/>
            <p:cNvGraphicFramePr>
              <a:graphicFrameLocks noChangeAspect="1"/>
            </p:cNvGraphicFramePr>
            <p:nvPr/>
          </p:nvGraphicFramePr>
          <p:xfrm>
            <a:off x="1386" y="1992"/>
            <a:ext cx="3138" cy="648"/>
          </p:xfrm>
          <a:graphic>
            <a:graphicData uri="http://schemas.openxmlformats.org/presentationml/2006/ole">
              <mc:AlternateContent xmlns:mc="http://schemas.openxmlformats.org/markup-compatibility/2006">
                <mc:Choice xmlns:v="urn:schemas-microsoft-com:vml" Requires="v">
                  <p:oleObj spid="_x0000_s2082" name="Document" r:id="rId5" imgW="4986360" imgH="1036800" progId="Word.Document.8">
                    <p:embed/>
                  </p:oleObj>
                </mc:Choice>
                <mc:Fallback>
                  <p:oleObj name="Document" r:id="rId5" imgW="4986360" imgH="1036800" progId="Word.Document.8">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6" y="1992"/>
                          <a:ext cx="3138" cy="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Text Box 21"/>
            <p:cNvSpPr txBox="1">
              <a:spLocks noChangeArrowheads="1"/>
            </p:cNvSpPr>
            <p:nvPr/>
          </p:nvSpPr>
          <p:spPr bwMode="auto">
            <a:xfrm>
              <a:off x="997" y="2311"/>
              <a:ext cx="3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400"/>
                <a:t>clk</a:t>
              </a:r>
            </a:p>
          </p:txBody>
        </p:sp>
        <p:sp>
          <p:nvSpPr>
            <p:cNvPr id="2064" name="Text Box 22"/>
            <p:cNvSpPr txBox="1">
              <a:spLocks noChangeArrowheads="1"/>
            </p:cNvSpPr>
            <p:nvPr/>
          </p:nvSpPr>
          <p:spPr bwMode="auto">
            <a:xfrm>
              <a:off x="997" y="2079"/>
              <a:ext cx="38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400"/>
                <a:t>pwm_o</a:t>
              </a:r>
            </a:p>
          </p:txBody>
        </p:sp>
        <p:sp>
          <p:nvSpPr>
            <p:cNvPr id="2065" name="Text Box 23"/>
            <p:cNvSpPr txBox="1">
              <a:spLocks noChangeArrowheads="1"/>
            </p:cNvSpPr>
            <p:nvPr/>
          </p:nvSpPr>
          <p:spPr bwMode="auto">
            <a:xfrm>
              <a:off x="1813" y="2605"/>
              <a:ext cx="19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50% duty cycle – average pwm_o is 2.5V.</a:t>
              </a:r>
            </a:p>
          </p:txBody>
        </p:sp>
      </p:grpSp>
      <p:grpSp>
        <p:nvGrpSpPr>
          <p:cNvPr id="2058" name="Group 30"/>
          <p:cNvGrpSpPr>
            <a:grpSpLocks/>
          </p:cNvGrpSpPr>
          <p:nvPr/>
        </p:nvGrpSpPr>
        <p:grpSpPr bwMode="auto">
          <a:xfrm>
            <a:off x="3897313" y="4611688"/>
            <a:ext cx="5599112" cy="1239837"/>
            <a:chOff x="997" y="2892"/>
            <a:chExt cx="3527" cy="781"/>
          </a:xfrm>
        </p:grpSpPr>
        <p:graphicFrame>
          <p:nvGraphicFramePr>
            <p:cNvPr id="2050" name="Object 25"/>
            <p:cNvGraphicFramePr>
              <a:graphicFrameLocks noChangeAspect="1"/>
            </p:cNvGraphicFramePr>
            <p:nvPr/>
          </p:nvGraphicFramePr>
          <p:xfrm>
            <a:off x="1386" y="2892"/>
            <a:ext cx="3138" cy="648"/>
          </p:xfrm>
          <a:graphic>
            <a:graphicData uri="http://schemas.openxmlformats.org/presentationml/2006/ole">
              <mc:AlternateContent xmlns:mc="http://schemas.openxmlformats.org/markup-compatibility/2006">
                <mc:Choice xmlns:v="urn:schemas-microsoft-com:vml" Requires="v">
                  <p:oleObj spid="_x0000_s2083" name="Document" r:id="rId7" imgW="4986360" imgH="1036800" progId="Word.Document.8">
                    <p:embed/>
                  </p:oleObj>
                </mc:Choice>
                <mc:Fallback>
                  <p:oleObj name="Document" r:id="rId7" imgW="4986360" imgH="1036800" progId="Word.Document.8">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6" y="2892"/>
                          <a:ext cx="3138" cy="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Text Box 26"/>
            <p:cNvSpPr txBox="1">
              <a:spLocks noChangeArrowheads="1"/>
            </p:cNvSpPr>
            <p:nvPr/>
          </p:nvSpPr>
          <p:spPr bwMode="auto">
            <a:xfrm>
              <a:off x="997" y="3214"/>
              <a:ext cx="3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400"/>
                <a:t>clk</a:t>
              </a:r>
            </a:p>
          </p:txBody>
        </p:sp>
        <p:sp>
          <p:nvSpPr>
            <p:cNvPr id="2061" name="Text Box 27"/>
            <p:cNvSpPr txBox="1">
              <a:spLocks noChangeArrowheads="1"/>
            </p:cNvSpPr>
            <p:nvPr/>
          </p:nvSpPr>
          <p:spPr bwMode="auto">
            <a:xfrm>
              <a:off x="997" y="2982"/>
              <a:ext cx="38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400"/>
                <a:t>pwm_o</a:t>
              </a:r>
            </a:p>
          </p:txBody>
        </p:sp>
        <p:sp>
          <p:nvSpPr>
            <p:cNvPr id="2062" name="Text Box 28"/>
            <p:cNvSpPr txBox="1">
              <a:spLocks noChangeArrowheads="1"/>
            </p:cNvSpPr>
            <p:nvPr/>
          </p:nvSpPr>
          <p:spPr bwMode="auto">
            <a:xfrm>
              <a:off x="1813" y="3508"/>
              <a:ext cx="19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75% duty cycle – average pwm_o is 3.75V.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58501552-6AB6-4709-A9F0-4B254528730A}" type="slidenum">
              <a:rPr lang="en-US" altLang="en-US" sz="1400"/>
              <a:pPr/>
              <a:t>15</a:t>
            </a:fld>
            <a:endParaRPr lang="en-US" altLang="en-US" sz="1400"/>
          </a:p>
        </p:txBody>
      </p:sp>
      <p:pic>
        <p:nvPicPr>
          <p:cNvPr id="20483" name="Picture 6" descr="motor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97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moto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476250"/>
            <a:ext cx="24003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DC mo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2381250"/>
            <a:ext cx="29718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motor-nail-in-horsesh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228600"/>
            <a:ext cx="2971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H bri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7325" y="3028950"/>
            <a:ext cx="48895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 descr="motor-brush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8025" y="2705100"/>
            <a:ext cx="13811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0490" name="Rectangle 8"/>
          <p:cNvSpPr>
            <a:spLocks noChangeArrowheads="1"/>
          </p:cNvSpPr>
          <p:nvPr/>
        </p:nvSpPr>
        <p:spPr bwMode="auto">
          <a:xfrm>
            <a:off x="0" y="4410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GB" altLang="en-US" sz="1200">
                <a:ea typeface="Times New Roman" panose="02020603050405020304" pitchFamily="18" charset="0"/>
                <a:cs typeface="Angsana New" panose="02020603050405020304" pitchFamily="18" charset="-34"/>
              </a:rPr>
              <a:t>	</a:t>
            </a:r>
            <a:endParaRPr lang="en-GB" altLang="en-US">
              <a:ea typeface="Times New Roman" panose="02020603050405020304" pitchFamily="18" charset="0"/>
              <a:cs typeface="Angsana New" panose="02020603050405020304" pitchFamily="18" charset="-34"/>
            </a:endParaRPr>
          </a:p>
        </p:txBody>
      </p:sp>
      <p:sp>
        <p:nvSpPr>
          <p:cNvPr id="20491" name="Rectangle 9"/>
          <p:cNvSpPr>
            <a:spLocks noChangeArrowheads="1"/>
          </p:cNvSpPr>
          <p:nvPr/>
        </p:nvSpPr>
        <p:spPr bwMode="auto">
          <a:xfrm>
            <a:off x="0" y="94392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GB" altLang="en-US" sz="1200">
                <a:ea typeface="Times New Roman" panose="02020603050405020304" pitchFamily="18" charset="0"/>
                <a:cs typeface="Angsana New" panose="02020603050405020304" pitchFamily="18" charset="-34"/>
              </a:rPr>
              <a:t>			</a:t>
            </a:r>
            <a:endParaRPr lang="en-US" altLang="en-US" sz="1000">
              <a:ea typeface="Times New Roman" panose="02020603050405020304" pitchFamily="18" charset="0"/>
              <a:cs typeface="Angsana New" panose="02020603050405020304" pitchFamily="18" charset="-34"/>
            </a:endParaRPr>
          </a:p>
          <a:p>
            <a:pPr>
              <a:spcBef>
                <a:spcPct val="0"/>
              </a:spcBef>
            </a:pPr>
            <a:endParaRPr lang="en-US" altLang="en-US">
              <a:ea typeface="Times New Roman" panose="02020603050405020304" pitchFamily="18" charset="0"/>
              <a:cs typeface="Angsana New" panose="02020603050405020304" pitchFamily="18" charset="-34"/>
            </a:endParaRPr>
          </a:p>
        </p:txBody>
      </p:sp>
      <p:sp>
        <p:nvSpPr>
          <p:cNvPr id="20492" name="Rectangle 10"/>
          <p:cNvSpPr>
            <a:spLocks noChangeArrowheads="1"/>
          </p:cNvSpPr>
          <p:nvPr/>
        </p:nvSpPr>
        <p:spPr bwMode="auto">
          <a:xfrm>
            <a:off x="0" y="1254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GB" altLang="en-US" sz="1200">
                <a:ea typeface="Times New Roman" panose="02020603050405020304" pitchFamily="18" charset="0"/>
                <a:cs typeface="Angsana New" panose="02020603050405020304" pitchFamily="18" charset="-34"/>
              </a:rPr>
              <a:t>	</a:t>
            </a:r>
            <a:endParaRPr lang="en-GB" altLang="en-US">
              <a:ea typeface="Times New Roman" panose="02020603050405020304" pitchFamily="18" charset="0"/>
              <a:cs typeface="Angsana New" panose="02020603050405020304" pitchFamily="18" charset="-34"/>
            </a:endParaRPr>
          </a:p>
        </p:txBody>
      </p:sp>
      <p:sp>
        <p:nvSpPr>
          <p:cNvPr id="20493" name="Rectangle 11"/>
          <p:cNvSpPr>
            <a:spLocks noChangeArrowheads="1"/>
          </p:cNvSpPr>
          <p:nvPr/>
        </p:nvSpPr>
        <p:spPr bwMode="auto">
          <a:xfrm>
            <a:off x="590550" y="5867400"/>
            <a:ext cx="2393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GB" altLang="en-US" sz="1400">
                <a:ea typeface="Times New Roman" panose="02020603050405020304" pitchFamily="18" charset="0"/>
                <a:cs typeface="Angsana New" panose="02020603050405020304" pitchFamily="18" charset="-34"/>
              </a:rPr>
              <a:t>Source </a:t>
            </a:r>
            <a:r>
              <a:rPr lang="en-GB" altLang="en-US" sz="1400">
                <a:ea typeface="Times New Roman" panose="02020603050405020304" pitchFamily="18" charset="0"/>
                <a:cs typeface="Angsana New" panose="02020603050405020304" pitchFamily="18" charset="-34"/>
                <a:hlinkClick r:id="rId8"/>
              </a:rPr>
              <a:t>www.howstuffworks.com</a:t>
            </a:r>
            <a:endParaRPr lang="en-GB" altLang="en-US" sz="1400">
              <a:ea typeface="Times New Roman" panose="02020603050405020304" pitchFamily="18" charset="0"/>
              <a:cs typeface="Angsana New" panose="02020603050405020304" pitchFamily="18" charset="-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r>
              <a:rPr lang="en-US" altLang="en-US" smtClean="0"/>
              <a:t>Controlling a DC motor with a PWM</a:t>
            </a:r>
          </a:p>
        </p:txBody>
      </p:sp>
      <p:sp>
        <p:nvSpPr>
          <p:cNvPr id="3076"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94E3045B-C6FF-4082-98AF-296BADCC172D}" type="slidenum">
              <a:rPr lang="en-US" altLang="en-US" sz="1400"/>
              <a:pPr/>
              <a:t>16</a:t>
            </a:fld>
            <a:endParaRPr lang="en-US" altLang="en-US" sz="1400"/>
          </a:p>
        </p:txBody>
      </p:sp>
      <p:sp>
        <p:nvSpPr>
          <p:cNvPr id="3077" name="Text Box 21"/>
          <p:cNvSpPr txBox="1">
            <a:spLocks noChangeArrowheads="1"/>
          </p:cNvSpPr>
          <p:nvPr/>
        </p:nvSpPr>
        <p:spPr bwMode="auto">
          <a:xfrm>
            <a:off x="5456238" y="3948113"/>
            <a:ext cx="3313112" cy="2065337"/>
          </a:xfrm>
          <a:prstGeom prst="rect">
            <a:avLst/>
          </a:prstGeom>
          <a:solidFill>
            <a:srgbClr val="FFFFFF"/>
          </a:solidFill>
          <a:ln w="9525">
            <a:solidFill>
              <a:srgbClr val="000000"/>
            </a:solidFill>
            <a:miter lim="800000"/>
            <a:headEnd/>
            <a:tailEnd type="none" w="sm" len="me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000"/>
          </a:p>
        </p:txBody>
      </p:sp>
      <p:sp>
        <p:nvSpPr>
          <p:cNvPr id="3079" name="Text Box 20"/>
          <p:cNvSpPr txBox="1">
            <a:spLocks noChangeArrowheads="1"/>
          </p:cNvSpPr>
          <p:nvPr/>
        </p:nvSpPr>
        <p:spPr bwMode="auto">
          <a:xfrm>
            <a:off x="258763" y="3948113"/>
            <a:ext cx="2784475" cy="2062162"/>
          </a:xfrm>
          <a:prstGeom prst="rect">
            <a:avLst/>
          </a:prstGeom>
          <a:solidFill>
            <a:srgbClr val="FFFFFF"/>
          </a:solidFill>
          <a:ln w="9525">
            <a:solidFill>
              <a:srgbClr val="000000"/>
            </a:solidFill>
            <a:miter lim="800000"/>
            <a:headEnd/>
            <a:tailEnd type="none" w="sm" len="me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100">
                <a:latin typeface="Courier New" panose="02070309020205020404" pitchFamily="49" charset="0"/>
              </a:rPr>
              <a:t>void main(void){</a:t>
            </a:r>
          </a:p>
          <a:p>
            <a:pPr>
              <a:spcBef>
                <a:spcPct val="0"/>
              </a:spcBef>
            </a:pPr>
            <a:endParaRPr lang="en-US" altLang="en-US" sz="1100">
              <a:latin typeface="Courier New" panose="02070309020205020404" pitchFamily="49" charset="0"/>
            </a:endParaRPr>
          </a:p>
          <a:p>
            <a:pPr>
              <a:spcBef>
                <a:spcPct val="0"/>
              </a:spcBef>
            </a:pPr>
            <a:r>
              <a:rPr lang="en-US" altLang="en-US" sz="1100">
                <a:latin typeface="Courier New" panose="02070309020205020404" pitchFamily="49" charset="0"/>
              </a:rPr>
              <a:t>   /* controls period */</a:t>
            </a:r>
          </a:p>
          <a:p>
            <a:pPr>
              <a:spcBef>
                <a:spcPct val="0"/>
              </a:spcBef>
            </a:pPr>
            <a:r>
              <a:rPr lang="en-US" altLang="en-US" sz="1100">
                <a:latin typeface="Courier New" panose="02070309020205020404" pitchFamily="49" charset="0"/>
              </a:rPr>
              <a:t>   PWMP = 0xff;    </a:t>
            </a:r>
          </a:p>
          <a:p>
            <a:pPr>
              <a:spcBef>
                <a:spcPct val="0"/>
              </a:spcBef>
            </a:pPr>
            <a:r>
              <a:rPr lang="en-US" altLang="en-US" sz="1100">
                <a:latin typeface="Courier New" panose="02070309020205020404" pitchFamily="49" charset="0"/>
              </a:rPr>
              <a:t>   /* controls duty cycle */</a:t>
            </a:r>
          </a:p>
          <a:p>
            <a:pPr>
              <a:spcBef>
                <a:spcPct val="0"/>
              </a:spcBef>
            </a:pPr>
            <a:r>
              <a:rPr lang="en-US" altLang="en-US" sz="1100">
                <a:latin typeface="Courier New" panose="02070309020205020404" pitchFamily="49" charset="0"/>
              </a:rPr>
              <a:t>   PWM1 = 0x7f; </a:t>
            </a:r>
          </a:p>
          <a:p>
            <a:pPr>
              <a:spcBef>
                <a:spcPct val="0"/>
              </a:spcBef>
            </a:pPr>
            <a:endParaRPr lang="en-US" altLang="en-US" sz="1100">
              <a:latin typeface="Courier New" panose="02070309020205020404" pitchFamily="49" charset="0"/>
            </a:endParaRPr>
          </a:p>
          <a:p>
            <a:pPr>
              <a:spcBef>
                <a:spcPct val="0"/>
              </a:spcBef>
            </a:pPr>
            <a:r>
              <a:rPr lang="en-US" altLang="en-US" sz="1100">
                <a:latin typeface="Courier New" panose="02070309020205020404" pitchFamily="49" charset="0"/>
              </a:rPr>
              <a:t>   while(1){};</a:t>
            </a:r>
          </a:p>
          <a:p>
            <a:pPr>
              <a:spcBef>
                <a:spcPct val="0"/>
              </a:spcBef>
            </a:pPr>
            <a:r>
              <a:rPr lang="en-US" altLang="en-US" sz="1100">
                <a:latin typeface="Courier New" panose="02070309020205020404" pitchFamily="49" charset="0"/>
              </a:rPr>
              <a:t> }</a:t>
            </a:r>
          </a:p>
          <a:p>
            <a:pPr>
              <a:spcBef>
                <a:spcPct val="0"/>
              </a:spcBef>
            </a:pPr>
            <a:endParaRPr lang="en-US" altLang="en-US" sz="1100">
              <a:latin typeface="Courier New" panose="02070309020205020404" pitchFamily="49" charset="0"/>
            </a:endParaRPr>
          </a:p>
        </p:txBody>
      </p:sp>
      <p:sp>
        <p:nvSpPr>
          <p:cNvPr id="3080" name="Text Box 22"/>
          <p:cNvSpPr txBox="1">
            <a:spLocks noChangeArrowheads="1"/>
          </p:cNvSpPr>
          <p:nvPr/>
        </p:nvSpPr>
        <p:spPr bwMode="auto">
          <a:xfrm>
            <a:off x="3219450" y="3948113"/>
            <a:ext cx="2143125" cy="2065337"/>
          </a:xfrm>
          <a:prstGeom prst="rect">
            <a:avLst/>
          </a:prstGeom>
          <a:solidFill>
            <a:srgbClr val="FFFFFF"/>
          </a:solidFill>
          <a:ln w="9525">
            <a:solidFill>
              <a:srgbClr val="000000"/>
            </a:solidFill>
            <a:miter lim="800000"/>
            <a:headEnd/>
            <a:tailEnd type="none" w="sm" len="me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100"/>
              <a:t>The PWM alone cannot drive the DC motor, a possible way to implement a driver is shown below using an MJE3055T NPN transistor.</a:t>
            </a:r>
          </a:p>
          <a:p>
            <a:pPr>
              <a:spcBef>
                <a:spcPct val="0"/>
              </a:spcBef>
            </a:pPr>
            <a:endParaRPr lang="en-US" altLang="en-US" sz="1100"/>
          </a:p>
          <a:p>
            <a:pPr>
              <a:spcBef>
                <a:spcPct val="0"/>
              </a:spcBef>
            </a:pPr>
            <a:endParaRPr lang="en-US" altLang="en-US" sz="1000"/>
          </a:p>
          <a:p>
            <a:pPr>
              <a:spcBef>
                <a:spcPct val="0"/>
              </a:spcBef>
            </a:pPr>
            <a:endParaRPr lang="en-US" altLang="en-US" sz="1000"/>
          </a:p>
        </p:txBody>
      </p:sp>
      <p:graphicFrame>
        <p:nvGraphicFramePr>
          <p:cNvPr id="3074" name="Object 26"/>
          <p:cNvGraphicFramePr>
            <a:graphicFrameLocks noChangeAspect="1"/>
          </p:cNvGraphicFramePr>
          <p:nvPr/>
        </p:nvGraphicFramePr>
        <p:xfrm>
          <a:off x="3806825" y="4845050"/>
          <a:ext cx="866775" cy="1006475"/>
        </p:xfrm>
        <a:graphic>
          <a:graphicData uri="http://schemas.openxmlformats.org/presentationml/2006/ole">
            <mc:AlternateContent xmlns:mc="http://schemas.openxmlformats.org/markup-compatibility/2006">
              <mc:Choice xmlns:v="urn:schemas-microsoft-com:vml" Requires="v">
                <p:oleObj spid="_x0000_s3127" name="Document" r:id="rId3" imgW="629280" imgH="731520" progId="Word.Document.8">
                  <p:embed/>
                </p:oleObj>
              </mc:Choice>
              <mc:Fallback>
                <p:oleObj name="Document" r:id="rId3" imgW="629280" imgH="731520"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825" y="4845050"/>
                        <a:ext cx="866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1" name="Group 30"/>
          <p:cNvGrpSpPr>
            <a:grpSpLocks/>
          </p:cNvGrpSpPr>
          <p:nvPr/>
        </p:nvGrpSpPr>
        <p:grpSpPr bwMode="auto">
          <a:xfrm>
            <a:off x="238125" y="1581150"/>
            <a:ext cx="4854575" cy="2198688"/>
            <a:chOff x="150" y="996"/>
            <a:chExt cx="3058" cy="1385"/>
          </a:xfrm>
        </p:grpSpPr>
        <p:sp>
          <p:nvSpPr>
            <p:cNvPr id="3103" name="Text Box 6"/>
            <p:cNvSpPr txBox="1">
              <a:spLocks noChangeArrowheads="1"/>
            </p:cNvSpPr>
            <p:nvPr/>
          </p:nvSpPr>
          <p:spPr bwMode="auto">
            <a:xfrm>
              <a:off x="1147" y="2123"/>
              <a:ext cx="111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endParaRPr lang="en-US" altLang="en-US" sz="1000"/>
            </a:p>
            <a:p>
              <a:pPr algn="ctr">
                <a:spcBef>
                  <a:spcPct val="0"/>
                </a:spcBef>
              </a:pPr>
              <a:r>
                <a:rPr lang="en-US" altLang="en-US" sz="1000"/>
                <a:t>Internal Structure of PWM</a:t>
              </a:r>
            </a:p>
          </p:txBody>
        </p:sp>
        <p:sp>
          <p:nvSpPr>
            <p:cNvPr id="3104" name="Text Box 7"/>
            <p:cNvSpPr txBox="1">
              <a:spLocks noChangeArrowheads="1"/>
            </p:cNvSpPr>
            <p:nvPr/>
          </p:nvSpPr>
          <p:spPr bwMode="auto">
            <a:xfrm>
              <a:off x="698" y="1089"/>
              <a:ext cx="445" cy="1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clk_div</a:t>
              </a:r>
            </a:p>
          </p:txBody>
        </p:sp>
        <p:sp>
          <p:nvSpPr>
            <p:cNvPr id="3105" name="Text Box 8"/>
            <p:cNvSpPr txBox="1">
              <a:spLocks noChangeArrowheads="1"/>
            </p:cNvSpPr>
            <p:nvPr/>
          </p:nvSpPr>
          <p:spPr bwMode="auto">
            <a:xfrm>
              <a:off x="1285" y="1872"/>
              <a:ext cx="527" cy="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cycle_high</a:t>
              </a:r>
            </a:p>
          </p:txBody>
        </p:sp>
        <p:sp>
          <p:nvSpPr>
            <p:cNvPr id="3106" name="Text Box 9"/>
            <p:cNvSpPr txBox="1">
              <a:spLocks noChangeArrowheads="1"/>
            </p:cNvSpPr>
            <p:nvPr/>
          </p:nvSpPr>
          <p:spPr bwMode="auto">
            <a:xfrm>
              <a:off x="1326" y="1084"/>
              <a:ext cx="445" cy="2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counter</a:t>
              </a:r>
            </a:p>
            <a:p>
              <a:pPr algn="ctr">
                <a:spcBef>
                  <a:spcPct val="0"/>
                </a:spcBef>
              </a:pPr>
              <a:r>
                <a:rPr lang="en-US" altLang="en-US" sz="1000"/>
                <a:t>( 0 – 254)</a:t>
              </a:r>
            </a:p>
          </p:txBody>
        </p:sp>
        <p:sp>
          <p:nvSpPr>
            <p:cNvPr id="3107" name="Freeform 10"/>
            <p:cNvSpPr>
              <a:spLocks/>
            </p:cNvSpPr>
            <p:nvPr/>
          </p:nvSpPr>
          <p:spPr bwMode="auto">
            <a:xfrm>
              <a:off x="1144" y="1154"/>
              <a:ext cx="181" cy="1"/>
            </a:xfrm>
            <a:custGeom>
              <a:avLst/>
              <a:gdLst>
                <a:gd name="T0" fmla="*/ 0 w 410"/>
                <a:gd name="T1" fmla="*/ 0 h 1"/>
                <a:gd name="T2" fmla="*/ 80 w 410"/>
                <a:gd name="T3" fmla="*/ 0 h 1"/>
                <a:gd name="T4" fmla="*/ 0 60000 65536"/>
                <a:gd name="T5" fmla="*/ 0 60000 65536"/>
                <a:gd name="T6" fmla="*/ 0 w 410"/>
                <a:gd name="T7" fmla="*/ 0 h 1"/>
                <a:gd name="T8" fmla="*/ 410 w 410"/>
                <a:gd name="T9" fmla="*/ 1 h 1"/>
              </a:gdLst>
              <a:ahLst/>
              <a:cxnLst>
                <a:cxn ang="T4">
                  <a:pos x="T0" y="T1"/>
                </a:cxn>
                <a:cxn ang="T5">
                  <a:pos x="T2" y="T3"/>
                </a:cxn>
              </a:cxnLst>
              <a:rect l="T6" t="T7" r="T8" b="T9"/>
              <a:pathLst>
                <a:path w="410" h="1">
                  <a:moveTo>
                    <a:pt x="0" y="0"/>
                  </a:moveTo>
                  <a:lnTo>
                    <a:pt x="41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108" name="Text Box 11"/>
            <p:cNvSpPr txBox="1">
              <a:spLocks noChangeArrowheads="1"/>
            </p:cNvSpPr>
            <p:nvPr/>
          </p:nvSpPr>
          <p:spPr bwMode="auto">
            <a:xfrm>
              <a:off x="1263" y="1461"/>
              <a:ext cx="571" cy="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solidFill>
                    <a:srgbClr val="000000"/>
                  </a:solidFill>
                </a:rPr>
                <a:t>8-bit </a:t>
              </a:r>
            </a:p>
            <a:p>
              <a:pPr algn="ctr">
                <a:spcBef>
                  <a:spcPct val="0"/>
                </a:spcBef>
              </a:pPr>
              <a:r>
                <a:rPr lang="en-US" altLang="en-US" sz="1000">
                  <a:solidFill>
                    <a:srgbClr val="000000"/>
                  </a:solidFill>
                </a:rPr>
                <a:t>comparator</a:t>
              </a:r>
            </a:p>
          </p:txBody>
        </p:sp>
        <p:sp>
          <p:nvSpPr>
            <p:cNvPr id="3109" name="Freeform 12"/>
            <p:cNvSpPr>
              <a:spLocks/>
            </p:cNvSpPr>
            <p:nvPr/>
          </p:nvSpPr>
          <p:spPr bwMode="auto">
            <a:xfrm>
              <a:off x="1524" y="1321"/>
              <a:ext cx="2" cy="140"/>
            </a:xfrm>
            <a:custGeom>
              <a:avLst/>
              <a:gdLst>
                <a:gd name="T0" fmla="*/ 0 w 5"/>
                <a:gd name="T1" fmla="*/ 0 h 296"/>
                <a:gd name="T2" fmla="*/ 1 w 5"/>
                <a:gd name="T3" fmla="*/ 66 h 296"/>
                <a:gd name="T4" fmla="*/ 0 60000 65536"/>
                <a:gd name="T5" fmla="*/ 0 60000 65536"/>
                <a:gd name="T6" fmla="*/ 0 w 5"/>
                <a:gd name="T7" fmla="*/ 0 h 296"/>
                <a:gd name="T8" fmla="*/ 5 w 5"/>
                <a:gd name="T9" fmla="*/ 296 h 296"/>
              </a:gdLst>
              <a:ahLst/>
              <a:cxnLst>
                <a:cxn ang="T4">
                  <a:pos x="T0" y="T1"/>
                </a:cxn>
                <a:cxn ang="T5">
                  <a:pos x="T2" y="T3"/>
                </a:cxn>
              </a:cxnLst>
              <a:rect l="T6" t="T7" r="T8" b="T9"/>
              <a:pathLst>
                <a:path w="5" h="296">
                  <a:moveTo>
                    <a:pt x="0" y="0"/>
                  </a:moveTo>
                  <a:lnTo>
                    <a:pt x="5" y="296"/>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110" name="Freeform 13"/>
            <p:cNvSpPr>
              <a:spLocks/>
            </p:cNvSpPr>
            <p:nvPr/>
          </p:nvSpPr>
          <p:spPr bwMode="auto">
            <a:xfrm>
              <a:off x="1522" y="1735"/>
              <a:ext cx="0" cy="135"/>
            </a:xfrm>
            <a:custGeom>
              <a:avLst/>
              <a:gdLst>
                <a:gd name="T0" fmla="*/ 0 w 1"/>
                <a:gd name="T1" fmla="*/ 64 h 285"/>
                <a:gd name="T2" fmla="*/ 0 w 1"/>
                <a:gd name="T3" fmla="*/ 0 h 285"/>
                <a:gd name="T4" fmla="*/ 0 60000 65536"/>
                <a:gd name="T5" fmla="*/ 0 60000 65536"/>
                <a:gd name="T6" fmla="*/ 0 w 1"/>
                <a:gd name="T7" fmla="*/ 0 h 285"/>
                <a:gd name="T8" fmla="*/ 0 w 1"/>
                <a:gd name="T9" fmla="*/ 285 h 285"/>
              </a:gdLst>
              <a:ahLst/>
              <a:cxnLst>
                <a:cxn ang="T4">
                  <a:pos x="T0" y="T1"/>
                </a:cxn>
                <a:cxn ang="T5">
                  <a:pos x="T2" y="T3"/>
                </a:cxn>
              </a:cxnLst>
              <a:rect l="T6" t="T7" r="T8" b="T9"/>
              <a:pathLst>
                <a:path w="1" h="285">
                  <a:moveTo>
                    <a:pt x="1" y="285"/>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111" name="Freeform 14"/>
            <p:cNvSpPr>
              <a:spLocks/>
            </p:cNvSpPr>
            <p:nvPr/>
          </p:nvSpPr>
          <p:spPr bwMode="auto">
            <a:xfrm>
              <a:off x="1832" y="1610"/>
              <a:ext cx="172" cy="1"/>
            </a:xfrm>
            <a:custGeom>
              <a:avLst/>
              <a:gdLst>
                <a:gd name="T0" fmla="*/ 0 w 390"/>
                <a:gd name="T1" fmla="*/ 0 h 1"/>
                <a:gd name="T2" fmla="*/ 76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0" y="0"/>
                  </a:moveTo>
                  <a:lnTo>
                    <a:pt x="39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112" name="Text Box 15"/>
            <p:cNvSpPr txBox="1">
              <a:spLocks noChangeArrowheads="1"/>
            </p:cNvSpPr>
            <p:nvPr/>
          </p:nvSpPr>
          <p:spPr bwMode="auto">
            <a:xfrm>
              <a:off x="699" y="1240"/>
              <a:ext cx="44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controls how fast the counter increments</a:t>
              </a:r>
            </a:p>
          </p:txBody>
        </p:sp>
        <p:sp>
          <p:nvSpPr>
            <p:cNvPr id="3113" name="Text Box 16"/>
            <p:cNvSpPr txBox="1">
              <a:spLocks noChangeArrowheads="1"/>
            </p:cNvSpPr>
            <p:nvPr/>
          </p:nvSpPr>
          <p:spPr bwMode="auto">
            <a:xfrm>
              <a:off x="2533" y="1494"/>
              <a:ext cx="675"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counter &lt; cycle_high,</a:t>
              </a:r>
            </a:p>
            <a:p>
              <a:pPr>
                <a:spcBef>
                  <a:spcPct val="0"/>
                </a:spcBef>
              </a:pPr>
              <a:r>
                <a:rPr lang="en-US" altLang="en-US" sz="1000"/>
                <a:t>pwm_o = 1</a:t>
              </a:r>
            </a:p>
            <a:p>
              <a:pPr>
                <a:spcBef>
                  <a:spcPct val="0"/>
                </a:spcBef>
              </a:pPr>
              <a:r>
                <a:rPr lang="en-US" altLang="en-US" sz="1000"/>
                <a:t>counter &gt;= cycle_high, </a:t>
              </a:r>
            </a:p>
            <a:p>
              <a:pPr>
                <a:spcBef>
                  <a:spcPct val="0"/>
                </a:spcBef>
              </a:pPr>
              <a:r>
                <a:rPr lang="en-US" altLang="en-US" sz="1000"/>
                <a:t>pwm_o = 0</a:t>
              </a:r>
            </a:p>
          </p:txBody>
        </p:sp>
        <p:sp>
          <p:nvSpPr>
            <p:cNvPr id="3114" name="Text Box 17"/>
            <p:cNvSpPr txBox="1">
              <a:spLocks noChangeArrowheads="1"/>
            </p:cNvSpPr>
            <p:nvPr/>
          </p:nvSpPr>
          <p:spPr bwMode="auto">
            <a:xfrm>
              <a:off x="2007" y="1549"/>
              <a:ext cx="436" cy="143"/>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pwm_o</a:t>
              </a:r>
            </a:p>
          </p:txBody>
        </p:sp>
        <p:sp>
          <p:nvSpPr>
            <p:cNvPr id="3115" name="Text Box 18"/>
            <p:cNvSpPr txBox="1">
              <a:spLocks noChangeArrowheads="1"/>
            </p:cNvSpPr>
            <p:nvPr/>
          </p:nvSpPr>
          <p:spPr bwMode="auto">
            <a:xfrm>
              <a:off x="197" y="1102"/>
              <a:ext cx="295" cy="124"/>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clk</a:t>
              </a:r>
            </a:p>
          </p:txBody>
        </p:sp>
        <p:sp>
          <p:nvSpPr>
            <p:cNvPr id="3116" name="Freeform 19"/>
            <p:cNvSpPr>
              <a:spLocks/>
            </p:cNvSpPr>
            <p:nvPr/>
          </p:nvSpPr>
          <p:spPr bwMode="auto">
            <a:xfrm>
              <a:off x="496" y="1150"/>
              <a:ext cx="203" cy="0"/>
            </a:xfrm>
            <a:custGeom>
              <a:avLst/>
              <a:gdLst>
                <a:gd name="T0" fmla="*/ 0 w 460"/>
                <a:gd name="T1" fmla="*/ 0 h 1"/>
                <a:gd name="T2" fmla="*/ 90 w 460"/>
                <a:gd name="T3" fmla="*/ 0 h 1"/>
                <a:gd name="T4" fmla="*/ 0 60000 65536"/>
                <a:gd name="T5" fmla="*/ 0 60000 65536"/>
                <a:gd name="T6" fmla="*/ 0 w 460"/>
                <a:gd name="T7" fmla="*/ 0 h 1"/>
                <a:gd name="T8" fmla="*/ 460 w 460"/>
                <a:gd name="T9" fmla="*/ 0 h 1"/>
              </a:gdLst>
              <a:ahLst/>
              <a:cxnLst>
                <a:cxn ang="T4">
                  <a:pos x="T0" y="T1"/>
                </a:cxn>
                <a:cxn ang="T5">
                  <a:pos x="T2" y="T3"/>
                </a:cxn>
              </a:cxnLst>
              <a:rect l="T6" t="T7" r="T8" b="T9"/>
              <a:pathLst>
                <a:path w="460" h="1">
                  <a:moveTo>
                    <a:pt x="0" y="0"/>
                  </a:moveTo>
                  <a:lnTo>
                    <a:pt x="460" y="1"/>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117" name="Text Box 24"/>
            <p:cNvSpPr txBox="1">
              <a:spLocks noChangeArrowheads="1"/>
            </p:cNvSpPr>
            <p:nvPr/>
          </p:nvSpPr>
          <p:spPr bwMode="auto">
            <a:xfrm>
              <a:off x="648" y="1424"/>
              <a:ext cx="14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118" name="Rectangle 27"/>
            <p:cNvSpPr>
              <a:spLocks noChangeArrowheads="1"/>
            </p:cNvSpPr>
            <p:nvPr/>
          </p:nvSpPr>
          <p:spPr bwMode="auto">
            <a:xfrm>
              <a:off x="150" y="996"/>
              <a:ext cx="2976" cy="1194"/>
            </a:xfrm>
            <a:prstGeom prst="rect">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3082" name="Group 29"/>
          <p:cNvGrpSpPr>
            <a:grpSpLocks/>
          </p:cNvGrpSpPr>
          <p:nvPr/>
        </p:nvGrpSpPr>
        <p:grpSpPr bwMode="auto">
          <a:xfrm>
            <a:off x="5105400" y="1609725"/>
            <a:ext cx="3886200" cy="1979613"/>
            <a:chOff x="3216" y="1014"/>
            <a:chExt cx="2448" cy="1247"/>
          </a:xfrm>
        </p:grpSpPr>
        <p:graphicFrame>
          <p:nvGraphicFramePr>
            <p:cNvPr id="3075" name="Object 25"/>
            <p:cNvGraphicFramePr>
              <a:graphicFrameLocks noChangeAspect="1"/>
            </p:cNvGraphicFramePr>
            <p:nvPr/>
          </p:nvGraphicFramePr>
          <p:xfrm>
            <a:off x="3216" y="1014"/>
            <a:ext cx="2448" cy="1074"/>
          </p:xfrm>
          <a:graphic>
            <a:graphicData uri="http://schemas.openxmlformats.org/presentationml/2006/ole">
              <mc:AlternateContent xmlns:mc="http://schemas.openxmlformats.org/markup-compatibility/2006">
                <mc:Choice xmlns:v="urn:schemas-microsoft-com:vml" Requires="v">
                  <p:oleObj spid="_x0000_s3128" name="Document" r:id="rId5" imgW="5252760" imgH="2274120" progId="Word.Document.8">
                    <p:embed/>
                  </p:oleObj>
                </mc:Choice>
                <mc:Fallback>
                  <p:oleObj name="Document" r:id="rId5" imgW="5252760" imgH="2274120" progId="Word.Document.8">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 y="1014"/>
                          <a:ext cx="2448" cy="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2" name="Text Box 28"/>
            <p:cNvSpPr txBox="1">
              <a:spLocks noChangeArrowheads="1"/>
            </p:cNvSpPr>
            <p:nvPr/>
          </p:nvSpPr>
          <p:spPr bwMode="auto">
            <a:xfrm>
              <a:off x="3625" y="1913"/>
              <a:ext cx="168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endParaRPr lang="en-US" altLang="en-US" sz="1000"/>
            </a:p>
            <a:p>
              <a:pPr algn="ctr">
                <a:spcBef>
                  <a:spcPct val="0"/>
                </a:spcBef>
              </a:pPr>
              <a:r>
                <a:rPr lang="en-US" altLang="en-US" sz="1000"/>
                <a:t>Relationship between applied voltage and speed of the DC Motor</a:t>
              </a:r>
            </a:p>
          </p:txBody>
        </p:sp>
      </p:grpSp>
      <p:grpSp>
        <p:nvGrpSpPr>
          <p:cNvPr id="3083" name="Group 52"/>
          <p:cNvGrpSpPr>
            <a:grpSpLocks/>
          </p:cNvGrpSpPr>
          <p:nvPr/>
        </p:nvGrpSpPr>
        <p:grpSpPr bwMode="auto">
          <a:xfrm>
            <a:off x="5673725" y="4130675"/>
            <a:ext cx="2749550" cy="1498600"/>
            <a:chOff x="3508" y="2602"/>
            <a:chExt cx="1732" cy="944"/>
          </a:xfrm>
        </p:grpSpPr>
        <p:sp>
          <p:nvSpPr>
            <p:cNvPr id="3084" name="Oval 31"/>
            <p:cNvSpPr>
              <a:spLocks noChangeArrowheads="1"/>
            </p:cNvSpPr>
            <p:nvPr/>
          </p:nvSpPr>
          <p:spPr bwMode="auto">
            <a:xfrm>
              <a:off x="4670" y="2946"/>
              <a:ext cx="570" cy="462"/>
            </a:xfrm>
            <a:prstGeom prst="ellipse">
              <a:avLst/>
            </a:prstGeom>
            <a:noFill/>
            <a:ln w="9525" cap="sq">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r>
                <a:rPr lang="en-US" altLang="en-US" sz="1000"/>
                <a:t>DC </a:t>
              </a:r>
            </a:p>
            <a:p>
              <a:pPr algn="ctr"/>
              <a:r>
                <a:rPr lang="en-US" altLang="en-US" sz="1000"/>
                <a:t>MOTOR</a:t>
              </a:r>
            </a:p>
          </p:txBody>
        </p:sp>
        <p:sp>
          <p:nvSpPr>
            <p:cNvPr id="3085" name="Oval 33"/>
            <p:cNvSpPr>
              <a:spLocks noChangeArrowheads="1"/>
            </p:cNvSpPr>
            <p:nvPr/>
          </p:nvSpPr>
          <p:spPr bwMode="auto">
            <a:xfrm>
              <a:off x="4023" y="3020"/>
              <a:ext cx="241" cy="24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86" name="Line 34"/>
            <p:cNvSpPr>
              <a:spLocks noChangeShapeType="1"/>
            </p:cNvSpPr>
            <p:nvPr/>
          </p:nvSpPr>
          <p:spPr bwMode="auto">
            <a:xfrm>
              <a:off x="4105" y="3030"/>
              <a:ext cx="1" cy="2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35"/>
            <p:cNvSpPr>
              <a:spLocks noChangeShapeType="1"/>
            </p:cNvSpPr>
            <p:nvPr/>
          </p:nvSpPr>
          <p:spPr bwMode="auto">
            <a:xfrm>
              <a:off x="4113" y="3147"/>
              <a:ext cx="103" cy="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88" name="Group 38"/>
            <p:cNvGrpSpPr>
              <a:grpSpLocks/>
            </p:cNvGrpSpPr>
            <p:nvPr/>
          </p:nvGrpSpPr>
          <p:grpSpPr bwMode="auto">
            <a:xfrm>
              <a:off x="4105" y="3054"/>
              <a:ext cx="114" cy="95"/>
              <a:chOff x="3943" y="3090"/>
              <a:chExt cx="114" cy="95"/>
            </a:xfrm>
          </p:grpSpPr>
          <p:sp>
            <p:nvSpPr>
              <p:cNvPr id="3100" name="Line 36"/>
              <p:cNvSpPr>
                <a:spLocks noChangeShapeType="1"/>
              </p:cNvSpPr>
              <p:nvPr/>
            </p:nvSpPr>
            <p:spPr bwMode="auto">
              <a:xfrm flipH="1">
                <a:off x="3980" y="3090"/>
                <a:ext cx="77" cy="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Freeform 37"/>
              <p:cNvSpPr>
                <a:spLocks/>
              </p:cNvSpPr>
              <p:nvPr/>
            </p:nvSpPr>
            <p:spPr bwMode="auto">
              <a:xfrm>
                <a:off x="3943" y="3127"/>
                <a:ext cx="61" cy="58"/>
              </a:xfrm>
              <a:custGeom>
                <a:avLst/>
                <a:gdLst>
                  <a:gd name="T0" fmla="*/ 24 w 61"/>
                  <a:gd name="T1" fmla="*/ 0 h 58"/>
                  <a:gd name="T2" fmla="*/ 0 w 61"/>
                  <a:gd name="T3" fmla="*/ 58 h 58"/>
                  <a:gd name="T4" fmla="*/ 61 w 61"/>
                  <a:gd name="T5" fmla="*/ 45 h 58"/>
                  <a:gd name="T6" fmla="*/ 24 w 61"/>
                  <a:gd name="T7" fmla="*/ 0 h 58"/>
                  <a:gd name="T8" fmla="*/ 0 60000 65536"/>
                  <a:gd name="T9" fmla="*/ 0 60000 65536"/>
                  <a:gd name="T10" fmla="*/ 0 60000 65536"/>
                  <a:gd name="T11" fmla="*/ 0 60000 65536"/>
                  <a:gd name="T12" fmla="*/ 0 w 61"/>
                  <a:gd name="T13" fmla="*/ 0 h 58"/>
                  <a:gd name="T14" fmla="*/ 61 w 61"/>
                  <a:gd name="T15" fmla="*/ 58 h 58"/>
                </a:gdLst>
                <a:ahLst/>
                <a:cxnLst>
                  <a:cxn ang="T8">
                    <a:pos x="T0" y="T1"/>
                  </a:cxn>
                  <a:cxn ang="T9">
                    <a:pos x="T2" y="T3"/>
                  </a:cxn>
                  <a:cxn ang="T10">
                    <a:pos x="T4" y="T5"/>
                  </a:cxn>
                  <a:cxn ang="T11">
                    <a:pos x="T6" y="T7"/>
                  </a:cxn>
                </a:cxnLst>
                <a:rect l="T12" t="T13" r="T14" b="T15"/>
                <a:pathLst>
                  <a:path w="61" h="58">
                    <a:moveTo>
                      <a:pt x="24" y="0"/>
                    </a:moveTo>
                    <a:lnTo>
                      <a:pt x="0" y="58"/>
                    </a:lnTo>
                    <a:lnTo>
                      <a:pt x="61" y="45"/>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3089" name="Freeform 39"/>
            <p:cNvSpPr>
              <a:spLocks/>
            </p:cNvSpPr>
            <p:nvPr/>
          </p:nvSpPr>
          <p:spPr bwMode="auto">
            <a:xfrm>
              <a:off x="3936" y="3144"/>
              <a:ext cx="170" cy="3"/>
            </a:xfrm>
            <a:custGeom>
              <a:avLst/>
              <a:gdLst>
                <a:gd name="T0" fmla="*/ 170 w 170"/>
                <a:gd name="T1" fmla="*/ 3 h 3"/>
                <a:gd name="T2" fmla="*/ 0 w 170"/>
                <a:gd name="T3" fmla="*/ 0 h 3"/>
                <a:gd name="T4" fmla="*/ 0 60000 65536"/>
                <a:gd name="T5" fmla="*/ 0 60000 65536"/>
                <a:gd name="T6" fmla="*/ 0 w 170"/>
                <a:gd name="T7" fmla="*/ 0 h 3"/>
                <a:gd name="T8" fmla="*/ 170 w 170"/>
                <a:gd name="T9" fmla="*/ 3 h 3"/>
              </a:gdLst>
              <a:ahLst/>
              <a:cxnLst>
                <a:cxn ang="T4">
                  <a:pos x="T0" y="T1"/>
                </a:cxn>
                <a:cxn ang="T5">
                  <a:pos x="T2" y="T3"/>
                </a:cxn>
              </a:cxnLst>
              <a:rect l="T6" t="T7" r="T8" b="T9"/>
              <a:pathLst>
                <a:path w="170" h="3">
                  <a:moveTo>
                    <a:pt x="170" y="3"/>
                  </a:moveTo>
                  <a:lnTo>
                    <a:pt x="0" y="0"/>
                  </a:lnTo>
                </a:path>
              </a:pathLst>
            </a:custGeom>
            <a:solidFill>
              <a:srgbClr val="FFFFFF"/>
            </a:solidFill>
            <a:ln w="12700">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0" name="Freeform 40"/>
            <p:cNvSpPr>
              <a:spLocks/>
            </p:cNvSpPr>
            <p:nvPr/>
          </p:nvSpPr>
          <p:spPr bwMode="auto">
            <a:xfrm>
              <a:off x="4219" y="2884"/>
              <a:ext cx="737" cy="662"/>
            </a:xfrm>
            <a:custGeom>
              <a:avLst/>
              <a:gdLst>
                <a:gd name="T0" fmla="*/ 0 w 737"/>
                <a:gd name="T1" fmla="*/ 167 h 662"/>
                <a:gd name="T2" fmla="*/ 1 w 737"/>
                <a:gd name="T3" fmla="*/ 0 h 662"/>
                <a:gd name="T4" fmla="*/ 281 w 737"/>
                <a:gd name="T5" fmla="*/ 2 h 662"/>
                <a:gd name="T6" fmla="*/ 281 w 737"/>
                <a:gd name="T7" fmla="*/ 662 h 662"/>
                <a:gd name="T8" fmla="*/ 737 w 737"/>
                <a:gd name="T9" fmla="*/ 662 h 662"/>
                <a:gd name="T10" fmla="*/ 737 w 737"/>
                <a:gd name="T11" fmla="*/ 530 h 662"/>
                <a:gd name="T12" fmla="*/ 0 60000 65536"/>
                <a:gd name="T13" fmla="*/ 0 60000 65536"/>
                <a:gd name="T14" fmla="*/ 0 60000 65536"/>
                <a:gd name="T15" fmla="*/ 0 60000 65536"/>
                <a:gd name="T16" fmla="*/ 0 60000 65536"/>
                <a:gd name="T17" fmla="*/ 0 60000 65536"/>
                <a:gd name="T18" fmla="*/ 0 w 737"/>
                <a:gd name="T19" fmla="*/ 0 h 662"/>
                <a:gd name="T20" fmla="*/ 737 w 737"/>
                <a:gd name="T21" fmla="*/ 662 h 662"/>
              </a:gdLst>
              <a:ahLst/>
              <a:cxnLst>
                <a:cxn ang="T12">
                  <a:pos x="T0" y="T1"/>
                </a:cxn>
                <a:cxn ang="T13">
                  <a:pos x="T2" y="T3"/>
                </a:cxn>
                <a:cxn ang="T14">
                  <a:pos x="T4" y="T5"/>
                </a:cxn>
                <a:cxn ang="T15">
                  <a:pos x="T6" y="T7"/>
                </a:cxn>
                <a:cxn ang="T16">
                  <a:pos x="T8" y="T9"/>
                </a:cxn>
                <a:cxn ang="T17">
                  <a:pos x="T10" y="T11"/>
                </a:cxn>
              </a:cxnLst>
              <a:rect l="T18" t="T19" r="T20" b="T21"/>
              <a:pathLst>
                <a:path w="737" h="662">
                  <a:moveTo>
                    <a:pt x="0" y="167"/>
                  </a:moveTo>
                  <a:lnTo>
                    <a:pt x="1" y="0"/>
                  </a:lnTo>
                  <a:lnTo>
                    <a:pt x="281" y="2"/>
                  </a:lnTo>
                  <a:lnTo>
                    <a:pt x="281" y="662"/>
                  </a:lnTo>
                  <a:lnTo>
                    <a:pt x="737" y="662"/>
                  </a:lnTo>
                  <a:lnTo>
                    <a:pt x="737" y="53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1" name="Freeform 41"/>
            <p:cNvSpPr>
              <a:spLocks/>
            </p:cNvSpPr>
            <p:nvPr/>
          </p:nvSpPr>
          <p:spPr bwMode="auto">
            <a:xfrm>
              <a:off x="4218" y="3222"/>
              <a:ext cx="1" cy="174"/>
            </a:xfrm>
            <a:custGeom>
              <a:avLst/>
              <a:gdLst>
                <a:gd name="T0" fmla="*/ 1 w 1"/>
                <a:gd name="T1" fmla="*/ 0 h 174"/>
                <a:gd name="T2" fmla="*/ 0 w 1"/>
                <a:gd name="T3" fmla="*/ 174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1" y="0"/>
                  </a:moveTo>
                  <a:lnTo>
                    <a:pt x="0" y="174"/>
                  </a:lnTo>
                </a:path>
              </a:pathLst>
            </a:custGeom>
            <a:solidFill>
              <a:srgbClr val="FFFFFF"/>
            </a:solidFill>
            <a:ln w="12700">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2" name="Rectangle 43"/>
            <p:cNvSpPr>
              <a:spLocks noChangeArrowheads="1"/>
            </p:cNvSpPr>
            <p:nvPr/>
          </p:nvSpPr>
          <p:spPr bwMode="auto">
            <a:xfrm>
              <a:off x="4900" y="2602"/>
              <a:ext cx="1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r>
                <a:rPr lang="en-US" altLang="en-US" sz="1100">
                  <a:solidFill>
                    <a:srgbClr val="000000"/>
                  </a:solidFill>
                </a:rPr>
                <a:t>5V</a:t>
              </a:r>
              <a:endParaRPr lang="en-US" altLang="en-US"/>
            </a:p>
          </p:txBody>
        </p:sp>
        <p:sp>
          <p:nvSpPr>
            <p:cNvPr id="3093" name="Rectangle 44"/>
            <p:cNvSpPr>
              <a:spLocks noChangeArrowheads="1"/>
            </p:cNvSpPr>
            <p:nvPr/>
          </p:nvSpPr>
          <p:spPr bwMode="auto">
            <a:xfrm>
              <a:off x="4140" y="3337"/>
              <a:ext cx="8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4" name="Rectangle 46"/>
            <p:cNvSpPr>
              <a:spLocks noChangeArrowheads="1"/>
            </p:cNvSpPr>
            <p:nvPr/>
          </p:nvSpPr>
          <p:spPr bwMode="auto">
            <a:xfrm>
              <a:off x="3622" y="3135"/>
              <a:ext cx="1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5" name="Rectangle 47"/>
            <p:cNvSpPr>
              <a:spLocks noChangeArrowheads="1"/>
            </p:cNvSpPr>
            <p:nvPr/>
          </p:nvSpPr>
          <p:spPr bwMode="auto">
            <a:xfrm>
              <a:off x="3508" y="3063"/>
              <a:ext cx="3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r>
                <a:rPr lang="en-US" altLang="en-US" sz="1100">
                  <a:solidFill>
                    <a:srgbClr val="000000"/>
                  </a:solidFill>
                </a:rPr>
                <a:t>From processor</a:t>
              </a:r>
              <a:endParaRPr lang="en-US" altLang="en-US"/>
            </a:p>
          </p:txBody>
        </p:sp>
        <p:sp>
          <p:nvSpPr>
            <p:cNvPr id="3096" name="Line 48"/>
            <p:cNvSpPr>
              <a:spLocks noChangeShapeType="1"/>
            </p:cNvSpPr>
            <p:nvPr/>
          </p:nvSpPr>
          <p:spPr bwMode="auto">
            <a:xfrm>
              <a:off x="4116" y="3396"/>
              <a:ext cx="20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3097" name="Freeform 49"/>
            <p:cNvSpPr>
              <a:spLocks/>
            </p:cNvSpPr>
            <p:nvPr/>
          </p:nvSpPr>
          <p:spPr bwMode="auto">
            <a:xfrm>
              <a:off x="4152" y="3416"/>
              <a:ext cx="144" cy="4"/>
            </a:xfrm>
            <a:custGeom>
              <a:avLst/>
              <a:gdLst>
                <a:gd name="T0" fmla="*/ 0 w 144"/>
                <a:gd name="T1" fmla="*/ 0 h 4"/>
                <a:gd name="T2" fmla="*/ 144 w 144"/>
                <a:gd name="T3" fmla="*/ 4 h 4"/>
                <a:gd name="T4" fmla="*/ 0 60000 65536"/>
                <a:gd name="T5" fmla="*/ 0 60000 65536"/>
                <a:gd name="T6" fmla="*/ 0 w 144"/>
                <a:gd name="T7" fmla="*/ 0 h 4"/>
                <a:gd name="T8" fmla="*/ 144 w 144"/>
                <a:gd name="T9" fmla="*/ 4 h 4"/>
              </a:gdLst>
              <a:ahLst/>
              <a:cxnLst>
                <a:cxn ang="T4">
                  <a:pos x="T0" y="T1"/>
                </a:cxn>
                <a:cxn ang="T5">
                  <a:pos x="T2" y="T3"/>
                </a:cxn>
              </a:cxnLst>
              <a:rect l="T6" t="T7" r="T8" b="T9"/>
              <a:pathLst>
                <a:path w="144" h="4">
                  <a:moveTo>
                    <a:pt x="0" y="0"/>
                  </a:moveTo>
                  <a:lnTo>
                    <a:pt x="144" y="4"/>
                  </a:lnTo>
                </a:path>
              </a:pathLst>
            </a:custGeom>
            <a:noFill/>
            <a:ln w="12700" cap="sq">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8" name="Freeform 50"/>
            <p:cNvSpPr>
              <a:spLocks/>
            </p:cNvSpPr>
            <p:nvPr/>
          </p:nvSpPr>
          <p:spPr bwMode="auto">
            <a:xfrm>
              <a:off x="4184" y="3444"/>
              <a:ext cx="84" cy="1"/>
            </a:xfrm>
            <a:custGeom>
              <a:avLst/>
              <a:gdLst>
                <a:gd name="T0" fmla="*/ 0 w 84"/>
                <a:gd name="T1" fmla="*/ 0 h 1"/>
                <a:gd name="T2" fmla="*/ 84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lnTo>
                    <a:pt x="84" y="0"/>
                  </a:lnTo>
                </a:path>
              </a:pathLst>
            </a:custGeom>
            <a:noFill/>
            <a:ln w="12700" cap="sq">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3099" name="Line 51"/>
            <p:cNvSpPr>
              <a:spLocks noChangeShapeType="1"/>
            </p:cNvSpPr>
            <p:nvPr/>
          </p:nvSpPr>
          <p:spPr bwMode="auto">
            <a:xfrm flipV="1">
              <a:off x="4950" y="2736"/>
              <a:ext cx="0" cy="21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Stepper Motor</a:t>
            </a:r>
            <a:endParaRPr lang="th-TH" altLang="en-US" smtClean="0"/>
          </a:p>
        </p:txBody>
      </p:sp>
      <p:pic>
        <p:nvPicPr>
          <p:cNvPr id="21507" name="Content Placeholder 5" descr="step_motor1_2.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5775" y="2028825"/>
            <a:ext cx="3133725" cy="2400300"/>
          </a:xfrm>
        </p:spPr>
      </p:pic>
      <p:sp>
        <p:nvSpPr>
          <p:cNvPr id="21508" name="Slide Number Placeholder 3"/>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22471A25-B694-46B0-B5B3-07B4A8BF7338}" type="slidenum">
              <a:rPr lang="en-US" altLang="en-US" sz="1400"/>
              <a:pPr/>
              <a:t>17</a:t>
            </a:fld>
            <a:endParaRPr lang="en-US" altLang="en-US" sz="1400"/>
          </a:p>
        </p:txBody>
      </p:sp>
      <p:sp>
        <p:nvSpPr>
          <p:cNvPr id="21509" name="TextBox 6"/>
          <p:cNvSpPr txBox="1">
            <a:spLocks noChangeArrowheads="1"/>
          </p:cNvSpPr>
          <p:nvPr/>
        </p:nvSpPr>
        <p:spPr bwMode="auto">
          <a:xfrm>
            <a:off x="285750" y="4410075"/>
            <a:ext cx="430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r>
              <a:rPr lang="en-US" altLang="en-US" sz="1400" i="1"/>
              <a:t>From http://hobby_elec.piclist.com/e_step1.htm</a:t>
            </a:r>
            <a:endParaRPr lang="th-TH" altLang="en-US" sz="1400" i="1"/>
          </a:p>
        </p:txBody>
      </p:sp>
      <p:sp>
        <p:nvSpPr>
          <p:cNvPr id="21510" name="TextBox 8"/>
          <p:cNvSpPr txBox="1">
            <a:spLocks noChangeArrowheads="1"/>
          </p:cNvSpPr>
          <p:nvPr/>
        </p:nvSpPr>
        <p:spPr bwMode="auto">
          <a:xfrm>
            <a:off x="4257675" y="6076950"/>
            <a:ext cx="430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r>
              <a:rPr lang="en-US" altLang="en-US" sz="1400" i="1"/>
              <a:t>From Parker Compumotor Division</a:t>
            </a:r>
            <a:endParaRPr lang="th-TH" altLang="en-US" sz="1400" i="1"/>
          </a:p>
        </p:txBody>
      </p:sp>
      <p:pic>
        <p:nvPicPr>
          <p:cNvPr id="21511" name="Picture 9" descr="Stepper mot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1271588"/>
            <a:ext cx="5210175"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altLang="en-US" smtClean="0"/>
              <a:t>Stepper motor controller</a:t>
            </a:r>
          </a:p>
        </p:txBody>
      </p:sp>
      <p:sp>
        <p:nvSpPr>
          <p:cNvPr id="4103" name="Rectangle 177"/>
          <p:cNvSpPr>
            <a:spLocks noGrp="1" noChangeArrowheads="1"/>
          </p:cNvSpPr>
          <p:nvPr>
            <p:ph idx="1"/>
          </p:nvPr>
        </p:nvSpPr>
        <p:spPr>
          <a:xfrm>
            <a:off x="381000" y="1524000"/>
            <a:ext cx="5133975" cy="4229100"/>
          </a:xfrm>
          <a:noFill/>
        </p:spPr>
        <p:txBody>
          <a:bodyPr/>
          <a:lstStyle/>
          <a:p>
            <a:r>
              <a:rPr lang="en-US" altLang="en-US" sz="2400" smtClean="0"/>
              <a:t>Stepper motor: rotates fixed number of degrees when given a “step” signal</a:t>
            </a:r>
          </a:p>
          <a:p>
            <a:pPr lvl="1"/>
            <a:r>
              <a:rPr lang="en-US" altLang="en-US" sz="2000" smtClean="0"/>
              <a:t>In contrast, DC motor just rotates when power applied, coasts to stop</a:t>
            </a:r>
          </a:p>
          <a:p>
            <a:r>
              <a:rPr lang="en-US" altLang="en-US" sz="2400" smtClean="0"/>
              <a:t>Rotation achieved by applying specific voltage sequence to coils</a:t>
            </a:r>
          </a:p>
          <a:p>
            <a:r>
              <a:rPr lang="en-US" altLang="en-US" sz="2400" smtClean="0"/>
              <a:t>Controller greatly simplifies this </a:t>
            </a:r>
          </a:p>
        </p:txBody>
      </p:sp>
      <p:sp>
        <p:nvSpPr>
          <p:cNvPr id="4099"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41AFD7D1-B7E5-47CA-A866-56600145534E}" type="slidenum">
              <a:rPr lang="en-US" altLang="en-US" sz="1400"/>
              <a:pPr/>
              <a:t>18</a:t>
            </a:fld>
            <a:endParaRPr lang="en-US" altLang="en-US" sz="1400"/>
          </a:p>
        </p:txBody>
      </p:sp>
      <p:grpSp>
        <p:nvGrpSpPr>
          <p:cNvPr id="4101" name="Group 111"/>
          <p:cNvGrpSpPr>
            <a:grpSpLocks/>
          </p:cNvGrpSpPr>
          <p:nvPr/>
        </p:nvGrpSpPr>
        <p:grpSpPr bwMode="auto">
          <a:xfrm>
            <a:off x="5959475" y="4959350"/>
            <a:ext cx="2224088" cy="949325"/>
            <a:chOff x="376" y="2020"/>
            <a:chExt cx="1401" cy="598"/>
          </a:xfrm>
        </p:grpSpPr>
        <p:sp>
          <p:nvSpPr>
            <p:cNvPr id="4153" name="Oval 112"/>
            <p:cNvSpPr>
              <a:spLocks noChangeArrowheads="1"/>
            </p:cNvSpPr>
            <p:nvPr/>
          </p:nvSpPr>
          <p:spPr bwMode="auto">
            <a:xfrm>
              <a:off x="376" y="2020"/>
              <a:ext cx="534" cy="59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54" name="Freeform 113"/>
            <p:cNvSpPr>
              <a:spLocks/>
            </p:cNvSpPr>
            <p:nvPr/>
          </p:nvSpPr>
          <p:spPr bwMode="auto">
            <a:xfrm>
              <a:off x="710" y="2318"/>
              <a:ext cx="69" cy="151"/>
            </a:xfrm>
            <a:custGeom>
              <a:avLst/>
              <a:gdLst>
                <a:gd name="T0" fmla="*/ 32 w 150"/>
                <a:gd name="T1" fmla="*/ 1 h 289"/>
                <a:gd name="T2" fmla="*/ 22 w 150"/>
                <a:gd name="T3" fmla="*/ 1 h 289"/>
                <a:gd name="T4" fmla="*/ 13 w 150"/>
                <a:gd name="T5" fmla="*/ 1 h 289"/>
                <a:gd name="T6" fmla="*/ 8 w 150"/>
                <a:gd name="T7" fmla="*/ 2 h 289"/>
                <a:gd name="T8" fmla="*/ 4 w 150"/>
                <a:gd name="T9" fmla="*/ 7 h 289"/>
                <a:gd name="T10" fmla="*/ 0 w 150"/>
                <a:gd name="T11" fmla="*/ 19 h 289"/>
                <a:gd name="T12" fmla="*/ 8 w 150"/>
                <a:gd name="T13" fmla="*/ 33 h 289"/>
                <a:gd name="T14" fmla="*/ 17 w 150"/>
                <a:gd name="T15" fmla="*/ 34 h 289"/>
                <a:gd name="T16" fmla="*/ 27 w 150"/>
                <a:gd name="T17" fmla="*/ 27 h 289"/>
                <a:gd name="T18" fmla="*/ 26 w 150"/>
                <a:gd name="T19" fmla="*/ 20 h 289"/>
                <a:gd name="T20" fmla="*/ 21 w 150"/>
                <a:gd name="T21" fmla="*/ 19 h 289"/>
                <a:gd name="T22" fmla="*/ 2 w 150"/>
                <a:gd name="T23" fmla="*/ 28 h 289"/>
                <a:gd name="T24" fmla="*/ 0 w 150"/>
                <a:gd name="T25" fmla="*/ 38 h 289"/>
                <a:gd name="T26" fmla="*/ 2 w 150"/>
                <a:gd name="T27" fmla="*/ 54 h 289"/>
                <a:gd name="T28" fmla="*/ 17 w 150"/>
                <a:gd name="T29" fmla="*/ 59 h 289"/>
                <a:gd name="T30" fmla="*/ 29 w 150"/>
                <a:gd name="T31" fmla="*/ 51 h 289"/>
                <a:gd name="T32" fmla="*/ 18 w 150"/>
                <a:gd name="T33" fmla="*/ 41 h 289"/>
                <a:gd name="T34" fmla="*/ 3 w 150"/>
                <a:gd name="T35" fmla="*/ 50 h 289"/>
                <a:gd name="T36" fmla="*/ 4 w 150"/>
                <a:gd name="T37" fmla="*/ 66 h 289"/>
                <a:gd name="T38" fmla="*/ 8 w 150"/>
                <a:gd name="T39" fmla="*/ 72 h 289"/>
                <a:gd name="T40" fmla="*/ 16 w 150"/>
                <a:gd name="T41" fmla="*/ 77 h 289"/>
                <a:gd name="T42" fmla="*/ 30 w 150"/>
                <a:gd name="T43" fmla="*/ 79 h 2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289"/>
                <a:gd name="T68" fmla="*/ 150 w 150"/>
                <a:gd name="T69" fmla="*/ 289 h 2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289">
                  <a:moveTo>
                    <a:pt x="150" y="1"/>
                  </a:moveTo>
                  <a:cubicBezTo>
                    <a:pt x="147" y="1"/>
                    <a:pt x="120" y="2"/>
                    <a:pt x="105" y="2"/>
                  </a:cubicBezTo>
                  <a:cubicBezTo>
                    <a:pt x="90" y="2"/>
                    <a:pt x="71" y="0"/>
                    <a:pt x="60" y="1"/>
                  </a:cubicBezTo>
                  <a:cubicBezTo>
                    <a:pt x="49" y="2"/>
                    <a:pt x="46" y="3"/>
                    <a:pt x="39" y="7"/>
                  </a:cubicBezTo>
                  <a:cubicBezTo>
                    <a:pt x="33" y="8"/>
                    <a:pt x="18" y="25"/>
                    <a:pt x="18" y="25"/>
                  </a:cubicBezTo>
                  <a:cubicBezTo>
                    <a:pt x="4" y="46"/>
                    <a:pt x="3" y="50"/>
                    <a:pt x="3" y="68"/>
                  </a:cubicBezTo>
                  <a:cubicBezTo>
                    <a:pt x="0" y="89"/>
                    <a:pt x="23" y="118"/>
                    <a:pt x="36" y="122"/>
                  </a:cubicBezTo>
                  <a:cubicBezTo>
                    <a:pt x="42" y="124"/>
                    <a:pt x="78" y="125"/>
                    <a:pt x="78" y="125"/>
                  </a:cubicBezTo>
                  <a:cubicBezTo>
                    <a:pt x="94" y="124"/>
                    <a:pt x="125" y="114"/>
                    <a:pt x="126" y="98"/>
                  </a:cubicBezTo>
                  <a:cubicBezTo>
                    <a:pt x="127" y="90"/>
                    <a:pt x="128" y="80"/>
                    <a:pt x="123" y="74"/>
                  </a:cubicBezTo>
                  <a:cubicBezTo>
                    <a:pt x="117" y="68"/>
                    <a:pt x="99" y="68"/>
                    <a:pt x="99" y="68"/>
                  </a:cubicBezTo>
                  <a:cubicBezTo>
                    <a:pt x="62" y="71"/>
                    <a:pt x="34" y="76"/>
                    <a:pt x="9" y="101"/>
                  </a:cubicBezTo>
                  <a:cubicBezTo>
                    <a:pt x="7" y="107"/>
                    <a:pt x="3" y="130"/>
                    <a:pt x="3" y="137"/>
                  </a:cubicBezTo>
                  <a:cubicBezTo>
                    <a:pt x="2" y="155"/>
                    <a:pt x="6" y="173"/>
                    <a:pt x="9" y="197"/>
                  </a:cubicBezTo>
                  <a:cubicBezTo>
                    <a:pt x="29" y="217"/>
                    <a:pt x="52" y="211"/>
                    <a:pt x="78" y="215"/>
                  </a:cubicBezTo>
                  <a:cubicBezTo>
                    <a:pt x="102" y="209"/>
                    <a:pt x="126" y="218"/>
                    <a:pt x="135" y="185"/>
                  </a:cubicBezTo>
                  <a:cubicBezTo>
                    <a:pt x="131" y="160"/>
                    <a:pt x="106" y="155"/>
                    <a:pt x="84" y="149"/>
                  </a:cubicBezTo>
                  <a:cubicBezTo>
                    <a:pt x="28" y="153"/>
                    <a:pt x="44" y="150"/>
                    <a:pt x="12" y="182"/>
                  </a:cubicBezTo>
                  <a:cubicBezTo>
                    <a:pt x="5" y="203"/>
                    <a:pt x="1" y="227"/>
                    <a:pt x="18" y="244"/>
                  </a:cubicBezTo>
                  <a:cubicBezTo>
                    <a:pt x="26" y="252"/>
                    <a:pt x="29" y="262"/>
                    <a:pt x="39" y="265"/>
                  </a:cubicBezTo>
                  <a:cubicBezTo>
                    <a:pt x="45" y="267"/>
                    <a:pt x="75" y="283"/>
                    <a:pt x="75" y="283"/>
                  </a:cubicBezTo>
                  <a:cubicBezTo>
                    <a:pt x="77" y="283"/>
                    <a:pt x="128" y="285"/>
                    <a:pt x="141"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55" name="Line 114"/>
            <p:cNvSpPr>
              <a:spLocks noChangeShapeType="1"/>
            </p:cNvSpPr>
            <p:nvPr/>
          </p:nvSpPr>
          <p:spPr bwMode="auto">
            <a:xfrm>
              <a:off x="776" y="2095"/>
              <a:ext cx="3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6" name="Freeform 115"/>
            <p:cNvSpPr>
              <a:spLocks/>
            </p:cNvSpPr>
            <p:nvPr/>
          </p:nvSpPr>
          <p:spPr bwMode="auto">
            <a:xfrm>
              <a:off x="776" y="2244"/>
              <a:ext cx="334" cy="1"/>
            </a:xfrm>
            <a:custGeom>
              <a:avLst/>
              <a:gdLst>
                <a:gd name="T0" fmla="*/ 0 w 720"/>
                <a:gd name="T1" fmla="*/ 0 h 1"/>
                <a:gd name="T2" fmla="*/ 71 w 720"/>
                <a:gd name="T3" fmla="*/ 0 h 1"/>
                <a:gd name="T4" fmla="*/ 155 w 720"/>
                <a:gd name="T5" fmla="*/ 1 h 1"/>
                <a:gd name="T6" fmla="*/ 0 60000 65536"/>
                <a:gd name="T7" fmla="*/ 0 60000 65536"/>
                <a:gd name="T8" fmla="*/ 0 60000 65536"/>
                <a:gd name="T9" fmla="*/ 0 w 720"/>
                <a:gd name="T10" fmla="*/ 0 h 1"/>
                <a:gd name="T11" fmla="*/ 720 w 720"/>
                <a:gd name="T12" fmla="*/ 1 h 1"/>
              </a:gdLst>
              <a:ahLst/>
              <a:cxnLst>
                <a:cxn ang="T6">
                  <a:pos x="T0" y="T1"/>
                </a:cxn>
                <a:cxn ang="T7">
                  <a:pos x="T2" y="T3"/>
                </a:cxn>
                <a:cxn ang="T8">
                  <a:pos x="T4" y="T5"/>
                </a:cxn>
              </a:cxnLst>
              <a:rect l="T9" t="T10" r="T11" b="T12"/>
              <a:pathLst>
                <a:path w="720" h="1">
                  <a:moveTo>
                    <a:pt x="0" y="0"/>
                  </a:moveTo>
                  <a:lnTo>
                    <a:pt x="327" y="0"/>
                  </a:lnTo>
                  <a:lnTo>
                    <a:pt x="720" y="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57" name="Line 116"/>
            <p:cNvSpPr>
              <a:spLocks noChangeShapeType="1"/>
            </p:cNvSpPr>
            <p:nvPr/>
          </p:nvSpPr>
          <p:spPr bwMode="auto">
            <a:xfrm>
              <a:off x="776" y="2319"/>
              <a:ext cx="3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8" name="Line 117"/>
            <p:cNvSpPr>
              <a:spLocks noChangeShapeType="1"/>
            </p:cNvSpPr>
            <p:nvPr/>
          </p:nvSpPr>
          <p:spPr bwMode="auto">
            <a:xfrm>
              <a:off x="776" y="2469"/>
              <a:ext cx="3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9" name="Freeform 118"/>
            <p:cNvSpPr>
              <a:spLocks/>
            </p:cNvSpPr>
            <p:nvPr/>
          </p:nvSpPr>
          <p:spPr bwMode="auto">
            <a:xfrm>
              <a:off x="709" y="2095"/>
              <a:ext cx="70" cy="150"/>
            </a:xfrm>
            <a:custGeom>
              <a:avLst/>
              <a:gdLst>
                <a:gd name="T0" fmla="*/ 32 w 152"/>
                <a:gd name="T1" fmla="*/ 1 h 289"/>
                <a:gd name="T2" fmla="*/ 22 w 152"/>
                <a:gd name="T3" fmla="*/ 0 h 289"/>
                <a:gd name="T4" fmla="*/ 13 w 152"/>
                <a:gd name="T5" fmla="*/ 1 h 289"/>
                <a:gd name="T6" fmla="*/ 9 w 152"/>
                <a:gd name="T7" fmla="*/ 2 h 289"/>
                <a:gd name="T8" fmla="*/ 4 w 152"/>
                <a:gd name="T9" fmla="*/ 7 h 289"/>
                <a:gd name="T10" fmla="*/ 1 w 152"/>
                <a:gd name="T11" fmla="*/ 18 h 289"/>
                <a:gd name="T12" fmla="*/ 8 w 152"/>
                <a:gd name="T13" fmla="*/ 33 h 289"/>
                <a:gd name="T14" fmla="*/ 17 w 152"/>
                <a:gd name="T15" fmla="*/ 34 h 289"/>
                <a:gd name="T16" fmla="*/ 27 w 152"/>
                <a:gd name="T17" fmla="*/ 26 h 289"/>
                <a:gd name="T18" fmla="*/ 27 w 152"/>
                <a:gd name="T19" fmla="*/ 20 h 289"/>
                <a:gd name="T20" fmla="*/ 22 w 152"/>
                <a:gd name="T21" fmla="*/ 18 h 289"/>
                <a:gd name="T22" fmla="*/ 2 w 152"/>
                <a:gd name="T23" fmla="*/ 27 h 289"/>
                <a:gd name="T24" fmla="*/ 1 w 152"/>
                <a:gd name="T25" fmla="*/ 37 h 289"/>
                <a:gd name="T26" fmla="*/ 2 w 152"/>
                <a:gd name="T27" fmla="*/ 53 h 289"/>
                <a:gd name="T28" fmla="*/ 17 w 152"/>
                <a:gd name="T29" fmla="*/ 58 h 289"/>
                <a:gd name="T30" fmla="*/ 29 w 152"/>
                <a:gd name="T31" fmla="*/ 50 h 289"/>
                <a:gd name="T32" fmla="*/ 18 w 152"/>
                <a:gd name="T33" fmla="*/ 40 h 289"/>
                <a:gd name="T34" fmla="*/ 3 w 152"/>
                <a:gd name="T35" fmla="*/ 49 h 289"/>
                <a:gd name="T36" fmla="*/ 4 w 152"/>
                <a:gd name="T37" fmla="*/ 68 h 289"/>
                <a:gd name="T38" fmla="*/ 8 w 152"/>
                <a:gd name="T39" fmla="*/ 74 h 289"/>
                <a:gd name="T40" fmla="*/ 14 w 152"/>
                <a:gd name="T41" fmla="*/ 77 h 289"/>
                <a:gd name="T42" fmla="*/ 30 w 152"/>
                <a:gd name="T43" fmla="*/ 78 h 2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289"/>
                <a:gd name="T68" fmla="*/ 152 w 152"/>
                <a:gd name="T69" fmla="*/ 289 h 2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289">
                  <a:moveTo>
                    <a:pt x="152" y="1"/>
                  </a:moveTo>
                  <a:cubicBezTo>
                    <a:pt x="149" y="1"/>
                    <a:pt x="119" y="0"/>
                    <a:pt x="104" y="0"/>
                  </a:cubicBezTo>
                  <a:cubicBezTo>
                    <a:pt x="89" y="0"/>
                    <a:pt x="72" y="0"/>
                    <a:pt x="62" y="1"/>
                  </a:cubicBezTo>
                  <a:cubicBezTo>
                    <a:pt x="52" y="2"/>
                    <a:pt x="48" y="3"/>
                    <a:pt x="41" y="7"/>
                  </a:cubicBezTo>
                  <a:cubicBezTo>
                    <a:pt x="35" y="8"/>
                    <a:pt x="20" y="25"/>
                    <a:pt x="20" y="25"/>
                  </a:cubicBezTo>
                  <a:cubicBezTo>
                    <a:pt x="6" y="46"/>
                    <a:pt x="5" y="50"/>
                    <a:pt x="5" y="68"/>
                  </a:cubicBezTo>
                  <a:cubicBezTo>
                    <a:pt x="2" y="89"/>
                    <a:pt x="25" y="118"/>
                    <a:pt x="38" y="122"/>
                  </a:cubicBezTo>
                  <a:cubicBezTo>
                    <a:pt x="44" y="124"/>
                    <a:pt x="80" y="125"/>
                    <a:pt x="80" y="125"/>
                  </a:cubicBezTo>
                  <a:cubicBezTo>
                    <a:pt x="96" y="124"/>
                    <a:pt x="127" y="114"/>
                    <a:pt x="128" y="98"/>
                  </a:cubicBezTo>
                  <a:cubicBezTo>
                    <a:pt x="129" y="90"/>
                    <a:pt x="130" y="80"/>
                    <a:pt x="125" y="74"/>
                  </a:cubicBezTo>
                  <a:cubicBezTo>
                    <a:pt x="119" y="68"/>
                    <a:pt x="101" y="68"/>
                    <a:pt x="101" y="68"/>
                  </a:cubicBezTo>
                  <a:cubicBezTo>
                    <a:pt x="64" y="71"/>
                    <a:pt x="36" y="76"/>
                    <a:pt x="11" y="101"/>
                  </a:cubicBezTo>
                  <a:cubicBezTo>
                    <a:pt x="9" y="107"/>
                    <a:pt x="5" y="130"/>
                    <a:pt x="5" y="137"/>
                  </a:cubicBezTo>
                  <a:cubicBezTo>
                    <a:pt x="4" y="155"/>
                    <a:pt x="8" y="173"/>
                    <a:pt x="11" y="197"/>
                  </a:cubicBezTo>
                  <a:cubicBezTo>
                    <a:pt x="31" y="217"/>
                    <a:pt x="54" y="211"/>
                    <a:pt x="80" y="215"/>
                  </a:cubicBezTo>
                  <a:cubicBezTo>
                    <a:pt x="104" y="209"/>
                    <a:pt x="128" y="218"/>
                    <a:pt x="137" y="185"/>
                  </a:cubicBezTo>
                  <a:cubicBezTo>
                    <a:pt x="133" y="160"/>
                    <a:pt x="108" y="155"/>
                    <a:pt x="86" y="149"/>
                  </a:cubicBezTo>
                  <a:cubicBezTo>
                    <a:pt x="30" y="153"/>
                    <a:pt x="46" y="150"/>
                    <a:pt x="14" y="182"/>
                  </a:cubicBezTo>
                  <a:cubicBezTo>
                    <a:pt x="7" y="203"/>
                    <a:pt x="0" y="235"/>
                    <a:pt x="17" y="252"/>
                  </a:cubicBezTo>
                  <a:cubicBezTo>
                    <a:pt x="25" y="260"/>
                    <a:pt x="28" y="270"/>
                    <a:pt x="38" y="273"/>
                  </a:cubicBezTo>
                  <a:cubicBezTo>
                    <a:pt x="44" y="275"/>
                    <a:pt x="68" y="288"/>
                    <a:pt x="68" y="288"/>
                  </a:cubicBezTo>
                  <a:cubicBezTo>
                    <a:pt x="70" y="288"/>
                    <a:pt x="130" y="285"/>
                    <a:pt x="143" y="28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60" name="Text Box 119"/>
            <p:cNvSpPr txBox="1">
              <a:spLocks noChangeArrowheads="1"/>
            </p:cNvSpPr>
            <p:nvPr/>
          </p:nvSpPr>
          <p:spPr bwMode="auto">
            <a:xfrm>
              <a:off x="1110" y="2044"/>
              <a:ext cx="60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Red          A</a:t>
              </a:r>
            </a:p>
          </p:txBody>
        </p:sp>
        <p:sp>
          <p:nvSpPr>
            <p:cNvPr id="4161" name="Text Box 120"/>
            <p:cNvSpPr txBox="1">
              <a:spLocks noChangeArrowheads="1"/>
            </p:cNvSpPr>
            <p:nvPr/>
          </p:nvSpPr>
          <p:spPr bwMode="auto">
            <a:xfrm>
              <a:off x="1110" y="2170"/>
              <a:ext cx="66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White       A’</a:t>
              </a:r>
            </a:p>
          </p:txBody>
        </p:sp>
        <p:sp>
          <p:nvSpPr>
            <p:cNvPr id="4162" name="Text Box 121"/>
            <p:cNvSpPr txBox="1">
              <a:spLocks noChangeArrowheads="1"/>
            </p:cNvSpPr>
            <p:nvPr/>
          </p:nvSpPr>
          <p:spPr bwMode="auto">
            <a:xfrm>
              <a:off x="1110" y="2280"/>
              <a:ext cx="6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Yellow     B</a:t>
              </a:r>
            </a:p>
          </p:txBody>
        </p:sp>
        <p:sp>
          <p:nvSpPr>
            <p:cNvPr id="4163" name="Text Box 122"/>
            <p:cNvSpPr txBox="1">
              <a:spLocks noChangeArrowheads="1"/>
            </p:cNvSpPr>
            <p:nvPr/>
          </p:nvSpPr>
          <p:spPr bwMode="auto">
            <a:xfrm>
              <a:off x="1110" y="2424"/>
              <a:ext cx="66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Black       B’</a:t>
              </a:r>
            </a:p>
          </p:txBody>
        </p:sp>
      </p:grpSp>
      <p:grpSp>
        <p:nvGrpSpPr>
          <p:cNvPr id="4102" name="Group 175"/>
          <p:cNvGrpSpPr>
            <a:grpSpLocks/>
          </p:cNvGrpSpPr>
          <p:nvPr/>
        </p:nvGrpSpPr>
        <p:grpSpPr bwMode="auto">
          <a:xfrm>
            <a:off x="5845175" y="3170238"/>
            <a:ext cx="2824163" cy="1554162"/>
            <a:chOff x="274" y="2045"/>
            <a:chExt cx="1779" cy="979"/>
          </a:xfrm>
        </p:grpSpPr>
        <p:grpSp>
          <p:nvGrpSpPr>
            <p:cNvPr id="4104" name="Group 174"/>
            <p:cNvGrpSpPr>
              <a:grpSpLocks/>
            </p:cNvGrpSpPr>
            <p:nvPr/>
          </p:nvGrpSpPr>
          <p:grpSpPr bwMode="auto">
            <a:xfrm>
              <a:off x="645" y="2045"/>
              <a:ext cx="815" cy="979"/>
              <a:chOff x="645" y="2045"/>
              <a:chExt cx="815" cy="979"/>
            </a:xfrm>
          </p:grpSpPr>
          <p:grpSp>
            <p:nvGrpSpPr>
              <p:cNvPr id="4119" name="Group 125"/>
              <p:cNvGrpSpPr>
                <a:grpSpLocks/>
              </p:cNvGrpSpPr>
              <p:nvPr/>
            </p:nvGrpSpPr>
            <p:grpSpPr bwMode="auto">
              <a:xfrm>
                <a:off x="645" y="2045"/>
                <a:ext cx="815" cy="979"/>
                <a:chOff x="2160" y="6912"/>
                <a:chExt cx="1584" cy="2448"/>
              </a:xfrm>
            </p:grpSpPr>
            <p:sp>
              <p:nvSpPr>
                <p:cNvPr id="4136" name="Text Box 126"/>
                <p:cNvSpPr txBox="1">
                  <a:spLocks noChangeArrowheads="1"/>
                </p:cNvSpPr>
                <p:nvPr/>
              </p:nvSpPr>
              <p:spPr bwMode="auto">
                <a:xfrm>
                  <a:off x="2448" y="6912"/>
                  <a:ext cx="1008" cy="244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en-US" altLang="en-US" sz="1000"/>
                </a:p>
                <a:p>
                  <a:pPr algn="ctr">
                    <a:spcBef>
                      <a:spcPct val="0"/>
                    </a:spcBef>
                  </a:pPr>
                  <a:r>
                    <a:rPr lang="en-US" altLang="en-US" sz="1000"/>
                    <a:t>MC3479P</a:t>
                  </a:r>
                </a:p>
              </p:txBody>
            </p:sp>
            <p:sp>
              <p:nvSpPr>
                <p:cNvPr id="4137" name="Rectangle 127"/>
                <p:cNvSpPr>
                  <a:spLocks noChangeArrowheads="1"/>
                </p:cNvSpPr>
                <p:nvPr/>
              </p:nvSpPr>
              <p:spPr bwMode="auto">
                <a:xfrm>
                  <a:off x="2160" y="9072"/>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38" name="Rectangle 128"/>
                <p:cNvSpPr>
                  <a:spLocks noChangeArrowheads="1"/>
                </p:cNvSpPr>
                <p:nvPr/>
              </p:nvSpPr>
              <p:spPr bwMode="auto">
                <a:xfrm>
                  <a:off x="2160" y="8784"/>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39" name="Rectangle 129"/>
                <p:cNvSpPr>
                  <a:spLocks noChangeArrowheads="1"/>
                </p:cNvSpPr>
                <p:nvPr/>
              </p:nvSpPr>
              <p:spPr bwMode="auto">
                <a:xfrm>
                  <a:off x="2160" y="8496"/>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0" name="Rectangle 130"/>
                <p:cNvSpPr>
                  <a:spLocks noChangeArrowheads="1"/>
                </p:cNvSpPr>
                <p:nvPr/>
              </p:nvSpPr>
              <p:spPr bwMode="auto">
                <a:xfrm>
                  <a:off x="2160" y="8208"/>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1" name="Rectangle 131"/>
                <p:cNvSpPr>
                  <a:spLocks noChangeArrowheads="1"/>
                </p:cNvSpPr>
                <p:nvPr/>
              </p:nvSpPr>
              <p:spPr bwMode="auto">
                <a:xfrm>
                  <a:off x="2160" y="7920"/>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2" name="Rectangle 132"/>
                <p:cNvSpPr>
                  <a:spLocks noChangeArrowheads="1"/>
                </p:cNvSpPr>
                <p:nvPr/>
              </p:nvSpPr>
              <p:spPr bwMode="auto">
                <a:xfrm>
                  <a:off x="2160" y="7632"/>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3" name="Rectangle 133"/>
                <p:cNvSpPr>
                  <a:spLocks noChangeArrowheads="1"/>
                </p:cNvSpPr>
                <p:nvPr/>
              </p:nvSpPr>
              <p:spPr bwMode="auto">
                <a:xfrm>
                  <a:off x="2160" y="7344"/>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4" name="Rectangle 134"/>
                <p:cNvSpPr>
                  <a:spLocks noChangeArrowheads="1"/>
                </p:cNvSpPr>
                <p:nvPr/>
              </p:nvSpPr>
              <p:spPr bwMode="auto">
                <a:xfrm>
                  <a:off x="2160" y="7056"/>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5" name="Rectangle 135"/>
                <p:cNvSpPr>
                  <a:spLocks noChangeArrowheads="1"/>
                </p:cNvSpPr>
                <p:nvPr/>
              </p:nvSpPr>
              <p:spPr bwMode="auto">
                <a:xfrm>
                  <a:off x="3456" y="9072"/>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6" name="Rectangle 136"/>
                <p:cNvSpPr>
                  <a:spLocks noChangeArrowheads="1"/>
                </p:cNvSpPr>
                <p:nvPr/>
              </p:nvSpPr>
              <p:spPr bwMode="auto">
                <a:xfrm>
                  <a:off x="3456" y="8784"/>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7" name="Rectangle 137"/>
                <p:cNvSpPr>
                  <a:spLocks noChangeArrowheads="1"/>
                </p:cNvSpPr>
                <p:nvPr/>
              </p:nvSpPr>
              <p:spPr bwMode="auto">
                <a:xfrm>
                  <a:off x="3456" y="7632"/>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8" name="Rectangle 138"/>
                <p:cNvSpPr>
                  <a:spLocks noChangeArrowheads="1"/>
                </p:cNvSpPr>
                <p:nvPr/>
              </p:nvSpPr>
              <p:spPr bwMode="auto">
                <a:xfrm>
                  <a:off x="3456" y="8208"/>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49" name="Rectangle 139"/>
                <p:cNvSpPr>
                  <a:spLocks noChangeArrowheads="1"/>
                </p:cNvSpPr>
                <p:nvPr/>
              </p:nvSpPr>
              <p:spPr bwMode="auto">
                <a:xfrm>
                  <a:off x="3456" y="7920"/>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50" name="Rectangle 140"/>
                <p:cNvSpPr>
                  <a:spLocks noChangeArrowheads="1"/>
                </p:cNvSpPr>
                <p:nvPr/>
              </p:nvSpPr>
              <p:spPr bwMode="auto">
                <a:xfrm>
                  <a:off x="3456" y="8496"/>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51" name="Rectangle 141"/>
                <p:cNvSpPr>
                  <a:spLocks noChangeArrowheads="1"/>
                </p:cNvSpPr>
                <p:nvPr/>
              </p:nvSpPr>
              <p:spPr bwMode="auto">
                <a:xfrm>
                  <a:off x="3456" y="7056"/>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4152" name="Rectangle 142"/>
                <p:cNvSpPr>
                  <a:spLocks noChangeArrowheads="1"/>
                </p:cNvSpPr>
                <p:nvPr/>
              </p:nvSpPr>
              <p:spPr bwMode="auto">
                <a:xfrm>
                  <a:off x="3456" y="7344"/>
                  <a:ext cx="288" cy="1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4120" name="Text Box 143"/>
              <p:cNvSpPr txBox="1">
                <a:spLocks noChangeArrowheads="1"/>
              </p:cNvSpPr>
              <p:nvPr/>
            </p:nvSpPr>
            <p:spPr bwMode="auto">
              <a:xfrm>
                <a:off x="793" y="2103"/>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a:t>
                </a:r>
              </a:p>
            </p:txBody>
          </p:sp>
          <p:sp>
            <p:nvSpPr>
              <p:cNvPr id="4121" name="Text Box 144"/>
              <p:cNvSpPr txBox="1">
                <a:spLocks noChangeArrowheads="1"/>
              </p:cNvSpPr>
              <p:nvPr/>
            </p:nvSpPr>
            <p:spPr bwMode="auto">
              <a:xfrm>
                <a:off x="793" y="2563"/>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5</a:t>
                </a:r>
              </a:p>
            </p:txBody>
          </p:sp>
          <p:sp>
            <p:nvSpPr>
              <p:cNvPr id="4122" name="Text Box 145"/>
              <p:cNvSpPr txBox="1">
                <a:spLocks noChangeArrowheads="1"/>
              </p:cNvSpPr>
              <p:nvPr/>
            </p:nvSpPr>
            <p:spPr bwMode="auto">
              <a:xfrm>
                <a:off x="793" y="2448"/>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4</a:t>
                </a:r>
              </a:p>
            </p:txBody>
          </p:sp>
          <p:sp>
            <p:nvSpPr>
              <p:cNvPr id="4123" name="Text Box 146"/>
              <p:cNvSpPr txBox="1">
                <a:spLocks noChangeArrowheads="1"/>
              </p:cNvSpPr>
              <p:nvPr/>
            </p:nvSpPr>
            <p:spPr bwMode="auto">
              <a:xfrm>
                <a:off x="793" y="2333"/>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3</a:t>
                </a:r>
              </a:p>
            </p:txBody>
          </p:sp>
          <p:sp>
            <p:nvSpPr>
              <p:cNvPr id="4124" name="Text Box 147"/>
              <p:cNvSpPr txBox="1">
                <a:spLocks noChangeArrowheads="1"/>
              </p:cNvSpPr>
              <p:nvPr/>
            </p:nvSpPr>
            <p:spPr bwMode="auto">
              <a:xfrm>
                <a:off x="793" y="2218"/>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2</a:t>
                </a:r>
              </a:p>
            </p:txBody>
          </p:sp>
          <p:sp>
            <p:nvSpPr>
              <p:cNvPr id="4125" name="Text Box 148"/>
              <p:cNvSpPr txBox="1">
                <a:spLocks noChangeArrowheads="1"/>
              </p:cNvSpPr>
              <p:nvPr/>
            </p:nvSpPr>
            <p:spPr bwMode="auto">
              <a:xfrm>
                <a:off x="793" y="2794"/>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7</a:t>
                </a:r>
              </a:p>
            </p:txBody>
          </p:sp>
          <p:sp>
            <p:nvSpPr>
              <p:cNvPr id="4126" name="Text Box 149"/>
              <p:cNvSpPr txBox="1">
                <a:spLocks noChangeArrowheads="1"/>
              </p:cNvSpPr>
              <p:nvPr/>
            </p:nvSpPr>
            <p:spPr bwMode="auto">
              <a:xfrm>
                <a:off x="793" y="2909"/>
                <a:ext cx="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8</a:t>
                </a:r>
              </a:p>
            </p:txBody>
          </p:sp>
          <p:sp>
            <p:nvSpPr>
              <p:cNvPr id="4127" name="Text Box 150"/>
              <p:cNvSpPr txBox="1">
                <a:spLocks noChangeArrowheads="1"/>
              </p:cNvSpPr>
              <p:nvPr/>
            </p:nvSpPr>
            <p:spPr bwMode="auto">
              <a:xfrm>
                <a:off x="793" y="2678"/>
                <a:ext cx="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6</a:t>
                </a:r>
              </a:p>
            </p:txBody>
          </p:sp>
          <p:sp>
            <p:nvSpPr>
              <p:cNvPr id="4128" name="Text Box 151"/>
              <p:cNvSpPr txBox="1">
                <a:spLocks noChangeArrowheads="1"/>
              </p:cNvSpPr>
              <p:nvPr/>
            </p:nvSpPr>
            <p:spPr bwMode="auto">
              <a:xfrm>
                <a:off x="1218" y="2103"/>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16</a:t>
                </a:r>
              </a:p>
            </p:txBody>
          </p:sp>
          <p:sp>
            <p:nvSpPr>
              <p:cNvPr id="4129" name="Text Box 152"/>
              <p:cNvSpPr txBox="1">
                <a:spLocks noChangeArrowheads="1"/>
              </p:cNvSpPr>
              <p:nvPr/>
            </p:nvSpPr>
            <p:spPr bwMode="auto">
              <a:xfrm>
                <a:off x="1218" y="2218"/>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15</a:t>
                </a:r>
              </a:p>
            </p:txBody>
          </p:sp>
          <p:sp>
            <p:nvSpPr>
              <p:cNvPr id="4130" name="Text Box 153"/>
              <p:cNvSpPr txBox="1">
                <a:spLocks noChangeArrowheads="1"/>
              </p:cNvSpPr>
              <p:nvPr/>
            </p:nvSpPr>
            <p:spPr bwMode="auto">
              <a:xfrm>
                <a:off x="1218" y="2333"/>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14</a:t>
                </a:r>
              </a:p>
            </p:txBody>
          </p:sp>
          <p:sp>
            <p:nvSpPr>
              <p:cNvPr id="4131" name="Text Box 154"/>
              <p:cNvSpPr txBox="1">
                <a:spLocks noChangeArrowheads="1"/>
              </p:cNvSpPr>
              <p:nvPr/>
            </p:nvSpPr>
            <p:spPr bwMode="auto">
              <a:xfrm>
                <a:off x="1218" y="2448"/>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13</a:t>
                </a:r>
              </a:p>
            </p:txBody>
          </p:sp>
          <p:sp>
            <p:nvSpPr>
              <p:cNvPr id="4132" name="Text Box 155"/>
              <p:cNvSpPr txBox="1">
                <a:spLocks noChangeArrowheads="1"/>
              </p:cNvSpPr>
              <p:nvPr/>
            </p:nvSpPr>
            <p:spPr bwMode="auto">
              <a:xfrm>
                <a:off x="1218" y="2563"/>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12</a:t>
                </a:r>
              </a:p>
            </p:txBody>
          </p:sp>
          <p:sp>
            <p:nvSpPr>
              <p:cNvPr id="4133" name="Text Box 156"/>
              <p:cNvSpPr txBox="1">
                <a:spLocks noChangeArrowheads="1"/>
              </p:cNvSpPr>
              <p:nvPr/>
            </p:nvSpPr>
            <p:spPr bwMode="auto">
              <a:xfrm>
                <a:off x="1218" y="2678"/>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11</a:t>
                </a:r>
              </a:p>
            </p:txBody>
          </p:sp>
          <p:sp>
            <p:nvSpPr>
              <p:cNvPr id="4134" name="Text Box 157"/>
              <p:cNvSpPr txBox="1">
                <a:spLocks noChangeArrowheads="1"/>
              </p:cNvSpPr>
              <p:nvPr/>
            </p:nvSpPr>
            <p:spPr bwMode="auto">
              <a:xfrm>
                <a:off x="1218" y="2794"/>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10</a:t>
                </a:r>
              </a:p>
            </p:txBody>
          </p:sp>
          <p:sp>
            <p:nvSpPr>
              <p:cNvPr id="4135" name="Text Box 158"/>
              <p:cNvSpPr txBox="1">
                <a:spLocks noChangeArrowheads="1"/>
              </p:cNvSpPr>
              <p:nvPr/>
            </p:nvSpPr>
            <p:spPr bwMode="auto">
              <a:xfrm>
                <a:off x="1218" y="2909"/>
                <a:ext cx="1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 9</a:t>
                </a:r>
              </a:p>
            </p:txBody>
          </p:sp>
        </p:grpSp>
        <p:sp>
          <p:nvSpPr>
            <p:cNvPr id="4105" name="Text Box 159"/>
            <p:cNvSpPr txBox="1">
              <a:spLocks noChangeArrowheads="1"/>
            </p:cNvSpPr>
            <p:nvPr/>
          </p:nvSpPr>
          <p:spPr bwMode="auto">
            <a:xfrm>
              <a:off x="422" y="2103"/>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Vd</a:t>
              </a:r>
            </a:p>
          </p:txBody>
        </p:sp>
        <p:sp>
          <p:nvSpPr>
            <p:cNvPr id="4106" name="Text Box 160"/>
            <p:cNvSpPr txBox="1">
              <a:spLocks noChangeArrowheads="1"/>
            </p:cNvSpPr>
            <p:nvPr/>
          </p:nvSpPr>
          <p:spPr bwMode="auto">
            <a:xfrm>
              <a:off x="422" y="2218"/>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A’</a:t>
              </a:r>
            </a:p>
          </p:txBody>
        </p:sp>
        <p:sp>
          <p:nvSpPr>
            <p:cNvPr id="4107" name="Text Box 161"/>
            <p:cNvSpPr txBox="1">
              <a:spLocks noChangeArrowheads="1"/>
            </p:cNvSpPr>
            <p:nvPr/>
          </p:nvSpPr>
          <p:spPr bwMode="auto">
            <a:xfrm>
              <a:off x="422" y="2333"/>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A</a:t>
              </a:r>
            </a:p>
          </p:txBody>
        </p:sp>
        <p:sp>
          <p:nvSpPr>
            <p:cNvPr id="4108" name="Text Box 162"/>
            <p:cNvSpPr txBox="1">
              <a:spLocks noChangeArrowheads="1"/>
            </p:cNvSpPr>
            <p:nvPr/>
          </p:nvSpPr>
          <p:spPr bwMode="auto">
            <a:xfrm>
              <a:off x="348" y="2506"/>
              <a:ext cx="2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GND</a:t>
              </a:r>
            </a:p>
          </p:txBody>
        </p:sp>
        <p:sp>
          <p:nvSpPr>
            <p:cNvPr id="4109" name="Text Box 163"/>
            <p:cNvSpPr txBox="1">
              <a:spLocks noChangeArrowheads="1"/>
            </p:cNvSpPr>
            <p:nvPr/>
          </p:nvSpPr>
          <p:spPr bwMode="auto">
            <a:xfrm>
              <a:off x="274" y="2678"/>
              <a:ext cx="3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Bias’/Set</a:t>
              </a:r>
            </a:p>
          </p:txBody>
        </p:sp>
        <p:sp>
          <p:nvSpPr>
            <p:cNvPr id="4110" name="Text Box 164"/>
            <p:cNvSpPr txBox="1">
              <a:spLocks noChangeArrowheads="1"/>
            </p:cNvSpPr>
            <p:nvPr/>
          </p:nvSpPr>
          <p:spPr bwMode="auto">
            <a:xfrm>
              <a:off x="422" y="2794"/>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Clk</a:t>
              </a:r>
            </a:p>
          </p:txBody>
        </p:sp>
        <p:sp>
          <p:nvSpPr>
            <p:cNvPr id="4111" name="Text Box 165"/>
            <p:cNvSpPr txBox="1">
              <a:spLocks noChangeArrowheads="1"/>
            </p:cNvSpPr>
            <p:nvPr/>
          </p:nvSpPr>
          <p:spPr bwMode="auto">
            <a:xfrm>
              <a:off x="422" y="2909"/>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O|C</a:t>
              </a:r>
            </a:p>
          </p:txBody>
        </p:sp>
        <p:sp>
          <p:nvSpPr>
            <p:cNvPr id="4112" name="Text Box 166"/>
            <p:cNvSpPr txBox="1">
              <a:spLocks noChangeArrowheads="1"/>
            </p:cNvSpPr>
            <p:nvPr/>
          </p:nvSpPr>
          <p:spPr bwMode="auto">
            <a:xfrm>
              <a:off x="1534" y="2103"/>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Vm</a:t>
              </a:r>
            </a:p>
          </p:txBody>
        </p:sp>
        <p:sp>
          <p:nvSpPr>
            <p:cNvPr id="4113" name="Text Box 167"/>
            <p:cNvSpPr txBox="1">
              <a:spLocks noChangeArrowheads="1"/>
            </p:cNvSpPr>
            <p:nvPr/>
          </p:nvSpPr>
          <p:spPr bwMode="auto">
            <a:xfrm>
              <a:off x="1534" y="2218"/>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B</a:t>
              </a:r>
            </a:p>
          </p:txBody>
        </p:sp>
        <p:sp>
          <p:nvSpPr>
            <p:cNvPr id="4114" name="Text Box 168"/>
            <p:cNvSpPr txBox="1">
              <a:spLocks noChangeArrowheads="1"/>
            </p:cNvSpPr>
            <p:nvPr/>
          </p:nvSpPr>
          <p:spPr bwMode="auto">
            <a:xfrm>
              <a:off x="1534" y="2333"/>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B’</a:t>
              </a:r>
            </a:p>
          </p:txBody>
        </p:sp>
        <p:sp>
          <p:nvSpPr>
            <p:cNvPr id="4115" name="Text Box 169"/>
            <p:cNvSpPr txBox="1">
              <a:spLocks noChangeArrowheads="1"/>
            </p:cNvSpPr>
            <p:nvPr/>
          </p:nvSpPr>
          <p:spPr bwMode="auto">
            <a:xfrm>
              <a:off x="1534" y="2506"/>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GND</a:t>
              </a:r>
            </a:p>
          </p:txBody>
        </p:sp>
        <p:sp>
          <p:nvSpPr>
            <p:cNvPr id="4116" name="Text Box 170"/>
            <p:cNvSpPr txBox="1">
              <a:spLocks noChangeArrowheads="1"/>
            </p:cNvSpPr>
            <p:nvPr/>
          </p:nvSpPr>
          <p:spPr bwMode="auto">
            <a:xfrm>
              <a:off x="1534" y="2678"/>
              <a:ext cx="3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Phase A’</a:t>
              </a:r>
            </a:p>
          </p:txBody>
        </p:sp>
        <p:sp>
          <p:nvSpPr>
            <p:cNvPr id="4117" name="Text Box 171"/>
            <p:cNvSpPr txBox="1">
              <a:spLocks noChangeArrowheads="1"/>
            </p:cNvSpPr>
            <p:nvPr/>
          </p:nvSpPr>
          <p:spPr bwMode="auto">
            <a:xfrm>
              <a:off x="1534" y="2794"/>
              <a:ext cx="4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CW’/CCW</a:t>
              </a:r>
            </a:p>
          </p:txBody>
        </p:sp>
        <p:sp>
          <p:nvSpPr>
            <p:cNvPr id="4118" name="Text Box 172"/>
            <p:cNvSpPr txBox="1">
              <a:spLocks noChangeArrowheads="1"/>
            </p:cNvSpPr>
            <p:nvPr/>
          </p:nvSpPr>
          <p:spPr bwMode="auto">
            <a:xfrm>
              <a:off x="1534" y="2909"/>
              <a:ext cx="5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Full’/Half Step</a:t>
              </a:r>
            </a:p>
          </p:txBody>
        </p:sp>
      </p:grpSp>
      <p:graphicFrame>
        <p:nvGraphicFramePr>
          <p:cNvPr id="4098" name="Object 173"/>
          <p:cNvGraphicFramePr>
            <a:graphicFrameLocks noChangeAspect="1"/>
          </p:cNvGraphicFramePr>
          <p:nvPr/>
        </p:nvGraphicFramePr>
        <p:xfrm>
          <a:off x="5721350" y="1562100"/>
          <a:ext cx="2457450" cy="1552575"/>
        </p:xfrm>
        <a:graphic>
          <a:graphicData uri="http://schemas.openxmlformats.org/presentationml/2006/ole">
            <mc:AlternateContent xmlns:mc="http://schemas.openxmlformats.org/markup-compatibility/2006">
              <mc:Choice xmlns:v="urn:schemas-microsoft-com:vml" Requires="v">
                <p:oleObj spid="_x0000_s4168" name="Document" r:id="rId3" imgW="2464920" imgH="1598760" progId="Word.Document.8">
                  <p:embed/>
                </p:oleObj>
              </mc:Choice>
              <mc:Fallback>
                <p:oleObj name="Document" r:id="rId3" imgW="2464920" imgH="1598760" progId="Word.Document.8">
                  <p:embed/>
                  <p:pic>
                    <p:nvPicPr>
                      <p:cNvPr id="0" name="Object 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50" y="1562100"/>
                        <a:ext cx="245745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altLang="en-US" smtClean="0"/>
              <a:t>Stepper motor with controller (driver)</a:t>
            </a:r>
          </a:p>
        </p:txBody>
      </p:sp>
      <p:sp>
        <p:nvSpPr>
          <p:cNvPr id="5123"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8AABF269-7C58-4926-ABE5-91F4886C4241}" type="slidenum">
              <a:rPr lang="en-US" altLang="en-US" sz="1400"/>
              <a:pPr/>
              <a:t>19</a:t>
            </a:fld>
            <a:endParaRPr lang="en-US" altLang="en-US" sz="1400"/>
          </a:p>
        </p:txBody>
      </p:sp>
      <p:grpSp>
        <p:nvGrpSpPr>
          <p:cNvPr id="5125" name="Group 43"/>
          <p:cNvGrpSpPr>
            <a:grpSpLocks/>
          </p:cNvGrpSpPr>
          <p:nvPr/>
        </p:nvGrpSpPr>
        <p:grpSpPr bwMode="auto">
          <a:xfrm>
            <a:off x="441325" y="1917700"/>
            <a:ext cx="3402013" cy="3444875"/>
            <a:chOff x="470" y="1142"/>
            <a:chExt cx="2143" cy="2170"/>
          </a:xfrm>
        </p:grpSpPr>
        <p:sp>
          <p:nvSpPr>
            <p:cNvPr id="5131" name="Rectangle 5"/>
            <p:cNvSpPr>
              <a:spLocks noChangeArrowheads="1"/>
            </p:cNvSpPr>
            <p:nvPr/>
          </p:nvSpPr>
          <p:spPr bwMode="auto">
            <a:xfrm>
              <a:off x="951" y="1545"/>
              <a:ext cx="563" cy="7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32" name="Text Box 6"/>
            <p:cNvSpPr txBox="1">
              <a:spLocks noChangeArrowheads="1"/>
            </p:cNvSpPr>
            <p:nvPr/>
          </p:nvSpPr>
          <p:spPr bwMode="auto">
            <a:xfrm>
              <a:off x="942" y="1975"/>
              <a:ext cx="34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  2  A’</a:t>
              </a:r>
            </a:p>
            <a:p>
              <a:pPr>
                <a:spcBef>
                  <a:spcPct val="0"/>
                </a:spcBef>
              </a:pPr>
              <a:r>
                <a:rPr lang="en-US" altLang="en-US" sz="1200"/>
                <a:t>  3  A</a:t>
              </a:r>
            </a:p>
          </p:txBody>
        </p:sp>
        <p:sp>
          <p:nvSpPr>
            <p:cNvPr id="5133" name="Text Box 7"/>
            <p:cNvSpPr txBox="1">
              <a:spLocks noChangeArrowheads="1"/>
            </p:cNvSpPr>
            <p:nvPr/>
          </p:nvSpPr>
          <p:spPr bwMode="auto">
            <a:xfrm>
              <a:off x="1113" y="1628"/>
              <a:ext cx="401"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r">
                <a:spcBef>
                  <a:spcPct val="0"/>
                </a:spcBef>
              </a:pPr>
              <a:r>
                <a:rPr lang="en-US" altLang="en-US" sz="1200"/>
                <a:t>10 </a:t>
              </a:r>
            </a:p>
            <a:p>
              <a:pPr algn="r">
                <a:spcBef>
                  <a:spcPct val="0"/>
                </a:spcBef>
              </a:pPr>
              <a:r>
                <a:rPr lang="en-US" altLang="en-US" sz="1200"/>
                <a:t>7</a:t>
              </a:r>
            </a:p>
            <a:p>
              <a:pPr algn="r">
                <a:spcBef>
                  <a:spcPct val="0"/>
                </a:spcBef>
              </a:pPr>
              <a:endParaRPr lang="en-US" altLang="en-US" sz="1200"/>
            </a:p>
            <a:p>
              <a:pPr algn="r">
                <a:spcBef>
                  <a:spcPct val="0"/>
                </a:spcBef>
              </a:pPr>
              <a:r>
                <a:rPr lang="en-US" altLang="en-US" sz="1200"/>
                <a:t>B  15</a:t>
              </a:r>
            </a:p>
            <a:p>
              <a:pPr algn="r">
                <a:spcBef>
                  <a:spcPct val="0"/>
                </a:spcBef>
              </a:pPr>
              <a:r>
                <a:rPr lang="en-US" altLang="en-US" sz="1200"/>
                <a:t>B’ 14</a:t>
              </a:r>
            </a:p>
          </p:txBody>
        </p:sp>
        <p:sp>
          <p:nvSpPr>
            <p:cNvPr id="5134" name="Text Box 8"/>
            <p:cNvSpPr txBox="1">
              <a:spLocks noChangeArrowheads="1"/>
            </p:cNvSpPr>
            <p:nvPr/>
          </p:nvSpPr>
          <p:spPr bwMode="auto">
            <a:xfrm>
              <a:off x="910" y="1142"/>
              <a:ext cx="64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MC3479P</a:t>
              </a:r>
            </a:p>
            <a:p>
              <a:pPr algn="ctr">
                <a:spcBef>
                  <a:spcPct val="0"/>
                </a:spcBef>
              </a:pPr>
              <a:r>
                <a:rPr lang="en-US" altLang="en-US" sz="1200"/>
                <a:t>Stepper Motor Driver</a:t>
              </a:r>
            </a:p>
          </p:txBody>
        </p:sp>
        <p:sp>
          <p:nvSpPr>
            <p:cNvPr id="5135" name="Freeform 9"/>
            <p:cNvSpPr>
              <a:spLocks/>
            </p:cNvSpPr>
            <p:nvPr/>
          </p:nvSpPr>
          <p:spPr bwMode="auto">
            <a:xfrm>
              <a:off x="1514" y="1661"/>
              <a:ext cx="618" cy="2"/>
            </a:xfrm>
            <a:custGeom>
              <a:avLst/>
              <a:gdLst>
                <a:gd name="T0" fmla="*/ 345 w 1107"/>
                <a:gd name="T1" fmla="*/ 0 h 1"/>
                <a:gd name="T2" fmla="*/ 0 w 1107"/>
                <a:gd name="T3" fmla="*/ 0 h 1"/>
                <a:gd name="T4" fmla="*/ 0 60000 65536"/>
                <a:gd name="T5" fmla="*/ 0 60000 65536"/>
                <a:gd name="T6" fmla="*/ 0 w 1107"/>
                <a:gd name="T7" fmla="*/ 0 h 1"/>
                <a:gd name="T8" fmla="*/ 1107 w 1107"/>
                <a:gd name="T9" fmla="*/ 1 h 1"/>
              </a:gdLst>
              <a:ahLst/>
              <a:cxnLst>
                <a:cxn ang="T4">
                  <a:pos x="T0" y="T1"/>
                </a:cxn>
                <a:cxn ang="T5">
                  <a:pos x="T2" y="T3"/>
                </a:cxn>
              </a:cxnLst>
              <a:rect l="T6" t="T7" r="T8" b="T9"/>
              <a:pathLst>
                <a:path w="1107" h="1">
                  <a:moveTo>
                    <a:pt x="1107"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36" name="Rectangle 10"/>
            <p:cNvSpPr>
              <a:spLocks noChangeArrowheads="1"/>
            </p:cNvSpPr>
            <p:nvPr/>
          </p:nvSpPr>
          <p:spPr bwMode="auto">
            <a:xfrm>
              <a:off x="2132" y="1523"/>
              <a:ext cx="481" cy="743"/>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en-US" altLang="en-US" sz="1200"/>
            </a:p>
            <a:p>
              <a:pPr>
                <a:spcBef>
                  <a:spcPct val="0"/>
                </a:spcBef>
              </a:pPr>
              <a:endParaRPr lang="en-US" altLang="en-US" sz="1200"/>
            </a:p>
          </p:txBody>
        </p:sp>
        <p:sp>
          <p:nvSpPr>
            <p:cNvPr id="5137" name="Text Box 11"/>
            <p:cNvSpPr txBox="1">
              <a:spLocks noChangeArrowheads="1"/>
            </p:cNvSpPr>
            <p:nvPr/>
          </p:nvSpPr>
          <p:spPr bwMode="auto">
            <a:xfrm>
              <a:off x="2245" y="1393"/>
              <a:ext cx="24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8051</a:t>
              </a:r>
            </a:p>
          </p:txBody>
        </p:sp>
        <p:sp>
          <p:nvSpPr>
            <p:cNvPr id="5138" name="Text Box 12"/>
            <p:cNvSpPr txBox="1">
              <a:spLocks noChangeArrowheads="1"/>
            </p:cNvSpPr>
            <p:nvPr/>
          </p:nvSpPr>
          <p:spPr bwMode="auto">
            <a:xfrm>
              <a:off x="2166" y="1602"/>
              <a:ext cx="24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P1.0</a:t>
              </a:r>
            </a:p>
            <a:p>
              <a:pPr>
                <a:spcBef>
                  <a:spcPct val="0"/>
                </a:spcBef>
              </a:pPr>
              <a:r>
                <a:rPr lang="en-US" altLang="en-US" sz="1200"/>
                <a:t>P1.1</a:t>
              </a:r>
            </a:p>
          </p:txBody>
        </p:sp>
        <p:sp>
          <p:nvSpPr>
            <p:cNvPr id="5139" name="Oval 13"/>
            <p:cNvSpPr>
              <a:spLocks noChangeArrowheads="1"/>
            </p:cNvSpPr>
            <p:nvPr/>
          </p:nvSpPr>
          <p:spPr bwMode="auto">
            <a:xfrm>
              <a:off x="1033" y="2817"/>
              <a:ext cx="481" cy="495"/>
            </a:xfrm>
            <a:prstGeom prst="ellipse">
              <a:avLst/>
            </a:prstGeom>
            <a:solidFill>
              <a:srgbClr val="FFFFFF"/>
            </a:solidFill>
            <a:ln w="9525">
              <a:solidFill>
                <a:srgbClr val="000000"/>
              </a:solidFill>
              <a:round/>
              <a:headEnd/>
              <a:tailEnd/>
            </a:ln>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Stepper</a:t>
              </a:r>
            </a:p>
            <a:p>
              <a:pPr algn="ctr">
                <a:spcBef>
                  <a:spcPct val="0"/>
                </a:spcBef>
              </a:pPr>
              <a:r>
                <a:rPr lang="en-US" altLang="en-US" sz="1200"/>
                <a:t>Motor</a:t>
              </a:r>
            </a:p>
          </p:txBody>
        </p:sp>
        <p:sp>
          <p:nvSpPr>
            <p:cNvPr id="5140" name="Freeform 14"/>
            <p:cNvSpPr>
              <a:spLocks/>
            </p:cNvSpPr>
            <p:nvPr/>
          </p:nvSpPr>
          <p:spPr bwMode="auto">
            <a:xfrm>
              <a:off x="546" y="2046"/>
              <a:ext cx="2" cy="528"/>
            </a:xfrm>
            <a:custGeom>
              <a:avLst/>
              <a:gdLst>
                <a:gd name="T0" fmla="*/ 2 w 2"/>
                <a:gd name="T1" fmla="*/ 528 h 528"/>
                <a:gd name="T2" fmla="*/ 0 w 2"/>
                <a:gd name="T3" fmla="*/ 0 h 528"/>
                <a:gd name="T4" fmla="*/ 0 60000 65536"/>
                <a:gd name="T5" fmla="*/ 0 60000 65536"/>
                <a:gd name="T6" fmla="*/ 0 w 2"/>
                <a:gd name="T7" fmla="*/ 0 h 528"/>
                <a:gd name="T8" fmla="*/ 2 w 2"/>
                <a:gd name="T9" fmla="*/ 528 h 528"/>
              </a:gdLst>
              <a:ahLst/>
              <a:cxnLst>
                <a:cxn ang="T4">
                  <a:pos x="T0" y="T1"/>
                </a:cxn>
                <a:cxn ang="T5">
                  <a:pos x="T2" y="T3"/>
                </a:cxn>
              </a:cxnLst>
              <a:rect l="T6" t="T7" r="T8" b="T9"/>
              <a:pathLst>
                <a:path w="2" h="528">
                  <a:moveTo>
                    <a:pt x="2" y="528"/>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1" name="Freeform 15"/>
            <p:cNvSpPr>
              <a:spLocks/>
            </p:cNvSpPr>
            <p:nvPr/>
          </p:nvSpPr>
          <p:spPr bwMode="auto">
            <a:xfrm>
              <a:off x="549" y="2048"/>
              <a:ext cx="397" cy="1"/>
            </a:xfrm>
            <a:custGeom>
              <a:avLst/>
              <a:gdLst>
                <a:gd name="T0" fmla="*/ 0 w 713"/>
                <a:gd name="T1" fmla="*/ 0 h 1"/>
                <a:gd name="T2" fmla="*/ 221 w 713"/>
                <a:gd name="T3" fmla="*/ 0 h 1"/>
                <a:gd name="T4" fmla="*/ 0 60000 65536"/>
                <a:gd name="T5" fmla="*/ 0 60000 65536"/>
                <a:gd name="T6" fmla="*/ 0 w 713"/>
                <a:gd name="T7" fmla="*/ 0 h 1"/>
                <a:gd name="T8" fmla="*/ 713 w 713"/>
                <a:gd name="T9" fmla="*/ 1 h 1"/>
              </a:gdLst>
              <a:ahLst/>
              <a:cxnLst>
                <a:cxn ang="T4">
                  <a:pos x="T0" y="T1"/>
                </a:cxn>
                <a:cxn ang="T5">
                  <a:pos x="T2" y="T3"/>
                </a:cxn>
              </a:cxnLst>
              <a:rect l="T6" t="T7" r="T8" b="T9"/>
              <a:pathLst>
                <a:path w="713" h="1">
                  <a:moveTo>
                    <a:pt x="0" y="0"/>
                  </a:moveTo>
                  <a:lnTo>
                    <a:pt x="71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2" name="Freeform 16"/>
            <p:cNvSpPr>
              <a:spLocks/>
            </p:cNvSpPr>
            <p:nvPr/>
          </p:nvSpPr>
          <p:spPr bwMode="auto">
            <a:xfrm>
              <a:off x="780" y="2154"/>
              <a:ext cx="2" cy="420"/>
            </a:xfrm>
            <a:custGeom>
              <a:avLst/>
              <a:gdLst>
                <a:gd name="T0" fmla="*/ 0 w 2"/>
                <a:gd name="T1" fmla="*/ 0 h 420"/>
                <a:gd name="T2" fmla="*/ 2 w 2"/>
                <a:gd name="T3" fmla="*/ 420 h 420"/>
                <a:gd name="T4" fmla="*/ 0 60000 65536"/>
                <a:gd name="T5" fmla="*/ 0 60000 65536"/>
                <a:gd name="T6" fmla="*/ 0 w 2"/>
                <a:gd name="T7" fmla="*/ 0 h 420"/>
                <a:gd name="T8" fmla="*/ 2 w 2"/>
                <a:gd name="T9" fmla="*/ 420 h 420"/>
              </a:gdLst>
              <a:ahLst/>
              <a:cxnLst>
                <a:cxn ang="T4">
                  <a:pos x="T0" y="T1"/>
                </a:cxn>
                <a:cxn ang="T5">
                  <a:pos x="T2" y="T3"/>
                </a:cxn>
              </a:cxnLst>
              <a:rect l="T6" t="T7" r="T8" b="T9"/>
              <a:pathLst>
                <a:path w="2" h="420">
                  <a:moveTo>
                    <a:pt x="0" y="0"/>
                  </a:moveTo>
                  <a:lnTo>
                    <a:pt x="2" y="4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3" name="Freeform 17"/>
            <p:cNvSpPr>
              <a:spLocks/>
            </p:cNvSpPr>
            <p:nvPr/>
          </p:nvSpPr>
          <p:spPr bwMode="auto">
            <a:xfrm>
              <a:off x="780" y="2154"/>
              <a:ext cx="172" cy="3"/>
            </a:xfrm>
            <a:custGeom>
              <a:avLst/>
              <a:gdLst>
                <a:gd name="T0" fmla="*/ 0 w 172"/>
                <a:gd name="T1" fmla="*/ 0 h 3"/>
                <a:gd name="T2" fmla="*/ 172 w 172"/>
                <a:gd name="T3" fmla="*/ 3 h 3"/>
                <a:gd name="T4" fmla="*/ 0 60000 65536"/>
                <a:gd name="T5" fmla="*/ 0 60000 65536"/>
                <a:gd name="T6" fmla="*/ 0 w 172"/>
                <a:gd name="T7" fmla="*/ 0 h 3"/>
                <a:gd name="T8" fmla="*/ 172 w 172"/>
                <a:gd name="T9" fmla="*/ 3 h 3"/>
              </a:gdLst>
              <a:ahLst/>
              <a:cxnLst>
                <a:cxn ang="T4">
                  <a:pos x="T0" y="T1"/>
                </a:cxn>
                <a:cxn ang="T5">
                  <a:pos x="T2" y="T3"/>
                </a:cxn>
              </a:cxnLst>
              <a:rect l="T6" t="T7" r="T8" b="T9"/>
              <a:pathLst>
                <a:path w="172" h="3">
                  <a:moveTo>
                    <a:pt x="0" y="0"/>
                  </a:moveTo>
                  <a:lnTo>
                    <a:pt x="172"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4" name="Freeform 18"/>
            <p:cNvSpPr>
              <a:spLocks/>
            </p:cNvSpPr>
            <p:nvPr/>
          </p:nvSpPr>
          <p:spPr bwMode="auto">
            <a:xfrm>
              <a:off x="1513" y="1787"/>
              <a:ext cx="618" cy="2"/>
            </a:xfrm>
            <a:custGeom>
              <a:avLst/>
              <a:gdLst>
                <a:gd name="T0" fmla="*/ 0 w 648"/>
                <a:gd name="T1" fmla="*/ 2 h 2"/>
                <a:gd name="T2" fmla="*/ 589 w 648"/>
                <a:gd name="T3" fmla="*/ 0 h 2"/>
                <a:gd name="T4" fmla="*/ 0 60000 65536"/>
                <a:gd name="T5" fmla="*/ 0 60000 65536"/>
                <a:gd name="T6" fmla="*/ 0 w 648"/>
                <a:gd name="T7" fmla="*/ 0 h 2"/>
                <a:gd name="T8" fmla="*/ 648 w 648"/>
                <a:gd name="T9" fmla="*/ 2 h 2"/>
              </a:gdLst>
              <a:ahLst/>
              <a:cxnLst>
                <a:cxn ang="T4">
                  <a:pos x="T0" y="T1"/>
                </a:cxn>
                <a:cxn ang="T5">
                  <a:pos x="T2" y="T3"/>
                </a:cxn>
              </a:cxnLst>
              <a:rect l="T6" t="T7" r="T8" b="T9"/>
              <a:pathLst>
                <a:path w="648" h="2">
                  <a:moveTo>
                    <a:pt x="0" y="2"/>
                  </a:moveTo>
                  <a:lnTo>
                    <a:pt x="64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5" name="Freeform 19"/>
            <p:cNvSpPr>
              <a:spLocks/>
            </p:cNvSpPr>
            <p:nvPr/>
          </p:nvSpPr>
          <p:spPr bwMode="auto">
            <a:xfrm>
              <a:off x="1517" y="2157"/>
              <a:ext cx="157" cy="1"/>
            </a:xfrm>
            <a:custGeom>
              <a:avLst/>
              <a:gdLst>
                <a:gd name="T0" fmla="*/ 0 w 165"/>
                <a:gd name="T1" fmla="*/ 0 h 1"/>
                <a:gd name="T2" fmla="*/ 149 w 165"/>
                <a:gd name="T3" fmla="*/ 0 h 1"/>
                <a:gd name="T4" fmla="*/ 0 60000 65536"/>
                <a:gd name="T5" fmla="*/ 0 60000 65536"/>
                <a:gd name="T6" fmla="*/ 0 w 165"/>
                <a:gd name="T7" fmla="*/ 0 h 1"/>
                <a:gd name="T8" fmla="*/ 165 w 165"/>
                <a:gd name="T9" fmla="*/ 1 h 1"/>
              </a:gdLst>
              <a:ahLst/>
              <a:cxnLst>
                <a:cxn ang="T4">
                  <a:pos x="T0" y="T1"/>
                </a:cxn>
                <a:cxn ang="T5">
                  <a:pos x="T2" y="T3"/>
                </a:cxn>
              </a:cxnLst>
              <a:rect l="T6" t="T7" r="T8" b="T9"/>
              <a:pathLst>
                <a:path w="165" h="1">
                  <a:moveTo>
                    <a:pt x="0" y="0"/>
                  </a:moveTo>
                  <a:lnTo>
                    <a:pt x="16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6" name="Text Box 20"/>
            <p:cNvSpPr txBox="1">
              <a:spLocks noChangeArrowheads="1"/>
            </p:cNvSpPr>
            <p:nvPr/>
          </p:nvSpPr>
          <p:spPr bwMode="auto">
            <a:xfrm>
              <a:off x="1594" y="1661"/>
              <a:ext cx="32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CLK</a:t>
              </a:r>
            </a:p>
          </p:txBody>
        </p:sp>
        <p:sp>
          <p:nvSpPr>
            <p:cNvPr id="5147" name="Text Box 21"/>
            <p:cNvSpPr txBox="1">
              <a:spLocks noChangeArrowheads="1"/>
            </p:cNvSpPr>
            <p:nvPr/>
          </p:nvSpPr>
          <p:spPr bwMode="auto">
            <a:xfrm>
              <a:off x="1594" y="1522"/>
              <a:ext cx="49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CW’/CCW</a:t>
              </a:r>
            </a:p>
          </p:txBody>
        </p:sp>
        <p:sp>
          <p:nvSpPr>
            <p:cNvPr id="5148" name="AutoShape 22"/>
            <p:cNvSpPr>
              <a:spLocks noChangeArrowheads="1"/>
            </p:cNvSpPr>
            <p:nvPr/>
          </p:nvSpPr>
          <p:spPr bwMode="auto">
            <a:xfrm flipV="1">
              <a:off x="711" y="2570"/>
              <a:ext cx="161" cy="164"/>
            </a:xfrm>
            <a:prstGeom prst="triangle">
              <a:avLst>
                <a:gd name="adj" fmla="val 50000"/>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49" name="AutoShape 23"/>
            <p:cNvSpPr>
              <a:spLocks noChangeArrowheads="1"/>
            </p:cNvSpPr>
            <p:nvPr/>
          </p:nvSpPr>
          <p:spPr bwMode="auto">
            <a:xfrm flipV="1">
              <a:off x="470" y="2570"/>
              <a:ext cx="160" cy="164"/>
            </a:xfrm>
            <a:prstGeom prst="triangle">
              <a:avLst>
                <a:gd name="adj" fmla="val 50000"/>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0" name="AutoShape 24"/>
            <p:cNvSpPr>
              <a:spLocks noChangeArrowheads="1"/>
            </p:cNvSpPr>
            <p:nvPr/>
          </p:nvSpPr>
          <p:spPr bwMode="auto">
            <a:xfrm flipV="1">
              <a:off x="1594" y="2570"/>
              <a:ext cx="162" cy="164"/>
            </a:xfrm>
            <a:prstGeom prst="triangle">
              <a:avLst>
                <a:gd name="adj" fmla="val 50000"/>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1" name="AutoShape 25"/>
            <p:cNvSpPr>
              <a:spLocks noChangeArrowheads="1"/>
            </p:cNvSpPr>
            <p:nvPr/>
          </p:nvSpPr>
          <p:spPr bwMode="auto">
            <a:xfrm flipV="1">
              <a:off x="1835" y="2570"/>
              <a:ext cx="161" cy="164"/>
            </a:xfrm>
            <a:prstGeom prst="triangle">
              <a:avLst>
                <a:gd name="adj" fmla="val 50000"/>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2" name="Freeform 26"/>
            <p:cNvSpPr>
              <a:spLocks/>
            </p:cNvSpPr>
            <p:nvPr/>
          </p:nvSpPr>
          <p:spPr bwMode="auto">
            <a:xfrm>
              <a:off x="1515" y="2048"/>
              <a:ext cx="402" cy="0"/>
            </a:xfrm>
            <a:custGeom>
              <a:avLst/>
              <a:gdLst>
                <a:gd name="T0" fmla="*/ 0 w 720"/>
                <a:gd name="T1" fmla="*/ 0 h 1"/>
                <a:gd name="T2" fmla="*/ 224 w 720"/>
                <a:gd name="T3" fmla="*/ 0 h 1"/>
                <a:gd name="T4" fmla="*/ 0 60000 65536"/>
                <a:gd name="T5" fmla="*/ 0 60000 65536"/>
                <a:gd name="T6" fmla="*/ 0 w 720"/>
                <a:gd name="T7" fmla="*/ 0 h 1"/>
                <a:gd name="T8" fmla="*/ 720 w 720"/>
                <a:gd name="T9" fmla="*/ 0 h 1"/>
              </a:gdLst>
              <a:ahLst/>
              <a:cxnLst>
                <a:cxn ang="T4">
                  <a:pos x="T0" y="T1"/>
                </a:cxn>
                <a:cxn ang="T5">
                  <a:pos x="T2" y="T3"/>
                </a:cxn>
              </a:cxnLst>
              <a:rect l="T6" t="T7" r="T8" b="T9"/>
              <a:pathLst>
                <a:path w="720" h="1">
                  <a:moveTo>
                    <a:pt x="0" y="0"/>
                  </a:moveTo>
                  <a:lnTo>
                    <a:pt x="72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3" name="Freeform 27"/>
            <p:cNvSpPr>
              <a:spLocks/>
            </p:cNvSpPr>
            <p:nvPr/>
          </p:nvSpPr>
          <p:spPr bwMode="auto">
            <a:xfrm>
              <a:off x="1674" y="2154"/>
              <a:ext cx="1" cy="416"/>
            </a:xfrm>
            <a:custGeom>
              <a:avLst/>
              <a:gdLst>
                <a:gd name="T0" fmla="*/ 1 w 1"/>
                <a:gd name="T1" fmla="*/ 416 h 416"/>
                <a:gd name="T2" fmla="*/ 0 w 1"/>
                <a:gd name="T3" fmla="*/ 0 h 416"/>
                <a:gd name="T4" fmla="*/ 0 60000 65536"/>
                <a:gd name="T5" fmla="*/ 0 60000 65536"/>
                <a:gd name="T6" fmla="*/ 0 w 1"/>
                <a:gd name="T7" fmla="*/ 0 h 416"/>
                <a:gd name="T8" fmla="*/ 1 w 1"/>
                <a:gd name="T9" fmla="*/ 416 h 416"/>
              </a:gdLst>
              <a:ahLst/>
              <a:cxnLst>
                <a:cxn ang="T4">
                  <a:pos x="T0" y="T1"/>
                </a:cxn>
                <a:cxn ang="T5">
                  <a:pos x="T2" y="T3"/>
                </a:cxn>
              </a:cxnLst>
              <a:rect l="T6" t="T7" r="T8" b="T9"/>
              <a:pathLst>
                <a:path w="1" h="416">
                  <a:moveTo>
                    <a:pt x="1" y="416"/>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4" name="Freeform 28"/>
            <p:cNvSpPr>
              <a:spLocks/>
            </p:cNvSpPr>
            <p:nvPr/>
          </p:nvSpPr>
          <p:spPr bwMode="auto">
            <a:xfrm>
              <a:off x="1914" y="2046"/>
              <a:ext cx="2" cy="524"/>
            </a:xfrm>
            <a:custGeom>
              <a:avLst/>
              <a:gdLst>
                <a:gd name="T0" fmla="*/ 2 w 2"/>
                <a:gd name="T1" fmla="*/ 524 h 524"/>
                <a:gd name="T2" fmla="*/ 0 w 2"/>
                <a:gd name="T3" fmla="*/ 0 h 524"/>
                <a:gd name="T4" fmla="*/ 0 60000 65536"/>
                <a:gd name="T5" fmla="*/ 0 60000 65536"/>
                <a:gd name="T6" fmla="*/ 0 w 2"/>
                <a:gd name="T7" fmla="*/ 0 h 524"/>
                <a:gd name="T8" fmla="*/ 2 w 2"/>
                <a:gd name="T9" fmla="*/ 524 h 524"/>
              </a:gdLst>
              <a:ahLst/>
              <a:cxnLst>
                <a:cxn ang="T4">
                  <a:pos x="T0" y="T1"/>
                </a:cxn>
                <a:cxn ang="T5">
                  <a:pos x="T2" y="T3"/>
                </a:cxn>
              </a:cxnLst>
              <a:rect l="T6" t="T7" r="T8" b="T9"/>
              <a:pathLst>
                <a:path w="2" h="524">
                  <a:moveTo>
                    <a:pt x="2" y="524"/>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5" name="Freeform 29"/>
            <p:cNvSpPr>
              <a:spLocks/>
            </p:cNvSpPr>
            <p:nvPr/>
          </p:nvSpPr>
          <p:spPr bwMode="auto">
            <a:xfrm>
              <a:off x="792" y="2725"/>
              <a:ext cx="2" cy="256"/>
            </a:xfrm>
            <a:custGeom>
              <a:avLst/>
              <a:gdLst>
                <a:gd name="T0" fmla="*/ 2 w 2"/>
                <a:gd name="T1" fmla="*/ 0 h 276"/>
                <a:gd name="T2" fmla="*/ 0 w 2"/>
                <a:gd name="T3" fmla="*/ 237 h 276"/>
                <a:gd name="T4" fmla="*/ 0 60000 65536"/>
                <a:gd name="T5" fmla="*/ 0 60000 65536"/>
                <a:gd name="T6" fmla="*/ 0 w 2"/>
                <a:gd name="T7" fmla="*/ 0 h 276"/>
                <a:gd name="T8" fmla="*/ 2 w 2"/>
                <a:gd name="T9" fmla="*/ 276 h 276"/>
              </a:gdLst>
              <a:ahLst/>
              <a:cxnLst>
                <a:cxn ang="T4">
                  <a:pos x="T0" y="T1"/>
                </a:cxn>
                <a:cxn ang="T5">
                  <a:pos x="T2" y="T3"/>
                </a:cxn>
              </a:cxnLst>
              <a:rect l="T6" t="T7" r="T8" b="T9"/>
              <a:pathLst>
                <a:path w="2" h="276">
                  <a:moveTo>
                    <a:pt x="2" y="0"/>
                  </a:moveTo>
                  <a:lnTo>
                    <a:pt x="0" y="2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56" name="Line 30"/>
            <p:cNvSpPr>
              <a:spLocks noChangeShapeType="1"/>
            </p:cNvSpPr>
            <p:nvPr/>
          </p:nvSpPr>
          <p:spPr bwMode="auto">
            <a:xfrm>
              <a:off x="791" y="2981"/>
              <a:ext cx="2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7" name="Line 31"/>
            <p:cNvSpPr>
              <a:spLocks noChangeShapeType="1"/>
            </p:cNvSpPr>
            <p:nvPr/>
          </p:nvSpPr>
          <p:spPr bwMode="auto">
            <a:xfrm>
              <a:off x="550" y="2734"/>
              <a:ext cx="0" cy="4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8" name="Line 32"/>
            <p:cNvSpPr>
              <a:spLocks noChangeShapeType="1"/>
            </p:cNvSpPr>
            <p:nvPr/>
          </p:nvSpPr>
          <p:spPr bwMode="auto">
            <a:xfrm>
              <a:off x="550" y="3148"/>
              <a:ext cx="4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9" name="Line 33"/>
            <p:cNvSpPr>
              <a:spLocks noChangeShapeType="1"/>
            </p:cNvSpPr>
            <p:nvPr/>
          </p:nvSpPr>
          <p:spPr bwMode="auto">
            <a:xfrm>
              <a:off x="1675" y="2734"/>
              <a:ext cx="0" cy="2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0" name="Line 34"/>
            <p:cNvSpPr>
              <a:spLocks noChangeShapeType="1"/>
            </p:cNvSpPr>
            <p:nvPr/>
          </p:nvSpPr>
          <p:spPr bwMode="auto">
            <a:xfrm>
              <a:off x="1514" y="2981"/>
              <a:ext cx="1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1" name="Freeform 35"/>
            <p:cNvSpPr>
              <a:spLocks/>
            </p:cNvSpPr>
            <p:nvPr/>
          </p:nvSpPr>
          <p:spPr bwMode="auto">
            <a:xfrm>
              <a:off x="1915" y="2725"/>
              <a:ext cx="2" cy="423"/>
            </a:xfrm>
            <a:custGeom>
              <a:avLst/>
              <a:gdLst>
                <a:gd name="T0" fmla="*/ 0 w 2"/>
                <a:gd name="T1" fmla="*/ 0 h 376"/>
                <a:gd name="T2" fmla="*/ 2 w 2"/>
                <a:gd name="T3" fmla="*/ 476 h 376"/>
                <a:gd name="T4" fmla="*/ 0 60000 65536"/>
                <a:gd name="T5" fmla="*/ 0 60000 65536"/>
                <a:gd name="T6" fmla="*/ 0 w 2"/>
                <a:gd name="T7" fmla="*/ 0 h 376"/>
                <a:gd name="T8" fmla="*/ 2 w 2"/>
                <a:gd name="T9" fmla="*/ 376 h 376"/>
              </a:gdLst>
              <a:ahLst/>
              <a:cxnLst>
                <a:cxn ang="T4">
                  <a:pos x="T0" y="T1"/>
                </a:cxn>
                <a:cxn ang="T5">
                  <a:pos x="T2" y="T3"/>
                </a:cxn>
              </a:cxnLst>
              <a:rect l="T6" t="T7" r="T8" b="T9"/>
              <a:pathLst>
                <a:path w="2" h="376">
                  <a:moveTo>
                    <a:pt x="0" y="0"/>
                  </a:moveTo>
                  <a:lnTo>
                    <a:pt x="2" y="37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5162" name="Line 36"/>
            <p:cNvSpPr>
              <a:spLocks noChangeShapeType="1"/>
            </p:cNvSpPr>
            <p:nvPr/>
          </p:nvSpPr>
          <p:spPr bwMode="auto">
            <a:xfrm>
              <a:off x="1514" y="3148"/>
              <a:ext cx="4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26" name="Group 44"/>
          <p:cNvGrpSpPr>
            <a:grpSpLocks/>
          </p:cNvGrpSpPr>
          <p:nvPr/>
        </p:nvGrpSpPr>
        <p:grpSpPr bwMode="auto">
          <a:xfrm>
            <a:off x="4276725" y="4457700"/>
            <a:ext cx="4629150" cy="1581150"/>
            <a:chOff x="2694" y="2808"/>
            <a:chExt cx="2916" cy="996"/>
          </a:xfrm>
        </p:grpSpPr>
        <p:sp>
          <p:nvSpPr>
            <p:cNvPr id="5129" name="Text Box 38"/>
            <p:cNvSpPr txBox="1">
              <a:spLocks noChangeArrowheads="1"/>
            </p:cNvSpPr>
            <p:nvPr/>
          </p:nvSpPr>
          <p:spPr bwMode="auto">
            <a:xfrm>
              <a:off x="2769" y="2870"/>
              <a:ext cx="1747" cy="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just">
                <a:spcBef>
                  <a:spcPct val="0"/>
                </a:spcBef>
              </a:pPr>
              <a:r>
                <a:rPr lang="en-US" altLang="en-US" sz="1000">
                  <a:solidFill>
                    <a:srgbClr val="000000"/>
                  </a:solidFill>
                </a:rPr>
                <a:t>The output pins on the stepper motor driver do not provide enough current to drive the stepper motor.  To amplify the current, a buffer is needed.  One possible implementation of the buffers is pictured to the left.  Q1 is an MJE3055T NPN transistor and Q2 is an MJE2955T PNP transistor. A is connected to the 8051 microcontroller and B is connected to the stepper motor.</a:t>
              </a:r>
            </a:p>
          </p:txBody>
        </p:sp>
        <p:graphicFrame>
          <p:nvGraphicFramePr>
            <p:cNvPr id="5122" name="Object 39"/>
            <p:cNvGraphicFramePr>
              <a:graphicFrameLocks noChangeAspect="1"/>
            </p:cNvGraphicFramePr>
            <p:nvPr/>
          </p:nvGraphicFramePr>
          <p:xfrm>
            <a:off x="4596" y="3015"/>
            <a:ext cx="854" cy="654"/>
          </p:xfrm>
          <a:graphic>
            <a:graphicData uri="http://schemas.openxmlformats.org/presentationml/2006/ole">
              <mc:AlternateContent xmlns:mc="http://schemas.openxmlformats.org/markup-compatibility/2006">
                <mc:Choice xmlns:v="urn:schemas-microsoft-com:vml" Requires="v">
                  <p:oleObj spid="_x0000_s5167" name="Picture" r:id="rId3" imgW="1181880" imgH="905400" progId="Word.Picture.8">
                    <p:embed/>
                  </p:oleObj>
                </mc:Choice>
                <mc:Fallback>
                  <p:oleObj name="Picture" r:id="rId3" imgW="1181880" imgH="905400" progId="Word.Picture.8">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 y="3015"/>
                          <a:ext cx="85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Rectangle 40"/>
            <p:cNvSpPr>
              <a:spLocks noChangeArrowheads="1"/>
            </p:cNvSpPr>
            <p:nvPr/>
          </p:nvSpPr>
          <p:spPr bwMode="auto">
            <a:xfrm>
              <a:off x="2694" y="2808"/>
              <a:ext cx="2916" cy="996"/>
            </a:xfrm>
            <a:prstGeom prst="rect">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5127" name="Text Box 41"/>
          <p:cNvSpPr txBox="1">
            <a:spLocks noChangeArrowheads="1"/>
          </p:cNvSpPr>
          <p:nvPr/>
        </p:nvSpPr>
        <p:spPr bwMode="auto">
          <a:xfrm>
            <a:off x="6678613" y="1541463"/>
            <a:ext cx="2227262" cy="278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en-US" altLang="en-US" sz="1000"/>
          </a:p>
          <a:p>
            <a:pPr>
              <a:spcBef>
                <a:spcPct val="0"/>
              </a:spcBef>
            </a:pPr>
            <a:r>
              <a:rPr lang="en-US" altLang="en-US" sz="1100"/>
              <a:t>void main(void){</a:t>
            </a:r>
          </a:p>
          <a:p>
            <a:pPr>
              <a:spcBef>
                <a:spcPct val="0"/>
              </a:spcBef>
            </a:pPr>
            <a:endParaRPr lang="en-US" altLang="en-US" sz="1100"/>
          </a:p>
          <a:p>
            <a:pPr>
              <a:spcBef>
                <a:spcPct val="0"/>
              </a:spcBef>
            </a:pPr>
            <a:r>
              <a:rPr lang="en-US" altLang="en-US" sz="1100"/>
              <a:t>   */turn the motor forward */</a:t>
            </a:r>
          </a:p>
          <a:p>
            <a:pPr>
              <a:spcBef>
                <a:spcPct val="0"/>
              </a:spcBef>
            </a:pPr>
            <a:r>
              <a:rPr lang="en-US" altLang="en-US" sz="1100"/>
              <a:t>   cw=0;                 /* set direction */</a:t>
            </a:r>
          </a:p>
          <a:p>
            <a:pPr>
              <a:spcBef>
                <a:spcPct val="0"/>
              </a:spcBef>
            </a:pPr>
            <a:r>
              <a:rPr lang="en-US" altLang="en-US" sz="1100"/>
              <a:t>   clk=0;                 /* pulse clock */</a:t>
            </a:r>
          </a:p>
          <a:p>
            <a:pPr>
              <a:spcBef>
                <a:spcPct val="0"/>
              </a:spcBef>
            </a:pPr>
            <a:r>
              <a:rPr lang="en-US" altLang="en-US" sz="1100"/>
              <a:t>   delay();</a:t>
            </a:r>
          </a:p>
          <a:p>
            <a:pPr>
              <a:spcBef>
                <a:spcPct val="0"/>
              </a:spcBef>
            </a:pPr>
            <a:r>
              <a:rPr lang="en-US" altLang="en-US" sz="1100"/>
              <a:t>   clk=1;</a:t>
            </a:r>
          </a:p>
          <a:p>
            <a:pPr>
              <a:spcBef>
                <a:spcPct val="0"/>
              </a:spcBef>
            </a:pPr>
            <a:endParaRPr lang="en-US" altLang="en-US" sz="1100"/>
          </a:p>
          <a:p>
            <a:pPr>
              <a:spcBef>
                <a:spcPct val="0"/>
              </a:spcBef>
            </a:pPr>
            <a:r>
              <a:rPr lang="en-US" altLang="en-US" sz="1100"/>
              <a:t>   /*turn the motor backwards */</a:t>
            </a:r>
          </a:p>
          <a:p>
            <a:pPr>
              <a:spcBef>
                <a:spcPct val="0"/>
              </a:spcBef>
            </a:pPr>
            <a:r>
              <a:rPr lang="en-US" altLang="en-US" sz="1100"/>
              <a:t>   cw=1;                 /* set direction */</a:t>
            </a:r>
          </a:p>
          <a:p>
            <a:pPr>
              <a:spcBef>
                <a:spcPct val="0"/>
              </a:spcBef>
            </a:pPr>
            <a:r>
              <a:rPr lang="en-US" altLang="en-US" sz="1100"/>
              <a:t>   clk=0;                 /* pulse clock */</a:t>
            </a:r>
          </a:p>
          <a:p>
            <a:pPr>
              <a:spcBef>
                <a:spcPct val="0"/>
              </a:spcBef>
            </a:pPr>
            <a:r>
              <a:rPr lang="en-US" altLang="en-US" sz="1100"/>
              <a:t>   delay();</a:t>
            </a:r>
          </a:p>
          <a:p>
            <a:pPr>
              <a:spcBef>
                <a:spcPct val="0"/>
              </a:spcBef>
            </a:pPr>
            <a:r>
              <a:rPr lang="en-US" altLang="en-US" sz="1100"/>
              <a:t>   clk=1;</a:t>
            </a:r>
          </a:p>
          <a:p>
            <a:pPr>
              <a:spcBef>
                <a:spcPct val="0"/>
              </a:spcBef>
            </a:pPr>
            <a:endParaRPr lang="en-US" altLang="en-US" sz="1100"/>
          </a:p>
          <a:p>
            <a:pPr>
              <a:spcBef>
                <a:spcPct val="0"/>
              </a:spcBef>
            </a:pPr>
            <a:r>
              <a:rPr lang="en-US" altLang="en-US" sz="1100"/>
              <a:t>}</a:t>
            </a:r>
          </a:p>
        </p:txBody>
      </p:sp>
      <p:sp>
        <p:nvSpPr>
          <p:cNvPr id="5128" name="Text Box 42"/>
          <p:cNvSpPr txBox="1">
            <a:spLocks noChangeArrowheads="1"/>
          </p:cNvSpPr>
          <p:nvPr/>
        </p:nvSpPr>
        <p:spPr bwMode="auto">
          <a:xfrm>
            <a:off x="4295775" y="1549400"/>
            <a:ext cx="2235200" cy="2765425"/>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100"/>
              <a:t>/* main.c */</a:t>
            </a:r>
          </a:p>
          <a:p>
            <a:pPr>
              <a:spcBef>
                <a:spcPct val="0"/>
              </a:spcBef>
            </a:pPr>
            <a:endParaRPr lang="en-US" altLang="en-US" sz="1100"/>
          </a:p>
          <a:p>
            <a:pPr>
              <a:spcBef>
                <a:spcPct val="0"/>
              </a:spcBef>
            </a:pPr>
            <a:r>
              <a:rPr lang="en-US" altLang="en-US" sz="1100"/>
              <a:t>sbit clk=P1^1;</a:t>
            </a:r>
          </a:p>
          <a:p>
            <a:pPr>
              <a:spcBef>
                <a:spcPct val="0"/>
              </a:spcBef>
            </a:pPr>
            <a:r>
              <a:rPr lang="en-US" altLang="en-US" sz="1100"/>
              <a:t>sbit cw=P1^0;</a:t>
            </a:r>
          </a:p>
          <a:p>
            <a:pPr>
              <a:spcBef>
                <a:spcPct val="0"/>
              </a:spcBef>
            </a:pPr>
            <a:endParaRPr lang="en-US" altLang="en-US" sz="1100"/>
          </a:p>
          <a:p>
            <a:pPr>
              <a:spcBef>
                <a:spcPct val="0"/>
              </a:spcBef>
            </a:pPr>
            <a:r>
              <a:rPr lang="en-US" altLang="en-US" sz="1100"/>
              <a:t>void delay(void){</a:t>
            </a:r>
          </a:p>
          <a:p>
            <a:pPr>
              <a:spcBef>
                <a:spcPct val="0"/>
              </a:spcBef>
            </a:pPr>
            <a:r>
              <a:rPr lang="en-US" altLang="en-US" sz="1100"/>
              <a:t>   int i, j;</a:t>
            </a:r>
          </a:p>
          <a:p>
            <a:pPr>
              <a:spcBef>
                <a:spcPct val="0"/>
              </a:spcBef>
            </a:pPr>
            <a:r>
              <a:rPr lang="en-US" altLang="en-US" sz="1100"/>
              <a:t>   for (i=0; i&lt;1000; i++)</a:t>
            </a:r>
          </a:p>
          <a:p>
            <a:pPr>
              <a:spcBef>
                <a:spcPct val="0"/>
              </a:spcBef>
            </a:pPr>
            <a:r>
              <a:rPr lang="en-US" altLang="en-US" sz="1100"/>
              <a:t>      for ( j=0; j&lt;50; j++)</a:t>
            </a:r>
          </a:p>
          <a:p>
            <a:pPr>
              <a:spcBef>
                <a:spcPct val="0"/>
              </a:spcBef>
            </a:pPr>
            <a:r>
              <a:rPr lang="en-US" altLang="en-US" sz="1100"/>
              <a:t>         i = i + 0;</a:t>
            </a:r>
          </a:p>
          <a:p>
            <a:pPr>
              <a:spcBef>
                <a:spcPct val="0"/>
              </a:spcBef>
            </a:pPr>
            <a:r>
              <a:rPr lang="en-US" altLang="en-US" sz="1100"/>
              <a:t>}</a:t>
            </a:r>
          </a:p>
          <a:p>
            <a:pPr>
              <a:spcBef>
                <a:spcPct val="0"/>
              </a:spcBef>
            </a:pPr>
            <a:endParaRPr lang="en-US" alt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Introduction</a:t>
            </a:r>
          </a:p>
        </p:txBody>
      </p:sp>
      <p:sp>
        <p:nvSpPr>
          <p:cNvPr id="10244" name="Rectangle 3"/>
          <p:cNvSpPr>
            <a:spLocks noGrp="1" noChangeArrowheads="1"/>
          </p:cNvSpPr>
          <p:nvPr>
            <p:ph idx="1"/>
          </p:nvPr>
        </p:nvSpPr>
        <p:spPr/>
        <p:txBody>
          <a:bodyPr/>
          <a:lstStyle/>
          <a:p>
            <a:r>
              <a:rPr lang="en-US" altLang="en-US" smtClean="0"/>
              <a:t>Single-purpose processors</a:t>
            </a:r>
          </a:p>
          <a:p>
            <a:pPr lvl="1"/>
            <a:r>
              <a:rPr lang="en-US" altLang="en-US" smtClean="0"/>
              <a:t>Performs specific computation task</a:t>
            </a:r>
          </a:p>
          <a:p>
            <a:pPr lvl="1"/>
            <a:r>
              <a:rPr lang="en-US" altLang="en-US" smtClean="0"/>
              <a:t>Custom single-purpose processors</a:t>
            </a:r>
          </a:p>
          <a:p>
            <a:pPr lvl="2"/>
            <a:r>
              <a:rPr lang="en-US" altLang="en-US" smtClean="0"/>
              <a:t>Designed by us for a unique task</a:t>
            </a:r>
          </a:p>
          <a:p>
            <a:pPr lvl="1"/>
            <a:r>
              <a:rPr lang="en-US" altLang="en-US" i="1" smtClean="0"/>
              <a:t>Standard</a:t>
            </a:r>
            <a:r>
              <a:rPr lang="en-US" altLang="en-US" smtClean="0"/>
              <a:t> single-purpose processors</a:t>
            </a:r>
          </a:p>
          <a:p>
            <a:pPr lvl="2"/>
            <a:r>
              <a:rPr lang="en-US" altLang="en-US" smtClean="0"/>
              <a:t>“Off-the-shelf” --  pre-designed for a common task</a:t>
            </a:r>
          </a:p>
          <a:p>
            <a:pPr lvl="2"/>
            <a:r>
              <a:rPr lang="en-US" altLang="en-US" smtClean="0"/>
              <a:t>a.k.a., peripherals</a:t>
            </a:r>
          </a:p>
          <a:p>
            <a:pPr lvl="2"/>
            <a:r>
              <a:rPr lang="en-US" altLang="en-US" smtClean="0"/>
              <a:t>serial transmission</a:t>
            </a:r>
          </a:p>
          <a:p>
            <a:pPr lvl="2"/>
            <a:r>
              <a:rPr lang="en-US" altLang="en-US" smtClean="0"/>
              <a:t>analog/digital conversions</a:t>
            </a:r>
          </a:p>
        </p:txBody>
      </p:sp>
      <p:sp>
        <p:nvSpPr>
          <p:cNvPr id="1024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E5B28776-0800-4863-AB21-840C6AEAB159}" type="slidenum">
              <a:rPr lang="en-US" altLang="en-US" sz="1400"/>
              <a:pPr/>
              <a:t>2</a:t>
            </a:fld>
            <a:endParaRPr lang="en-US" altLang="en-US" sz="1400"/>
          </a:p>
        </p:txBody>
      </p:sp>
    </p:spTree>
    <p:extLst>
      <p:ext uri="{BB962C8B-B14F-4D97-AF65-F5344CB8AC3E}">
        <p14:creationId xmlns:p14="http://schemas.microsoft.com/office/powerpoint/2010/main" val="260842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mtClean="0"/>
              <a:t>Stepper motor without controller (driver)</a:t>
            </a:r>
          </a:p>
        </p:txBody>
      </p:sp>
      <p:sp>
        <p:nvSpPr>
          <p:cNvPr id="22530"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0722E4A5-5272-4CD6-A12D-2DE3080021BF}" type="slidenum">
              <a:rPr lang="en-US" altLang="en-US" sz="1400"/>
              <a:pPr/>
              <a:t>20</a:t>
            </a:fld>
            <a:endParaRPr lang="en-US" altLang="en-US" sz="1400"/>
          </a:p>
        </p:txBody>
      </p:sp>
      <p:grpSp>
        <p:nvGrpSpPr>
          <p:cNvPr id="22532" name="Group 84"/>
          <p:cNvGrpSpPr>
            <a:grpSpLocks/>
          </p:cNvGrpSpPr>
          <p:nvPr/>
        </p:nvGrpSpPr>
        <p:grpSpPr bwMode="auto">
          <a:xfrm>
            <a:off x="381000" y="1560513"/>
            <a:ext cx="2917825" cy="2100262"/>
            <a:chOff x="186" y="983"/>
            <a:chExt cx="1838" cy="1323"/>
          </a:xfrm>
        </p:grpSpPr>
        <p:sp>
          <p:nvSpPr>
            <p:cNvPr id="22579" name="Line 5"/>
            <p:cNvSpPr>
              <a:spLocks noChangeShapeType="1"/>
            </p:cNvSpPr>
            <p:nvPr/>
          </p:nvSpPr>
          <p:spPr bwMode="auto">
            <a:xfrm>
              <a:off x="1198" y="1905"/>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0" name="Oval 7"/>
            <p:cNvSpPr>
              <a:spLocks noChangeArrowheads="1"/>
            </p:cNvSpPr>
            <p:nvPr/>
          </p:nvSpPr>
          <p:spPr bwMode="auto">
            <a:xfrm>
              <a:off x="1261" y="1920"/>
              <a:ext cx="382" cy="386"/>
            </a:xfrm>
            <a:prstGeom prst="ellipse">
              <a:avLst/>
            </a:prstGeom>
            <a:solidFill>
              <a:srgbClr val="FFFFFF"/>
            </a:solidFill>
            <a:ln w="9525">
              <a:solidFill>
                <a:srgbClr val="000000"/>
              </a:solidFill>
              <a:round/>
              <a:headEnd/>
              <a:tailEnd/>
            </a:ln>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Stepper</a:t>
              </a:r>
            </a:p>
            <a:p>
              <a:pPr algn="ctr">
                <a:spcBef>
                  <a:spcPct val="0"/>
                </a:spcBef>
              </a:pPr>
              <a:r>
                <a:rPr lang="en-US" altLang="en-US" sz="1000"/>
                <a:t>Motor</a:t>
              </a:r>
            </a:p>
          </p:txBody>
        </p:sp>
        <p:sp>
          <p:nvSpPr>
            <p:cNvPr id="22581" name="Text Box 8"/>
            <p:cNvSpPr txBox="1">
              <a:spLocks noChangeArrowheads="1"/>
            </p:cNvSpPr>
            <p:nvPr/>
          </p:nvSpPr>
          <p:spPr bwMode="auto">
            <a:xfrm>
              <a:off x="313" y="983"/>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8051</a:t>
              </a:r>
              <a:endParaRPr lang="en-US" altLang="en-US" sz="1000"/>
            </a:p>
          </p:txBody>
        </p:sp>
        <p:sp>
          <p:nvSpPr>
            <p:cNvPr id="22582" name="Freeform 9"/>
            <p:cNvSpPr>
              <a:spLocks/>
            </p:cNvSpPr>
            <p:nvPr/>
          </p:nvSpPr>
          <p:spPr bwMode="auto">
            <a:xfrm>
              <a:off x="567" y="1212"/>
              <a:ext cx="144" cy="1"/>
            </a:xfrm>
            <a:custGeom>
              <a:avLst/>
              <a:gdLst>
                <a:gd name="T0" fmla="*/ 0 w 325"/>
                <a:gd name="T1" fmla="*/ 0 h 1"/>
                <a:gd name="T2" fmla="*/ 64 w 325"/>
                <a:gd name="T3" fmla="*/ 0 h 1"/>
                <a:gd name="T4" fmla="*/ 0 60000 65536"/>
                <a:gd name="T5" fmla="*/ 0 60000 65536"/>
                <a:gd name="T6" fmla="*/ 0 w 325"/>
                <a:gd name="T7" fmla="*/ 0 h 1"/>
                <a:gd name="T8" fmla="*/ 325 w 325"/>
                <a:gd name="T9" fmla="*/ 1 h 1"/>
              </a:gdLst>
              <a:ahLst/>
              <a:cxnLst>
                <a:cxn ang="T4">
                  <a:pos x="T0" y="T1"/>
                </a:cxn>
                <a:cxn ang="T5">
                  <a:pos x="T2" y="T3"/>
                </a:cxn>
              </a:cxnLst>
              <a:rect l="T6" t="T7" r="T8" b="T9"/>
              <a:pathLst>
                <a:path w="325" h="1">
                  <a:moveTo>
                    <a:pt x="0" y="0"/>
                  </a:moveTo>
                  <a:lnTo>
                    <a:pt x="32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83" name="Text Box 10"/>
            <p:cNvSpPr txBox="1">
              <a:spLocks noChangeArrowheads="1"/>
            </p:cNvSpPr>
            <p:nvPr/>
          </p:nvSpPr>
          <p:spPr bwMode="auto">
            <a:xfrm>
              <a:off x="758" y="1155"/>
              <a:ext cx="54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GND/ +V</a:t>
              </a:r>
            </a:p>
          </p:txBody>
        </p:sp>
        <p:sp>
          <p:nvSpPr>
            <p:cNvPr id="22584" name="AutoShape 11"/>
            <p:cNvSpPr>
              <a:spLocks noChangeArrowheads="1"/>
            </p:cNvSpPr>
            <p:nvPr/>
          </p:nvSpPr>
          <p:spPr bwMode="auto">
            <a:xfrm flipV="1">
              <a:off x="1897" y="1789"/>
              <a:ext cx="127" cy="115"/>
            </a:xfrm>
            <a:prstGeom prst="triangle">
              <a:avLst>
                <a:gd name="adj" fmla="val 49648"/>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85" name="AutoShape 12"/>
            <p:cNvSpPr>
              <a:spLocks noChangeArrowheads="1"/>
            </p:cNvSpPr>
            <p:nvPr/>
          </p:nvSpPr>
          <p:spPr bwMode="auto">
            <a:xfrm flipV="1">
              <a:off x="1706" y="1789"/>
              <a:ext cx="127" cy="115"/>
            </a:xfrm>
            <a:prstGeom prst="triangle">
              <a:avLst>
                <a:gd name="adj" fmla="val 49648"/>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86" name="AutoShape 13"/>
            <p:cNvSpPr>
              <a:spLocks noChangeArrowheads="1"/>
            </p:cNvSpPr>
            <p:nvPr/>
          </p:nvSpPr>
          <p:spPr bwMode="auto">
            <a:xfrm flipV="1">
              <a:off x="1134" y="1789"/>
              <a:ext cx="127" cy="115"/>
            </a:xfrm>
            <a:prstGeom prst="triangle">
              <a:avLst>
                <a:gd name="adj" fmla="val 49648"/>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87" name="AutoShape 14"/>
            <p:cNvSpPr>
              <a:spLocks noChangeArrowheads="1"/>
            </p:cNvSpPr>
            <p:nvPr/>
          </p:nvSpPr>
          <p:spPr bwMode="auto">
            <a:xfrm flipV="1">
              <a:off x="943" y="1789"/>
              <a:ext cx="127" cy="115"/>
            </a:xfrm>
            <a:prstGeom prst="triangle">
              <a:avLst>
                <a:gd name="adj" fmla="val 49648"/>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88" name="Rectangle 15"/>
            <p:cNvSpPr>
              <a:spLocks noChangeArrowheads="1"/>
            </p:cNvSpPr>
            <p:nvPr/>
          </p:nvSpPr>
          <p:spPr bwMode="auto">
            <a:xfrm>
              <a:off x="186" y="1098"/>
              <a:ext cx="441" cy="759"/>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89" name="Text Box 16"/>
            <p:cNvSpPr txBox="1">
              <a:spLocks noChangeArrowheads="1"/>
            </p:cNvSpPr>
            <p:nvPr/>
          </p:nvSpPr>
          <p:spPr bwMode="auto">
            <a:xfrm>
              <a:off x="313" y="1155"/>
              <a:ext cx="25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r">
                <a:spcBef>
                  <a:spcPct val="0"/>
                </a:spcBef>
              </a:pPr>
              <a:r>
                <a:rPr lang="en-US" altLang="en-US" sz="1000"/>
                <a:t>P2.4</a:t>
              </a:r>
            </a:p>
            <a:p>
              <a:pPr algn="r">
                <a:spcBef>
                  <a:spcPct val="0"/>
                </a:spcBef>
              </a:pPr>
              <a:endParaRPr lang="en-US" altLang="en-US" sz="1000"/>
            </a:p>
            <a:p>
              <a:pPr algn="r">
                <a:spcBef>
                  <a:spcPct val="0"/>
                </a:spcBef>
              </a:pPr>
              <a:r>
                <a:rPr lang="en-US" altLang="en-US" sz="1000"/>
                <a:t>P2.3</a:t>
              </a:r>
            </a:p>
            <a:p>
              <a:pPr algn="r">
                <a:spcBef>
                  <a:spcPct val="0"/>
                </a:spcBef>
              </a:pPr>
              <a:r>
                <a:rPr lang="en-US" altLang="en-US" sz="1000"/>
                <a:t>P2.2</a:t>
              </a:r>
            </a:p>
            <a:p>
              <a:pPr algn="r">
                <a:spcBef>
                  <a:spcPct val="0"/>
                </a:spcBef>
              </a:pPr>
              <a:r>
                <a:rPr lang="en-US" altLang="en-US" sz="1000"/>
                <a:t>P2.1</a:t>
              </a:r>
            </a:p>
            <a:p>
              <a:pPr algn="r">
                <a:spcBef>
                  <a:spcPct val="0"/>
                </a:spcBef>
              </a:pPr>
              <a:r>
                <a:rPr lang="en-US" altLang="en-US" sz="1000"/>
                <a:t>P2.0</a:t>
              </a:r>
            </a:p>
          </p:txBody>
        </p:sp>
        <p:sp>
          <p:nvSpPr>
            <p:cNvPr id="22590" name="Freeform 19"/>
            <p:cNvSpPr>
              <a:spLocks/>
            </p:cNvSpPr>
            <p:nvPr/>
          </p:nvSpPr>
          <p:spPr bwMode="auto">
            <a:xfrm>
              <a:off x="633" y="1685"/>
              <a:ext cx="375" cy="1"/>
            </a:xfrm>
            <a:custGeom>
              <a:avLst/>
              <a:gdLst>
                <a:gd name="T0" fmla="*/ 375 w 375"/>
                <a:gd name="T1" fmla="*/ 1 h 1"/>
                <a:gd name="T2" fmla="*/ 0 w 375"/>
                <a:gd name="T3" fmla="*/ 0 h 1"/>
                <a:gd name="T4" fmla="*/ 0 60000 65536"/>
                <a:gd name="T5" fmla="*/ 0 60000 65536"/>
                <a:gd name="T6" fmla="*/ 0 w 375"/>
                <a:gd name="T7" fmla="*/ 0 h 1"/>
                <a:gd name="T8" fmla="*/ 375 w 375"/>
                <a:gd name="T9" fmla="*/ 1 h 1"/>
              </a:gdLst>
              <a:ahLst/>
              <a:cxnLst>
                <a:cxn ang="T4">
                  <a:pos x="T0" y="T1"/>
                </a:cxn>
                <a:cxn ang="T5">
                  <a:pos x="T2" y="T3"/>
                </a:cxn>
              </a:cxnLst>
              <a:rect l="T6" t="T7" r="T8" b="T9"/>
              <a:pathLst>
                <a:path w="375" h="1">
                  <a:moveTo>
                    <a:pt x="375" y="1"/>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1" name="Freeform 22"/>
            <p:cNvSpPr>
              <a:spLocks/>
            </p:cNvSpPr>
            <p:nvPr/>
          </p:nvSpPr>
          <p:spPr bwMode="auto">
            <a:xfrm>
              <a:off x="629" y="1595"/>
              <a:ext cx="571" cy="1"/>
            </a:xfrm>
            <a:custGeom>
              <a:avLst/>
              <a:gdLst>
                <a:gd name="T0" fmla="*/ 571 w 571"/>
                <a:gd name="T1" fmla="*/ 1 h 1"/>
                <a:gd name="T2" fmla="*/ 0 w 571"/>
                <a:gd name="T3" fmla="*/ 0 h 1"/>
                <a:gd name="T4" fmla="*/ 0 60000 65536"/>
                <a:gd name="T5" fmla="*/ 0 60000 65536"/>
                <a:gd name="T6" fmla="*/ 0 w 571"/>
                <a:gd name="T7" fmla="*/ 0 h 1"/>
                <a:gd name="T8" fmla="*/ 571 w 571"/>
                <a:gd name="T9" fmla="*/ 1 h 1"/>
              </a:gdLst>
              <a:ahLst/>
              <a:cxnLst>
                <a:cxn ang="T4">
                  <a:pos x="T0" y="T1"/>
                </a:cxn>
                <a:cxn ang="T5">
                  <a:pos x="T2" y="T3"/>
                </a:cxn>
              </a:cxnLst>
              <a:rect l="T6" t="T7" r="T8" b="T9"/>
              <a:pathLst>
                <a:path w="571" h="1">
                  <a:moveTo>
                    <a:pt x="571" y="1"/>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2" name="Freeform 23"/>
            <p:cNvSpPr>
              <a:spLocks/>
            </p:cNvSpPr>
            <p:nvPr/>
          </p:nvSpPr>
          <p:spPr bwMode="auto">
            <a:xfrm>
              <a:off x="633" y="1494"/>
              <a:ext cx="1137" cy="2"/>
            </a:xfrm>
            <a:custGeom>
              <a:avLst/>
              <a:gdLst>
                <a:gd name="T0" fmla="*/ 0 w 1137"/>
                <a:gd name="T1" fmla="*/ 2 h 2"/>
                <a:gd name="T2" fmla="*/ 1137 w 1137"/>
                <a:gd name="T3" fmla="*/ 0 h 2"/>
                <a:gd name="T4" fmla="*/ 0 60000 65536"/>
                <a:gd name="T5" fmla="*/ 0 60000 65536"/>
                <a:gd name="T6" fmla="*/ 0 w 1137"/>
                <a:gd name="T7" fmla="*/ 0 h 2"/>
                <a:gd name="T8" fmla="*/ 1137 w 1137"/>
                <a:gd name="T9" fmla="*/ 2 h 2"/>
              </a:gdLst>
              <a:ahLst/>
              <a:cxnLst>
                <a:cxn ang="T4">
                  <a:pos x="T0" y="T1"/>
                </a:cxn>
                <a:cxn ang="T5">
                  <a:pos x="T2" y="T3"/>
                </a:cxn>
              </a:cxnLst>
              <a:rect l="T6" t="T7" r="T8" b="T9"/>
              <a:pathLst>
                <a:path w="1137" h="2">
                  <a:moveTo>
                    <a:pt x="0" y="2"/>
                  </a:moveTo>
                  <a:lnTo>
                    <a:pt x="1137"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3" name="Freeform 24"/>
            <p:cNvSpPr>
              <a:spLocks/>
            </p:cNvSpPr>
            <p:nvPr/>
          </p:nvSpPr>
          <p:spPr bwMode="auto">
            <a:xfrm>
              <a:off x="1770" y="1494"/>
              <a:ext cx="1" cy="296"/>
            </a:xfrm>
            <a:custGeom>
              <a:avLst/>
              <a:gdLst>
                <a:gd name="T0" fmla="*/ 0 w 1"/>
                <a:gd name="T1" fmla="*/ 0 h 296"/>
                <a:gd name="T2" fmla="*/ 1 w 1"/>
                <a:gd name="T3" fmla="*/ 296 h 296"/>
                <a:gd name="T4" fmla="*/ 0 60000 65536"/>
                <a:gd name="T5" fmla="*/ 0 60000 65536"/>
                <a:gd name="T6" fmla="*/ 0 w 1"/>
                <a:gd name="T7" fmla="*/ 0 h 296"/>
                <a:gd name="T8" fmla="*/ 1 w 1"/>
                <a:gd name="T9" fmla="*/ 296 h 296"/>
              </a:gdLst>
              <a:ahLst/>
              <a:cxnLst>
                <a:cxn ang="T4">
                  <a:pos x="T0" y="T1"/>
                </a:cxn>
                <a:cxn ang="T5">
                  <a:pos x="T2" y="T3"/>
                </a:cxn>
              </a:cxnLst>
              <a:rect l="T6" t="T7" r="T8" b="T9"/>
              <a:pathLst>
                <a:path w="1" h="296">
                  <a:moveTo>
                    <a:pt x="0" y="0"/>
                  </a:moveTo>
                  <a:lnTo>
                    <a:pt x="1" y="29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4" name="Freeform 25"/>
            <p:cNvSpPr>
              <a:spLocks/>
            </p:cNvSpPr>
            <p:nvPr/>
          </p:nvSpPr>
          <p:spPr bwMode="auto">
            <a:xfrm>
              <a:off x="642" y="1392"/>
              <a:ext cx="1320" cy="1"/>
            </a:xfrm>
            <a:custGeom>
              <a:avLst/>
              <a:gdLst>
                <a:gd name="T0" fmla="*/ 0 w 1320"/>
                <a:gd name="T1" fmla="*/ 0 h 1"/>
                <a:gd name="T2" fmla="*/ 1320 w 1320"/>
                <a:gd name="T3" fmla="*/ 0 h 1"/>
                <a:gd name="T4" fmla="*/ 0 60000 65536"/>
                <a:gd name="T5" fmla="*/ 0 60000 65536"/>
                <a:gd name="T6" fmla="*/ 0 w 1320"/>
                <a:gd name="T7" fmla="*/ 0 h 1"/>
                <a:gd name="T8" fmla="*/ 1320 w 1320"/>
                <a:gd name="T9" fmla="*/ 1 h 1"/>
              </a:gdLst>
              <a:ahLst/>
              <a:cxnLst>
                <a:cxn ang="T4">
                  <a:pos x="T0" y="T1"/>
                </a:cxn>
                <a:cxn ang="T5">
                  <a:pos x="T2" y="T3"/>
                </a:cxn>
              </a:cxnLst>
              <a:rect l="T6" t="T7" r="T8" b="T9"/>
              <a:pathLst>
                <a:path w="1320" h="1">
                  <a:moveTo>
                    <a:pt x="0" y="0"/>
                  </a:moveTo>
                  <a:lnTo>
                    <a:pt x="132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5" name="Freeform 26"/>
            <p:cNvSpPr>
              <a:spLocks/>
            </p:cNvSpPr>
            <p:nvPr/>
          </p:nvSpPr>
          <p:spPr bwMode="auto">
            <a:xfrm>
              <a:off x="1960" y="1386"/>
              <a:ext cx="2" cy="400"/>
            </a:xfrm>
            <a:custGeom>
              <a:avLst/>
              <a:gdLst>
                <a:gd name="T0" fmla="*/ 2 w 2"/>
                <a:gd name="T1" fmla="*/ 0 h 400"/>
                <a:gd name="T2" fmla="*/ 0 w 2"/>
                <a:gd name="T3" fmla="*/ 400 h 400"/>
                <a:gd name="T4" fmla="*/ 0 60000 65536"/>
                <a:gd name="T5" fmla="*/ 0 60000 65536"/>
                <a:gd name="T6" fmla="*/ 0 w 2"/>
                <a:gd name="T7" fmla="*/ 0 h 400"/>
                <a:gd name="T8" fmla="*/ 2 w 2"/>
                <a:gd name="T9" fmla="*/ 400 h 400"/>
              </a:gdLst>
              <a:ahLst/>
              <a:cxnLst>
                <a:cxn ang="T4">
                  <a:pos x="T0" y="T1"/>
                </a:cxn>
                <a:cxn ang="T5">
                  <a:pos x="T2" y="T3"/>
                </a:cxn>
              </a:cxnLst>
              <a:rect l="T6" t="T7" r="T8" b="T9"/>
              <a:pathLst>
                <a:path w="2" h="400">
                  <a:moveTo>
                    <a:pt x="2" y="0"/>
                  </a:moveTo>
                  <a:lnTo>
                    <a:pt x="0" y="4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6" name="Freeform 27"/>
            <p:cNvSpPr>
              <a:spLocks/>
            </p:cNvSpPr>
            <p:nvPr/>
          </p:nvSpPr>
          <p:spPr bwMode="auto">
            <a:xfrm>
              <a:off x="1198" y="1596"/>
              <a:ext cx="2" cy="194"/>
            </a:xfrm>
            <a:custGeom>
              <a:avLst/>
              <a:gdLst>
                <a:gd name="T0" fmla="*/ 2 w 2"/>
                <a:gd name="T1" fmla="*/ 0 h 194"/>
                <a:gd name="T2" fmla="*/ 0 w 2"/>
                <a:gd name="T3" fmla="*/ 194 h 194"/>
                <a:gd name="T4" fmla="*/ 0 60000 65536"/>
                <a:gd name="T5" fmla="*/ 0 60000 65536"/>
                <a:gd name="T6" fmla="*/ 0 w 2"/>
                <a:gd name="T7" fmla="*/ 0 h 194"/>
                <a:gd name="T8" fmla="*/ 2 w 2"/>
                <a:gd name="T9" fmla="*/ 194 h 194"/>
              </a:gdLst>
              <a:ahLst/>
              <a:cxnLst>
                <a:cxn ang="T4">
                  <a:pos x="T0" y="T1"/>
                </a:cxn>
                <a:cxn ang="T5">
                  <a:pos x="T2" y="T3"/>
                </a:cxn>
              </a:cxnLst>
              <a:rect l="T6" t="T7" r="T8" b="T9"/>
              <a:pathLst>
                <a:path w="2" h="194">
                  <a:moveTo>
                    <a:pt x="2" y="0"/>
                  </a:moveTo>
                  <a:lnTo>
                    <a:pt x="0" y="19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7" name="Freeform 28"/>
            <p:cNvSpPr>
              <a:spLocks/>
            </p:cNvSpPr>
            <p:nvPr/>
          </p:nvSpPr>
          <p:spPr bwMode="auto">
            <a:xfrm>
              <a:off x="1008" y="1686"/>
              <a:ext cx="1" cy="104"/>
            </a:xfrm>
            <a:custGeom>
              <a:avLst/>
              <a:gdLst>
                <a:gd name="T0" fmla="*/ 0 w 1"/>
                <a:gd name="T1" fmla="*/ 0 h 104"/>
                <a:gd name="T2" fmla="*/ 0 w 1"/>
                <a:gd name="T3" fmla="*/ 104 h 104"/>
                <a:gd name="T4" fmla="*/ 0 60000 65536"/>
                <a:gd name="T5" fmla="*/ 0 60000 65536"/>
                <a:gd name="T6" fmla="*/ 0 w 1"/>
                <a:gd name="T7" fmla="*/ 0 h 104"/>
                <a:gd name="T8" fmla="*/ 1 w 1"/>
                <a:gd name="T9" fmla="*/ 104 h 104"/>
              </a:gdLst>
              <a:ahLst/>
              <a:cxnLst>
                <a:cxn ang="T4">
                  <a:pos x="T0" y="T1"/>
                </a:cxn>
                <a:cxn ang="T5">
                  <a:pos x="T2" y="T3"/>
                </a:cxn>
              </a:cxnLst>
              <a:rect l="T6" t="T7" r="T8" b="T9"/>
              <a:pathLst>
                <a:path w="1" h="104">
                  <a:moveTo>
                    <a:pt x="0" y="0"/>
                  </a:moveTo>
                  <a:lnTo>
                    <a:pt x="0" y="10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98" name="Line 29"/>
            <p:cNvSpPr>
              <a:spLocks noChangeShapeType="1"/>
            </p:cNvSpPr>
            <p:nvPr/>
          </p:nvSpPr>
          <p:spPr bwMode="auto">
            <a:xfrm>
              <a:off x="1197" y="2077"/>
              <a:ext cx="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9" name="Line 30"/>
            <p:cNvSpPr>
              <a:spLocks noChangeShapeType="1"/>
            </p:cNvSpPr>
            <p:nvPr/>
          </p:nvSpPr>
          <p:spPr bwMode="auto">
            <a:xfrm>
              <a:off x="1770" y="1905"/>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0" name="Line 31"/>
            <p:cNvSpPr>
              <a:spLocks noChangeShapeType="1"/>
            </p:cNvSpPr>
            <p:nvPr/>
          </p:nvSpPr>
          <p:spPr bwMode="auto">
            <a:xfrm flipH="1">
              <a:off x="1643" y="2077"/>
              <a:ext cx="1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1" name="Line 32"/>
            <p:cNvSpPr>
              <a:spLocks noChangeShapeType="1"/>
            </p:cNvSpPr>
            <p:nvPr/>
          </p:nvSpPr>
          <p:spPr bwMode="auto">
            <a:xfrm>
              <a:off x="1007" y="1905"/>
              <a:ext cx="0" cy="2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2" name="Line 33"/>
            <p:cNvSpPr>
              <a:spLocks noChangeShapeType="1"/>
            </p:cNvSpPr>
            <p:nvPr/>
          </p:nvSpPr>
          <p:spPr bwMode="auto">
            <a:xfrm>
              <a:off x="1007" y="2134"/>
              <a:ext cx="2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3" name="Line 34"/>
            <p:cNvSpPr>
              <a:spLocks noChangeShapeType="1"/>
            </p:cNvSpPr>
            <p:nvPr/>
          </p:nvSpPr>
          <p:spPr bwMode="auto">
            <a:xfrm>
              <a:off x="1961" y="1905"/>
              <a:ext cx="0" cy="2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4" name="Line 35"/>
            <p:cNvSpPr>
              <a:spLocks noChangeShapeType="1"/>
            </p:cNvSpPr>
            <p:nvPr/>
          </p:nvSpPr>
          <p:spPr bwMode="auto">
            <a:xfrm flipH="1">
              <a:off x="1643" y="2134"/>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3" name="Text Box 36"/>
          <p:cNvSpPr txBox="1">
            <a:spLocks noChangeArrowheads="1"/>
          </p:cNvSpPr>
          <p:nvPr/>
        </p:nvSpPr>
        <p:spPr bwMode="auto">
          <a:xfrm>
            <a:off x="304800" y="3870325"/>
            <a:ext cx="3213100" cy="210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noProof="1"/>
              <a:t>   A possible way to implement the buffers is located below.  The 8051 alone cannot drive the stepper motor, so several transistors were added to increase the current going to the stepper motor. Q1 are MJE3055T NPN transistors and Q3 is an MJE2955T PNP transistor.  A is connected to the 8051 microcontroller and B is connected to the stepper motor.</a:t>
            </a:r>
            <a:endParaRPr lang="en-US" altLang="en-US" sz="1000"/>
          </a:p>
        </p:txBody>
      </p:sp>
      <p:grpSp>
        <p:nvGrpSpPr>
          <p:cNvPr id="22534" name="Group 37"/>
          <p:cNvGrpSpPr>
            <a:grpSpLocks/>
          </p:cNvGrpSpPr>
          <p:nvPr/>
        </p:nvGrpSpPr>
        <p:grpSpPr bwMode="auto">
          <a:xfrm>
            <a:off x="1039813" y="4872038"/>
            <a:ext cx="1631950" cy="976312"/>
            <a:chOff x="5957" y="10688"/>
            <a:chExt cx="2570" cy="1536"/>
          </a:xfrm>
        </p:grpSpPr>
        <p:sp>
          <p:nvSpPr>
            <p:cNvPr id="22537" name="Freeform 38"/>
            <p:cNvSpPr>
              <a:spLocks/>
            </p:cNvSpPr>
            <p:nvPr/>
          </p:nvSpPr>
          <p:spPr bwMode="auto">
            <a:xfrm>
              <a:off x="7744" y="11352"/>
              <a:ext cx="473" cy="1"/>
            </a:xfrm>
            <a:custGeom>
              <a:avLst/>
              <a:gdLst>
                <a:gd name="T0" fmla="*/ 0 w 556"/>
                <a:gd name="T1" fmla="*/ 0 h 1"/>
                <a:gd name="T2" fmla="*/ 402 w 556"/>
                <a:gd name="T3" fmla="*/ 0 h 1"/>
                <a:gd name="T4" fmla="*/ 0 60000 65536"/>
                <a:gd name="T5" fmla="*/ 0 60000 65536"/>
                <a:gd name="T6" fmla="*/ 0 w 556"/>
                <a:gd name="T7" fmla="*/ 0 h 1"/>
                <a:gd name="T8" fmla="*/ 556 w 556"/>
                <a:gd name="T9" fmla="*/ 1 h 1"/>
              </a:gdLst>
              <a:ahLst/>
              <a:cxnLst>
                <a:cxn ang="T4">
                  <a:pos x="T0" y="T1"/>
                </a:cxn>
                <a:cxn ang="T5">
                  <a:pos x="T2" y="T3"/>
                </a:cxn>
              </a:cxnLst>
              <a:rect l="T6" t="T7" r="T8" b="T9"/>
              <a:pathLst>
                <a:path w="556" h="1">
                  <a:moveTo>
                    <a:pt x="0" y="0"/>
                  </a:moveTo>
                  <a:lnTo>
                    <a:pt x="55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38" name="Text Box 39"/>
            <p:cNvSpPr txBox="1">
              <a:spLocks noChangeArrowheads="1"/>
            </p:cNvSpPr>
            <p:nvPr/>
          </p:nvSpPr>
          <p:spPr bwMode="auto">
            <a:xfrm>
              <a:off x="7907" y="11712"/>
              <a:ext cx="24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Q2</a:t>
              </a:r>
            </a:p>
          </p:txBody>
        </p:sp>
        <p:sp>
          <p:nvSpPr>
            <p:cNvPr id="22539" name="Freeform 40"/>
            <p:cNvSpPr>
              <a:spLocks/>
            </p:cNvSpPr>
            <p:nvPr/>
          </p:nvSpPr>
          <p:spPr bwMode="auto">
            <a:xfrm>
              <a:off x="7744" y="11240"/>
              <a:ext cx="1" cy="219"/>
            </a:xfrm>
            <a:custGeom>
              <a:avLst/>
              <a:gdLst>
                <a:gd name="T0" fmla="*/ 0 w 1"/>
                <a:gd name="T1" fmla="*/ 0 h 216"/>
                <a:gd name="T2" fmla="*/ 0 w 1"/>
                <a:gd name="T3" fmla="*/ 222 h 216"/>
                <a:gd name="T4" fmla="*/ 0 60000 65536"/>
                <a:gd name="T5" fmla="*/ 0 60000 65536"/>
                <a:gd name="T6" fmla="*/ 0 w 1"/>
                <a:gd name="T7" fmla="*/ 0 h 216"/>
                <a:gd name="T8" fmla="*/ 1 w 1"/>
                <a:gd name="T9" fmla="*/ 216 h 216"/>
              </a:gdLst>
              <a:ahLst/>
              <a:cxnLst>
                <a:cxn ang="T4">
                  <a:pos x="T0" y="T1"/>
                </a:cxn>
                <a:cxn ang="T5">
                  <a:pos x="T2" y="T3"/>
                </a:cxn>
              </a:cxnLst>
              <a:rect l="T6" t="T7" r="T8" b="T9"/>
              <a:pathLst>
                <a:path w="1" h="216">
                  <a:moveTo>
                    <a:pt x="0" y="0"/>
                  </a:moveTo>
                  <a:lnTo>
                    <a:pt x="0" y="21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0" name="Text Box 41"/>
            <p:cNvSpPr txBox="1">
              <a:spLocks noChangeArrowheads="1"/>
            </p:cNvSpPr>
            <p:nvPr/>
          </p:nvSpPr>
          <p:spPr bwMode="auto">
            <a:xfrm>
              <a:off x="6232" y="11273"/>
              <a:ext cx="24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+V</a:t>
              </a:r>
            </a:p>
          </p:txBody>
        </p:sp>
        <p:sp>
          <p:nvSpPr>
            <p:cNvPr id="22541" name="Freeform 42"/>
            <p:cNvSpPr>
              <a:spLocks/>
            </p:cNvSpPr>
            <p:nvPr/>
          </p:nvSpPr>
          <p:spPr bwMode="auto">
            <a:xfrm>
              <a:off x="7216" y="11493"/>
              <a:ext cx="316" cy="134"/>
            </a:xfrm>
            <a:custGeom>
              <a:avLst/>
              <a:gdLst>
                <a:gd name="T0" fmla="*/ 268 w 372"/>
                <a:gd name="T1" fmla="*/ 80 h 132"/>
                <a:gd name="T2" fmla="*/ 218 w 372"/>
                <a:gd name="T3" fmla="*/ 80 h 132"/>
                <a:gd name="T4" fmla="*/ 199 w 372"/>
                <a:gd name="T5" fmla="*/ 3 h 132"/>
                <a:gd name="T6" fmla="*/ 175 w 372"/>
                <a:gd name="T7" fmla="*/ 133 h 132"/>
                <a:gd name="T8" fmla="*/ 141 w 372"/>
                <a:gd name="T9" fmla="*/ 0 h 132"/>
                <a:gd name="T10" fmla="*/ 121 w 372"/>
                <a:gd name="T11" fmla="*/ 136 h 132"/>
                <a:gd name="T12" fmla="*/ 123 w 372"/>
                <a:gd name="T13" fmla="*/ 133 h 132"/>
                <a:gd name="T14" fmla="*/ 91 w 372"/>
                <a:gd name="T15" fmla="*/ 0 h 132"/>
                <a:gd name="T16" fmla="*/ 67 w 372"/>
                <a:gd name="T17" fmla="*/ 136 h 132"/>
                <a:gd name="T18" fmla="*/ 48 w 372"/>
                <a:gd name="T19" fmla="*/ 77 h 132"/>
                <a:gd name="T20" fmla="*/ 0 w 372"/>
                <a:gd name="T21" fmla="*/ 77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32"/>
                <a:gd name="T35" fmla="*/ 372 w 372"/>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32">
                  <a:moveTo>
                    <a:pt x="372" y="78"/>
                  </a:moveTo>
                  <a:lnTo>
                    <a:pt x="303" y="78"/>
                  </a:lnTo>
                  <a:lnTo>
                    <a:pt x="276" y="3"/>
                  </a:lnTo>
                  <a:lnTo>
                    <a:pt x="243" y="129"/>
                  </a:lnTo>
                  <a:lnTo>
                    <a:pt x="195" y="0"/>
                  </a:lnTo>
                  <a:lnTo>
                    <a:pt x="168" y="132"/>
                  </a:lnTo>
                  <a:lnTo>
                    <a:pt x="171" y="129"/>
                  </a:lnTo>
                  <a:lnTo>
                    <a:pt x="126" y="0"/>
                  </a:lnTo>
                  <a:lnTo>
                    <a:pt x="93" y="132"/>
                  </a:lnTo>
                  <a:lnTo>
                    <a:pt x="66" y="75"/>
                  </a:lnTo>
                  <a:lnTo>
                    <a:pt x="0" y="7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2" name="Freeform 43"/>
            <p:cNvSpPr>
              <a:spLocks/>
            </p:cNvSpPr>
            <p:nvPr/>
          </p:nvSpPr>
          <p:spPr bwMode="auto">
            <a:xfrm>
              <a:off x="7216" y="11060"/>
              <a:ext cx="327" cy="103"/>
            </a:xfrm>
            <a:custGeom>
              <a:avLst/>
              <a:gdLst>
                <a:gd name="T0" fmla="*/ 278 w 384"/>
                <a:gd name="T1" fmla="*/ 65 h 102"/>
                <a:gd name="T2" fmla="*/ 224 w 384"/>
                <a:gd name="T3" fmla="*/ 65 h 102"/>
                <a:gd name="T4" fmla="*/ 203 w 384"/>
                <a:gd name="T5" fmla="*/ 0 h 102"/>
                <a:gd name="T6" fmla="*/ 181 w 384"/>
                <a:gd name="T7" fmla="*/ 104 h 102"/>
                <a:gd name="T8" fmla="*/ 148 w 384"/>
                <a:gd name="T9" fmla="*/ 3 h 102"/>
                <a:gd name="T10" fmla="*/ 124 w 384"/>
                <a:gd name="T11" fmla="*/ 104 h 102"/>
                <a:gd name="T12" fmla="*/ 95 w 384"/>
                <a:gd name="T13" fmla="*/ 6 h 102"/>
                <a:gd name="T14" fmla="*/ 74 w 384"/>
                <a:gd name="T15" fmla="*/ 104 h 102"/>
                <a:gd name="T16" fmla="*/ 56 w 384"/>
                <a:gd name="T17" fmla="*/ 48 h 102"/>
                <a:gd name="T18" fmla="*/ 0 w 384"/>
                <a:gd name="T19" fmla="*/ 48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02"/>
                <a:gd name="T32" fmla="*/ 384 w 384"/>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02">
                  <a:moveTo>
                    <a:pt x="384" y="63"/>
                  </a:moveTo>
                  <a:lnTo>
                    <a:pt x="309" y="63"/>
                  </a:lnTo>
                  <a:lnTo>
                    <a:pt x="279" y="0"/>
                  </a:lnTo>
                  <a:lnTo>
                    <a:pt x="249" y="102"/>
                  </a:lnTo>
                  <a:lnTo>
                    <a:pt x="204" y="3"/>
                  </a:lnTo>
                  <a:lnTo>
                    <a:pt x="171" y="102"/>
                  </a:lnTo>
                  <a:lnTo>
                    <a:pt x="132" y="6"/>
                  </a:lnTo>
                  <a:lnTo>
                    <a:pt x="102" y="102"/>
                  </a:lnTo>
                  <a:lnTo>
                    <a:pt x="78" y="48"/>
                  </a:lnTo>
                  <a:lnTo>
                    <a:pt x="0" y="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3" name="Freeform 44"/>
            <p:cNvSpPr>
              <a:spLocks/>
            </p:cNvSpPr>
            <p:nvPr/>
          </p:nvSpPr>
          <p:spPr bwMode="auto">
            <a:xfrm>
              <a:off x="7211" y="11109"/>
              <a:ext cx="1" cy="460"/>
            </a:xfrm>
            <a:custGeom>
              <a:avLst/>
              <a:gdLst>
                <a:gd name="T0" fmla="*/ 0 w 1"/>
                <a:gd name="T1" fmla="*/ 0 h 453"/>
                <a:gd name="T2" fmla="*/ 0 w 1"/>
                <a:gd name="T3" fmla="*/ 467 h 453"/>
                <a:gd name="T4" fmla="*/ 0 60000 65536"/>
                <a:gd name="T5" fmla="*/ 0 60000 65536"/>
                <a:gd name="T6" fmla="*/ 0 w 1"/>
                <a:gd name="T7" fmla="*/ 0 h 453"/>
                <a:gd name="T8" fmla="*/ 1 w 1"/>
                <a:gd name="T9" fmla="*/ 453 h 453"/>
              </a:gdLst>
              <a:ahLst/>
              <a:cxnLst>
                <a:cxn ang="T4">
                  <a:pos x="T0" y="T1"/>
                </a:cxn>
                <a:cxn ang="T5">
                  <a:pos x="T2" y="T3"/>
                </a:cxn>
              </a:cxnLst>
              <a:rect l="T6" t="T7" r="T8" b="T9"/>
              <a:pathLst>
                <a:path w="1" h="453">
                  <a:moveTo>
                    <a:pt x="0" y="0"/>
                  </a:moveTo>
                  <a:lnTo>
                    <a:pt x="0" y="45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4" name="Text Box 45"/>
            <p:cNvSpPr txBox="1">
              <a:spLocks noChangeArrowheads="1"/>
            </p:cNvSpPr>
            <p:nvPr/>
          </p:nvSpPr>
          <p:spPr bwMode="auto">
            <a:xfrm>
              <a:off x="7295" y="10834"/>
              <a:ext cx="24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1K</a:t>
              </a:r>
            </a:p>
          </p:txBody>
        </p:sp>
        <p:sp>
          <p:nvSpPr>
            <p:cNvPr id="22545" name="Text Box 46"/>
            <p:cNvSpPr txBox="1">
              <a:spLocks noChangeArrowheads="1"/>
            </p:cNvSpPr>
            <p:nvPr/>
          </p:nvSpPr>
          <p:spPr bwMode="auto">
            <a:xfrm>
              <a:off x="7907" y="10981"/>
              <a:ext cx="24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Q1</a:t>
              </a:r>
            </a:p>
          </p:txBody>
        </p:sp>
        <p:sp>
          <p:nvSpPr>
            <p:cNvPr id="22546" name="Oval 47"/>
            <p:cNvSpPr>
              <a:spLocks noChangeArrowheads="1"/>
            </p:cNvSpPr>
            <p:nvPr/>
          </p:nvSpPr>
          <p:spPr bwMode="auto">
            <a:xfrm>
              <a:off x="7540" y="10981"/>
              <a:ext cx="245" cy="2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7" name="Freeform 48"/>
            <p:cNvSpPr>
              <a:spLocks/>
            </p:cNvSpPr>
            <p:nvPr/>
          </p:nvSpPr>
          <p:spPr bwMode="auto">
            <a:xfrm>
              <a:off x="7604" y="11127"/>
              <a:ext cx="132" cy="110"/>
            </a:xfrm>
            <a:custGeom>
              <a:avLst/>
              <a:gdLst>
                <a:gd name="T0" fmla="*/ 0 w 156"/>
                <a:gd name="T1" fmla="*/ 0 h 108"/>
                <a:gd name="T2" fmla="*/ 112 w 156"/>
                <a:gd name="T3" fmla="*/ 112 h 108"/>
                <a:gd name="T4" fmla="*/ 0 60000 65536"/>
                <a:gd name="T5" fmla="*/ 0 60000 65536"/>
                <a:gd name="T6" fmla="*/ 0 w 156"/>
                <a:gd name="T7" fmla="*/ 0 h 108"/>
                <a:gd name="T8" fmla="*/ 156 w 156"/>
                <a:gd name="T9" fmla="*/ 108 h 108"/>
              </a:gdLst>
              <a:ahLst/>
              <a:cxnLst>
                <a:cxn ang="T4">
                  <a:pos x="T0" y="T1"/>
                </a:cxn>
                <a:cxn ang="T5">
                  <a:pos x="T2" y="T3"/>
                </a:cxn>
              </a:cxnLst>
              <a:rect l="T6" t="T7" r="T8" b="T9"/>
              <a:pathLst>
                <a:path w="156" h="108">
                  <a:moveTo>
                    <a:pt x="0" y="0"/>
                  </a:moveTo>
                  <a:lnTo>
                    <a:pt x="156" y="1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8" name="Freeform 49"/>
            <p:cNvSpPr>
              <a:spLocks/>
            </p:cNvSpPr>
            <p:nvPr/>
          </p:nvSpPr>
          <p:spPr bwMode="auto">
            <a:xfrm>
              <a:off x="7601" y="11008"/>
              <a:ext cx="1" cy="241"/>
            </a:xfrm>
            <a:custGeom>
              <a:avLst/>
              <a:gdLst>
                <a:gd name="T0" fmla="*/ 0 w 1"/>
                <a:gd name="T1" fmla="*/ 0 h 237"/>
                <a:gd name="T2" fmla="*/ 0 w 1"/>
                <a:gd name="T3" fmla="*/ 245 h 237"/>
                <a:gd name="T4" fmla="*/ 0 60000 65536"/>
                <a:gd name="T5" fmla="*/ 0 60000 65536"/>
                <a:gd name="T6" fmla="*/ 0 w 1"/>
                <a:gd name="T7" fmla="*/ 0 h 237"/>
                <a:gd name="T8" fmla="*/ 1 w 1"/>
                <a:gd name="T9" fmla="*/ 237 h 237"/>
              </a:gdLst>
              <a:ahLst/>
              <a:cxnLst>
                <a:cxn ang="T4">
                  <a:pos x="T0" y="T1"/>
                </a:cxn>
                <a:cxn ang="T5">
                  <a:pos x="T2" y="T3"/>
                </a:cxn>
              </a:cxnLst>
              <a:rect l="T6" t="T7" r="T8" b="T9"/>
              <a:pathLst>
                <a:path w="1" h="237">
                  <a:moveTo>
                    <a:pt x="0" y="0"/>
                  </a:moveTo>
                  <a:lnTo>
                    <a:pt x="0" y="23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49" name="Freeform 50"/>
            <p:cNvSpPr>
              <a:spLocks/>
            </p:cNvSpPr>
            <p:nvPr/>
          </p:nvSpPr>
          <p:spPr bwMode="auto">
            <a:xfrm>
              <a:off x="7541" y="11127"/>
              <a:ext cx="63" cy="1"/>
            </a:xfrm>
            <a:custGeom>
              <a:avLst/>
              <a:gdLst>
                <a:gd name="T0" fmla="*/ 54 w 74"/>
                <a:gd name="T1" fmla="*/ 0 h 1"/>
                <a:gd name="T2" fmla="*/ 0 w 74"/>
                <a:gd name="T3" fmla="*/ 1 h 1"/>
                <a:gd name="T4" fmla="*/ 0 60000 65536"/>
                <a:gd name="T5" fmla="*/ 0 60000 65536"/>
                <a:gd name="T6" fmla="*/ 0 w 74"/>
                <a:gd name="T7" fmla="*/ 0 h 1"/>
                <a:gd name="T8" fmla="*/ 74 w 74"/>
                <a:gd name="T9" fmla="*/ 1 h 1"/>
              </a:gdLst>
              <a:ahLst/>
              <a:cxnLst>
                <a:cxn ang="T4">
                  <a:pos x="T0" y="T1"/>
                </a:cxn>
                <a:cxn ang="T5">
                  <a:pos x="T2" y="T3"/>
                </a:cxn>
              </a:cxnLst>
              <a:rect l="T6" t="T7" r="T8" b="T9"/>
              <a:pathLst>
                <a:path w="74" h="1">
                  <a:moveTo>
                    <a:pt x="74" y="0"/>
                  </a:moveTo>
                  <a:lnTo>
                    <a:pt x="0" y="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0" name="Freeform 51"/>
            <p:cNvSpPr>
              <a:spLocks/>
            </p:cNvSpPr>
            <p:nvPr/>
          </p:nvSpPr>
          <p:spPr bwMode="auto">
            <a:xfrm>
              <a:off x="7613" y="11013"/>
              <a:ext cx="128" cy="115"/>
            </a:xfrm>
            <a:custGeom>
              <a:avLst/>
              <a:gdLst>
                <a:gd name="T0" fmla="*/ 109 w 150"/>
                <a:gd name="T1" fmla="*/ 0 h 113"/>
                <a:gd name="T2" fmla="*/ 0 w 150"/>
                <a:gd name="T3" fmla="*/ 117 h 113"/>
                <a:gd name="T4" fmla="*/ 0 60000 65536"/>
                <a:gd name="T5" fmla="*/ 0 60000 65536"/>
                <a:gd name="T6" fmla="*/ 0 w 150"/>
                <a:gd name="T7" fmla="*/ 0 h 113"/>
                <a:gd name="T8" fmla="*/ 150 w 150"/>
                <a:gd name="T9" fmla="*/ 113 h 113"/>
              </a:gdLst>
              <a:ahLst/>
              <a:cxnLst>
                <a:cxn ang="T4">
                  <a:pos x="T0" y="T1"/>
                </a:cxn>
                <a:cxn ang="T5">
                  <a:pos x="T2" y="T3"/>
                </a:cxn>
              </a:cxnLst>
              <a:rect l="T6" t="T7" r="T8" b="T9"/>
              <a:pathLst>
                <a:path w="150" h="113">
                  <a:moveTo>
                    <a:pt x="150" y="0"/>
                  </a:moveTo>
                  <a:lnTo>
                    <a:pt x="0" y="113"/>
                  </a:lnTo>
                </a:path>
              </a:pathLst>
            </a:custGeom>
            <a:noFill/>
            <a:ln w="9525">
              <a:solidFill>
                <a:srgbClr val="00000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1" name="Oval 52"/>
            <p:cNvSpPr>
              <a:spLocks noChangeArrowheads="1"/>
            </p:cNvSpPr>
            <p:nvPr/>
          </p:nvSpPr>
          <p:spPr bwMode="auto">
            <a:xfrm>
              <a:off x="7540" y="11419"/>
              <a:ext cx="245" cy="29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2" name="Freeform 53"/>
            <p:cNvSpPr>
              <a:spLocks/>
            </p:cNvSpPr>
            <p:nvPr/>
          </p:nvSpPr>
          <p:spPr bwMode="auto">
            <a:xfrm>
              <a:off x="7601" y="11447"/>
              <a:ext cx="1" cy="241"/>
            </a:xfrm>
            <a:custGeom>
              <a:avLst/>
              <a:gdLst>
                <a:gd name="T0" fmla="*/ 0 w 1"/>
                <a:gd name="T1" fmla="*/ 0 h 237"/>
                <a:gd name="T2" fmla="*/ 0 w 1"/>
                <a:gd name="T3" fmla="*/ 245 h 237"/>
                <a:gd name="T4" fmla="*/ 0 60000 65536"/>
                <a:gd name="T5" fmla="*/ 0 60000 65536"/>
                <a:gd name="T6" fmla="*/ 0 w 1"/>
                <a:gd name="T7" fmla="*/ 0 h 237"/>
                <a:gd name="T8" fmla="*/ 1 w 1"/>
                <a:gd name="T9" fmla="*/ 237 h 237"/>
              </a:gdLst>
              <a:ahLst/>
              <a:cxnLst>
                <a:cxn ang="T4">
                  <a:pos x="T0" y="T1"/>
                </a:cxn>
                <a:cxn ang="T5">
                  <a:pos x="T2" y="T3"/>
                </a:cxn>
              </a:cxnLst>
              <a:rect l="T6" t="T7" r="T8" b="T9"/>
              <a:pathLst>
                <a:path w="1" h="237">
                  <a:moveTo>
                    <a:pt x="0" y="0"/>
                  </a:moveTo>
                  <a:lnTo>
                    <a:pt x="0" y="23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3" name="Freeform 54"/>
            <p:cNvSpPr>
              <a:spLocks/>
            </p:cNvSpPr>
            <p:nvPr/>
          </p:nvSpPr>
          <p:spPr bwMode="auto">
            <a:xfrm>
              <a:off x="7606" y="11456"/>
              <a:ext cx="138" cy="107"/>
            </a:xfrm>
            <a:custGeom>
              <a:avLst/>
              <a:gdLst>
                <a:gd name="T0" fmla="*/ 0 w 162"/>
                <a:gd name="T1" fmla="*/ 109 h 105"/>
                <a:gd name="T2" fmla="*/ 118 w 162"/>
                <a:gd name="T3" fmla="*/ 0 h 105"/>
                <a:gd name="T4" fmla="*/ 0 60000 65536"/>
                <a:gd name="T5" fmla="*/ 0 60000 65536"/>
                <a:gd name="T6" fmla="*/ 0 w 162"/>
                <a:gd name="T7" fmla="*/ 0 h 105"/>
                <a:gd name="T8" fmla="*/ 162 w 162"/>
                <a:gd name="T9" fmla="*/ 105 h 105"/>
              </a:gdLst>
              <a:ahLst/>
              <a:cxnLst>
                <a:cxn ang="T4">
                  <a:pos x="T0" y="T1"/>
                </a:cxn>
                <a:cxn ang="T5">
                  <a:pos x="T2" y="T3"/>
                </a:cxn>
              </a:cxnLst>
              <a:rect l="T6" t="T7" r="T8" b="T9"/>
              <a:pathLst>
                <a:path w="162" h="105">
                  <a:moveTo>
                    <a:pt x="0" y="105"/>
                  </a:moveTo>
                  <a:lnTo>
                    <a:pt x="16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4" name="Freeform 55"/>
            <p:cNvSpPr>
              <a:spLocks/>
            </p:cNvSpPr>
            <p:nvPr/>
          </p:nvSpPr>
          <p:spPr bwMode="auto">
            <a:xfrm>
              <a:off x="7541" y="11566"/>
              <a:ext cx="63" cy="1"/>
            </a:xfrm>
            <a:custGeom>
              <a:avLst/>
              <a:gdLst>
                <a:gd name="T0" fmla="*/ 54 w 74"/>
                <a:gd name="T1" fmla="*/ 0 h 1"/>
                <a:gd name="T2" fmla="*/ 0 w 74"/>
                <a:gd name="T3" fmla="*/ 1 h 1"/>
                <a:gd name="T4" fmla="*/ 0 60000 65536"/>
                <a:gd name="T5" fmla="*/ 0 60000 65536"/>
                <a:gd name="T6" fmla="*/ 0 w 74"/>
                <a:gd name="T7" fmla="*/ 0 h 1"/>
                <a:gd name="T8" fmla="*/ 74 w 74"/>
                <a:gd name="T9" fmla="*/ 1 h 1"/>
              </a:gdLst>
              <a:ahLst/>
              <a:cxnLst>
                <a:cxn ang="T4">
                  <a:pos x="T0" y="T1"/>
                </a:cxn>
                <a:cxn ang="T5">
                  <a:pos x="T2" y="T3"/>
                </a:cxn>
              </a:cxnLst>
              <a:rect l="T6" t="T7" r="T8" b="T9"/>
              <a:pathLst>
                <a:path w="74" h="1">
                  <a:moveTo>
                    <a:pt x="74" y="0"/>
                  </a:moveTo>
                  <a:lnTo>
                    <a:pt x="0" y="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5" name="Freeform 56"/>
            <p:cNvSpPr>
              <a:spLocks/>
            </p:cNvSpPr>
            <p:nvPr/>
          </p:nvSpPr>
          <p:spPr bwMode="auto">
            <a:xfrm>
              <a:off x="7606" y="11561"/>
              <a:ext cx="147" cy="83"/>
            </a:xfrm>
            <a:custGeom>
              <a:avLst/>
              <a:gdLst>
                <a:gd name="T0" fmla="*/ 0 w 173"/>
                <a:gd name="T1" fmla="*/ 0 h 82"/>
                <a:gd name="T2" fmla="*/ 125 w 173"/>
                <a:gd name="T3" fmla="*/ 84 h 82"/>
                <a:gd name="T4" fmla="*/ 0 60000 65536"/>
                <a:gd name="T5" fmla="*/ 0 60000 65536"/>
                <a:gd name="T6" fmla="*/ 0 w 173"/>
                <a:gd name="T7" fmla="*/ 0 h 82"/>
                <a:gd name="T8" fmla="*/ 173 w 173"/>
                <a:gd name="T9" fmla="*/ 82 h 82"/>
              </a:gdLst>
              <a:ahLst/>
              <a:cxnLst>
                <a:cxn ang="T4">
                  <a:pos x="T0" y="T1"/>
                </a:cxn>
                <a:cxn ang="T5">
                  <a:pos x="T2" y="T3"/>
                </a:cxn>
              </a:cxnLst>
              <a:rect l="T6" t="T7" r="T8" b="T9"/>
              <a:pathLst>
                <a:path w="173" h="82">
                  <a:moveTo>
                    <a:pt x="0" y="0"/>
                  </a:moveTo>
                  <a:lnTo>
                    <a:pt x="173" y="82"/>
                  </a:lnTo>
                </a:path>
              </a:pathLst>
            </a:custGeom>
            <a:noFill/>
            <a:ln w="9525">
              <a:solidFill>
                <a:srgbClr val="00000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6" name="Freeform 57"/>
            <p:cNvSpPr>
              <a:spLocks/>
            </p:cNvSpPr>
            <p:nvPr/>
          </p:nvSpPr>
          <p:spPr bwMode="auto">
            <a:xfrm>
              <a:off x="7045" y="11352"/>
              <a:ext cx="1" cy="393"/>
            </a:xfrm>
            <a:custGeom>
              <a:avLst/>
              <a:gdLst>
                <a:gd name="T0" fmla="*/ 0 w 1"/>
                <a:gd name="T1" fmla="*/ 0 h 387"/>
                <a:gd name="T2" fmla="*/ 0 w 1"/>
                <a:gd name="T3" fmla="*/ 399 h 387"/>
                <a:gd name="T4" fmla="*/ 0 60000 65536"/>
                <a:gd name="T5" fmla="*/ 0 60000 65536"/>
                <a:gd name="T6" fmla="*/ 0 w 1"/>
                <a:gd name="T7" fmla="*/ 0 h 387"/>
                <a:gd name="T8" fmla="*/ 1 w 1"/>
                <a:gd name="T9" fmla="*/ 387 h 387"/>
              </a:gdLst>
              <a:ahLst/>
              <a:cxnLst>
                <a:cxn ang="T4">
                  <a:pos x="T0" y="T1"/>
                </a:cxn>
                <a:cxn ang="T5">
                  <a:pos x="T2" y="T3"/>
                </a:cxn>
              </a:cxnLst>
              <a:rect l="T6" t="T7" r="T8" b="T9"/>
              <a:pathLst>
                <a:path w="1" h="387">
                  <a:moveTo>
                    <a:pt x="0" y="0"/>
                  </a:moveTo>
                  <a:lnTo>
                    <a:pt x="0" y="38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7" name="Freeform 58"/>
            <p:cNvSpPr>
              <a:spLocks/>
            </p:cNvSpPr>
            <p:nvPr/>
          </p:nvSpPr>
          <p:spPr bwMode="auto">
            <a:xfrm>
              <a:off x="6520" y="11273"/>
              <a:ext cx="691" cy="134"/>
            </a:xfrm>
            <a:custGeom>
              <a:avLst/>
              <a:gdLst>
                <a:gd name="T0" fmla="*/ 587 w 813"/>
                <a:gd name="T1" fmla="*/ 80 h 132"/>
                <a:gd name="T2" fmla="*/ 312 w 813"/>
                <a:gd name="T3" fmla="*/ 80 h 132"/>
                <a:gd name="T4" fmla="*/ 292 w 813"/>
                <a:gd name="T5" fmla="*/ 3 h 132"/>
                <a:gd name="T6" fmla="*/ 269 w 813"/>
                <a:gd name="T7" fmla="*/ 133 h 132"/>
                <a:gd name="T8" fmla="*/ 234 w 813"/>
                <a:gd name="T9" fmla="*/ 0 h 132"/>
                <a:gd name="T10" fmla="*/ 214 w 813"/>
                <a:gd name="T11" fmla="*/ 136 h 132"/>
                <a:gd name="T12" fmla="*/ 217 w 813"/>
                <a:gd name="T13" fmla="*/ 133 h 132"/>
                <a:gd name="T14" fmla="*/ 184 w 813"/>
                <a:gd name="T15" fmla="*/ 0 h 132"/>
                <a:gd name="T16" fmla="*/ 161 w 813"/>
                <a:gd name="T17" fmla="*/ 136 h 132"/>
                <a:gd name="T18" fmla="*/ 141 w 813"/>
                <a:gd name="T19" fmla="*/ 77 h 132"/>
                <a:gd name="T20" fmla="*/ 0 w 813"/>
                <a:gd name="T21" fmla="*/ 77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3"/>
                <a:gd name="T34" fmla="*/ 0 h 132"/>
                <a:gd name="T35" fmla="*/ 813 w 813"/>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3" h="132">
                  <a:moveTo>
                    <a:pt x="813" y="78"/>
                  </a:moveTo>
                  <a:lnTo>
                    <a:pt x="432" y="78"/>
                  </a:lnTo>
                  <a:lnTo>
                    <a:pt x="405" y="3"/>
                  </a:lnTo>
                  <a:lnTo>
                    <a:pt x="372" y="129"/>
                  </a:lnTo>
                  <a:lnTo>
                    <a:pt x="324" y="0"/>
                  </a:lnTo>
                  <a:lnTo>
                    <a:pt x="297" y="132"/>
                  </a:lnTo>
                  <a:lnTo>
                    <a:pt x="300" y="129"/>
                  </a:lnTo>
                  <a:lnTo>
                    <a:pt x="255" y="0"/>
                  </a:lnTo>
                  <a:lnTo>
                    <a:pt x="222" y="132"/>
                  </a:lnTo>
                  <a:lnTo>
                    <a:pt x="195" y="75"/>
                  </a:lnTo>
                  <a:lnTo>
                    <a:pt x="0" y="7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58" name="Text Box 59"/>
            <p:cNvSpPr txBox="1">
              <a:spLocks noChangeArrowheads="1"/>
            </p:cNvSpPr>
            <p:nvPr/>
          </p:nvSpPr>
          <p:spPr bwMode="auto">
            <a:xfrm>
              <a:off x="6599" y="11419"/>
              <a:ext cx="24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1K</a:t>
              </a:r>
            </a:p>
          </p:txBody>
        </p:sp>
        <p:sp>
          <p:nvSpPr>
            <p:cNvPr id="22559" name="Text Box 60"/>
            <p:cNvSpPr txBox="1">
              <a:spLocks noChangeArrowheads="1"/>
            </p:cNvSpPr>
            <p:nvPr/>
          </p:nvSpPr>
          <p:spPr bwMode="auto">
            <a:xfrm>
              <a:off x="7578" y="10688"/>
              <a:ext cx="24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800"/>
                <a:t>+V</a:t>
              </a:r>
            </a:p>
          </p:txBody>
        </p:sp>
        <p:sp>
          <p:nvSpPr>
            <p:cNvPr id="22560" name="Oval 61"/>
            <p:cNvSpPr>
              <a:spLocks noChangeArrowheads="1"/>
            </p:cNvSpPr>
            <p:nvPr/>
          </p:nvSpPr>
          <p:spPr bwMode="auto">
            <a:xfrm>
              <a:off x="6844" y="11712"/>
              <a:ext cx="245" cy="29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1" name="Freeform 62"/>
            <p:cNvSpPr>
              <a:spLocks/>
            </p:cNvSpPr>
            <p:nvPr/>
          </p:nvSpPr>
          <p:spPr bwMode="auto">
            <a:xfrm>
              <a:off x="6908" y="11858"/>
              <a:ext cx="132" cy="110"/>
            </a:xfrm>
            <a:custGeom>
              <a:avLst/>
              <a:gdLst>
                <a:gd name="T0" fmla="*/ 0 w 156"/>
                <a:gd name="T1" fmla="*/ 0 h 108"/>
                <a:gd name="T2" fmla="*/ 112 w 156"/>
                <a:gd name="T3" fmla="*/ 112 h 108"/>
                <a:gd name="T4" fmla="*/ 0 60000 65536"/>
                <a:gd name="T5" fmla="*/ 0 60000 65536"/>
                <a:gd name="T6" fmla="*/ 0 w 156"/>
                <a:gd name="T7" fmla="*/ 0 h 108"/>
                <a:gd name="T8" fmla="*/ 156 w 156"/>
                <a:gd name="T9" fmla="*/ 108 h 108"/>
              </a:gdLst>
              <a:ahLst/>
              <a:cxnLst>
                <a:cxn ang="T4">
                  <a:pos x="T0" y="T1"/>
                </a:cxn>
                <a:cxn ang="T5">
                  <a:pos x="T2" y="T3"/>
                </a:cxn>
              </a:cxnLst>
              <a:rect l="T6" t="T7" r="T8" b="T9"/>
              <a:pathLst>
                <a:path w="156" h="108">
                  <a:moveTo>
                    <a:pt x="0" y="0"/>
                  </a:moveTo>
                  <a:lnTo>
                    <a:pt x="156" y="10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2" name="Freeform 63"/>
            <p:cNvSpPr>
              <a:spLocks/>
            </p:cNvSpPr>
            <p:nvPr/>
          </p:nvSpPr>
          <p:spPr bwMode="auto">
            <a:xfrm>
              <a:off x="6905" y="11739"/>
              <a:ext cx="1" cy="241"/>
            </a:xfrm>
            <a:custGeom>
              <a:avLst/>
              <a:gdLst>
                <a:gd name="T0" fmla="*/ 0 w 1"/>
                <a:gd name="T1" fmla="*/ 0 h 237"/>
                <a:gd name="T2" fmla="*/ 0 w 1"/>
                <a:gd name="T3" fmla="*/ 245 h 237"/>
                <a:gd name="T4" fmla="*/ 0 60000 65536"/>
                <a:gd name="T5" fmla="*/ 0 60000 65536"/>
                <a:gd name="T6" fmla="*/ 0 w 1"/>
                <a:gd name="T7" fmla="*/ 0 h 237"/>
                <a:gd name="T8" fmla="*/ 1 w 1"/>
                <a:gd name="T9" fmla="*/ 237 h 237"/>
              </a:gdLst>
              <a:ahLst/>
              <a:cxnLst>
                <a:cxn ang="T4">
                  <a:pos x="T0" y="T1"/>
                </a:cxn>
                <a:cxn ang="T5">
                  <a:pos x="T2" y="T3"/>
                </a:cxn>
              </a:cxnLst>
              <a:rect l="T6" t="T7" r="T8" b="T9"/>
              <a:pathLst>
                <a:path w="1" h="237">
                  <a:moveTo>
                    <a:pt x="0" y="0"/>
                  </a:moveTo>
                  <a:lnTo>
                    <a:pt x="0" y="23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3" name="Freeform 64"/>
            <p:cNvSpPr>
              <a:spLocks/>
            </p:cNvSpPr>
            <p:nvPr/>
          </p:nvSpPr>
          <p:spPr bwMode="auto">
            <a:xfrm>
              <a:off x="6845" y="11858"/>
              <a:ext cx="63" cy="1"/>
            </a:xfrm>
            <a:custGeom>
              <a:avLst/>
              <a:gdLst>
                <a:gd name="T0" fmla="*/ 54 w 74"/>
                <a:gd name="T1" fmla="*/ 0 h 1"/>
                <a:gd name="T2" fmla="*/ 0 w 74"/>
                <a:gd name="T3" fmla="*/ 1 h 1"/>
                <a:gd name="T4" fmla="*/ 0 60000 65536"/>
                <a:gd name="T5" fmla="*/ 0 60000 65536"/>
                <a:gd name="T6" fmla="*/ 0 w 74"/>
                <a:gd name="T7" fmla="*/ 0 h 1"/>
                <a:gd name="T8" fmla="*/ 74 w 74"/>
                <a:gd name="T9" fmla="*/ 1 h 1"/>
              </a:gdLst>
              <a:ahLst/>
              <a:cxnLst>
                <a:cxn ang="T4">
                  <a:pos x="T0" y="T1"/>
                </a:cxn>
                <a:cxn ang="T5">
                  <a:pos x="T2" y="T3"/>
                </a:cxn>
              </a:cxnLst>
              <a:rect l="T6" t="T7" r="T8" b="T9"/>
              <a:pathLst>
                <a:path w="74" h="1">
                  <a:moveTo>
                    <a:pt x="74" y="0"/>
                  </a:moveTo>
                  <a:lnTo>
                    <a:pt x="0" y="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4" name="Freeform 65"/>
            <p:cNvSpPr>
              <a:spLocks/>
            </p:cNvSpPr>
            <p:nvPr/>
          </p:nvSpPr>
          <p:spPr bwMode="auto">
            <a:xfrm>
              <a:off x="6917" y="11744"/>
              <a:ext cx="128" cy="115"/>
            </a:xfrm>
            <a:custGeom>
              <a:avLst/>
              <a:gdLst>
                <a:gd name="T0" fmla="*/ 109 w 150"/>
                <a:gd name="T1" fmla="*/ 0 h 113"/>
                <a:gd name="T2" fmla="*/ 0 w 150"/>
                <a:gd name="T3" fmla="*/ 117 h 113"/>
                <a:gd name="T4" fmla="*/ 0 60000 65536"/>
                <a:gd name="T5" fmla="*/ 0 60000 65536"/>
                <a:gd name="T6" fmla="*/ 0 w 150"/>
                <a:gd name="T7" fmla="*/ 0 h 113"/>
                <a:gd name="T8" fmla="*/ 150 w 150"/>
                <a:gd name="T9" fmla="*/ 113 h 113"/>
              </a:gdLst>
              <a:ahLst/>
              <a:cxnLst>
                <a:cxn ang="T4">
                  <a:pos x="T0" y="T1"/>
                </a:cxn>
                <a:cxn ang="T5">
                  <a:pos x="T2" y="T3"/>
                </a:cxn>
              </a:cxnLst>
              <a:rect l="T6" t="T7" r="T8" b="T9"/>
              <a:pathLst>
                <a:path w="150" h="113">
                  <a:moveTo>
                    <a:pt x="150" y="0"/>
                  </a:moveTo>
                  <a:lnTo>
                    <a:pt x="0" y="113"/>
                  </a:lnTo>
                </a:path>
              </a:pathLst>
            </a:custGeom>
            <a:noFill/>
            <a:ln w="9525">
              <a:solidFill>
                <a:srgbClr val="00000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5" name="Freeform 66"/>
            <p:cNvSpPr>
              <a:spLocks/>
            </p:cNvSpPr>
            <p:nvPr/>
          </p:nvSpPr>
          <p:spPr bwMode="auto">
            <a:xfrm>
              <a:off x="7042" y="11974"/>
              <a:ext cx="1" cy="157"/>
            </a:xfrm>
            <a:custGeom>
              <a:avLst/>
              <a:gdLst>
                <a:gd name="T0" fmla="*/ 0 w 1"/>
                <a:gd name="T1" fmla="*/ 0 h 155"/>
                <a:gd name="T2" fmla="*/ 0 w 1"/>
                <a:gd name="T3" fmla="*/ 159 h 155"/>
                <a:gd name="T4" fmla="*/ 0 60000 65536"/>
                <a:gd name="T5" fmla="*/ 0 60000 65536"/>
                <a:gd name="T6" fmla="*/ 0 w 1"/>
                <a:gd name="T7" fmla="*/ 0 h 155"/>
                <a:gd name="T8" fmla="*/ 1 w 1"/>
                <a:gd name="T9" fmla="*/ 155 h 155"/>
              </a:gdLst>
              <a:ahLst/>
              <a:cxnLst>
                <a:cxn ang="T4">
                  <a:pos x="T0" y="T1"/>
                </a:cxn>
                <a:cxn ang="T5">
                  <a:pos x="T2" y="T3"/>
                </a:cxn>
              </a:cxnLst>
              <a:rect l="T6" t="T7" r="T8" b="T9"/>
              <a:pathLst>
                <a:path w="1" h="155">
                  <a:moveTo>
                    <a:pt x="0" y="0"/>
                  </a:moveTo>
                  <a:lnTo>
                    <a:pt x="0" y="15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6" name="Freeform 67"/>
            <p:cNvSpPr>
              <a:spLocks/>
            </p:cNvSpPr>
            <p:nvPr/>
          </p:nvSpPr>
          <p:spPr bwMode="auto">
            <a:xfrm>
              <a:off x="6970" y="12131"/>
              <a:ext cx="157" cy="1"/>
            </a:xfrm>
            <a:custGeom>
              <a:avLst/>
              <a:gdLst>
                <a:gd name="T0" fmla="*/ 0 w 185"/>
                <a:gd name="T1" fmla="*/ 0 h 1"/>
                <a:gd name="T2" fmla="*/ 133 w 185"/>
                <a:gd name="T3" fmla="*/ 0 h 1"/>
                <a:gd name="T4" fmla="*/ 0 60000 65536"/>
                <a:gd name="T5" fmla="*/ 0 60000 65536"/>
                <a:gd name="T6" fmla="*/ 0 w 185"/>
                <a:gd name="T7" fmla="*/ 0 h 1"/>
                <a:gd name="T8" fmla="*/ 185 w 185"/>
                <a:gd name="T9" fmla="*/ 1 h 1"/>
              </a:gdLst>
              <a:ahLst/>
              <a:cxnLst>
                <a:cxn ang="T4">
                  <a:pos x="T0" y="T1"/>
                </a:cxn>
                <a:cxn ang="T5">
                  <a:pos x="T2" y="T3"/>
                </a:cxn>
              </a:cxnLst>
              <a:rect l="T6" t="T7" r="T8" b="T9"/>
              <a:pathLst>
                <a:path w="185" h="1">
                  <a:moveTo>
                    <a:pt x="0" y="0"/>
                  </a:moveTo>
                  <a:lnTo>
                    <a:pt x="18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7" name="Freeform 68"/>
            <p:cNvSpPr>
              <a:spLocks/>
            </p:cNvSpPr>
            <p:nvPr/>
          </p:nvSpPr>
          <p:spPr bwMode="auto">
            <a:xfrm>
              <a:off x="6999" y="12177"/>
              <a:ext cx="107" cy="1"/>
            </a:xfrm>
            <a:custGeom>
              <a:avLst/>
              <a:gdLst>
                <a:gd name="T0" fmla="*/ 0 w 125"/>
                <a:gd name="T1" fmla="*/ 0 h 1"/>
                <a:gd name="T2" fmla="*/ 92 w 125"/>
                <a:gd name="T3" fmla="*/ 0 h 1"/>
                <a:gd name="T4" fmla="*/ 0 60000 65536"/>
                <a:gd name="T5" fmla="*/ 0 60000 65536"/>
                <a:gd name="T6" fmla="*/ 0 w 125"/>
                <a:gd name="T7" fmla="*/ 0 h 1"/>
                <a:gd name="T8" fmla="*/ 125 w 125"/>
                <a:gd name="T9" fmla="*/ 1 h 1"/>
              </a:gdLst>
              <a:ahLst/>
              <a:cxnLst>
                <a:cxn ang="T4">
                  <a:pos x="T0" y="T1"/>
                </a:cxn>
                <a:cxn ang="T5">
                  <a:pos x="T2" y="T3"/>
                </a:cxn>
              </a:cxnLst>
              <a:rect l="T6" t="T7" r="T8" b="T9"/>
              <a:pathLst>
                <a:path w="125" h="1">
                  <a:moveTo>
                    <a:pt x="0" y="0"/>
                  </a:moveTo>
                  <a:lnTo>
                    <a:pt x="12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8" name="Freeform 69"/>
            <p:cNvSpPr>
              <a:spLocks/>
            </p:cNvSpPr>
            <p:nvPr/>
          </p:nvSpPr>
          <p:spPr bwMode="auto">
            <a:xfrm>
              <a:off x="7025" y="12223"/>
              <a:ext cx="51" cy="1"/>
            </a:xfrm>
            <a:custGeom>
              <a:avLst/>
              <a:gdLst>
                <a:gd name="T0" fmla="*/ 0 w 60"/>
                <a:gd name="T1" fmla="*/ 0 h 1"/>
                <a:gd name="T2" fmla="*/ 43 w 60"/>
                <a:gd name="T3" fmla="*/ 0 h 1"/>
                <a:gd name="T4" fmla="*/ 0 60000 65536"/>
                <a:gd name="T5" fmla="*/ 0 60000 65536"/>
                <a:gd name="T6" fmla="*/ 0 w 60"/>
                <a:gd name="T7" fmla="*/ 0 h 1"/>
                <a:gd name="T8" fmla="*/ 60 w 60"/>
                <a:gd name="T9" fmla="*/ 1 h 1"/>
              </a:gdLst>
              <a:ahLst/>
              <a:cxnLst>
                <a:cxn ang="T4">
                  <a:pos x="T0" y="T1"/>
                </a:cxn>
                <a:cxn ang="T5">
                  <a:pos x="T2" y="T3"/>
                </a:cxn>
              </a:cxnLst>
              <a:rect l="T6" t="T7" r="T8" b="T9"/>
              <a:pathLst>
                <a:path w="60" h="1">
                  <a:moveTo>
                    <a:pt x="0" y="0"/>
                  </a:moveTo>
                  <a:lnTo>
                    <a:pt x="6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69" name="Freeform 70"/>
            <p:cNvSpPr>
              <a:spLocks/>
            </p:cNvSpPr>
            <p:nvPr/>
          </p:nvSpPr>
          <p:spPr bwMode="auto">
            <a:xfrm>
              <a:off x="7739" y="10846"/>
              <a:ext cx="1" cy="171"/>
            </a:xfrm>
            <a:custGeom>
              <a:avLst/>
              <a:gdLst>
                <a:gd name="T0" fmla="*/ 0 w 1"/>
                <a:gd name="T1" fmla="*/ 174 h 168"/>
                <a:gd name="T2" fmla="*/ 0 w 1"/>
                <a:gd name="T3" fmla="*/ 0 h 168"/>
                <a:gd name="T4" fmla="*/ 0 60000 65536"/>
                <a:gd name="T5" fmla="*/ 0 60000 65536"/>
                <a:gd name="T6" fmla="*/ 0 w 1"/>
                <a:gd name="T7" fmla="*/ 0 h 168"/>
                <a:gd name="T8" fmla="*/ 1 w 1"/>
                <a:gd name="T9" fmla="*/ 168 h 168"/>
              </a:gdLst>
              <a:ahLst/>
              <a:cxnLst>
                <a:cxn ang="T4">
                  <a:pos x="T0" y="T1"/>
                </a:cxn>
                <a:cxn ang="T5">
                  <a:pos x="T2" y="T3"/>
                </a:cxn>
              </a:cxnLst>
              <a:rect l="T6" t="T7" r="T8" b="T9"/>
              <a:pathLst>
                <a:path w="1" h="168">
                  <a:moveTo>
                    <a:pt x="0" y="168"/>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70" name="Freeform 71"/>
            <p:cNvSpPr>
              <a:spLocks/>
            </p:cNvSpPr>
            <p:nvPr/>
          </p:nvSpPr>
          <p:spPr bwMode="auto">
            <a:xfrm>
              <a:off x="7734" y="11677"/>
              <a:ext cx="1" cy="161"/>
            </a:xfrm>
            <a:custGeom>
              <a:avLst/>
              <a:gdLst>
                <a:gd name="T0" fmla="*/ 0 w 1"/>
                <a:gd name="T1" fmla="*/ 0 h 158"/>
                <a:gd name="T2" fmla="*/ 0 w 1"/>
                <a:gd name="T3" fmla="*/ 164 h 158"/>
                <a:gd name="T4" fmla="*/ 0 60000 65536"/>
                <a:gd name="T5" fmla="*/ 0 60000 65536"/>
                <a:gd name="T6" fmla="*/ 0 w 1"/>
                <a:gd name="T7" fmla="*/ 0 h 158"/>
                <a:gd name="T8" fmla="*/ 1 w 1"/>
                <a:gd name="T9" fmla="*/ 158 h 158"/>
              </a:gdLst>
              <a:ahLst/>
              <a:cxnLst>
                <a:cxn ang="T4">
                  <a:pos x="T0" y="T1"/>
                </a:cxn>
                <a:cxn ang="T5">
                  <a:pos x="T2" y="T3"/>
                </a:cxn>
              </a:cxnLst>
              <a:rect l="T6" t="T7" r="T8" b="T9"/>
              <a:pathLst>
                <a:path w="1" h="158">
                  <a:moveTo>
                    <a:pt x="0" y="0"/>
                  </a:moveTo>
                  <a:lnTo>
                    <a:pt x="0" y="1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71" name="Freeform 72"/>
            <p:cNvSpPr>
              <a:spLocks/>
            </p:cNvSpPr>
            <p:nvPr/>
          </p:nvSpPr>
          <p:spPr bwMode="auto">
            <a:xfrm>
              <a:off x="7668" y="11843"/>
              <a:ext cx="139" cy="1"/>
            </a:xfrm>
            <a:custGeom>
              <a:avLst/>
              <a:gdLst>
                <a:gd name="T0" fmla="*/ 0 w 163"/>
                <a:gd name="T1" fmla="*/ 0 h 1"/>
                <a:gd name="T2" fmla="*/ 119 w 163"/>
                <a:gd name="T3" fmla="*/ 0 h 1"/>
                <a:gd name="T4" fmla="*/ 0 60000 65536"/>
                <a:gd name="T5" fmla="*/ 0 60000 65536"/>
                <a:gd name="T6" fmla="*/ 0 w 163"/>
                <a:gd name="T7" fmla="*/ 0 h 1"/>
                <a:gd name="T8" fmla="*/ 163 w 163"/>
                <a:gd name="T9" fmla="*/ 1 h 1"/>
              </a:gdLst>
              <a:ahLst/>
              <a:cxnLst>
                <a:cxn ang="T4">
                  <a:pos x="T0" y="T1"/>
                </a:cxn>
                <a:cxn ang="T5">
                  <a:pos x="T2" y="T3"/>
                </a:cxn>
              </a:cxnLst>
              <a:rect l="T6" t="T7" r="T8" b="T9"/>
              <a:pathLst>
                <a:path w="163" h="1">
                  <a:moveTo>
                    <a:pt x="0" y="0"/>
                  </a:moveTo>
                  <a:lnTo>
                    <a:pt x="16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72" name="Freeform 73"/>
            <p:cNvSpPr>
              <a:spLocks/>
            </p:cNvSpPr>
            <p:nvPr/>
          </p:nvSpPr>
          <p:spPr bwMode="auto">
            <a:xfrm>
              <a:off x="7694" y="11891"/>
              <a:ext cx="80" cy="1"/>
            </a:xfrm>
            <a:custGeom>
              <a:avLst/>
              <a:gdLst>
                <a:gd name="T0" fmla="*/ 0 w 94"/>
                <a:gd name="T1" fmla="*/ 0 h 1"/>
                <a:gd name="T2" fmla="*/ 68 w 94"/>
                <a:gd name="T3" fmla="*/ 0 h 1"/>
                <a:gd name="T4" fmla="*/ 0 60000 65536"/>
                <a:gd name="T5" fmla="*/ 0 60000 65536"/>
                <a:gd name="T6" fmla="*/ 0 w 94"/>
                <a:gd name="T7" fmla="*/ 0 h 1"/>
                <a:gd name="T8" fmla="*/ 94 w 94"/>
                <a:gd name="T9" fmla="*/ 1 h 1"/>
              </a:gdLst>
              <a:ahLst/>
              <a:cxnLst>
                <a:cxn ang="T4">
                  <a:pos x="T0" y="T1"/>
                </a:cxn>
                <a:cxn ang="T5">
                  <a:pos x="T2" y="T3"/>
                </a:cxn>
              </a:cxnLst>
              <a:rect l="T6" t="T7" r="T8" b="T9"/>
              <a:pathLst>
                <a:path w="94" h="1">
                  <a:moveTo>
                    <a:pt x="0" y="0"/>
                  </a:moveTo>
                  <a:lnTo>
                    <a:pt x="9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73" name="Freeform 74"/>
            <p:cNvSpPr>
              <a:spLocks/>
            </p:cNvSpPr>
            <p:nvPr/>
          </p:nvSpPr>
          <p:spPr bwMode="auto">
            <a:xfrm>
              <a:off x="7716" y="11925"/>
              <a:ext cx="40" cy="1"/>
            </a:xfrm>
            <a:custGeom>
              <a:avLst/>
              <a:gdLst>
                <a:gd name="T0" fmla="*/ 0 w 47"/>
                <a:gd name="T1" fmla="*/ 0 h 1"/>
                <a:gd name="T2" fmla="*/ 34 w 47"/>
                <a:gd name="T3" fmla="*/ 0 h 1"/>
                <a:gd name="T4" fmla="*/ 0 60000 65536"/>
                <a:gd name="T5" fmla="*/ 0 60000 65536"/>
                <a:gd name="T6" fmla="*/ 0 w 47"/>
                <a:gd name="T7" fmla="*/ 0 h 1"/>
                <a:gd name="T8" fmla="*/ 47 w 47"/>
                <a:gd name="T9" fmla="*/ 1 h 1"/>
              </a:gdLst>
              <a:ahLst/>
              <a:cxnLst>
                <a:cxn ang="T4">
                  <a:pos x="T0" y="T1"/>
                </a:cxn>
                <a:cxn ang="T5">
                  <a:pos x="T2" y="T3"/>
                </a:cxn>
              </a:cxnLst>
              <a:rect l="T6" t="T7" r="T8" b="T9"/>
              <a:pathLst>
                <a:path w="47" h="1">
                  <a:moveTo>
                    <a:pt x="0" y="0"/>
                  </a:moveTo>
                  <a:lnTo>
                    <a:pt x="47"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74" name="Freeform 75"/>
            <p:cNvSpPr>
              <a:spLocks/>
            </p:cNvSpPr>
            <p:nvPr/>
          </p:nvSpPr>
          <p:spPr bwMode="auto">
            <a:xfrm>
              <a:off x="6079" y="11773"/>
              <a:ext cx="765" cy="143"/>
            </a:xfrm>
            <a:custGeom>
              <a:avLst/>
              <a:gdLst>
                <a:gd name="T0" fmla="*/ 650 w 900"/>
                <a:gd name="T1" fmla="*/ 89 h 141"/>
                <a:gd name="T2" fmla="*/ 575 w 900"/>
                <a:gd name="T3" fmla="*/ 89 h 141"/>
                <a:gd name="T4" fmla="*/ 544 w 900"/>
                <a:gd name="T5" fmla="*/ 0 h 141"/>
                <a:gd name="T6" fmla="*/ 512 w 900"/>
                <a:gd name="T7" fmla="*/ 145 h 141"/>
                <a:gd name="T8" fmla="*/ 484 w 900"/>
                <a:gd name="T9" fmla="*/ 0 h 141"/>
                <a:gd name="T10" fmla="*/ 462 w 900"/>
                <a:gd name="T11" fmla="*/ 145 h 141"/>
                <a:gd name="T12" fmla="*/ 460 w 900"/>
                <a:gd name="T13" fmla="*/ 145 h 141"/>
                <a:gd name="T14" fmla="*/ 425 w 900"/>
                <a:gd name="T15" fmla="*/ 3 h 141"/>
                <a:gd name="T16" fmla="*/ 405 w 900"/>
                <a:gd name="T17" fmla="*/ 142 h 141"/>
                <a:gd name="T18" fmla="*/ 379 w 900"/>
                <a:gd name="T19" fmla="*/ 74 h 141"/>
                <a:gd name="T20" fmla="*/ 0 w 900"/>
                <a:gd name="T21" fmla="*/ 74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0"/>
                <a:gd name="T34" fmla="*/ 0 h 141"/>
                <a:gd name="T35" fmla="*/ 900 w 900"/>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0" h="141">
                  <a:moveTo>
                    <a:pt x="900" y="87"/>
                  </a:moveTo>
                  <a:lnTo>
                    <a:pt x="795" y="87"/>
                  </a:lnTo>
                  <a:lnTo>
                    <a:pt x="753" y="0"/>
                  </a:lnTo>
                  <a:lnTo>
                    <a:pt x="708" y="141"/>
                  </a:lnTo>
                  <a:lnTo>
                    <a:pt x="669" y="0"/>
                  </a:lnTo>
                  <a:lnTo>
                    <a:pt x="639" y="141"/>
                  </a:lnTo>
                  <a:lnTo>
                    <a:pt x="636" y="141"/>
                  </a:lnTo>
                  <a:lnTo>
                    <a:pt x="588" y="3"/>
                  </a:lnTo>
                  <a:lnTo>
                    <a:pt x="561" y="138"/>
                  </a:lnTo>
                  <a:lnTo>
                    <a:pt x="525" y="72"/>
                  </a:lnTo>
                  <a:lnTo>
                    <a:pt x="0" y="7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2575" name="Text Box 76"/>
            <p:cNvSpPr txBox="1">
              <a:spLocks noChangeArrowheads="1"/>
            </p:cNvSpPr>
            <p:nvPr/>
          </p:nvSpPr>
          <p:spPr bwMode="auto">
            <a:xfrm>
              <a:off x="7181" y="11917"/>
              <a:ext cx="24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000"/>
            </a:p>
          </p:txBody>
        </p:sp>
        <p:sp>
          <p:nvSpPr>
            <p:cNvPr id="22576" name="Text Box 77"/>
            <p:cNvSpPr txBox="1">
              <a:spLocks noChangeArrowheads="1"/>
            </p:cNvSpPr>
            <p:nvPr/>
          </p:nvSpPr>
          <p:spPr bwMode="auto">
            <a:xfrm>
              <a:off x="5957" y="11712"/>
              <a:ext cx="24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600"/>
                <a:t>A</a:t>
              </a:r>
            </a:p>
          </p:txBody>
        </p:sp>
        <p:sp>
          <p:nvSpPr>
            <p:cNvPr id="22577" name="Text Box 78"/>
            <p:cNvSpPr txBox="1">
              <a:spLocks noChangeArrowheads="1"/>
            </p:cNvSpPr>
            <p:nvPr/>
          </p:nvSpPr>
          <p:spPr bwMode="auto">
            <a:xfrm>
              <a:off x="8281" y="11273"/>
              <a:ext cx="246"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600"/>
                <a:t>B</a:t>
              </a:r>
            </a:p>
          </p:txBody>
        </p:sp>
        <p:sp>
          <p:nvSpPr>
            <p:cNvPr id="22578" name="Text Box 79"/>
            <p:cNvSpPr txBox="1">
              <a:spLocks noChangeArrowheads="1"/>
            </p:cNvSpPr>
            <p:nvPr/>
          </p:nvSpPr>
          <p:spPr bwMode="auto">
            <a:xfrm>
              <a:off x="6525" y="11955"/>
              <a:ext cx="3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330</a:t>
              </a:r>
            </a:p>
          </p:txBody>
        </p:sp>
      </p:grpSp>
      <p:sp>
        <p:nvSpPr>
          <p:cNvPr id="22535" name="Text Box 80"/>
          <p:cNvSpPr txBox="1">
            <a:spLocks noChangeArrowheads="1"/>
          </p:cNvSpPr>
          <p:nvPr/>
        </p:nvSpPr>
        <p:spPr bwMode="auto">
          <a:xfrm>
            <a:off x="3605213" y="1550988"/>
            <a:ext cx="2546350" cy="441166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/*main.c*/</a:t>
            </a:r>
          </a:p>
          <a:p>
            <a:pPr>
              <a:spcBef>
                <a:spcPct val="0"/>
              </a:spcBef>
            </a:pPr>
            <a:r>
              <a:rPr lang="en-US" altLang="en-US" sz="1000"/>
              <a:t>sbit notA=P2^0;</a:t>
            </a:r>
          </a:p>
          <a:p>
            <a:pPr>
              <a:spcBef>
                <a:spcPct val="0"/>
              </a:spcBef>
            </a:pPr>
            <a:r>
              <a:rPr lang="en-US" altLang="en-US" sz="1000"/>
              <a:t>sbit isA=P2^1;</a:t>
            </a:r>
          </a:p>
          <a:p>
            <a:pPr>
              <a:spcBef>
                <a:spcPct val="0"/>
              </a:spcBef>
            </a:pPr>
            <a:r>
              <a:rPr lang="en-US" altLang="en-US" sz="1000"/>
              <a:t>sbit notB=P2^2;</a:t>
            </a:r>
          </a:p>
          <a:p>
            <a:pPr>
              <a:spcBef>
                <a:spcPct val="0"/>
              </a:spcBef>
            </a:pPr>
            <a:r>
              <a:rPr lang="en-US" altLang="en-US" sz="1000"/>
              <a:t>sbit isB=P2^3;</a:t>
            </a:r>
          </a:p>
          <a:p>
            <a:pPr>
              <a:spcBef>
                <a:spcPct val="0"/>
              </a:spcBef>
            </a:pPr>
            <a:r>
              <a:rPr lang="en-US" altLang="en-US" sz="1000"/>
              <a:t>sbit dir=P2^4;</a:t>
            </a:r>
          </a:p>
          <a:p>
            <a:pPr>
              <a:spcBef>
                <a:spcPct val="0"/>
              </a:spcBef>
            </a:pPr>
            <a:endParaRPr lang="en-US" altLang="en-US" sz="1000"/>
          </a:p>
          <a:p>
            <a:pPr>
              <a:spcBef>
                <a:spcPct val="0"/>
              </a:spcBef>
            </a:pPr>
            <a:r>
              <a:rPr lang="en-US" altLang="en-US" sz="1000"/>
              <a:t>void delay(){</a:t>
            </a:r>
          </a:p>
          <a:p>
            <a:pPr>
              <a:spcBef>
                <a:spcPct val="0"/>
              </a:spcBef>
            </a:pPr>
            <a:r>
              <a:rPr lang="en-US" altLang="en-US" sz="1000"/>
              <a:t>   int a, b;</a:t>
            </a:r>
          </a:p>
          <a:p>
            <a:pPr>
              <a:spcBef>
                <a:spcPct val="0"/>
              </a:spcBef>
            </a:pPr>
            <a:r>
              <a:rPr lang="en-US" altLang="en-US" sz="1000"/>
              <a:t>   for(a=0; a&lt;5000; a++)</a:t>
            </a:r>
          </a:p>
          <a:p>
            <a:pPr>
              <a:spcBef>
                <a:spcPct val="0"/>
              </a:spcBef>
            </a:pPr>
            <a:r>
              <a:rPr lang="en-US" altLang="en-US" sz="1000"/>
              <a:t>      for(b=0; b&lt;10000; b++)</a:t>
            </a:r>
          </a:p>
          <a:p>
            <a:pPr>
              <a:spcBef>
                <a:spcPct val="0"/>
              </a:spcBef>
            </a:pPr>
            <a:r>
              <a:rPr lang="en-US" altLang="en-US" sz="1000"/>
              <a:t>         a=a+0;</a:t>
            </a:r>
          </a:p>
          <a:p>
            <a:pPr>
              <a:spcBef>
                <a:spcPct val="0"/>
              </a:spcBef>
            </a:pPr>
            <a:r>
              <a:rPr lang="en-US" altLang="en-US" sz="1000"/>
              <a:t>}</a:t>
            </a:r>
          </a:p>
          <a:p>
            <a:pPr>
              <a:spcBef>
                <a:spcPct val="0"/>
              </a:spcBef>
            </a:pPr>
            <a:endParaRPr lang="en-US" altLang="en-US" sz="1000"/>
          </a:p>
          <a:p>
            <a:pPr>
              <a:spcBef>
                <a:spcPct val="0"/>
              </a:spcBef>
            </a:pPr>
            <a:r>
              <a:rPr lang="en-US" altLang="en-US" sz="1000"/>
              <a:t>void move(int dir, int steps) {</a:t>
            </a:r>
          </a:p>
          <a:p>
            <a:pPr>
              <a:spcBef>
                <a:spcPct val="0"/>
              </a:spcBef>
            </a:pPr>
            <a:r>
              <a:rPr lang="en-US" altLang="en-US" sz="1000"/>
              <a:t>int y, z;</a:t>
            </a:r>
          </a:p>
          <a:p>
            <a:pPr>
              <a:spcBef>
                <a:spcPct val="0"/>
              </a:spcBef>
            </a:pPr>
            <a:r>
              <a:rPr lang="en-US" altLang="en-US" sz="1000"/>
              <a:t>   /* clockwise movement */</a:t>
            </a:r>
          </a:p>
          <a:p>
            <a:pPr>
              <a:spcBef>
                <a:spcPct val="0"/>
              </a:spcBef>
            </a:pPr>
            <a:r>
              <a:rPr lang="en-US" altLang="en-US" sz="1000"/>
              <a:t>   if(dir == 1){</a:t>
            </a:r>
          </a:p>
          <a:p>
            <a:pPr>
              <a:spcBef>
                <a:spcPct val="0"/>
              </a:spcBef>
            </a:pPr>
            <a:r>
              <a:rPr lang="en-US" altLang="en-US" sz="1000"/>
              <a:t>      for(y=0; y&lt;=steps; y++){</a:t>
            </a:r>
          </a:p>
          <a:p>
            <a:pPr>
              <a:spcBef>
                <a:spcPct val="0"/>
              </a:spcBef>
            </a:pPr>
            <a:r>
              <a:rPr lang="en-US" altLang="en-US" sz="1000"/>
              <a:t>         for(z=0; z&lt;=19; z+4){</a:t>
            </a:r>
          </a:p>
          <a:p>
            <a:pPr>
              <a:spcBef>
                <a:spcPct val="0"/>
              </a:spcBef>
            </a:pPr>
            <a:r>
              <a:rPr lang="en-US" altLang="en-US" sz="1000"/>
              <a:t>            isA=lookup[z];</a:t>
            </a:r>
          </a:p>
          <a:p>
            <a:pPr>
              <a:spcBef>
                <a:spcPct val="0"/>
              </a:spcBef>
            </a:pPr>
            <a:r>
              <a:rPr lang="en-US" altLang="en-US" sz="1000"/>
              <a:t>            isB=lookup[z+1];</a:t>
            </a:r>
          </a:p>
          <a:p>
            <a:pPr>
              <a:spcBef>
                <a:spcPct val="0"/>
              </a:spcBef>
            </a:pPr>
            <a:r>
              <a:rPr lang="en-US" altLang="en-US" sz="1000"/>
              <a:t>            notA=lookup[z+2];</a:t>
            </a:r>
          </a:p>
          <a:p>
            <a:pPr>
              <a:spcBef>
                <a:spcPct val="0"/>
              </a:spcBef>
            </a:pPr>
            <a:r>
              <a:rPr lang="en-US" altLang="en-US" sz="1000"/>
              <a:t>            notB=lookup[z+3];</a:t>
            </a:r>
          </a:p>
          <a:p>
            <a:pPr>
              <a:spcBef>
                <a:spcPct val="0"/>
              </a:spcBef>
            </a:pPr>
            <a:r>
              <a:rPr lang="en-US" altLang="en-US" sz="1000"/>
              <a:t>            delay();</a:t>
            </a:r>
          </a:p>
          <a:p>
            <a:pPr>
              <a:spcBef>
                <a:spcPct val="0"/>
              </a:spcBef>
            </a:pPr>
            <a:r>
              <a:rPr lang="en-US" altLang="en-US" sz="1000"/>
              <a:t>         }</a:t>
            </a:r>
          </a:p>
          <a:p>
            <a:pPr>
              <a:spcBef>
                <a:spcPct val="0"/>
              </a:spcBef>
            </a:pPr>
            <a:r>
              <a:rPr lang="en-US" altLang="en-US" sz="1000"/>
              <a:t>      }</a:t>
            </a:r>
          </a:p>
          <a:p>
            <a:pPr>
              <a:spcBef>
                <a:spcPct val="0"/>
              </a:spcBef>
            </a:pPr>
            <a:r>
              <a:rPr lang="en-US" altLang="en-US" sz="1000"/>
              <a:t>   }</a:t>
            </a:r>
          </a:p>
          <a:p>
            <a:pPr>
              <a:spcBef>
                <a:spcPct val="0"/>
              </a:spcBef>
            </a:pPr>
            <a:endParaRPr lang="en-US" altLang="en-US" sz="1000"/>
          </a:p>
        </p:txBody>
      </p:sp>
      <p:sp>
        <p:nvSpPr>
          <p:cNvPr id="22536" name="Text Box 81"/>
          <p:cNvSpPr txBox="1">
            <a:spLocks noChangeArrowheads="1"/>
          </p:cNvSpPr>
          <p:nvPr/>
        </p:nvSpPr>
        <p:spPr bwMode="auto">
          <a:xfrm>
            <a:off x="6300788" y="1550988"/>
            <a:ext cx="2546350" cy="441483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 counter clockwise movement */</a:t>
            </a:r>
          </a:p>
          <a:p>
            <a:pPr>
              <a:spcBef>
                <a:spcPct val="0"/>
              </a:spcBef>
            </a:pPr>
            <a:r>
              <a:rPr lang="en-US" altLang="en-US" sz="1000"/>
              <a:t>  if(dir==0){</a:t>
            </a:r>
          </a:p>
          <a:p>
            <a:pPr>
              <a:spcBef>
                <a:spcPct val="0"/>
              </a:spcBef>
            </a:pPr>
            <a:r>
              <a:rPr lang="en-US" altLang="en-US" sz="1000"/>
              <a:t>      for(y=0;  y&lt;=step; y++){</a:t>
            </a:r>
          </a:p>
          <a:p>
            <a:pPr>
              <a:spcBef>
                <a:spcPct val="0"/>
              </a:spcBef>
            </a:pPr>
            <a:r>
              <a:rPr lang="en-US" altLang="en-US" sz="1000"/>
              <a:t>         for(z=19; z&gt;=0; z - 4){</a:t>
            </a:r>
          </a:p>
          <a:p>
            <a:pPr>
              <a:spcBef>
                <a:spcPct val="0"/>
              </a:spcBef>
            </a:pPr>
            <a:r>
              <a:rPr lang="en-US" altLang="en-US" sz="1000"/>
              <a:t>            isA=lookup[z];</a:t>
            </a:r>
          </a:p>
          <a:p>
            <a:pPr>
              <a:spcBef>
                <a:spcPct val="0"/>
              </a:spcBef>
            </a:pPr>
            <a:r>
              <a:rPr lang="en-US" altLang="en-US" sz="1000"/>
              <a:t>            isB=lookup[z-1];</a:t>
            </a:r>
          </a:p>
          <a:p>
            <a:pPr>
              <a:spcBef>
                <a:spcPct val="0"/>
              </a:spcBef>
            </a:pPr>
            <a:r>
              <a:rPr lang="en-US" altLang="en-US" sz="1000"/>
              <a:t>            notA=lookup[z -2];</a:t>
            </a:r>
          </a:p>
          <a:p>
            <a:pPr>
              <a:spcBef>
                <a:spcPct val="0"/>
              </a:spcBef>
            </a:pPr>
            <a:r>
              <a:rPr lang="en-US" altLang="en-US" sz="1000"/>
              <a:t>            notB=lookup[z-3];</a:t>
            </a:r>
          </a:p>
          <a:p>
            <a:pPr>
              <a:spcBef>
                <a:spcPct val="0"/>
              </a:spcBef>
            </a:pPr>
            <a:r>
              <a:rPr lang="en-US" altLang="en-US" sz="1000"/>
              <a:t>           delay( );</a:t>
            </a:r>
          </a:p>
          <a:p>
            <a:pPr>
              <a:spcBef>
                <a:spcPct val="0"/>
              </a:spcBef>
            </a:pPr>
            <a:r>
              <a:rPr lang="en-US" altLang="en-US" sz="1000"/>
              <a:t>         }</a:t>
            </a:r>
          </a:p>
          <a:p>
            <a:pPr>
              <a:spcBef>
                <a:spcPct val="0"/>
              </a:spcBef>
            </a:pPr>
            <a:r>
              <a:rPr lang="en-US" altLang="en-US" sz="1000"/>
              <a:t>      }</a:t>
            </a:r>
          </a:p>
          <a:p>
            <a:pPr>
              <a:spcBef>
                <a:spcPct val="0"/>
              </a:spcBef>
            </a:pPr>
            <a:r>
              <a:rPr lang="en-US" altLang="en-US" sz="1000"/>
              <a:t>   }</a:t>
            </a:r>
          </a:p>
          <a:p>
            <a:pPr>
              <a:spcBef>
                <a:spcPct val="0"/>
              </a:spcBef>
            </a:pPr>
            <a:r>
              <a:rPr lang="en-US" altLang="en-US" sz="1000"/>
              <a:t>}</a:t>
            </a:r>
          </a:p>
          <a:p>
            <a:pPr>
              <a:spcBef>
                <a:spcPct val="0"/>
              </a:spcBef>
            </a:pPr>
            <a:r>
              <a:rPr lang="en-US" altLang="en-US" sz="1000"/>
              <a:t>void main( ){</a:t>
            </a:r>
          </a:p>
          <a:p>
            <a:pPr>
              <a:spcBef>
                <a:spcPct val="0"/>
              </a:spcBef>
            </a:pPr>
            <a:r>
              <a:rPr lang="en-US" altLang="en-US" sz="1000"/>
              <a:t>   int z;</a:t>
            </a:r>
          </a:p>
          <a:p>
            <a:pPr>
              <a:spcBef>
                <a:spcPct val="0"/>
              </a:spcBef>
            </a:pPr>
            <a:r>
              <a:rPr lang="en-US" altLang="en-US" sz="1000"/>
              <a:t>   int lookup[20] = {</a:t>
            </a:r>
          </a:p>
          <a:p>
            <a:pPr>
              <a:spcBef>
                <a:spcPct val="0"/>
              </a:spcBef>
            </a:pPr>
            <a:r>
              <a:rPr lang="en-US" altLang="en-US" sz="1000"/>
              <a:t>      1,  1,  0,  0,</a:t>
            </a:r>
          </a:p>
          <a:p>
            <a:pPr>
              <a:spcBef>
                <a:spcPct val="0"/>
              </a:spcBef>
            </a:pPr>
            <a:r>
              <a:rPr lang="en-US" altLang="en-US" sz="1000"/>
              <a:t>      0,  1,  1,  0,</a:t>
            </a:r>
          </a:p>
          <a:p>
            <a:pPr>
              <a:spcBef>
                <a:spcPct val="0"/>
              </a:spcBef>
            </a:pPr>
            <a:r>
              <a:rPr lang="en-US" altLang="en-US" sz="1000"/>
              <a:t>      0,  0,  1,  1,</a:t>
            </a:r>
          </a:p>
          <a:p>
            <a:pPr>
              <a:spcBef>
                <a:spcPct val="0"/>
              </a:spcBef>
            </a:pPr>
            <a:r>
              <a:rPr lang="en-US" altLang="en-US" sz="1000"/>
              <a:t>      1,  0,  0,  1,</a:t>
            </a:r>
          </a:p>
          <a:p>
            <a:pPr>
              <a:spcBef>
                <a:spcPct val="0"/>
              </a:spcBef>
            </a:pPr>
            <a:r>
              <a:rPr lang="en-US" altLang="en-US" sz="1000"/>
              <a:t>      1,  1,  0,  0  };</a:t>
            </a:r>
          </a:p>
          <a:p>
            <a:pPr>
              <a:spcBef>
                <a:spcPct val="0"/>
              </a:spcBef>
            </a:pPr>
            <a:r>
              <a:rPr lang="en-US" altLang="en-US" sz="1000"/>
              <a:t>   while(1){</a:t>
            </a:r>
          </a:p>
          <a:p>
            <a:pPr>
              <a:spcBef>
                <a:spcPct val="0"/>
              </a:spcBef>
            </a:pPr>
            <a:r>
              <a:rPr lang="en-US" altLang="en-US" sz="1000"/>
              <a:t>       /*move forward, 15 degrees (2 steps) */</a:t>
            </a:r>
          </a:p>
          <a:p>
            <a:pPr>
              <a:spcBef>
                <a:spcPct val="0"/>
              </a:spcBef>
            </a:pPr>
            <a:r>
              <a:rPr lang="en-US" altLang="en-US" sz="1000"/>
              <a:t>      move(1, 2);</a:t>
            </a:r>
          </a:p>
          <a:p>
            <a:pPr>
              <a:spcBef>
                <a:spcPct val="0"/>
              </a:spcBef>
            </a:pPr>
            <a:r>
              <a:rPr lang="en-US" altLang="en-US" sz="1000"/>
              <a:t>      /* move backwards,  7.5 degrees (1step)*/</a:t>
            </a:r>
          </a:p>
          <a:p>
            <a:pPr>
              <a:spcBef>
                <a:spcPct val="0"/>
              </a:spcBef>
            </a:pPr>
            <a:r>
              <a:rPr lang="en-US" altLang="en-US" sz="1000"/>
              <a:t>      move(0, 1);</a:t>
            </a:r>
          </a:p>
          <a:p>
            <a:pPr>
              <a:spcBef>
                <a:spcPct val="0"/>
              </a:spcBef>
            </a:pPr>
            <a:r>
              <a:rPr lang="en-US" altLang="en-US" sz="1000"/>
              <a:t>   }</a:t>
            </a:r>
          </a:p>
          <a:p>
            <a:pPr>
              <a:spcBef>
                <a:spcPct val="0"/>
              </a:spcBef>
            </a:pPr>
            <a:r>
              <a:rPr lang="en-US" altLang="en-US" sz="10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p:txBody>
          <a:bodyPr/>
          <a:lstStyle/>
          <a:p>
            <a:r>
              <a:rPr lang="en-US" altLang="en-US" smtClean="0"/>
              <a:t>LCD controller</a:t>
            </a:r>
          </a:p>
        </p:txBody>
      </p:sp>
      <p:sp>
        <p:nvSpPr>
          <p:cNvPr id="6149" name="Slide Number Placeholder 3"/>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1BEAA767-D64F-48C2-B457-007DAD8201D4}" type="slidenum">
              <a:rPr lang="en-US" altLang="en-US" sz="1400"/>
              <a:pPr/>
              <a:t>21</a:t>
            </a:fld>
            <a:endParaRPr lang="en-US" altLang="en-US" sz="1400"/>
          </a:p>
        </p:txBody>
      </p:sp>
      <p:grpSp>
        <p:nvGrpSpPr>
          <p:cNvPr id="6151" name="Group 30"/>
          <p:cNvGrpSpPr>
            <a:grpSpLocks/>
          </p:cNvGrpSpPr>
          <p:nvPr/>
        </p:nvGrpSpPr>
        <p:grpSpPr bwMode="auto">
          <a:xfrm>
            <a:off x="304800" y="1657350"/>
            <a:ext cx="3871913" cy="1565275"/>
            <a:chOff x="192" y="1044"/>
            <a:chExt cx="2439" cy="986"/>
          </a:xfrm>
        </p:grpSpPr>
        <p:sp>
          <p:nvSpPr>
            <p:cNvPr id="6155" name="Text Box 5"/>
            <p:cNvSpPr txBox="1">
              <a:spLocks noChangeArrowheads="1"/>
            </p:cNvSpPr>
            <p:nvPr/>
          </p:nvSpPr>
          <p:spPr bwMode="auto">
            <a:xfrm>
              <a:off x="1822" y="1544"/>
              <a:ext cx="809" cy="379"/>
            </a:xfrm>
            <a:prstGeom prst="rect">
              <a:avLst/>
            </a:prstGeom>
            <a:noFill/>
            <a:ln w="1587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000"/>
            </a:p>
          </p:txBody>
        </p:sp>
        <p:sp>
          <p:nvSpPr>
            <p:cNvPr id="6156" name="Text Box 6"/>
            <p:cNvSpPr txBox="1">
              <a:spLocks noChangeArrowheads="1"/>
            </p:cNvSpPr>
            <p:nvPr/>
          </p:nvSpPr>
          <p:spPr bwMode="auto">
            <a:xfrm>
              <a:off x="1131" y="1044"/>
              <a:ext cx="527" cy="699"/>
            </a:xfrm>
            <a:prstGeom prst="rect">
              <a:avLst/>
            </a:prstGeom>
            <a:solidFill>
              <a:srgbClr val="FFFFFF"/>
            </a:solidFill>
            <a:ln w="9525">
              <a:solidFill>
                <a:srgbClr val="000000"/>
              </a:solidFill>
              <a:miter lim="800000"/>
              <a:headEnd/>
              <a:tailEnd type="none" w="lg" len="me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000"/>
            </a:p>
          </p:txBody>
        </p:sp>
        <p:sp>
          <p:nvSpPr>
            <p:cNvPr id="6157" name="Text Box 7"/>
            <p:cNvSpPr txBox="1">
              <a:spLocks noChangeArrowheads="1"/>
            </p:cNvSpPr>
            <p:nvPr/>
          </p:nvSpPr>
          <p:spPr bwMode="auto">
            <a:xfrm>
              <a:off x="193" y="1047"/>
              <a:ext cx="510" cy="640"/>
            </a:xfrm>
            <a:prstGeom prst="rect">
              <a:avLst/>
            </a:prstGeom>
            <a:solidFill>
              <a:srgbClr val="FFFFFF"/>
            </a:solidFill>
            <a:ln w="9525">
              <a:solidFill>
                <a:srgbClr val="000000"/>
              </a:solidFill>
              <a:miter lim="800000"/>
              <a:headEnd/>
              <a:tailEnd type="none" w="lg" len="me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000"/>
            </a:p>
          </p:txBody>
        </p:sp>
        <p:sp>
          <p:nvSpPr>
            <p:cNvPr id="6158" name="Text Box 8"/>
            <p:cNvSpPr txBox="1">
              <a:spLocks noChangeArrowheads="1"/>
            </p:cNvSpPr>
            <p:nvPr/>
          </p:nvSpPr>
          <p:spPr bwMode="auto">
            <a:xfrm flipH="1">
              <a:off x="1159" y="1130"/>
              <a:ext cx="5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E</a:t>
              </a:r>
            </a:p>
          </p:txBody>
        </p:sp>
        <p:sp>
          <p:nvSpPr>
            <p:cNvPr id="6159" name="Text Box 9"/>
            <p:cNvSpPr txBox="1">
              <a:spLocks noChangeArrowheads="1"/>
            </p:cNvSpPr>
            <p:nvPr/>
          </p:nvSpPr>
          <p:spPr bwMode="auto">
            <a:xfrm flipH="1">
              <a:off x="1159" y="1256"/>
              <a:ext cx="16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R/W</a:t>
              </a:r>
            </a:p>
          </p:txBody>
        </p:sp>
        <p:sp>
          <p:nvSpPr>
            <p:cNvPr id="6160" name="Text Box 10"/>
            <p:cNvSpPr txBox="1">
              <a:spLocks noChangeArrowheads="1"/>
            </p:cNvSpPr>
            <p:nvPr/>
          </p:nvSpPr>
          <p:spPr bwMode="auto">
            <a:xfrm flipH="1">
              <a:off x="1159" y="1373"/>
              <a:ext cx="10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RS</a:t>
              </a:r>
            </a:p>
          </p:txBody>
        </p:sp>
        <p:sp>
          <p:nvSpPr>
            <p:cNvPr id="6161" name="Text Box 11"/>
            <p:cNvSpPr txBox="1">
              <a:spLocks noChangeArrowheads="1"/>
            </p:cNvSpPr>
            <p:nvPr/>
          </p:nvSpPr>
          <p:spPr bwMode="auto">
            <a:xfrm flipH="1">
              <a:off x="1159" y="1514"/>
              <a:ext cx="37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DB7–DB0</a:t>
              </a:r>
            </a:p>
          </p:txBody>
        </p:sp>
        <p:sp>
          <p:nvSpPr>
            <p:cNvPr id="6162" name="Text Box 12"/>
            <p:cNvSpPr txBox="1">
              <a:spLocks noChangeArrowheads="1"/>
            </p:cNvSpPr>
            <p:nvPr/>
          </p:nvSpPr>
          <p:spPr bwMode="auto">
            <a:xfrm>
              <a:off x="1199" y="1772"/>
              <a:ext cx="3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LCD controller</a:t>
              </a:r>
            </a:p>
          </p:txBody>
        </p:sp>
        <p:sp>
          <p:nvSpPr>
            <p:cNvPr id="6163" name="Freeform 13"/>
            <p:cNvSpPr>
              <a:spLocks/>
            </p:cNvSpPr>
            <p:nvPr/>
          </p:nvSpPr>
          <p:spPr bwMode="auto">
            <a:xfrm>
              <a:off x="703" y="1192"/>
              <a:ext cx="437" cy="2"/>
            </a:xfrm>
            <a:custGeom>
              <a:avLst/>
              <a:gdLst>
                <a:gd name="T0" fmla="*/ 0 w 431"/>
                <a:gd name="T1" fmla="*/ 0 h 2"/>
                <a:gd name="T2" fmla="*/ 443 w 431"/>
                <a:gd name="T3" fmla="*/ 2 h 2"/>
                <a:gd name="T4" fmla="*/ 0 60000 65536"/>
                <a:gd name="T5" fmla="*/ 0 60000 65536"/>
                <a:gd name="T6" fmla="*/ 0 w 431"/>
                <a:gd name="T7" fmla="*/ 0 h 2"/>
                <a:gd name="T8" fmla="*/ 431 w 431"/>
                <a:gd name="T9" fmla="*/ 2 h 2"/>
              </a:gdLst>
              <a:ahLst/>
              <a:cxnLst>
                <a:cxn ang="T4">
                  <a:pos x="T0" y="T1"/>
                </a:cxn>
                <a:cxn ang="T5">
                  <a:pos x="T2" y="T3"/>
                </a:cxn>
              </a:cxnLst>
              <a:rect l="T6" t="T7" r="T8" b="T9"/>
              <a:pathLst>
                <a:path w="431" h="2">
                  <a:moveTo>
                    <a:pt x="0" y="0"/>
                  </a:moveTo>
                  <a:lnTo>
                    <a:pt x="431" y="2"/>
                  </a:lnTo>
                </a:path>
              </a:pathLst>
            </a:custGeom>
            <a:noFill/>
            <a:ln w="9525">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6164" name="Freeform 14"/>
            <p:cNvSpPr>
              <a:spLocks/>
            </p:cNvSpPr>
            <p:nvPr/>
          </p:nvSpPr>
          <p:spPr bwMode="auto">
            <a:xfrm>
              <a:off x="703" y="1317"/>
              <a:ext cx="431" cy="1"/>
            </a:xfrm>
            <a:custGeom>
              <a:avLst/>
              <a:gdLst>
                <a:gd name="T0" fmla="*/ 0 w 425"/>
                <a:gd name="T1" fmla="*/ 0 h 1"/>
                <a:gd name="T2" fmla="*/ 437 w 425"/>
                <a:gd name="T3" fmla="*/ 0 h 1"/>
                <a:gd name="T4" fmla="*/ 0 60000 65536"/>
                <a:gd name="T5" fmla="*/ 0 60000 65536"/>
                <a:gd name="T6" fmla="*/ 0 w 425"/>
                <a:gd name="T7" fmla="*/ 0 h 1"/>
                <a:gd name="T8" fmla="*/ 425 w 425"/>
                <a:gd name="T9" fmla="*/ 1 h 1"/>
              </a:gdLst>
              <a:ahLst/>
              <a:cxnLst>
                <a:cxn ang="T4">
                  <a:pos x="T0" y="T1"/>
                </a:cxn>
                <a:cxn ang="T5">
                  <a:pos x="T2" y="T3"/>
                </a:cxn>
              </a:cxnLst>
              <a:rect l="T6" t="T7" r="T8" b="T9"/>
              <a:pathLst>
                <a:path w="425" h="1">
                  <a:moveTo>
                    <a:pt x="0" y="0"/>
                  </a:moveTo>
                  <a:lnTo>
                    <a:pt x="425" y="0"/>
                  </a:lnTo>
                </a:path>
              </a:pathLst>
            </a:custGeom>
            <a:noFill/>
            <a:ln w="9525">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6165" name="Freeform 15"/>
            <p:cNvSpPr>
              <a:spLocks/>
            </p:cNvSpPr>
            <p:nvPr/>
          </p:nvSpPr>
          <p:spPr bwMode="auto">
            <a:xfrm>
              <a:off x="703" y="1440"/>
              <a:ext cx="431" cy="1"/>
            </a:xfrm>
            <a:custGeom>
              <a:avLst/>
              <a:gdLst>
                <a:gd name="T0" fmla="*/ 0 w 425"/>
                <a:gd name="T1" fmla="*/ 1 h 1"/>
                <a:gd name="T2" fmla="*/ 437 w 425"/>
                <a:gd name="T3" fmla="*/ 0 h 1"/>
                <a:gd name="T4" fmla="*/ 0 60000 65536"/>
                <a:gd name="T5" fmla="*/ 0 60000 65536"/>
                <a:gd name="T6" fmla="*/ 0 w 425"/>
                <a:gd name="T7" fmla="*/ 0 h 1"/>
                <a:gd name="T8" fmla="*/ 425 w 425"/>
                <a:gd name="T9" fmla="*/ 1 h 1"/>
              </a:gdLst>
              <a:ahLst/>
              <a:cxnLst>
                <a:cxn ang="T4">
                  <a:pos x="T0" y="T1"/>
                </a:cxn>
                <a:cxn ang="T5">
                  <a:pos x="T2" y="T3"/>
                </a:cxn>
              </a:cxnLst>
              <a:rect l="T6" t="T7" r="T8" b="T9"/>
              <a:pathLst>
                <a:path w="425" h="1">
                  <a:moveTo>
                    <a:pt x="0" y="1"/>
                  </a:moveTo>
                  <a:lnTo>
                    <a:pt x="425" y="0"/>
                  </a:lnTo>
                </a:path>
              </a:pathLst>
            </a:custGeom>
            <a:noFill/>
            <a:ln w="9525">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6166" name="Freeform 16"/>
            <p:cNvSpPr>
              <a:spLocks/>
            </p:cNvSpPr>
            <p:nvPr/>
          </p:nvSpPr>
          <p:spPr bwMode="auto">
            <a:xfrm>
              <a:off x="703" y="1581"/>
              <a:ext cx="437" cy="1"/>
            </a:xfrm>
            <a:custGeom>
              <a:avLst/>
              <a:gdLst>
                <a:gd name="T0" fmla="*/ 0 w 431"/>
                <a:gd name="T1" fmla="*/ 0 h 1"/>
                <a:gd name="T2" fmla="*/ 443 w 431"/>
                <a:gd name="T3" fmla="*/ 0 h 1"/>
                <a:gd name="T4" fmla="*/ 0 60000 65536"/>
                <a:gd name="T5" fmla="*/ 0 60000 65536"/>
                <a:gd name="T6" fmla="*/ 0 w 431"/>
                <a:gd name="T7" fmla="*/ 0 h 1"/>
                <a:gd name="T8" fmla="*/ 431 w 431"/>
                <a:gd name="T9" fmla="*/ 1 h 1"/>
              </a:gdLst>
              <a:ahLst/>
              <a:cxnLst>
                <a:cxn ang="T4">
                  <a:pos x="T0" y="T1"/>
                </a:cxn>
                <a:cxn ang="T5">
                  <a:pos x="T2" y="T3"/>
                </a:cxn>
              </a:cxnLst>
              <a:rect l="T6" t="T7" r="T8" b="T9"/>
              <a:pathLst>
                <a:path w="431" h="1">
                  <a:moveTo>
                    <a:pt x="0" y="0"/>
                  </a:moveTo>
                  <a:lnTo>
                    <a:pt x="431" y="0"/>
                  </a:lnTo>
                </a:path>
              </a:pathLst>
            </a:custGeom>
            <a:noFill/>
            <a:ln w="9525">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6167" name="Text Box 17"/>
            <p:cNvSpPr txBox="1">
              <a:spLocks noChangeArrowheads="1"/>
            </p:cNvSpPr>
            <p:nvPr/>
          </p:nvSpPr>
          <p:spPr bwMode="auto">
            <a:xfrm>
              <a:off x="2069" y="1155"/>
              <a:ext cx="54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communications bus</a:t>
              </a:r>
            </a:p>
          </p:txBody>
        </p:sp>
        <p:sp>
          <p:nvSpPr>
            <p:cNvPr id="6168" name="Text Box 18"/>
            <p:cNvSpPr txBox="1">
              <a:spLocks noChangeArrowheads="1"/>
            </p:cNvSpPr>
            <p:nvPr/>
          </p:nvSpPr>
          <p:spPr bwMode="auto">
            <a:xfrm>
              <a:off x="192" y="1756"/>
              <a:ext cx="52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000"/>
                <a:t>microcontroller</a:t>
              </a:r>
            </a:p>
          </p:txBody>
        </p:sp>
        <p:sp>
          <p:nvSpPr>
            <p:cNvPr id="6169" name="Line 19"/>
            <p:cNvSpPr>
              <a:spLocks noChangeShapeType="1"/>
            </p:cNvSpPr>
            <p:nvPr/>
          </p:nvSpPr>
          <p:spPr bwMode="auto">
            <a:xfrm flipH="1">
              <a:off x="921" y="1533"/>
              <a:ext cx="36" cy="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Text Box 20"/>
            <p:cNvSpPr txBox="1">
              <a:spLocks noChangeArrowheads="1"/>
            </p:cNvSpPr>
            <p:nvPr/>
          </p:nvSpPr>
          <p:spPr bwMode="auto">
            <a:xfrm>
              <a:off x="915" y="1673"/>
              <a:ext cx="7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8</a:t>
              </a:r>
            </a:p>
          </p:txBody>
        </p:sp>
        <p:sp>
          <p:nvSpPr>
            <p:cNvPr id="6171" name="AutoShape 21"/>
            <p:cNvSpPr>
              <a:spLocks noChangeArrowheads="1"/>
            </p:cNvSpPr>
            <p:nvPr/>
          </p:nvSpPr>
          <p:spPr bwMode="auto">
            <a:xfrm rot="-5368597">
              <a:off x="1648" y="1126"/>
              <a:ext cx="410" cy="4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002 w 21600"/>
                <a:gd name="T25" fmla="*/ 16991 h 21600"/>
                <a:gd name="T26" fmla="*/ 19177 w 21600"/>
                <a:gd name="T27" fmla="*/ 1918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8108" y="0"/>
                  </a:moveTo>
                  <a:lnTo>
                    <a:pt x="14616" y="6387"/>
                  </a:lnTo>
                  <a:lnTo>
                    <a:pt x="17014" y="6387"/>
                  </a:lnTo>
                  <a:lnTo>
                    <a:pt x="17014" y="17014"/>
                  </a:lnTo>
                  <a:lnTo>
                    <a:pt x="6387" y="17014"/>
                  </a:lnTo>
                  <a:lnTo>
                    <a:pt x="6387" y="14616"/>
                  </a:lnTo>
                  <a:lnTo>
                    <a:pt x="0" y="18108"/>
                  </a:lnTo>
                  <a:lnTo>
                    <a:pt x="6387" y="21600"/>
                  </a:lnTo>
                  <a:lnTo>
                    <a:pt x="6387" y="19202"/>
                  </a:lnTo>
                  <a:lnTo>
                    <a:pt x="19202" y="19202"/>
                  </a:lnTo>
                  <a:lnTo>
                    <a:pt x="19202" y="6387"/>
                  </a:lnTo>
                  <a:lnTo>
                    <a:pt x="21600" y="6387"/>
                  </a:lnTo>
                  <a:close/>
                </a:path>
              </a:pathLst>
            </a:cu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aphicFrame>
          <p:nvGraphicFramePr>
            <p:cNvPr id="6148" name="Object 22"/>
            <p:cNvGraphicFramePr>
              <a:graphicFrameLocks noChangeAspect="1"/>
            </p:cNvGraphicFramePr>
            <p:nvPr/>
          </p:nvGraphicFramePr>
          <p:xfrm>
            <a:off x="1829" y="1550"/>
            <a:ext cx="796" cy="369"/>
          </p:xfrm>
          <a:graphic>
            <a:graphicData uri="http://schemas.openxmlformats.org/presentationml/2006/ole">
              <mc:AlternateContent xmlns:mc="http://schemas.openxmlformats.org/markup-compatibility/2006">
                <mc:Choice xmlns:v="urn:schemas-microsoft-com:vml" Requires="v">
                  <p:oleObj spid="_x0000_s6184" name="Document" r:id="rId3" imgW="1248480" imgH="571680" progId="Word.Document.8">
                    <p:embed/>
                  </p:oleObj>
                </mc:Choice>
                <mc:Fallback>
                  <p:oleObj name="Document" r:id="rId3" imgW="1248480" imgH="571680" progId="Word.Document.8">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 y="1550"/>
                          <a:ext cx="796"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152" name="Text Box 25"/>
          <p:cNvSpPr txBox="1">
            <a:spLocks noChangeArrowheads="1"/>
          </p:cNvSpPr>
          <p:nvPr/>
        </p:nvSpPr>
        <p:spPr bwMode="auto">
          <a:xfrm>
            <a:off x="4495800" y="1695450"/>
            <a:ext cx="4376738" cy="120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100"/>
              <a:t>void WriteChar(char c){</a:t>
            </a:r>
          </a:p>
          <a:p>
            <a:pPr>
              <a:spcBef>
                <a:spcPct val="0"/>
              </a:spcBef>
            </a:pPr>
            <a:endParaRPr lang="en-US" altLang="en-US" sz="1100"/>
          </a:p>
          <a:p>
            <a:pPr>
              <a:spcBef>
                <a:spcPct val="0"/>
              </a:spcBef>
            </a:pPr>
            <a:r>
              <a:rPr lang="en-US" altLang="en-US" sz="1100"/>
              <a:t>   RS = 1;                                /* indicate data being sent */</a:t>
            </a:r>
          </a:p>
          <a:p>
            <a:pPr>
              <a:spcBef>
                <a:spcPct val="0"/>
              </a:spcBef>
            </a:pPr>
            <a:r>
              <a:rPr lang="en-US" altLang="en-US" sz="1100"/>
              <a:t>   DATA_BUS = c;                /* send data to LCD */</a:t>
            </a:r>
          </a:p>
          <a:p>
            <a:pPr>
              <a:spcBef>
                <a:spcPct val="0"/>
              </a:spcBef>
            </a:pPr>
            <a:r>
              <a:rPr lang="en-US" altLang="en-US" sz="1100"/>
              <a:t>   EnableLCD(45);                 /* toggle the LCD with appropriate delay */</a:t>
            </a:r>
          </a:p>
          <a:p>
            <a:pPr>
              <a:spcBef>
                <a:spcPct val="0"/>
              </a:spcBef>
            </a:pPr>
            <a:r>
              <a:rPr lang="en-US" altLang="en-US" sz="1100"/>
              <a:t>}</a:t>
            </a:r>
          </a:p>
        </p:txBody>
      </p:sp>
      <p:sp>
        <p:nvSpPr>
          <p:cNvPr id="6153" name="Text Box 26"/>
          <p:cNvSpPr txBox="1">
            <a:spLocks noChangeArrowheads="1"/>
          </p:cNvSpPr>
          <p:nvPr/>
        </p:nvSpPr>
        <p:spPr bwMode="auto">
          <a:xfrm>
            <a:off x="1457325" y="4181475"/>
            <a:ext cx="2333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aphicFrame>
        <p:nvGraphicFramePr>
          <p:cNvPr id="6146" name="Object 27"/>
          <p:cNvGraphicFramePr>
            <a:graphicFrameLocks noChangeAspect="1"/>
          </p:cNvGraphicFramePr>
          <p:nvPr/>
        </p:nvGraphicFramePr>
        <p:xfrm>
          <a:off x="141288" y="3571875"/>
          <a:ext cx="3367087" cy="1724025"/>
        </p:xfrm>
        <a:graphic>
          <a:graphicData uri="http://schemas.openxmlformats.org/presentationml/2006/ole">
            <mc:AlternateContent xmlns:mc="http://schemas.openxmlformats.org/markup-compatibility/2006">
              <mc:Choice xmlns:v="urn:schemas-microsoft-com:vml" Requires="v">
                <p:oleObj spid="_x0000_s6185" name="Document" r:id="rId5" imgW="4242600" imgH="2276280" progId="Word.Document.8">
                  <p:embed/>
                </p:oleObj>
              </mc:Choice>
              <mc:Fallback>
                <p:oleObj name="Document" r:id="rId5" imgW="4242600" imgH="2276280" progId="Word.Document.8">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8" y="3571875"/>
                        <a:ext cx="3367087"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4" name="Text Box 28"/>
          <p:cNvSpPr txBox="1">
            <a:spLocks noChangeArrowheads="1"/>
          </p:cNvSpPr>
          <p:nvPr/>
        </p:nvSpPr>
        <p:spPr bwMode="auto">
          <a:xfrm>
            <a:off x="4724400" y="3886200"/>
            <a:ext cx="2038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aphicFrame>
        <p:nvGraphicFramePr>
          <p:cNvPr id="6147" name="Object 29"/>
          <p:cNvGraphicFramePr>
            <a:graphicFrameLocks noChangeAspect="1"/>
          </p:cNvGraphicFramePr>
          <p:nvPr/>
        </p:nvGraphicFramePr>
        <p:xfrm>
          <a:off x="3562350" y="3571875"/>
          <a:ext cx="5400675" cy="2552700"/>
        </p:xfrm>
        <a:graphic>
          <a:graphicData uri="http://schemas.openxmlformats.org/presentationml/2006/ole">
            <mc:AlternateContent xmlns:mc="http://schemas.openxmlformats.org/markup-compatibility/2006">
              <mc:Choice xmlns:v="urn:schemas-microsoft-com:vml" Requires="v">
                <p:oleObj spid="_x0000_s6186" name="Document" r:id="rId7" imgW="6597000" imgH="2915280" progId="Word.Document.8">
                  <p:embed/>
                </p:oleObj>
              </mc:Choice>
              <mc:Fallback>
                <p:oleObj name="Document" r:id="rId7" imgW="6597000" imgH="2915280" progId="Word.Document.8">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2350" y="3571875"/>
                        <a:ext cx="54006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smtClean="0"/>
              <a:t>Keypad controller</a:t>
            </a:r>
          </a:p>
        </p:txBody>
      </p:sp>
      <p:sp>
        <p:nvSpPr>
          <p:cNvPr id="23554" name="Slide Number Placeholder 3"/>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C206C637-340C-45D5-B979-BC6B381810BD}" type="slidenum">
              <a:rPr lang="en-US" altLang="en-US" sz="1400"/>
              <a:pPr/>
              <a:t>22</a:t>
            </a:fld>
            <a:endParaRPr lang="en-US" altLang="en-US" sz="1400"/>
          </a:p>
        </p:txBody>
      </p:sp>
      <p:grpSp>
        <p:nvGrpSpPr>
          <p:cNvPr id="23556" name="Group 200"/>
          <p:cNvGrpSpPr>
            <a:grpSpLocks/>
          </p:cNvGrpSpPr>
          <p:nvPr/>
        </p:nvGrpSpPr>
        <p:grpSpPr bwMode="auto">
          <a:xfrm>
            <a:off x="1600200" y="2025650"/>
            <a:ext cx="5788025" cy="3844925"/>
            <a:chOff x="1008" y="1276"/>
            <a:chExt cx="3646" cy="2422"/>
          </a:xfrm>
        </p:grpSpPr>
        <p:sp>
          <p:nvSpPr>
            <p:cNvPr id="23557" name="Text Box 5"/>
            <p:cNvSpPr txBox="1">
              <a:spLocks noChangeArrowheads="1"/>
            </p:cNvSpPr>
            <p:nvPr/>
          </p:nvSpPr>
          <p:spPr bwMode="auto">
            <a:xfrm>
              <a:off x="2761" y="1276"/>
              <a:ext cx="1032" cy="1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200"/>
            </a:p>
          </p:txBody>
        </p:sp>
        <p:sp>
          <p:nvSpPr>
            <p:cNvPr id="23558" name="Freeform 8"/>
            <p:cNvSpPr>
              <a:spLocks/>
            </p:cNvSpPr>
            <p:nvPr/>
          </p:nvSpPr>
          <p:spPr bwMode="auto">
            <a:xfrm>
              <a:off x="1014" y="2004"/>
              <a:ext cx="1402" cy="1"/>
            </a:xfrm>
            <a:custGeom>
              <a:avLst/>
              <a:gdLst>
                <a:gd name="T0" fmla="*/ 0 w 1402"/>
                <a:gd name="T1" fmla="*/ 0 h 1"/>
                <a:gd name="T2" fmla="*/ 1402 w 1402"/>
                <a:gd name="T3" fmla="*/ 1 h 1"/>
                <a:gd name="T4" fmla="*/ 0 60000 65536"/>
                <a:gd name="T5" fmla="*/ 0 60000 65536"/>
                <a:gd name="T6" fmla="*/ 0 w 1402"/>
                <a:gd name="T7" fmla="*/ 0 h 1"/>
                <a:gd name="T8" fmla="*/ 1402 w 1402"/>
                <a:gd name="T9" fmla="*/ 1 h 1"/>
              </a:gdLst>
              <a:ahLst/>
              <a:cxnLst>
                <a:cxn ang="T4">
                  <a:pos x="T0" y="T1"/>
                </a:cxn>
                <a:cxn ang="T5">
                  <a:pos x="T2" y="T3"/>
                </a:cxn>
              </a:cxnLst>
              <a:rect l="T6" t="T7" r="T8" b="T9"/>
              <a:pathLst>
                <a:path w="1402" h="1">
                  <a:moveTo>
                    <a:pt x="0" y="0"/>
                  </a:moveTo>
                  <a:lnTo>
                    <a:pt x="1402" y="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59" name="Freeform 10"/>
            <p:cNvSpPr>
              <a:spLocks/>
            </p:cNvSpPr>
            <p:nvPr/>
          </p:nvSpPr>
          <p:spPr bwMode="auto">
            <a:xfrm>
              <a:off x="1072" y="1848"/>
              <a:ext cx="129" cy="1"/>
            </a:xfrm>
            <a:custGeom>
              <a:avLst/>
              <a:gdLst>
                <a:gd name="T0" fmla="*/ 0 w 323"/>
                <a:gd name="T1" fmla="*/ 0 h 1"/>
                <a:gd name="T2" fmla="*/ 52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0" name="Freeform 11"/>
            <p:cNvSpPr>
              <a:spLocks/>
            </p:cNvSpPr>
            <p:nvPr/>
          </p:nvSpPr>
          <p:spPr bwMode="auto">
            <a:xfrm>
              <a:off x="1139" y="1772"/>
              <a:ext cx="1" cy="76"/>
            </a:xfrm>
            <a:custGeom>
              <a:avLst/>
              <a:gdLst>
                <a:gd name="T0" fmla="*/ 1 w 2"/>
                <a:gd name="T1" fmla="*/ 0 h 133"/>
                <a:gd name="T2" fmla="*/ 0 w 2"/>
                <a:gd name="T3" fmla="*/ 4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1" name="Oval 12"/>
            <p:cNvSpPr>
              <a:spLocks noChangeArrowheads="1"/>
            </p:cNvSpPr>
            <p:nvPr/>
          </p:nvSpPr>
          <p:spPr bwMode="auto">
            <a:xfrm>
              <a:off x="1060" y="1888"/>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2" name="Oval 13"/>
            <p:cNvSpPr>
              <a:spLocks noChangeArrowheads="1"/>
            </p:cNvSpPr>
            <p:nvPr/>
          </p:nvSpPr>
          <p:spPr bwMode="auto">
            <a:xfrm>
              <a:off x="1192" y="1889"/>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3" name="Freeform 14"/>
            <p:cNvSpPr>
              <a:spLocks/>
            </p:cNvSpPr>
            <p:nvPr/>
          </p:nvSpPr>
          <p:spPr bwMode="auto">
            <a:xfrm>
              <a:off x="1011" y="1905"/>
              <a:ext cx="48" cy="1"/>
            </a:xfrm>
            <a:custGeom>
              <a:avLst/>
              <a:gdLst>
                <a:gd name="T0" fmla="*/ 20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4" name="Freeform 15"/>
            <p:cNvSpPr>
              <a:spLocks/>
            </p:cNvSpPr>
            <p:nvPr/>
          </p:nvSpPr>
          <p:spPr bwMode="auto">
            <a:xfrm>
              <a:off x="1008" y="1908"/>
              <a:ext cx="3" cy="102"/>
            </a:xfrm>
            <a:custGeom>
              <a:avLst/>
              <a:gdLst>
                <a:gd name="T0" fmla="*/ 3 w 3"/>
                <a:gd name="T1" fmla="*/ 0 h 102"/>
                <a:gd name="T2" fmla="*/ 0 w 3"/>
                <a:gd name="T3" fmla="*/ 102 h 102"/>
                <a:gd name="T4" fmla="*/ 0 60000 65536"/>
                <a:gd name="T5" fmla="*/ 0 60000 65536"/>
                <a:gd name="T6" fmla="*/ 0 w 3"/>
                <a:gd name="T7" fmla="*/ 0 h 102"/>
                <a:gd name="T8" fmla="*/ 3 w 3"/>
                <a:gd name="T9" fmla="*/ 102 h 102"/>
              </a:gdLst>
              <a:ahLst/>
              <a:cxnLst>
                <a:cxn ang="T4">
                  <a:pos x="T0" y="T1"/>
                </a:cxn>
                <a:cxn ang="T5">
                  <a:pos x="T2" y="T3"/>
                </a:cxn>
              </a:cxnLst>
              <a:rect l="T6" t="T7" r="T8" b="T9"/>
              <a:pathLst>
                <a:path w="3" h="102">
                  <a:moveTo>
                    <a:pt x="3" y="0"/>
                  </a:moveTo>
                  <a:lnTo>
                    <a:pt x="0"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5" name="Freeform 16"/>
            <p:cNvSpPr>
              <a:spLocks/>
            </p:cNvSpPr>
            <p:nvPr/>
          </p:nvSpPr>
          <p:spPr bwMode="auto">
            <a:xfrm>
              <a:off x="1218" y="1905"/>
              <a:ext cx="33" cy="1"/>
            </a:xfrm>
            <a:custGeom>
              <a:avLst/>
              <a:gdLst>
                <a:gd name="T0" fmla="*/ 0 w 83"/>
                <a:gd name="T1" fmla="*/ 1 h 1"/>
                <a:gd name="T2" fmla="*/ 1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nvGrpSpPr>
            <p:cNvPr id="23566" name="Group 17"/>
            <p:cNvGrpSpPr>
              <a:grpSpLocks/>
            </p:cNvGrpSpPr>
            <p:nvPr/>
          </p:nvGrpSpPr>
          <p:grpSpPr bwMode="auto">
            <a:xfrm>
              <a:off x="1399" y="1772"/>
              <a:ext cx="239" cy="235"/>
              <a:chOff x="3462" y="1592"/>
              <a:chExt cx="599" cy="410"/>
            </a:xfrm>
          </p:grpSpPr>
          <p:sp>
            <p:nvSpPr>
              <p:cNvPr id="23732" name="Freeform 18"/>
              <p:cNvSpPr>
                <a:spLocks/>
              </p:cNvSpPr>
              <p:nvPr/>
            </p:nvSpPr>
            <p:spPr bwMode="auto">
              <a:xfrm>
                <a:off x="3614" y="1725"/>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33" name="Freeform 19"/>
              <p:cNvSpPr>
                <a:spLocks/>
              </p:cNvSpPr>
              <p:nvPr/>
            </p:nvSpPr>
            <p:spPr bwMode="auto">
              <a:xfrm>
                <a:off x="3781" y="1592"/>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34" name="Oval 20"/>
              <p:cNvSpPr>
                <a:spLocks noChangeArrowheads="1"/>
              </p:cNvSpPr>
              <p:nvPr/>
            </p:nvSpPr>
            <p:spPr bwMode="auto">
              <a:xfrm>
                <a:off x="3584" y="1795"/>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35" name="Oval 21"/>
              <p:cNvSpPr>
                <a:spLocks noChangeArrowheads="1"/>
              </p:cNvSpPr>
              <p:nvPr/>
            </p:nvSpPr>
            <p:spPr bwMode="auto">
              <a:xfrm>
                <a:off x="3913" y="1796"/>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36" name="Freeform 22"/>
              <p:cNvSpPr>
                <a:spLocks/>
              </p:cNvSpPr>
              <p:nvPr/>
            </p:nvSpPr>
            <p:spPr bwMode="auto">
              <a:xfrm>
                <a:off x="3463" y="1824"/>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37" name="Line 23"/>
              <p:cNvSpPr>
                <a:spLocks noChangeShapeType="1"/>
              </p:cNvSpPr>
              <p:nvPr/>
            </p:nvSpPr>
            <p:spPr bwMode="auto">
              <a:xfrm>
                <a:off x="3462" y="1830"/>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8" name="Freeform 24"/>
              <p:cNvSpPr>
                <a:spLocks/>
              </p:cNvSpPr>
              <p:nvPr/>
            </p:nvSpPr>
            <p:spPr bwMode="auto">
              <a:xfrm>
                <a:off x="3978" y="1824"/>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23567" name="Group 25"/>
            <p:cNvGrpSpPr>
              <a:grpSpLocks/>
            </p:cNvGrpSpPr>
            <p:nvPr/>
          </p:nvGrpSpPr>
          <p:grpSpPr bwMode="auto">
            <a:xfrm>
              <a:off x="1782" y="1772"/>
              <a:ext cx="240" cy="235"/>
              <a:chOff x="4422" y="1592"/>
              <a:chExt cx="599" cy="410"/>
            </a:xfrm>
          </p:grpSpPr>
          <p:sp>
            <p:nvSpPr>
              <p:cNvPr id="23725" name="Freeform 26"/>
              <p:cNvSpPr>
                <a:spLocks/>
              </p:cNvSpPr>
              <p:nvPr/>
            </p:nvSpPr>
            <p:spPr bwMode="auto">
              <a:xfrm>
                <a:off x="4574" y="1725"/>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6" name="Freeform 27"/>
              <p:cNvSpPr>
                <a:spLocks/>
              </p:cNvSpPr>
              <p:nvPr/>
            </p:nvSpPr>
            <p:spPr bwMode="auto">
              <a:xfrm>
                <a:off x="4741" y="1592"/>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7" name="Oval 28"/>
              <p:cNvSpPr>
                <a:spLocks noChangeArrowheads="1"/>
              </p:cNvSpPr>
              <p:nvPr/>
            </p:nvSpPr>
            <p:spPr bwMode="auto">
              <a:xfrm>
                <a:off x="4544" y="1795"/>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8" name="Oval 29"/>
              <p:cNvSpPr>
                <a:spLocks noChangeArrowheads="1"/>
              </p:cNvSpPr>
              <p:nvPr/>
            </p:nvSpPr>
            <p:spPr bwMode="auto">
              <a:xfrm>
                <a:off x="4873" y="1796"/>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9" name="Freeform 30"/>
              <p:cNvSpPr>
                <a:spLocks/>
              </p:cNvSpPr>
              <p:nvPr/>
            </p:nvSpPr>
            <p:spPr bwMode="auto">
              <a:xfrm>
                <a:off x="4423" y="1824"/>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30" name="Line 31"/>
              <p:cNvSpPr>
                <a:spLocks noChangeShapeType="1"/>
              </p:cNvSpPr>
              <p:nvPr/>
            </p:nvSpPr>
            <p:spPr bwMode="auto">
              <a:xfrm>
                <a:off x="4422" y="1830"/>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1" name="Freeform 32"/>
              <p:cNvSpPr>
                <a:spLocks/>
              </p:cNvSpPr>
              <p:nvPr/>
            </p:nvSpPr>
            <p:spPr bwMode="auto">
              <a:xfrm>
                <a:off x="4938" y="1824"/>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23568" name="Freeform 34"/>
            <p:cNvSpPr>
              <a:spLocks/>
            </p:cNvSpPr>
            <p:nvPr/>
          </p:nvSpPr>
          <p:spPr bwMode="auto">
            <a:xfrm>
              <a:off x="2224" y="1848"/>
              <a:ext cx="129" cy="1"/>
            </a:xfrm>
            <a:custGeom>
              <a:avLst/>
              <a:gdLst>
                <a:gd name="T0" fmla="*/ 0 w 323"/>
                <a:gd name="T1" fmla="*/ 0 h 1"/>
                <a:gd name="T2" fmla="*/ 52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69" name="Freeform 35"/>
            <p:cNvSpPr>
              <a:spLocks/>
            </p:cNvSpPr>
            <p:nvPr/>
          </p:nvSpPr>
          <p:spPr bwMode="auto">
            <a:xfrm>
              <a:off x="2291" y="1772"/>
              <a:ext cx="1" cy="76"/>
            </a:xfrm>
            <a:custGeom>
              <a:avLst/>
              <a:gdLst>
                <a:gd name="T0" fmla="*/ 1 w 2"/>
                <a:gd name="T1" fmla="*/ 0 h 133"/>
                <a:gd name="T2" fmla="*/ 0 w 2"/>
                <a:gd name="T3" fmla="*/ 4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0" name="Oval 36"/>
            <p:cNvSpPr>
              <a:spLocks noChangeArrowheads="1"/>
            </p:cNvSpPr>
            <p:nvPr/>
          </p:nvSpPr>
          <p:spPr bwMode="auto">
            <a:xfrm>
              <a:off x="2212" y="1888"/>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1" name="Oval 37"/>
            <p:cNvSpPr>
              <a:spLocks noChangeArrowheads="1"/>
            </p:cNvSpPr>
            <p:nvPr/>
          </p:nvSpPr>
          <p:spPr bwMode="auto">
            <a:xfrm>
              <a:off x="2344" y="1889"/>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2" name="Freeform 38"/>
            <p:cNvSpPr>
              <a:spLocks/>
            </p:cNvSpPr>
            <p:nvPr/>
          </p:nvSpPr>
          <p:spPr bwMode="auto">
            <a:xfrm>
              <a:off x="2163" y="1905"/>
              <a:ext cx="48" cy="1"/>
            </a:xfrm>
            <a:custGeom>
              <a:avLst/>
              <a:gdLst>
                <a:gd name="T0" fmla="*/ 20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3" name="Freeform 39"/>
            <p:cNvSpPr>
              <a:spLocks/>
            </p:cNvSpPr>
            <p:nvPr/>
          </p:nvSpPr>
          <p:spPr bwMode="auto">
            <a:xfrm>
              <a:off x="2160" y="1908"/>
              <a:ext cx="3" cy="90"/>
            </a:xfrm>
            <a:custGeom>
              <a:avLst/>
              <a:gdLst>
                <a:gd name="T0" fmla="*/ 3 w 3"/>
                <a:gd name="T1" fmla="*/ 0 h 90"/>
                <a:gd name="T2" fmla="*/ 0 w 3"/>
                <a:gd name="T3" fmla="*/ 90 h 90"/>
                <a:gd name="T4" fmla="*/ 0 60000 65536"/>
                <a:gd name="T5" fmla="*/ 0 60000 65536"/>
                <a:gd name="T6" fmla="*/ 0 w 3"/>
                <a:gd name="T7" fmla="*/ 0 h 90"/>
                <a:gd name="T8" fmla="*/ 3 w 3"/>
                <a:gd name="T9" fmla="*/ 90 h 90"/>
              </a:gdLst>
              <a:ahLst/>
              <a:cxnLst>
                <a:cxn ang="T4">
                  <a:pos x="T0" y="T1"/>
                </a:cxn>
                <a:cxn ang="T5">
                  <a:pos x="T2" y="T3"/>
                </a:cxn>
              </a:cxnLst>
              <a:rect l="T6" t="T7" r="T8" b="T9"/>
              <a:pathLst>
                <a:path w="3" h="90">
                  <a:moveTo>
                    <a:pt x="3" y="0"/>
                  </a:moveTo>
                  <a:lnTo>
                    <a:pt x="0" y="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4" name="Freeform 40"/>
            <p:cNvSpPr>
              <a:spLocks/>
            </p:cNvSpPr>
            <p:nvPr/>
          </p:nvSpPr>
          <p:spPr bwMode="auto">
            <a:xfrm>
              <a:off x="2370" y="1905"/>
              <a:ext cx="33" cy="1"/>
            </a:xfrm>
            <a:custGeom>
              <a:avLst/>
              <a:gdLst>
                <a:gd name="T0" fmla="*/ 0 w 83"/>
                <a:gd name="T1" fmla="*/ 1 h 1"/>
                <a:gd name="T2" fmla="*/ 1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5" name="Oval 41"/>
            <p:cNvSpPr>
              <a:spLocks noChangeArrowheads="1"/>
            </p:cNvSpPr>
            <p:nvPr/>
          </p:nvSpPr>
          <p:spPr bwMode="auto">
            <a:xfrm>
              <a:off x="1385" y="1986"/>
              <a:ext cx="24"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6" name="Oval 42"/>
            <p:cNvSpPr>
              <a:spLocks noChangeArrowheads="1"/>
            </p:cNvSpPr>
            <p:nvPr/>
          </p:nvSpPr>
          <p:spPr bwMode="auto">
            <a:xfrm>
              <a:off x="1769" y="1982"/>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7" name="Oval 43"/>
            <p:cNvSpPr>
              <a:spLocks noChangeArrowheads="1"/>
            </p:cNvSpPr>
            <p:nvPr/>
          </p:nvSpPr>
          <p:spPr bwMode="auto">
            <a:xfrm>
              <a:off x="2150" y="1986"/>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8" name="Oval 44"/>
            <p:cNvSpPr>
              <a:spLocks noChangeArrowheads="1"/>
            </p:cNvSpPr>
            <p:nvPr/>
          </p:nvSpPr>
          <p:spPr bwMode="auto">
            <a:xfrm>
              <a:off x="1247" y="1884"/>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79" name="Oval 45"/>
            <p:cNvSpPr>
              <a:spLocks noChangeArrowheads="1"/>
            </p:cNvSpPr>
            <p:nvPr/>
          </p:nvSpPr>
          <p:spPr bwMode="auto">
            <a:xfrm>
              <a:off x="1631" y="1888"/>
              <a:ext cx="24"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0" name="Oval 46"/>
            <p:cNvSpPr>
              <a:spLocks noChangeArrowheads="1"/>
            </p:cNvSpPr>
            <p:nvPr/>
          </p:nvSpPr>
          <p:spPr bwMode="auto">
            <a:xfrm>
              <a:off x="2009" y="1883"/>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1" name="Oval 47"/>
            <p:cNvSpPr>
              <a:spLocks noChangeArrowheads="1"/>
            </p:cNvSpPr>
            <p:nvPr/>
          </p:nvSpPr>
          <p:spPr bwMode="auto">
            <a:xfrm>
              <a:off x="2399" y="1884"/>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2" name="Freeform 49"/>
            <p:cNvSpPr>
              <a:spLocks/>
            </p:cNvSpPr>
            <p:nvPr/>
          </p:nvSpPr>
          <p:spPr bwMode="auto">
            <a:xfrm>
              <a:off x="1008" y="2334"/>
              <a:ext cx="1405" cy="3"/>
            </a:xfrm>
            <a:custGeom>
              <a:avLst/>
              <a:gdLst>
                <a:gd name="T0" fmla="*/ 0 w 1405"/>
                <a:gd name="T1" fmla="*/ 0 h 3"/>
                <a:gd name="T2" fmla="*/ 1405 w 1405"/>
                <a:gd name="T3" fmla="*/ 3 h 3"/>
                <a:gd name="T4" fmla="*/ 0 60000 65536"/>
                <a:gd name="T5" fmla="*/ 0 60000 65536"/>
                <a:gd name="T6" fmla="*/ 0 w 1405"/>
                <a:gd name="T7" fmla="*/ 0 h 3"/>
                <a:gd name="T8" fmla="*/ 1405 w 1405"/>
                <a:gd name="T9" fmla="*/ 3 h 3"/>
              </a:gdLst>
              <a:ahLst/>
              <a:cxnLst>
                <a:cxn ang="T4">
                  <a:pos x="T0" y="T1"/>
                </a:cxn>
                <a:cxn ang="T5">
                  <a:pos x="T2" y="T3"/>
                </a:cxn>
              </a:cxnLst>
              <a:rect l="T6" t="T7" r="T8" b="T9"/>
              <a:pathLst>
                <a:path w="1405" h="3">
                  <a:moveTo>
                    <a:pt x="0" y="0"/>
                  </a:moveTo>
                  <a:lnTo>
                    <a:pt x="1405"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3" name="Freeform 51"/>
            <p:cNvSpPr>
              <a:spLocks/>
            </p:cNvSpPr>
            <p:nvPr/>
          </p:nvSpPr>
          <p:spPr bwMode="auto">
            <a:xfrm>
              <a:off x="1072" y="2181"/>
              <a:ext cx="129" cy="0"/>
            </a:xfrm>
            <a:custGeom>
              <a:avLst/>
              <a:gdLst>
                <a:gd name="T0" fmla="*/ 0 w 323"/>
                <a:gd name="T1" fmla="*/ 0 h 1"/>
                <a:gd name="T2" fmla="*/ 52 w 323"/>
                <a:gd name="T3" fmla="*/ 0 h 1"/>
                <a:gd name="T4" fmla="*/ 0 60000 65536"/>
                <a:gd name="T5" fmla="*/ 0 60000 65536"/>
                <a:gd name="T6" fmla="*/ 0 w 323"/>
                <a:gd name="T7" fmla="*/ 0 h 1"/>
                <a:gd name="T8" fmla="*/ 323 w 323"/>
                <a:gd name="T9" fmla="*/ 0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4" name="Freeform 52"/>
            <p:cNvSpPr>
              <a:spLocks/>
            </p:cNvSpPr>
            <p:nvPr/>
          </p:nvSpPr>
          <p:spPr bwMode="auto">
            <a:xfrm>
              <a:off x="1139" y="2104"/>
              <a:ext cx="1" cy="77"/>
            </a:xfrm>
            <a:custGeom>
              <a:avLst/>
              <a:gdLst>
                <a:gd name="T0" fmla="*/ 1 w 2"/>
                <a:gd name="T1" fmla="*/ 0 h 133"/>
                <a:gd name="T2" fmla="*/ 0 w 2"/>
                <a:gd name="T3" fmla="*/ 45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5" name="Oval 53"/>
            <p:cNvSpPr>
              <a:spLocks noChangeArrowheads="1"/>
            </p:cNvSpPr>
            <p:nvPr/>
          </p:nvSpPr>
          <p:spPr bwMode="auto">
            <a:xfrm>
              <a:off x="1060" y="2221"/>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6" name="Oval 54"/>
            <p:cNvSpPr>
              <a:spLocks noChangeArrowheads="1"/>
            </p:cNvSpPr>
            <p:nvPr/>
          </p:nvSpPr>
          <p:spPr bwMode="auto">
            <a:xfrm>
              <a:off x="1192" y="2221"/>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7" name="Freeform 55"/>
            <p:cNvSpPr>
              <a:spLocks/>
            </p:cNvSpPr>
            <p:nvPr/>
          </p:nvSpPr>
          <p:spPr bwMode="auto">
            <a:xfrm>
              <a:off x="1011" y="2238"/>
              <a:ext cx="48" cy="0"/>
            </a:xfrm>
            <a:custGeom>
              <a:avLst/>
              <a:gdLst>
                <a:gd name="T0" fmla="*/ 20 w 118"/>
                <a:gd name="T1" fmla="*/ 0 h 1"/>
                <a:gd name="T2" fmla="*/ 0 w 118"/>
                <a:gd name="T3" fmla="*/ 0 h 1"/>
                <a:gd name="T4" fmla="*/ 0 60000 65536"/>
                <a:gd name="T5" fmla="*/ 0 60000 65536"/>
                <a:gd name="T6" fmla="*/ 0 w 118"/>
                <a:gd name="T7" fmla="*/ 0 h 1"/>
                <a:gd name="T8" fmla="*/ 118 w 118"/>
                <a:gd name="T9" fmla="*/ 0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8" name="Freeform 56"/>
            <p:cNvSpPr>
              <a:spLocks/>
            </p:cNvSpPr>
            <p:nvPr/>
          </p:nvSpPr>
          <p:spPr bwMode="auto">
            <a:xfrm>
              <a:off x="1008" y="2241"/>
              <a:ext cx="3" cy="99"/>
            </a:xfrm>
            <a:custGeom>
              <a:avLst/>
              <a:gdLst>
                <a:gd name="T0" fmla="*/ 3 w 3"/>
                <a:gd name="T1" fmla="*/ 0 h 99"/>
                <a:gd name="T2" fmla="*/ 0 w 3"/>
                <a:gd name="T3" fmla="*/ 99 h 99"/>
                <a:gd name="T4" fmla="*/ 0 60000 65536"/>
                <a:gd name="T5" fmla="*/ 0 60000 65536"/>
                <a:gd name="T6" fmla="*/ 0 w 3"/>
                <a:gd name="T7" fmla="*/ 0 h 99"/>
                <a:gd name="T8" fmla="*/ 3 w 3"/>
                <a:gd name="T9" fmla="*/ 99 h 99"/>
              </a:gdLst>
              <a:ahLst/>
              <a:cxnLst>
                <a:cxn ang="T4">
                  <a:pos x="T0" y="T1"/>
                </a:cxn>
                <a:cxn ang="T5">
                  <a:pos x="T2" y="T3"/>
                </a:cxn>
              </a:cxnLst>
              <a:rect l="T6" t="T7" r="T8" b="T9"/>
              <a:pathLst>
                <a:path w="3" h="99">
                  <a:moveTo>
                    <a:pt x="3" y="0"/>
                  </a:moveTo>
                  <a:lnTo>
                    <a:pt x="0" y="9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89" name="Freeform 57"/>
            <p:cNvSpPr>
              <a:spLocks/>
            </p:cNvSpPr>
            <p:nvPr/>
          </p:nvSpPr>
          <p:spPr bwMode="auto">
            <a:xfrm>
              <a:off x="1218" y="2238"/>
              <a:ext cx="33" cy="0"/>
            </a:xfrm>
            <a:custGeom>
              <a:avLst/>
              <a:gdLst>
                <a:gd name="T0" fmla="*/ 0 w 83"/>
                <a:gd name="T1" fmla="*/ 0 h 1"/>
                <a:gd name="T2" fmla="*/ 13 w 83"/>
                <a:gd name="T3" fmla="*/ 0 h 1"/>
                <a:gd name="T4" fmla="*/ 0 60000 65536"/>
                <a:gd name="T5" fmla="*/ 0 60000 65536"/>
                <a:gd name="T6" fmla="*/ 0 w 83"/>
                <a:gd name="T7" fmla="*/ 0 h 1"/>
                <a:gd name="T8" fmla="*/ 83 w 83"/>
                <a:gd name="T9" fmla="*/ 0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nvGrpSpPr>
            <p:cNvPr id="23590" name="Group 58"/>
            <p:cNvGrpSpPr>
              <a:grpSpLocks/>
            </p:cNvGrpSpPr>
            <p:nvPr/>
          </p:nvGrpSpPr>
          <p:grpSpPr bwMode="auto">
            <a:xfrm>
              <a:off x="1398" y="2104"/>
              <a:ext cx="240" cy="236"/>
              <a:chOff x="3462" y="2169"/>
              <a:chExt cx="599" cy="410"/>
            </a:xfrm>
          </p:grpSpPr>
          <p:sp>
            <p:nvSpPr>
              <p:cNvPr id="23718" name="Freeform 59"/>
              <p:cNvSpPr>
                <a:spLocks/>
              </p:cNvSpPr>
              <p:nvPr/>
            </p:nvSpPr>
            <p:spPr bwMode="auto">
              <a:xfrm>
                <a:off x="3614" y="2302"/>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19" name="Freeform 60"/>
              <p:cNvSpPr>
                <a:spLocks/>
              </p:cNvSpPr>
              <p:nvPr/>
            </p:nvSpPr>
            <p:spPr bwMode="auto">
              <a:xfrm>
                <a:off x="3781" y="2169"/>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0" name="Oval 61"/>
              <p:cNvSpPr>
                <a:spLocks noChangeArrowheads="1"/>
              </p:cNvSpPr>
              <p:nvPr/>
            </p:nvSpPr>
            <p:spPr bwMode="auto">
              <a:xfrm>
                <a:off x="3584" y="2372"/>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1" name="Oval 62"/>
              <p:cNvSpPr>
                <a:spLocks noChangeArrowheads="1"/>
              </p:cNvSpPr>
              <p:nvPr/>
            </p:nvSpPr>
            <p:spPr bwMode="auto">
              <a:xfrm>
                <a:off x="3913" y="2373"/>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2" name="Freeform 63"/>
              <p:cNvSpPr>
                <a:spLocks/>
              </p:cNvSpPr>
              <p:nvPr/>
            </p:nvSpPr>
            <p:spPr bwMode="auto">
              <a:xfrm>
                <a:off x="3463" y="2401"/>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23" name="Line 64"/>
              <p:cNvSpPr>
                <a:spLocks noChangeShapeType="1"/>
              </p:cNvSpPr>
              <p:nvPr/>
            </p:nvSpPr>
            <p:spPr bwMode="auto">
              <a:xfrm>
                <a:off x="3462" y="2407"/>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4" name="Freeform 65"/>
              <p:cNvSpPr>
                <a:spLocks/>
              </p:cNvSpPr>
              <p:nvPr/>
            </p:nvSpPr>
            <p:spPr bwMode="auto">
              <a:xfrm>
                <a:off x="3978" y="2401"/>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23591" name="Group 66"/>
            <p:cNvGrpSpPr>
              <a:grpSpLocks/>
            </p:cNvGrpSpPr>
            <p:nvPr/>
          </p:nvGrpSpPr>
          <p:grpSpPr bwMode="auto">
            <a:xfrm>
              <a:off x="1782" y="2104"/>
              <a:ext cx="240" cy="236"/>
              <a:chOff x="4422" y="2169"/>
              <a:chExt cx="599" cy="410"/>
            </a:xfrm>
          </p:grpSpPr>
          <p:sp>
            <p:nvSpPr>
              <p:cNvPr id="23711" name="Freeform 67"/>
              <p:cNvSpPr>
                <a:spLocks/>
              </p:cNvSpPr>
              <p:nvPr/>
            </p:nvSpPr>
            <p:spPr bwMode="auto">
              <a:xfrm>
                <a:off x="4574" y="2302"/>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12" name="Freeform 68"/>
              <p:cNvSpPr>
                <a:spLocks/>
              </p:cNvSpPr>
              <p:nvPr/>
            </p:nvSpPr>
            <p:spPr bwMode="auto">
              <a:xfrm>
                <a:off x="4741" y="2169"/>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13" name="Oval 69"/>
              <p:cNvSpPr>
                <a:spLocks noChangeArrowheads="1"/>
              </p:cNvSpPr>
              <p:nvPr/>
            </p:nvSpPr>
            <p:spPr bwMode="auto">
              <a:xfrm>
                <a:off x="4544" y="2372"/>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14" name="Oval 70"/>
              <p:cNvSpPr>
                <a:spLocks noChangeArrowheads="1"/>
              </p:cNvSpPr>
              <p:nvPr/>
            </p:nvSpPr>
            <p:spPr bwMode="auto">
              <a:xfrm>
                <a:off x="4873" y="2373"/>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15" name="Freeform 71"/>
              <p:cNvSpPr>
                <a:spLocks/>
              </p:cNvSpPr>
              <p:nvPr/>
            </p:nvSpPr>
            <p:spPr bwMode="auto">
              <a:xfrm>
                <a:off x="4423" y="2401"/>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16" name="Line 72"/>
              <p:cNvSpPr>
                <a:spLocks noChangeShapeType="1"/>
              </p:cNvSpPr>
              <p:nvPr/>
            </p:nvSpPr>
            <p:spPr bwMode="auto">
              <a:xfrm>
                <a:off x="4422" y="2407"/>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Freeform 73"/>
              <p:cNvSpPr>
                <a:spLocks/>
              </p:cNvSpPr>
              <p:nvPr/>
            </p:nvSpPr>
            <p:spPr bwMode="auto">
              <a:xfrm>
                <a:off x="4938" y="2401"/>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23592" name="Freeform 75"/>
            <p:cNvSpPr>
              <a:spLocks/>
            </p:cNvSpPr>
            <p:nvPr/>
          </p:nvSpPr>
          <p:spPr bwMode="auto">
            <a:xfrm>
              <a:off x="2224" y="2181"/>
              <a:ext cx="129" cy="0"/>
            </a:xfrm>
            <a:custGeom>
              <a:avLst/>
              <a:gdLst>
                <a:gd name="T0" fmla="*/ 0 w 323"/>
                <a:gd name="T1" fmla="*/ 0 h 1"/>
                <a:gd name="T2" fmla="*/ 52 w 323"/>
                <a:gd name="T3" fmla="*/ 0 h 1"/>
                <a:gd name="T4" fmla="*/ 0 60000 65536"/>
                <a:gd name="T5" fmla="*/ 0 60000 65536"/>
                <a:gd name="T6" fmla="*/ 0 w 323"/>
                <a:gd name="T7" fmla="*/ 0 h 1"/>
                <a:gd name="T8" fmla="*/ 323 w 323"/>
                <a:gd name="T9" fmla="*/ 0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3" name="Freeform 76"/>
            <p:cNvSpPr>
              <a:spLocks/>
            </p:cNvSpPr>
            <p:nvPr/>
          </p:nvSpPr>
          <p:spPr bwMode="auto">
            <a:xfrm>
              <a:off x="2290" y="2104"/>
              <a:ext cx="1" cy="77"/>
            </a:xfrm>
            <a:custGeom>
              <a:avLst/>
              <a:gdLst>
                <a:gd name="T0" fmla="*/ 1 w 2"/>
                <a:gd name="T1" fmla="*/ 0 h 133"/>
                <a:gd name="T2" fmla="*/ 0 w 2"/>
                <a:gd name="T3" fmla="*/ 45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4" name="Oval 77"/>
            <p:cNvSpPr>
              <a:spLocks noChangeArrowheads="1"/>
            </p:cNvSpPr>
            <p:nvPr/>
          </p:nvSpPr>
          <p:spPr bwMode="auto">
            <a:xfrm>
              <a:off x="2212" y="2221"/>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5" name="Oval 78"/>
            <p:cNvSpPr>
              <a:spLocks noChangeArrowheads="1"/>
            </p:cNvSpPr>
            <p:nvPr/>
          </p:nvSpPr>
          <p:spPr bwMode="auto">
            <a:xfrm>
              <a:off x="2343" y="2221"/>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6" name="Freeform 79"/>
            <p:cNvSpPr>
              <a:spLocks/>
            </p:cNvSpPr>
            <p:nvPr/>
          </p:nvSpPr>
          <p:spPr bwMode="auto">
            <a:xfrm>
              <a:off x="2163" y="2238"/>
              <a:ext cx="47" cy="0"/>
            </a:xfrm>
            <a:custGeom>
              <a:avLst/>
              <a:gdLst>
                <a:gd name="T0" fmla="*/ 19 w 118"/>
                <a:gd name="T1" fmla="*/ 0 h 1"/>
                <a:gd name="T2" fmla="*/ 0 w 118"/>
                <a:gd name="T3" fmla="*/ 0 h 1"/>
                <a:gd name="T4" fmla="*/ 0 60000 65536"/>
                <a:gd name="T5" fmla="*/ 0 60000 65536"/>
                <a:gd name="T6" fmla="*/ 0 w 118"/>
                <a:gd name="T7" fmla="*/ 0 h 1"/>
                <a:gd name="T8" fmla="*/ 118 w 118"/>
                <a:gd name="T9" fmla="*/ 0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7" name="Freeform 80"/>
            <p:cNvSpPr>
              <a:spLocks/>
            </p:cNvSpPr>
            <p:nvPr/>
          </p:nvSpPr>
          <p:spPr bwMode="auto">
            <a:xfrm>
              <a:off x="2160" y="2241"/>
              <a:ext cx="3" cy="93"/>
            </a:xfrm>
            <a:custGeom>
              <a:avLst/>
              <a:gdLst>
                <a:gd name="T0" fmla="*/ 3 w 3"/>
                <a:gd name="T1" fmla="*/ 0 h 93"/>
                <a:gd name="T2" fmla="*/ 0 w 3"/>
                <a:gd name="T3" fmla="*/ 93 h 93"/>
                <a:gd name="T4" fmla="*/ 0 60000 65536"/>
                <a:gd name="T5" fmla="*/ 0 60000 65536"/>
                <a:gd name="T6" fmla="*/ 0 w 3"/>
                <a:gd name="T7" fmla="*/ 0 h 93"/>
                <a:gd name="T8" fmla="*/ 3 w 3"/>
                <a:gd name="T9" fmla="*/ 93 h 93"/>
              </a:gdLst>
              <a:ahLst/>
              <a:cxnLst>
                <a:cxn ang="T4">
                  <a:pos x="T0" y="T1"/>
                </a:cxn>
                <a:cxn ang="T5">
                  <a:pos x="T2" y="T3"/>
                </a:cxn>
              </a:cxnLst>
              <a:rect l="T6" t="T7" r="T8" b="T9"/>
              <a:pathLst>
                <a:path w="3" h="93">
                  <a:moveTo>
                    <a:pt x="3" y="0"/>
                  </a:moveTo>
                  <a:lnTo>
                    <a:pt x="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8" name="Freeform 81"/>
            <p:cNvSpPr>
              <a:spLocks/>
            </p:cNvSpPr>
            <p:nvPr/>
          </p:nvSpPr>
          <p:spPr bwMode="auto">
            <a:xfrm>
              <a:off x="2369" y="2238"/>
              <a:ext cx="33" cy="0"/>
            </a:xfrm>
            <a:custGeom>
              <a:avLst/>
              <a:gdLst>
                <a:gd name="T0" fmla="*/ 0 w 83"/>
                <a:gd name="T1" fmla="*/ 0 h 1"/>
                <a:gd name="T2" fmla="*/ 13 w 83"/>
                <a:gd name="T3" fmla="*/ 0 h 1"/>
                <a:gd name="T4" fmla="*/ 0 60000 65536"/>
                <a:gd name="T5" fmla="*/ 0 60000 65536"/>
                <a:gd name="T6" fmla="*/ 0 w 83"/>
                <a:gd name="T7" fmla="*/ 0 h 1"/>
                <a:gd name="T8" fmla="*/ 83 w 83"/>
                <a:gd name="T9" fmla="*/ 0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599" name="Oval 82"/>
            <p:cNvSpPr>
              <a:spLocks noChangeArrowheads="1"/>
            </p:cNvSpPr>
            <p:nvPr/>
          </p:nvSpPr>
          <p:spPr bwMode="auto">
            <a:xfrm>
              <a:off x="1385" y="2319"/>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0" name="Oval 83"/>
            <p:cNvSpPr>
              <a:spLocks noChangeArrowheads="1"/>
            </p:cNvSpPr>
            <p:nvPr/>
          </p:nvSpPr>
          <p:spPr bwMode="auto">
            <a:xfrm>
              <a:off x="1769" y="2315"/>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1" name="Oval 84"/>
            <p:cNvSpPr>
              <a:spLocks noChangeArrowheads="1"/>
            </p:cNvSpPr>
            <p:nvPr/>
          </p:nvSpPr>
          <p:spPr bwMode="auto">
            <a:xfrm>
              <a:off x="2150" y="2319"/>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2" name="Oval 85"/>
            <p:cNvSpPr>
              <a:spLocks noChangeArrowheads="1"/>
            </p:cNvSpPr>
            <p:nvPr/>
          </p:nvSpPr>
          <p:spPr bwMode="auto">
            <a:xfrm>
              <a:off x="1247" y="2215"/>
              <a:ext cx="23"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3" name="Oval 86"/>
            <p:cNvSpPr>
              <a:spLocks noChangeArrowheads="1"/>
            </p:cNvSpPr>
            <p:nvPr/>
          </p:nvSpPr>
          <p:spPr bwMode="auto">
            <a:xfrm>
              <a:off x="1631" y="2220"/>
              <a:ext cx="24"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4" name="Oval 87"/>
            <p:cNvSpPr>
              <a:spLocks noChangeArrowheads="1"/>
            </p:cNvSpPr>
            <p:nvPr/>
          </p:nvSpPr>
          <p:spPr bwMode="auto">
            <a:xfrm>
              <a:off x="2009" y="2214"/>
              <a:ext cx="23"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5" name="Oval 88"/>
            <p:cNvSpPr>
              <a:spLocks noChangeArrowheads="1"/>
            </p:cNvSpPr>
            <p:nvPr/>
          </p:nvSpPr>
          <p:spPr bwMode="auto">
            <a:xfrm>
              <a:off x="2399" y="2215"/>
              <a:ext cx="23"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6" name="Freeform 90"/>
            <p:cNvSpPr>
              <a:spLocks/>
            </p:cNvSpPr>
            <p:nvPr/>
          </p:nvSpPr>
          <p:spPr bwMode="auto">
            <a:xfrm>
              <a:off x="1011" y="2676"/>
              <a:ext cx="1402" cy="2"/>
            </a:xfrm>
            <a:custGeom>
              <a:avLst/>
              <a:gdLst>
                <a:gd name="T0" fmla="*/ 0 w 3507"/>
                <a:gd name="T1" fmla="*/ 0 h 3"/>
                <a:gd name="T2" fmla="*/ 560 w 3507"/>
                <a:gd name="T3" fmla="*/ 1 h 3"/>
                <a:gd name="T4" fmla="*/ 0 60000 65536"/>
                <a:gd name="T5" fmla="*/ 0 60000 65536"/>
                <a:gd name="T6" fmla="*/ 0 w 3507"/>
                <a:gd name="T7" fmla="*/ 0 h 3"/>
                <a:gd name="T8" fmla="*/ 3507 w 3507"/>
                <a:gd name="T9" fmla="*/ 3 h 3"/>
              </a:gdLst>
              <a:ahLst/>
              <a:cxnLst>
                <a:cxn ang="T4">
                  <a:pos x="T0" y="T1"/>
                </a:cxn>
                <a:cxn ang="T5">
                  <a:pos x="T2" y="T3"/>
                </a:cxn>
              </a:cxnLst>
              <a:rect l="T6" t="T7" r="T8" b="T9"/>
              <a:pathLst>
                <a:path w="3507" h="3">
                  <a:moveTo>
                    <a:pt x="0" y="0"/>
                  </a:moveTo>
                  <a:lnTo>
                    <a:pt x="3507"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7" name="Freeform 92"/>
            <p:cNvSpPr>
              <a:spLocks/>
            </p:cNvSpPr>
            <p:nvPr/>
          </p:nvSpPr>
          <p:spPr bwMode="auto">
            <a:xfrm>
              <a:off x="1072" y="2517"/>
              <a:ext cx="129" cy="0"/>
            </a:xfrm>
            <a:custGeom>
              <a:avLst/>
              <a:gdLst>
                <a:gd name="T0" fmla="*/ 0 w 323"/>
                <a:gd name="T1" fmla="*/ 0 h 1"/>
                <a:gd name="T2" fmla="*/ 52 w 323"/>
                <a:gd name="T3" fmla="*/ 0 h 1"/>
                <a:gd name="T4" fmla="*/ 0 60000 65536"/>
                <a:gd name="T5" fmla="*/ 0 60000 65536"/>
                <a:gd name="T6" fmla="*/ 0 w 323"/>
                <a:gd name="T7" fmla="*/ 0 h 1"/>
                <a:gd name="T8" fmla="*/ 323 w 323"/>
                <a:gd name="T9" fmla="*/ 0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8" name="Freeform 93"/>
            <p:cNvSpPr>
              <a:spLocks/>
            </p:cNvSpPr>
            <p:nvPr/>
          </p:nvSpPr>
          <p:spPr bwMode="auto">
            <a:xfrm>
              <a:off x="1139" y="2440"/>
              <a:ext cx="1" cy="77"/>
            </a:xfrm>
            <a:custGeom>
              <a:avLst/>
              <a:gdLst>
                <a:gd name="T0" fmla="*/ 1 w 2"/>
                <a:gd name="T1" fmla="*/ 0 h 133"/>
                <a:gd name="T2" fmla="*/ 0 w 2"/>
                <a:gd name="T3" fmla="*/ 45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09" name="Oval 94"/>
            <p:cNvSpPr>
              <a:spLocks noChangeArrowheads="1"/>
            </p:cNvSpPr>
            <p:nvPr/>
          </p:nvSpPr>
          <p:spPr bwMode="auto">
            <a:xfrm>
              <a:off x="1060" y="2557"/>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0" name="Oval 95"/>
            <p:cNvSpPr>
              <a:spLocks noChangeArrowheads="1"/>
            </p:cNvSpPr>
            <p:nvPr/>
          </p:nvSpPr>
          <p:spPr bwMode="auto">
            <a:xfrm>
              <a:off x="1192" y="2557"/>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1" name="Freeform 96"/>
            <p:cNvSpPr>
              <a:spLocks/>
            </p:cNvSpPr>
            <p:nvPr/>
          </p:nvSpPr>
          <p:spPr bwMode="auto">
            <a:xfrm>
              <a:off x="1011" y="2574"/>
              <a:ext cx="48" cy="0"/>
            </a:xfrm>
            <a:custGeom>
              <a:avLst/>
              <a:gdLst>
                <a:gd name="T0" fmla="*/ 20 w 118"/>
                <a:gd name="T1" fmla="*/ 0 h 1"/>
                <a:gd name="T2" fmla="*/ 0 w 118"/>
                <a:gd name="T3" fmla="*/ 0 h 1"/>
                <a:gd name="T4" fmla="*/ 0 60000 65536"/>
                <a:gd name="T5" fmla="*/ 0 60000 65536"/>
                <a:gd name="T6" fmla="*/ 0 w 118"/>
                <a:gd name="T7" fmla="*/ 0 h 1"/>
                <a:gd name="T8" fmla="*/ 118 w 118"/>
                <a:gd name="T9" fmla="*/ 0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2" name="Freeform 97"/>
            <p:cNvSpPr>
              <a:spLocks/>
            </p:cNvSpPr>
            <p:nvPr/>
          </p:nvSpPr>
          <p:spPr bwMode="auto">
            <a:xfrm>
              <a:off x="1008" y="2577"/>
              <a:ext cx="3" cy="105"/>
            </a:xfrm>
            <a:custGeom>
              <a:avLst/>
              <a:gdLst>
                <a:gd name="T0" fmla="*/ 3 w 3"/>
                <a:gd name="T1" fmla="*/ 0 h 105"/>
                <a:gd name="T2" fmla="*/ 0 w 3"/>
                <a:gd name="T3" fmla="*/ 105 h 105"/>
                <a:gd name="T4" fmla="*/ 0 60000 65536"/>
                <a:gd name="T5" fmla="*/ 0 60000 65536"/>
                <a:gd name="T6" fmla="*/ 0 w 3"/>
                <a:gd name="T7" fmla="*/ 0 h 105"/>
                <a:gd name="T8" fmla="*/ 3 w 3"/>
                <a:gd name="T9" fmla="*/ 105 h 105"/>
              </a:gdLst>
              <a:ahLst/>
              <a:cxnLst>
                <a:cxn ang="T4">
                  <a:pos x="T0" y="T1"/>
                </a:cxn>
                <a:cxn ang="T5">
                  <a:pos x="T2" y="T3"/>
                </a:cxn>
              </a:cxnLst>
              <a:rect l="T6" t="T7" r="T8" b="T9"/>
              <a:pathLst>
                <a:path w="3" h="105">
                  <a:moveTo>
                    <a:pt x="3" y="0"/>
                  </a:moveTo>
                  <a:lnTo>
                    <a:pt x="0" y="1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3" name="Freeform 98"/>
            <p:cNvSpPr>
              <a:spLocks/>
            </p:cNvSpPr>
            <p:nvPr/>
          </p:nvSpPr>
          <p:spPr bwMode="auto">
            <a:xfrm>
              <a:off x="1218" y="2574"/>
              <a:ext cx="33" cy="0"/>
            </a:xfrm>
            <a:custGeom>
              <a:avLst/>
              <a:gdLst>
                <a:gd name="T0" fmla="*/ 0 w 83"/>
                <a:gd name="T1" fmla="*/ 0 h 1"/>
                <a:gd name="T2" fmla="*/ 13 w 83"/>
                <a:gd name="T3" fmla="*/ 0 h 1"/>
                <a:gd name="T4" fmla="*/ 0 60000 65536"/>
                <a:gd name="T5" fmla="*/ 0 60000 65536"/>
                <a:gd name="T6" fmla="*/ 0 w 83"/>
                <a:gd name="T7" fmla="*/ 0 h 1"/>
                <a:gd name="T8" fmla="*/ 83 w 83"/>
                <a:gd name="T9" fmla="*/ 0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nvGrpSpPr>
            <p:cNvPr id="23614" name="Group 99"/>
            <p:cNvGrpSpPr>
              <a:grpSpLocks/>
            </p:cNvGrpSpPr>
            <p:nvPr/>
          </p:nvGrpSpPr>
          <p:grpSpPr bwMode="auto">
            <a:xfrm>
              <a:off x="1398" y="2440"/>
              <a:ext cx="240" cy="236"/>
              <a:chOff x="3462" y="2754"/>
              <a:chExt cx="599" cy="410"/>
            </a:xfrm>
          </p:grpSpPr>
          <p:sp>
            <p:nvSpPr>
              <p:cNvPr id="23704" name="Freeform 100"/>
              <p:cNvSpPr>
                <a:spLocks/>
              </p:cNvSpPr>
              <p:nvPr/>
            </p:nvSpPr>
            <p:spPr bwMode="auto">
              <a:xfrm>
                <a:off x="3614" y="2887"/>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5" name="Freeform 101"/>
              <p:cNvSpPr>
                <a:spLocks/>
              </p:cNvSpPr>
              <p:nvPr/>
            </p:nvSpPr>
            <p:spPr bwMode="auto">
              <a:xfrm>
                <a:off x="3781" y="2754"/>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6" name="Oval 102"/>
              <p:cNvSpPr>
                <a:spLocks noChangeArrowheads="1"/>
              </p:cNvSpPr>
              <p:nvPr/>
            </p:nvSpPr>
            <p:spPr bwMode="auto">
              <a:xfrm>
                <a:off x="3584" y="2957"/>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7" name="Oval 103"/>
              <p:cNvSpPr>
                <a:spLocks noChangeArrowheads="1"/>
              </p:cNvSpPr>
              <p:nvPr/>
            </p:nvSpPr>
            <p:spPr bwMode="auto">
              <a:xfrm>
                <a:off x="3913" y="2958"/>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8" name="Freeform 104"/>
              <p:cNvSpPr>
                <a:spLocks/>
              </p:cNvSpPr>
              <p:nvPr/>
            </p:nvSpPr>
            <p:spPr bwMode="auto">
              <a:xfrm>
                <a:off x="3463" y="2986"/>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9" name="Line 105"/>
              <p:cNvSpPr>
                <a:spLocks noChangeShapeType="1"/>
              </p:cNvSpPr>
              <p:nvPr/>
            </p:nvSpPr>
            <p:spPr bwMode="auto">
              <a:xfrm>
                <a:off x="3462" y="2992"/>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Freeform 106"/>
              <p:cNvSpPr>
                <a:spLocks/>
              </p:cNvSpPr>
              <p:nvPr/>
            </p:nvSpPr>
            <p:spPr bwMode="auto">
              <a:xfrm>
                <a:off x="3978" y="2986"/>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23615" name="Group 107"/>
            <p:cNvGrpSpPr>
              <a:grpSpLocks/>
            </p:cNvGrpSpPr>
            <p:nvPr/>
          </p:nvGrpSpPr>
          <p:grpSpPr bwMode="auto">
            <a:xfrm>
              <a:off x="1782" y="2440"/>
              <a:ext cx="240" cy="236"/>
              <a:chOff x="4422" y="2754"/>
              <a:chExt cx="599" cy="410"/>
            </a:xfrm>
          </p:grpSpPr>
          <p:sp>
            <p:nvSpPr>
              <p:cNvPr id="23697" name="Freeform 108"/>
              <p:cNvSpPr>
                <a:spLocks/>
              </p:cNvSpPr>
              <p:nvPr/>
            </p:nvSpPr>
            <p:spPr bwMode="auto">
              <a:xfrm>
                <a:off x="4574" y="2887"/>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8" name="Freeform 109"/>
              <p:cNvSpPr>
                <a:spLocks/>
              </p:cNvSpPr>
              <p:nvPr/>
            </p:nvSpPr>
            <p:spPr bwMode="auto">
              <a:xfrm>
                <a:off x="4741" y="2754"/>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9" name="Oval 110"/>
              <p:cNvSpPr>
                <a:spLocks noChangeArrowheads="1"/>
              </p:cNvSpPr>
              <p:nvPr/>
            </p:nvSpPr>
            <p:spPr bwMode="auto">
              <a:xfrm>
                <a:off x="4544" y="2957"/>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0" name="Oval 111"/>
              <p:cNvSpPr>
                <a:spLocks noChangeArrowheads="1"/>
              </p:cNvSpPr>
              <p:nvPr/>
            </p:nvSpPr>
            <p:spPr bwMode="auto">
              <a:xfrm>
                <a:off x="4873" y="2958"/>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1" name="Freeform 112"/>
              <p:cNvSpPr>
                <a:spLocks/>
              </p:cNvSpPr>
              <p:nvPr/>
            </p:nvSpPr>
            <p:spPr bwMode="auto">
              <a:xfrm>
                <a:off x="4423" y="2986"/>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702" name="Line 113"/>
              <p:cNvSpPr>
                <a:spLocks noChangeShapeType="1"/>
              </p:cNvSpPr>
              <p:nvPr/>
            </p:nvSpPr>
            <p:spPr bwMode="auto">
              <a:xfrm>
                <a:off x="4422" y="2992"/>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3" name="Freeform 114"/>
              <p:cNvSpPr>
                <a:spLocks/>
              </p:cNvSpPr>
              <p:nvPr/>
            </p:nvSpPr>
            <p:spPr bwMode="auto">
              <a:xfrm>
                <a:off x="4938" y="2986"/>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23616" name="Freeform 116"/>
            <p:cNvSpPr>
              <a:spLocks/>
            </p:cNvSpPr>
            <p:nvPr/>
          </p:nvSpPr>
          <p:spPr bwMode="auto">
            <a:xfrm>
              <a:off x="2224" y="2517"/>
              <a:ext cx="129" cy="0"/>
            </a:xfrm>
            <a:custGeom>
              <a:avLst/>
              <a:gdLst>
                <a:gd name="T0" fmla="*/ 0 w 323"/>
                <a:gd name="T1" fmla="*/ 0 h 1"/>
                <a:gd name="T2" fmla="*/ 52 w 323"/>
                <a:gd name="T3" fmla="*/ 0 h 1"/>
                <a:gd name="T4" fmla="*/ 0 60000 65536"/>
                <a:gd name="T5" fmla="*/ 0 60000 65536"/>
                <a:gd name="T6" fmla="*/ 0 w 323"/>
                <a:gd name="T7" fmla="*/ 0 h 1"/>
                <a:gd name="T8" fmla="*/ 323 w 323"/>
                <a:gd name="T9" fmla="*/ 0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7" name="Freeform 117"/>
            <p:cNvSpPr>
              <a:spLocks/>
            </p:cNvSpPr>
            <p:nvPr/>
          </p:nvSpPr>
          <p:spPr bwMode="auto">
            <a:xfrm>
              <a:off x="2290" y="2440"/>
              <a:ext cx="1" cy="77"/>
            </a:xfrm>
            <a:custGeom>
              <a:avLst/>
              <a:gdLst>
                <a:gd name="T0" fmla="*/ 1 w 2"/>
                <a:gd name="T1" fmla="*/ 0 h 133"/>
                <a:gd name="T2" fmla="*/ 0 w 2"/>
                <a:gd name="T3" fmla="*/ 45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8" name="Oval 118"/>
            <p:cNvSpPr>
              <a:spLocks noChangeArrowheads="1"/>
            </p:cNvSpPr>
            <p:nvPr/>
          </p:nvSpPr>
          <p:spPr bwMode="auto">
            <a:xfrm>
              <a:off x="2212" y="2557"/>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19" name="Oval 119"/>
            <p:cNvSpPr>
              <a:spLocks noChangeArrowheads="1"/>
            </p:cNvSpPr>
            <p:nvPr/>
          </p:nvSpPr>
          <p:spPr bwMode="auto">
            <a:xfrm>
              <a:off x="2343" y="2557"/>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0" name="Freeform 120"/>
            <p:cNvSpPr>
              <a:spLocks/>
            </p:cNvSpPr>
            <p:nvPr/>
          </p:nvSpPr>
          <p:spPr bwMode="auto">
            <a:xfrm>
              <a:off x="2163" y="2574"/>
              <a:ext cx="47" cy="0"/>
            </a:xfrm>
            <a:custGeom>
              <a:avLst/>
              <a:gdLst>
                <a:gd name="T0" fmla="*/ 19 w 118"/>
                <a:gd name="T1" fmla="*/ 0 h 1"/>
                <a:gd name="T2" fmla="*/ 0 w 118"/>
                <a:gd name="T3" fmla="*/ 0 h 1"/>
                <a:gd name="T4" fmla="*/ 0 60000 65536"/>
                <a:gd name="T5" fmla="*/ 0 60000 65536"/>
                <a:gd name="T6" fmla="*/ 0 w 118"/>
                <a:gd name="T7" fmla="*/ 0 h 1"/>
                <a:gd name="T8" fmla="*/ 118 w 118"/>
                <a:gd name="T9" fmla="*/ 0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1" name="Freeform 121"/>
            <p:cNvSpPr>
              <a:spLocks/>
            </p:cNvSpPr>
            <p:nvPr/>
          </p:nvSpPr>
          <p:spPr bwMode="auto">
            <a:xfrm>
              <a:off x="2160" y="2577"/>
              <a:ext cx="3" cy="105"/>
            </a:xfrm>
            <a:custGeom>
              <a:avLst/>
              <a:gdLst>
                <a:gd name="T0" fmla="*/ 3 w 3"/>
                <a:gd name="T1" fmla="*/ 0 h 105"/>
                <a:gd name="T2" fmla="*/ 0 w 3"/>
                <a:gd name="T3" fmla="*/ 105 h 105"/>
                <a:gd name="T4" fmla="*/ 0 60000 65536"/>
                <a:gd name="T5" fmla="*/ 0 60000 65536"/>
                <a:gd name="T6" fmla="*/ 0 w 3"/>
                <a:gd name="T7" fmla="*/ 0 h 105"/>
                <a:gd name="T8" fmla="*/ 3 w 3"/>
                <a:gd name="T9" fmla="*/ 105 h 105"/>
              </a:gdLst>
              <a:ahLst/>
              <a:cxnLst>
                <a:cxn ang="T4">
                  <a:pos x="T0" y="T1"/>
                </a:cxn>
                <a:cxn ang="T5">
                  <a:pos x="T2" y="T3"/>
                </a:cxn>
              </a:cxnLst>
              <a:rect l="T6" t="T7" r="T8" b="T9"/>
              <a:pathLst>
                <a:path w="3" h="105">
                  <a:moveTo>
                    <a:pt x="3" y="0"/>
                  </a:moveTo>
                  <a:lnTo>
                    <a:pt x="0" y="1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2" name="Freeform 122"/>
            <p:cNvSpPr>
              <a:spLocks/>
            </p:cNvSpPr>
            <p:nvPr/>
          </p:nvSpPr>
          <p:spPr bwMode="auto">
            <a:xfrm>
              <a:off x="2369" y="2574"/>
              <a:ext cx="33" cy="0"/>
            </a:xfrm>
            <a:custGeom>
              <a:avLst/>
              <a:gdLst>
                <a:gd name="T0" fmla="*/ 0 w 83"/>
                <a:gd name="T1" fmla="*/ 0 h 1"/>
                <a:gd name="T2" fmla="*/ 13 w 83"/>
                <a:gd name="T3" fmla="*/ 0 h 1"/>
                <a:gd name="T4" fmla="*/ 0 60000 65536"/>
                <a:gd name="T5" fmla="*/ 0 60000 65536"/>
                <a:gd name="T6" fmla="*/ 0 w 83"/>
                <a:gd name="T7" fmla="*/ 0 h 1"/>
                <a:gd name="T8" fmla="*/ 83 w 83"/>
                <a:gd name="T9" fmla="*/ 0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3" name="Oval 123"/>
            <p:cNvSpPr>
              <a:spLocks noChangeArrowheads="1"/>
            </p:cNvSpPr>
            <p:nvPr/>
          </p:nvSpPr>
          <p:spPr bwMode="auto">
            <a:xfrm>
              <a:off x="1385" y="2655"/>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4" name="Oval 124"/>
            <p:cNvSpPr>
              <a:spLocks noChangeArrowheads="1"/>
            </p:cNvSpPr>
            <p:nvPr/>
          </p:nvSpPr>
          <p:spPr bwMode="auto">
            <a:xfrm>
              <a:off x="1769" y="2651"/>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5" name="Oval 125"/>
            <p:cNvSpPr>
              <a:spLocks noChangeArrowheads="1"/>
            </p:cNvSpPr>
            <p:nvPr/>
          </p:nvSpPr>
          <p:spPr bwMode="auto">
            <a:xfrm>
              <a:off x="2150" y="2655"/>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6" name="Oval 126"/>
            <p:cNvSpPr>
              <a:spLocks noChangeArrowheads="1"/>
            </p:cNvSpPr>
            <p:nvPr/>
          </p:nvSpPr>
          <p:spPr bwMode="auto">
            <a:xfrm>
              <a:off x="1247" y="2552"/>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7" name="Oval 127"/>
            <p:cNvSpPr>
              <a:spLocks noChangeArrowheads="1"/>
            </p:cNvSpPr>
            <p:nvPr/>
          </p:nvSpPr>
          <p:spPr bwMode="auto">
            <a:xfrm>
              <a:off x="1631" y="2556"/>
              <a:ext cx="24"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8" name="Oval 128"/>
            <p:cNvSpPr>
              <a:spLocks noChangeArrowheads="1"/>
            </p:cNvSpPr>
            <p:nvPr/>
          </p:nvSpPr>
          <p:spPr bwMode="auto">
            <a:xfrm>
              <a:off x="2009" y="2552"/>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29" name="Oval 129"/>
            <p:cNvSpPr>
              <a:spLocks noChangeArrowheads="1"/>
            </p:cNvSpPr>
            <p:nvPr/>
          </p:nvSpPr>
          <p:spPr bwMode="auto">
            <a:xfrm>
              <a:off x="2399" y="2552"/>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0" name="Freeform 131"/>
            <p:cNvSpPr>
              <a:spLocks/>
            </p:cNvSpPr>
            <p:nvPr/>
          </p:nvSpPr>
          <p:spPr bwMode="auto">
            <a:xfrm>
              <a:off x="1011" y="3004"/>
              <a:ext cx="1405" cy="2"/>
            </a:xfrm>
            <a:custGeom>
              <a:avLst/>
              <a:gdLst>
                <a:gd name="T0" fmla="*/ 0 w 3513"/>
                <a:gd name="T1" fmla="*/ 0 h 3"/>
                <a:gd name="T2" fmla="*/ 562 w 3513"/>
                <a:gd name="T3" fmla="*/ 1 h 3"/>
                <a:gd name="T4" fmla="*/ 0 60000 65536"/>
                <a:gd name="T5" fmla="*/ 0 60000 65536"/>
                <a:gd name="T6" fmla="*/ 0 w 3513"/>
                <a:gd name="T7" fmla="*/ 0 h 3"/>
                <a:gd name="T8" fmla="*/ 3513 w 3513"/>
                <a:gd name="T9" fmla="*/ 3 h 3"/>
              </a:gdLst>
              <a:ahLst/>
              <a:cxnLst>
                <a:cxn ang="T4">
                  <a:pos x="T0" y="T1"/>
                </a:cxn>
                <a:cxn ang="T5">
                  <a:pos x="T2" y="T3"/>
                </a:cxn>
              </a:cxnLst>
              <a:rect l="T6" t="T7" r="T8" b="T9"/>
              <a:pathLst>
                <a:path w="3513" h="3">
                  <a:moveTo>
                    <a:pt x="0" y="0"/>
                  </a:moveTo>
                  <a:lnTo>
                    <a:pt x="3513"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1" name="Freeform 133"/>
            <p:cNvSpPr>
              <a:spLocks/>
            </p:cNvSpPr>
            <p:nvPr/>
          </p:nvSpPr>
          <p:spPr bwMode="auto">
            <a:xfrm>
              <a:off x="1072" y="2845"/>
              <a:ext cx="129" cy="0"/>
            </a:xfrm>
            <a:custGeom>
              <a:avLst/>
              <a:gdLst>
                <a:gd name="T0" fmla="*/ 0 w 323"/>
                <a:gd name="T1" fmla="*/ 0 h 1"/>
                <a:gd name="T2" fmla="*/ 52 w 323"/>
                <a:gd name="T3" fmla="*/ 0 h 1"/>
                <a:gd name="T4" fmla="*/ 0 60000 65536"/>
                <a:gd name="T5" fmla="*/ 0 60000 65536"/>
                <a:gd name="T6" fmla="*/ 0 w 323"/>
                <a:gd name="T7" fmla="*/ 0 h 1"/>
                <a:gd name="T8" fmla="*/ 323 w 323"/>
                <a:gd name="T9" fmla="*/ 0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2" name="Freeform 134"/>
            <p:cNvSpPr>
              <a:spLocks/>
            </p:cNvSpPr>
            <p:nvPr/>
          </p:nvSpPr>
          <p:spPr bwMode="auto">
            <a:xfrm>
              <a:off x="1139" y="2768"/>
              <a:ext cx="1" cy="77"/>
            </a:xfrm>
            <a:custGeom>
              <a:avLst/>
              <a:gdLst>
                <a:gd name="T0" fmla="*/ 1 w 2"/>
                <a:gd name="T1" fmla="*/ 0 h 133"/>
                <a:gd name="T2" fmla="*/ 0 w 2"/>
                <a:gd name="T3" fmla="*/ 45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3" name="Oval 135"/>
            <p:cNvSpPr>
              <a:spLocks noChangeArrowheads="1"/>
            </p:cNvSpPr>
            <p:nvPr/>
          </p:nvSpPr>
          <p:spPr bwMode="auto">
            <a:xfrm>
              <a:off x="1060" y="2885"/>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4" name="Oval 136"/>
            <p:cNvSpPr>
              <a:spLocks noChangeArrowheads="1"/>
            </p:cNvSpPr>
            <p:nvPr/>
          </p:nvSpPr>
          <p:spPr bwMode="auto">
            <a:xfrm>
              <a:off x="1192" y="2885"/>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5" name="Freeform 137"/>
            <p:cNvSpPr>
              <a:spLocks/>
            </p:cNvSpPr>
            <p:nvPr/>
          </p:nvSpPr>
          <p:spPr bwMode="auto">
            <a:xfrm>
              <a:off x="1011" y="2902"/>
              <a:ext cx="48" cy="0"/>
            </a:xfrm>
            <a:custGeom>
              <a:avLst/>
              <a:gdLst>
                <a:gd name="T0" fmla="*/ 20 w 118"/>
                <a:gd name="T1" fmla="*/ 0 h 1"/>
                <a:gd name="T2" fmla="*/ 0 w 118"/>
                <a:gd name="T3" fmla="*/ 0 h 1"/>
                <a:gd name="T4" fmla="*/ 0 60000 65536"/>
                <a:gd name="T5" fmla="*/ 0 60000 65536"/>
                <a:gd name="T6" fmla="*/ 0 w 118"/>
                <a:gd name="T7" fmla="*/ 0 h 1"/>
                <a:gd name="T8" fmla="*/ 118 w 118"/>
                <a:gd name="T9" fmla="*/ 0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6" name="Freeform 138"/>
            <p:cNvSpPr>
              <a:spLocks/>
            </p:cNvSpPr>
            <p:nvPr/>
          </p:nvSpPr>
          <p:spPr bwMode="auto">
            <a:xfrm>
              <a:off x="1008" y="2905"/>
              <a:ext cx="3" cy="101"/>
            </a:xfrm>
            <a:custGeom>
              <a:avLst/>
              <a:gdLst>
                <a:gd name="T0" fmla="*/ 3 w 3"/>
                <a:gd name="T1" fmla="*/ 0 h 101"/>
                <a:gd name="T2" fmla="*/ 0 w 3"/>
                <a:gd name="T3" fmla="*/ 101 h 101"/>
                <a:gd name="T4" fmla="*/ 0 60000 65536"/>
                <a:gd name="T5" fmla="*/ 0 60000 65536"/>
                <a:gd name="T6" fmla="*/ 0 w 3"/>
                <a:gd name="T7" fmla="*/ 0 h 101"/>
                <a:gd name="T8" fmla="*/ 3 w 3"/>
                <a:gd name="T9" fmla="*/ 101 h 101"/>
              </a:gdLst>
              <a:ahLst/>
              <a:cxnLst>
                <a:cxn ang="T4">
                  <a:pos x="T0" y="T1"/>
                </a:cxn>
                <a:cxn ang="T5">
                  <a:pos x="T2" y="T3"/>
                </a:cxn>
              </a:cxnLst>
              <a:rect l="T6" t="T7" r="T8" b="T9"/>
              <a:pathLst>
                <a:path w="3" h="101">
                  <a:moveTo>
                    <a:pt x="3" y="0"/>
                  </a:moveTo>
                  <a:lnTo>
                    <a:pt x="0" y="10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37" name="Freeform 139"/>
            <p:cNvSpPr>
              <a:spLocks/>
            </p:cNvSpPr>
            <p:nvPr/>
          </p:nvSpPr>
          <p:spPr bwMode="auto">
            <a:xfrm>
              <a:off x="1218" y="2902"/>
              <a:ext cx="33" cy="0"/>
            </a:xfrm>
            <a:custGeom>
              <a:avLst/>
              <a:gdLst>
                <a:gd name="T0" fmla="*/ 0 w 83"/>
                <a:gd name="T1" fmla="*/ 0 h 1"/>
                <a:gd name="T2" fmla="*/ 13 w 83"/>
                <a:gd name="T3" fmla="*/ 0 h 1"/>
                <a:gd name="T4" fmla="*/ 0 60000 65536"/>
                <a:gd name="T5" fmla="*/ 0 60000 65536"/>
                <a:gd name="T6" fmla="*/ 0 w 83"/>
                <a:gd name="T7" fmla="*/ 0 h 1"/>
                <a:gd name="T8" fmla="*/ 83 w 83"/>
                <a:gd name="T9" fmla="*/ 0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nvGrpSpPr>
            <p:cNvPr id="23638" name="Group 140"/>
            <p:cNvGrpSpPr>
              <a:grpSpLocks/>
            </p:cNvGrpSpPr>
            <p:nvPr/>
          </p:nvGrpSpPr>
          <p:grpSpPr bwMode="auto">
            <a:xfrm>
              <a:off x="1399" y="2768"/>
              <a:ext cx="239" cy="236"/>
              <a:chOff x="3462" y="3324"/>
              <a:chExt cx="599" cy="410"/>
            </a:xfrm>
          </p:grpSpPr>
          <p:sp>
            <p:nvSpPr>
              <p:cNvPr id="23690" name="Freeform 141"/>
              <p:cNvSpPr>
                <a:spLocks/>
              </p:cNvSpPr>
              <p:nvPr/>
            </p:nvSpPr>
            <p:spPr bwMode="auto">
              <a:xfrm>
                <a:off x="3614" y="3457"/>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1" name="Freeform 142"/>
              <p:cNvSpPr>
                <a:spLocks/>
              </p:cNvSpPr>
              <p:nvPr/>
            </p:nvSpPr>
            <p:spPr bwMode="auto">
              <a:xfrm>
                <a:off x="3781" y="3324"/>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2" name="Oval 143"/>
              <p:cNvSpPr>
                <a:spLocks noChangeArrowheads="1"/>
              </p:cNvSpPr>
              <p:nvPr/>
            </p:nvSpPr>
            <p:spPr bwMode="auto">
              <a:xfrm>
                <a:off x="3584" y="3527"/>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3" name="Oval 144"/>
              <p:cNvSpPr>
                <a:spLocks noChangeArrowheads="1"/>
              </p:cNvSpPr>
              <p:nvPr/>
            </p:nvSpPr>
            <p:spPr bwMode="auto">
              <a:xfrm>
                <a:off x="3913" y="3528"/>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4" name="Freeform 145"/>
              <p:cNvSpPr>
                <a:spLocks/>
              </p:cNvSpPr>
              <p:nvPr/>
            </p:nvSpPr>
            <p:spPr bwMode="auto">
              <a:xfrm>
                <a:off x="3463" y="3556"/>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95" name="Line 146"/>
              <p:cNvSpPr>
                <a:spLocks noChangeShapeType="1"/>
              </p:cNvSpPr>
              <p:nvPr/>
            </p:nvSpPr>
            <p:spPr bwMode="auto">
              <a:xfrm>
                <a:off x="3462" y="3562"/>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6" name="Freeform 147"/>
              <p:cNvSpPr>
                <a:spLocks/>
              </p:cNvSpPr>
              <p:nvPr/>
            </p:nvSpPr>
            <p:spPr bwMode="auto">
              <a:xfrm>
                <a:off x="3978" y="3556"/>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23639" name="Group 148"/>
            <p:cNvGrpSpPr>
              <a:grpSpLocks/>
            </p:cNvGrpSpPr>
            <p:nvPr/>
          </p:nvGrpSpPr>
          <p:grpSpPr bwMode="auto">
            <a:xfrm>
              <a:off x="1782" y="2768"/>
              <a:ext cx="240" cy="236"/>
              <a:chOff x="4422" y="3324"/>
              <a:chExt cx="599" cy="410"/>
            </a:xfrm>
          </p:grpSpPr>
          <p:sp>
            <p:nvSpPr>
              <p:cNvPr id="23683" name="Freeform 149"/>
              <p:cNvSpPr>
                <a:spLocks/>
              </p:cNvSpPr>
              <p:nvPr/>
            </p:nvSpPr>
            <p:spPr bwMode="auto">
              <a:xfrm>
                <a:off x="4574" y="3457"/>
                <a:ext cx="323" cy="1"/>
              </a:xfrm>
              <a:custGeom>
                <a:avLst/>
                <a:gdLst>
                  <a:gd name="T0" fmla="*/ 0 w 323"/>
                  <a:gd name="T1" fmla="*/ 0 h 1"/>
                  <a:gd name="T2" fmla="*/ 323 w 323"/>
                  <a:gd name="T3" fmla="*/ 0 h 1"/>
                  <a:gd name="T4" fmla="*/ 0 60000 65536"/>
                  <a:gd name="T5" fmla="*/ 0 60000 65536"/>
                  <a:gd name="T6" fmla="*/ 0 w 323"/>
                  <a:gd name="T7" fmla="*/ 0 h 1"/>
                  <a:gd name="T8" fmla="*/ 323 w 323"/>
                  <a:gd name="T9" fmla="*/ 1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84" name="Freeform 150"/>
              <p:cNvSpPr>
                <a:spLocks/>
              </p:cNvSpPr>
              <p:nvPr/>
            </p:nvSpPr>
            <p:spPr bwMode="auto">
              <a:xfrm>
                <a:off x="4741" y="3324"/>
                <a:ext cx="2" cy="133"/>
              </a:xfrm>
              <a:custGeom>
                <a:avLst/>
                <a:gdLst>
                  <a:gd name="T0" fmla="*/ 2 w 2"/>
                  <a:gd name="T1" fmla="*/ 0 h 133"/>
                  <a:gd name="T2" fmla="*/ 0 w 2"/>
                  <a:gd name="T3" fmla="*/ 133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85" name="Oval 151"/>
              <p:cNvSpPr>
                <a:spLocks noChangeArrowheads="1"/>
              </p:cNvSpPr>
              <p:nvPr/>
            </p:nvSpPr>
            <p:spPr bwMode="auto">
              <a:xfrm>
                <a:off x="4544" y="3527"/>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86" name="Oval 152"/>
              <p:cNvSpPr>
                <a:spLocks noChangeArrowheads="1"/>
              </p:cNvSpPr>
              <p:nvPr/>
            </p:nvSpPr>
            <p:spPr bwMode="auto">
              <a:xfrm>
                <a:off x="4873" y="3528"/>
                <a:ext cx="58" cy="58"/>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87" name="Freeform 153"/>
              <p:cNvSpPr>
                <a:spLocks/>
              </p:cNvSpPr>
              <p:nvPr/>
            </p:nvSpPr>
            <p:spPr bwMode="auto">
              <a:xfrm>
                <a:off x="4423" y="3556"/>
                <a:ext cx="118" cy="1"/>
              </a:xfrm>
              <a:custGeom>
                <a:avLst/>
                <a:gdLst>
                  <a:gd name="T0" fmla="*/ 118 w 118"/>
                  <a:gd name="T1" fmla="*/ 0 h 1"/>
                  <a:gd name="T2" fmla="*/ 0 w 118"/>
                  <a:gd name="T3" fmla="*/ 0 h 1"/>
                  <a:gd name="T4" fmla="*/ 0 60000 65536"/>
                  <a:gd name="T5" fmla="*/ 0 60000 65536"/>
                  <a:gd name="T6" fmla="*/ 0 w 118"/>
                  <a:gd name="T7" fmla="*/ 0 h 1"/>
                  <a:gd name="T8" fmla="*/ 118 w 118"/>
                  <a:gd name="T9" fmla="*/ 1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88" name="Line 154"/>
              <p:cNvSpPr>
                <a:spLocks noChangeShapeType="1"/>
              </p:cNvSpPr>
              <p:nvPr/>
            </p:nvSpPr>
            <p:spPr bwMode="auto">
              <a:xfrm>
                <a:off x="4422" y="3562"/>
                <a:ext cx="0" cy="1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9" name="Freeform 155"/>
              <p:cNvSpPr>
                <a:spLocks/>
              </p:cNvSpPr>
              <p:nvPr/>
            </p:nvSpPr>
            <p:spPr bwMode="auto">
              <a:xfrm>
                <a:off x="4938" y="3556"/>
                <a:ext cx="83" cy="1"/>
              </a:xfrm>
              <a:custGeom>
                <a:avLst/>
                <a:gdLst>
                  <a:gd name="T0" fmla="*/ 0 w 83"/>
                  <a:gd name="T1" fmla="*/ 1 h 1"/>
                  <a:gd name="T2" fmla="*/ 83 w 83"/>
                  <a:gd name="T3" fmla="*/ 0 h 1"/>
                  <a:gd name="T4" fmla="*/ 0 60000 65536"/>
                  <a:gd name="T5" fmla="*/ 0 60000 65536"/>
                  <a:gd name="T6" fmla="*/ 0 w 83"/>
                  <a:gd name="T7" fmla="*/ 0 h 1"/>
                  <a:gd name="T8" fmla="*/ 83 w 83"/>
                  <a:gd name="T9" fmla="*/ 1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23640" name="Freeform 157"/>
            <p:cNvSpPr>
              <a:spLocks/>
            </p:cNvSpPr>
            <p:nvPr/>
          </p:nvSpPr>
          <p:spPr bwMode="auto">
            <a:xfrm>
              <a:off x="2224" y="2845"/>
              <a:ext cx="129" cy="0"/>
            </a:xfrm>
            <a:custGeom>
              <a:avLst/>
              <a:gdLst>
                <a:gd name="T0" fmla="*/ 0 w 323"/>
                <a:gd name="T1" fmla="*/ 0 h 1"/>
                <a:gd name="T2" fmla="*/ 52 w 323"/>
                <a:gd name="T3" fmla="*/ 0 h 1"/>
                <a:gd name="T4" fmla="*/ 0 60000 65536"/>
                <a:gd name="T5" fmla="*/ 0 60000 65536"/>
                <a:gd name="T6" fmla="*/ 0 w 323"/>
                <a:gd name="T7" fmla="*/ 0 h 1"/>
                <a:gd name="T8" fmla="*/ 323 w 323"/>
                <a:gd name="T9" fmla="*/ 0 h 1"/>
              </a:gdLst>
              <a:ahLst/>
              <a:cxnLst>
                <a:cxn ang="T4">
                  <a:pos x="T0" y="T1"/>
                </a:cxn>
                <a:cxn ang="T5">
                  <a:pos x="T2" y="T3"/>
                </a:cxn>
              </a:cxnLst>
              <a:rect l="T6" t="T7" r="T8" b="T9"/>
              <a:pathLst>
                <a:path w="323" h="1">
                  <a:moveTo>
                    <a:pt x="0" y="0"/>
                  </a:moveTo>
                  <a:lnTo>
                    <a:pt x="3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1" name="Freeform 158"/>
            <p:cNvSpPr>
              <a:spLocks/>
            </p:cNvSpPr>
            <p:nvPr/>
          </p:nvSpPr>
          <p:spPr bwMode="auto">
            <a:xfrm>
              <a:off x="2291" y="2768"/>
              <a:ext cx="1" cy="77"/>
            </a:xfrm>
            <a:custGeom>
              <a:avLst/>
              <a:gdLst>
                <a:gd name="T0" fmla="*/ 1 w 2"/>
                <a:gd name="T1" fmla="*/ 0 h 133"/>
                <a:gd name="T2" fmla="*/ 0 w 2"/>
                <a:gd name="T3" fmla="*/ 45 h 133"/>
                <a:gd name="T4" fmla="*/ 0 60000 65536"/>
                <a:gd name="T5" fmla="*/ 0 60000 65536"/>
                <a:gd name="T6" fmla="*/ 0 w 2"/>
                <a:gd name="T7" fmla="*/ 0 h 133"/>
                <a:gd name="T8" fmla="*/ 2 w 2"/>
                <a:gd name="T9" fmla="*/ 133 h 133"/>
              </a:gdLst>
              <a:ahLst/>
              <a:cxnLst>
                <a:cxn ang="T4">
                  <a:pos x="T0" y="T1"/>
                </a:cxn>
                <a:cxn ang="T5">
                  <a:pos x="T2" y="T3"/>
                </a:cxn>
              </a:cxnLst>
              <a:rect l="T6" t="T7" r="T8" b="T9"/>
              <a:pathLst>
                <a:path w="2" h="133">
                  <a:moveTo>
                    <a:pt x="2" y="0"/>
                  </a:moveTo>
                  <a:lnTo>
                    <a:pt x="0" y="13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2" name="Oval 159"/>
            <p:cNvSpPr>
              <a:spLocks noChangeArrowheads="1"/>
            </p:cNvSpPr>
            <p:nvPr/>
          </p:nvSpPr>
          <p:spPr bwMode="auto">
            <a:xfrm>
              <a:off x="2212" y="2885"/>
              <a:ext cx="23" cy="33"/>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3" name="Oval 160"/>
            <p:cNvSpPr>
              <a:spLocks noChangeArrowheads="1"/>
            </p:cNvSpPr>
            <p:nvPr/>
          </p:nvSpPr>
          <p:spPr bwMode="auto">
            <a:xfrm>
              <a:off x="2344" y="2885"/>
              <a:ext cx="23" cy="34"/>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4" name="Freeform 161"/>
            <p:cNvSpPr>
              <a:spLocks/>
            </p:cNvSpPr>
            <p:nvPr/>
          </p:nvSpPr>
          <p:spPr bwMode="auto">
            <a:xfrm>
              <a:off x="2163" y="2902"/>
              <a:ext cx="48" cy="0"/>
            </a:xfrm>
            <a:custGeom>
              <a:avLst/>
              <a:gdLst>
                <a:gd name="T0" fmla="*/ 20 w 118"/>
                <a:gd name="T1" fmla="*/ 0 h 1"/>
                <a:gd name="T2" fmla="*/ 0 w 118"/>
                <a:gd name="T3" fmla="*/ 0 h 1"/>
                <a:gd name="T4" fmla="*/ 0 60000 65536"/>
                <a:gd name="T5" fmla="*/ 0 60000 65536"/>
                <a:gd name="T6" fmla="*/ 0 w 118"/>
                <a:gd name="T7" fmla="*/ 0 h 1"/>
                <a:gd name="T8" fmla="*/ 118 w 118"/>
                <a:gd name="T9" fmla="*/ 0 h 1"/>
              </a:gdLst>
              <a:ahLst/>
              <a:cxnLst>
                <a:cxn ang="T4">
                  <a:pos x="T0" y="T1"/>
                </a:cxn>
                <a:cxn ang="T5">
                  <a:pos x="T2" y="T3"/>
                </a:cxn>
              </a:cxnLst>
              <a:rect l="T6" t="T7" r="T8" b="T9"/>
              <a:pathLst>
                <a:path w="118" h="1">
                  <a:moveTo>
                    <a:pt x="118"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5" name="Freeform 162"/>
            <p:cNvSpPr>
              <a:spLocks/>
            </p:cNvSpPr>
            <p:nvPr/>
          </p:nvSpPr>
          <p:spPr bwMode="auto">
            <a:xfrm>
              <a:off x="2160" y="2905"/>
              <a:ext cx="3" cy="101"/>
            </a:xfrm>
            <a:custGeom>
              <a:avLst/>
              <a:gdLst>
                <a:gd name="T0" fmla="*/ 3 w 3"/>
                <a:gd name="T1" fmla="*/ 0 h 101"/>
                <a:gd name="T2" fmla="*/ 0 w 3"/>
                <a:gd name="T3" fmla="*/ 101 h 101"/>
                <a:gd name="T4" fmla="*/ 0 60000 65536"/>
                <a:gd name="T5" fmla="*/ 0 60000 65536"/>
                <a:gd name="T6" fmla="*/ 0 w 3"/>
                <a:gd name="T7" fmla="*/ 0 h 101"/>
                <a:gd name="T8" fmla="*/ 3 w 3"/>
                <a:gd name="T9" fmla="*/ 101 h 101"/>
              </a:gdLst>
              <a:ahLst/>
              <a:cxnLst>
                <a:cxn ang="T4">
                  <a:pos x="T0" y="T1"/>
                </a:cxn>
                <a:cxn ang="T5">
                  <a:pos x="T2" y="T3"/>
                </a:cxn>
              </a:cxnLst>
              <a:rect l="T6" t="T7" r="T8" b="T9"/>
              <a:pathLst>
                <a:path w="3" h="101">
                  <a:moveTo>
                    <a:pt x="3" y="0"/>
                  </a:moveTo>
                  <a:lnTo>
                    <a:pt x="0" y="10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6" name="Freeform 163"/>
            <p:cNvSpPr>
              <a:spLocks/>
            </p:cNvSpPr>
            <p:nvPr/>
          </p:nvSpPr>
          <p:spPr bwMode="auto">
            <a:xfrm>
              <a:off x="2370" y="2902"/>
              <a:ext cx="33" cy="0"/>
            </a:xfrm>
            <a:custGeom>
              <a:avLst/>
              <a:gdLst>
                <a:gd name="T0" fmla="*/ 0 w 83"/>
                <a:gd name="T1" fmla="*/ 0 h 1"/>
                <a:gd name="T2" fmla="*/ 13 w 83"/>
                <a:gd name="T3" fmla="*/ 0 h 1"/>
                <a:gd name="T4" fmla="*/ 0 60000 65536"/>
                <a:gd name="T5" fmla="*/ 0 60000 65536"/>
                <a:gd name="T6" fmla="*/ 0 w 83"/>
                <a:gd name="T7" fmla="*/ 0 h 1"/>
                <a:gd name="T8" fmla="*/ 83 w 83"/>
                <a:gd name="T9" fmla="*/ 0 h 1"/>
              </a:gdLst>
              <a:ahLst/>
              <a:cxnLst>
                <a:cxn ang="T4">
                  <a:pos x="T0" y="T1"/>
                </a:cxn>
                <a:cxn ang="T5">
                  <a:pos x="T2" y="T3"/>
                </a:cxn>
              </a:cxnLst>
              <a:rect l="T6" t="T7" r="T8" b="T9"/>
              <a:pathLst>
                <a:path w="83" h="1">
                  <a:moveTo>
                    <a:pt x="0" y="1"/>
                  </a:moveTo>
                  <a:lnTo>
                    <a:pt x="8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7" name="Oval 164"/>
            <p:cNvSpPr>
              <a:spLocks noChangeArrowheads="1"/>
            </p:cNvSpPr>
            <p:nvPr/>
          </p:nvSpPr>
          <p:spPr bwMode="auto">
            <a:xfrm>
              <a:off x="1385" y="2983"/>
              <a:ext cx="24"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8" name="Oval 165"/>
            <p:cNvSpPr>
              <a:spLocks noChangeArrowheads="1"/>
            </p:cNvSpPr>
            <p:nvPr/>
          </p:nvSpPr>
          <p:spPr bwMode="auto">
            <a:xfrm>
              <a:off x="1769" y="2979"/>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49" name="Oval 166"/>
            <p:cNvSpPr>
              <a:spLocks noChangeArrowheads="1"/>
            </p:cNvSpPr>
            <p:nvPr/>
          </p:nvSpPr>
          <p:spPr bwMode="auto">
            <a:xfrm>
              <a:off x="2150" y="2983"/>
              <a:ext cx="23"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0" name="Oval 167"/>
            <p:cNvSpPr>
              <a:spLocks noChangeArrowheads="1"/>
            </p:cNvSpPr>
            <p:nvPr/>
          </p:nvSpPr>
          <p:spPr bwMode="auto">
            <a:xfrm>
              <a:off x="1247" y="2879"/>
              <a:ext cx="23"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1" name="Oval 168"/>
            <p:cNvSpPr>
              <a:spLocks noChangeArrowheads="1"/>
            </p:cNvSpPr>
            <p:nvPr/>
          </p:nvSpPr>
          <p:spPr bwMode="auto">
            <a:xfrm>
              <a:off x="1631" y="2884"/>
              <a:ext cx="24" cy="3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2" name="Oval 169"/>
            <p:cNvSpPr>
              <a:spLocks noChangeArrowheads="1"/>
            </p:cNvSpPr>
            <p:nvPr/>
          </p:nvSpPr>
          <p:spPr bwMode="auto">
            <a:xfrm>
              <a:off x="2009" y="2879"/>
              <a:ext cx="23"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3" name="Oval 170"/>
            <p:cNvSpPr>
              <a:spLocks noChangeArrowheads="1"/>
            </p:cNvSpPr>
            <p:nvPr/>
          </p:nvSpPr>
          <p:spPr bwMode="auto">
            <a:xfrm>
              <a:off x="2399" y="2879"/>
              <a:ext cx="23" cy="34"/>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4" name="Freeform 171"/>
            <p:cNvSpPr>
              <a:spLocks/>
            </p:cNvSpPr>
            <p:nvPr/>
          </p:nvSpPr>
          <p:spPr bwMode="auto">
            <a:xfrm>
              <a:off x="2021" y="1594"/>
              <a:ext cx="1" cy="1407"/>
            </a:xfrm>
            <a:custGeom>
              <a:avLst/>
              <a:gdLst>
                <a:gd name="T0" fmla="*/ 0 w 3"/>
                <a:gd name="T1" fmla="*/ 0 h 2444"/>
                <a:gd name="T2" fmla="*/ 0 w 3"/>
                <a:gd name="T3" fmla="*/ 810 h 2444"/>
                <a:gd name="T4" fmla="*/ 0 60000 65536"/>
                <a:gd name="T5" fmla="*/ 0 60000 65536"/>
                <a:gd name="T6" fmla="*/ 0 w 3"/>
                <a:gd name="T7" fmla="*/ 0 h 2444"/>
                <a:gd name="T8" fmla="*/ 3 w 3"/>
                <a:gd name="T9" fmla="*/ 2444 h 2444"/>
              </a:gdLst>
              <a:ahLst/>
              <a:cxnLst>
                <a:cxn ang="T4">
                  <a:pos x="T0" y="T1"/>
                </a:cxn>
                <a:cxn ang="T5">
                  <a:pos x="T2" y="T3"/>
                </a:cxn>
              </a:cxnLst>
              <a:rect l="T6" t="T7" r="T8" b="T9"/>
              <a:pathLst>
                <a:path w="3" h="2444">
                  <a:moveTo>
                    <a:pt x="3" y="0"/>
                  </a:moveTo>
                  <a:lnTo>
                    <a:pt x="0" y="244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5" name="Freeform 172"/>
            <p:cNvSpPr>
              <a:spLocks/>
            </p:cNvSpPr>
            <p:nvPr/>
          </p:nvSpPr>
          <p:spPr bwMode="auto">
            <a:xfrm>
              <a:off x="2416" y="1706"/>
              <a:ext cx="0" cy="1300"/>
            </a:xfrm>
            <a:custGeom>
              <a:avLst/>
              <a:gdLst>
                <a:gd name="T0" fmla="*/ 0 w 2"/>
                <a:gd name="T1" fmla="*/ 0 h 2261"/>
                <a:gd name="T2" fmla="*/ 0 w 2"/>
                <a:gd name="T3" fmla="*/ 747 h 2261"/>
                <a:gd name="T4" fmla="*/ 0 60000 65536"/>
                <a:gd name="T5" fmla="*/ 0 60000 65536"/>
                <a:gd name="T6" fmla="*/ 0 w 2"/>
                <a:gd name="T7" fmla="*/ 0 h 2261"/>
                <a:gd name="T8" fmla="*/ 0 w 2"/>
                <a:gd name="T9" fmla="*/ 2261 h 2261"/>
              </a:gdLst>
              <a:ahLst/>
              <a:cxnLst>
                <a:cxn ang="T4">
                  <a:pos x="T0" y="T1"/>
                </a:cxn>
                <a:cxn ang="T5">
                  <a:pos x="T2" y="T3"/>
                </a:cxn>
              </a:cxnLst>
              <a:rect l="T6" t="T7" r="T8" b="T9"/>
              <a:pathLst>
                <a:path w="2" h="2261">
                  <a:moveTo>
                    <a:pt x="2" y="0"/>
                  </a:moveTo>
                  <a:lnTo>
                    <a:pt x="0" y="226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6" name="Freeform 173"/>
            <p:cNvSpPr>
              <a:spLocks/>
            </p:cNvSpPr>
            <p:nvPr/>
          </p:nvSpPr>
          <p:spPr bwMode="auto">
            <a:xfrm>
              <a:off x="1259" y="1388"/>
              <a:ext cx="1" cy="1617"/>
            </a:xfrm>
            <a:custGeom>
              <a:avLst/>
              <a:gdLst>
                <a:gd name="T0" fmla="*/ 0 w 1"/>
                <a:gd name="T1" fmla="*/ 0 h 2811"/>
                <a:gd name="T2" fmla="*/ 0 w 1"/>
                <a:gd name="T3" fmla="*/ 930 h 2811"/>
                <a:gd name="T4" fmla="*/ 0 60000 65536"/>
                <a:gd name="T5" fmla="*/ 0 60000 65536"/>
                <a:gd name="T6" fmla="*/ 0 w 1"/>
                <a:gd name="T7" fmla="*/ 0 h 2811"/>
                <a:gd name="T8" fmla="*/ 1 w 1"/>
                <a:gd name="T9" fmla="*/ 2811 h 2811"/>
              </a:gdLst>
              <a:ahLst/>
              <a:cxnLst>
                <a:cxn ang="T4">
                  <a:pos x="T0" y="T1"/>
                </a:cxn>
                <a:cxn ang="T5">
                  <a:pos x="T2" y="T3"/>
                </a:cxn>
              </a:cxnLst>
              <a:rect l="T6" t="T7" r="T8" b="T9"/>
              <a:pathLst>
                <a:path w="1" h="2811">
                  <a:moveTo>
                    <a:pt x="0" y="0"/>
                  </a:moveTo>
                  <a:lnTo>
                    <a:pt x="0" y="281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7" name="Freeform 174"/>
            <p:cNvSpPr>
              <a:spLocks/>
            </p:cNvSpPr>
            <p:nvPr/>
          </p:nvSpPr>
          <p:spPr bwMode="auto">
            <a:xfrm>
              <a:off x="1643" y="1498"/>
              <a:ext cx="0" cy="1507"/>
            </a:xfrm>
            <a:custGeom>
              <a:avLst/>
              <a:gdLst>
                <a:gd name="T0" fmla="*/ 0 w 1"/>
                <a:gd name="T1" fmla="*/ 0 h 2619"/>
                <a:gd name="T2" fmla="*/ 0 w 1"/>
                <a:gd name="T3" fmla="*/ 867 h 2619"/>
                <a:gd name="T4" fmla="*/ 0 60000 65536"/>
                <a:gd name="T5" fmla="*/ 0 60000 65536"/>
                <a:gd name="T6" fmla="*/ 0 w 1"/>
                <a:gd name="T7" fmla="*/ 0 h 2619"/>
                <a:gd name="T8" fmla="*/ 0 w 1"/>
                <a:gd name="T9" fmla="*/ 2619 h 2619"/>
              </a:gdLst>
              <a:ahLst/>
              <a:cxnLst>
                <a:cxn ang="T4">
                  <a:pos x="T0" y="T1"/>
                </a:cxn>
                <a:cxn ang="T5">
                  <a:pos x="T2" y="T3"/>
                </a:cxn>
              </a:cxnLst>
              <a:rect l="T6" t="T7" r="T8" b="T9"/>
              <a:pathLst>
                <a:path w="1" h="2619">
                  <a:moveTo>
                    <a:pt x="0" y="0"/>
                  </a:moveTo>
                  <a:lnTo>
                    <a:pt x="0" y="261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8" name="Freeform 175"/>
            <p:cNvSpPr>
              <a:spLocks/>
            </p:cNvSpPr>
            <p:nvPr/>
          </p:nvSpPr>
          <p:spPr bwMode="auto">
            <a:xfrm>
              <a:off x="2413" y="1704"/>
              <a:ext cx="342" cy="1"/>
            </a:xfrm>
            <a:custGeom>
              <a:avLst/>
              <a:gdLst>
                <a:gd name="T0" fmla="*/ 0 w 853"/>
                <a:gd name="T1" fmla="*/ 0 h 3"/>
                <a:gd name="T2" fmla="*/ 137 w 853"/>
                <a:gd name="T3" fmla="*/ 0 h 3"/>
                <a:gd name="T4" fmla="*/ 0 60000 65536"/>
                <a:gd name="T5" fmla="*/ 0 60000 65536"/>
                <a:gd name="T6" fmla="*/ 0 w 853"/>
                <a:gd name="T7" fmla="*/ 0 h 3"/>
                <a:gd name="T8" fmla="*/ 853 w 853"/>
                <a:gd name="T9" fmla="*/ 3 h 3"/>
              </a:gdLst>
              <a:ahLst/>
              <a:cxnLst>
                <a:cxn ang="T4">
                  <a:pos x="T0" y="T1"/>
                </a:cxn>
                <a:cxn ang="T5">
                  <a:pos x="T2" y="T3"/>
                </a:cxn>
              </a:cxnLst>
              <a:rect l="T6" t="T7" r="T8" b="T9"/>
              <a:pathLst>
                <a:path w="853" h="3">
                  <a:moveTo>
                    <a:pt x="0" y="3"/>
                  </a:moveTo>
                  <a:lnTo>
                    <a:pt x="85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59" name="Freeform 176"/>
            <p:cNvSpPr>
              <a:spLocks/>
            </p:cNvSpPr>
            <p:nvPr/>
          </p:nvSpPr>
          <p:spPr bwMode="auto">
            <a:xfrm>
              <a:off x="2022" y="1594"/>
              <a:ext cx="733" cy="3"/>
            </a:xfrm>
            <a:custGeom>
              <a:avLst/>
              <a:gdLst>
                <a:gd name="T0" fmla="*/ 0 w 1831"/>
                <a:gd name="T1" fmla="*/ 0 h 3"/>
                <a:gd name="T2" fmla="*/ 293 w 1831"/>
                <a:gd name="T3" fmla="*/ 3 h 3"/>
                <a:gd name="T4" fmla="*/ 0 60000 65536"/>
                <a:gd name="T5" fmla="*/ 0 60000 65536"/>
                <a:gd name="T6" fmla="*/ 0 w 1831"/>
                <a:gd name="T7" fmla="*/ 0 h 3"/>
                <a:gd name="T8" fmla="*/ 1831 w 1831"/>
                <a:gd name="T9" fmla="*/ 3 h 3"/>
              </a:gdLst>
              <a:ahLst/>
              <a:cxnLst>
                <a:cxn ang="T4">
                  <a:pos x="T0" y="T1"/>
                </a:cxn>
                <a:cxn ang="T5">
                  <a:pos x="T2" y="T3"/>
                </a:cxn>
              </a:cxnLst>
              <a:rect l="T6" t="T7" r="T8" b="T9"/>
              <a:pathLst>
                <a:path w="1831" h="3">
                  <a:moveTo>
                    <a:pt x="0" y="0"/>
                  </a:moveTo>
                  <a:lnTo>
                    <a:pt x="1831"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0" name="Freeform 177"/>
            <p:cNvSpPr>
              <a:spLocks/>
            </p:cNvSpPr>
            <p:nvPr/>
          </p:nvSpPr>
          <p:spPr bwMode="auto">
            <a:xfrm>
              <a:off x="1650" y="1498"/>
              <a:ext cx="1105" cy="2"/>
            </a:xfrm>
            <a:custGeom>
              <a:avLst/>
              <a:gdLst>
                <a:gd name="T0" fmla="*/ 0 w 1105"/>
                <a:gd name="T1" fmla="*/ 2 h 2"/>
                <a:gd name="T2" fmla="*/ 1105 w 1105"/>
                <a:gd name="T3" fmla="*/ 0 h 2"/>
                <a:gd name="T4" fmla="*/ 0 60000 65536"/>
                <a:gd name="T5" fmla="*/ 0 60000 65536"/>
                <a:gd name="T6" fmla="*/ 0 w 1105"/>
                <a:gd name="T7" fmla="*/ 0 h 2"/>
                <a:gd name="T8" fmla="*/ 1105 w 1105"/>
                <a:gd name="T9" fmla="*/ 2 h 2"/>
              </a:gdLst>
              <a:ahLst/>
              <a:cxnLst>
                <a:cxn ang="T4">
                  <a:pos x="T0" y="T1"/>
                </a:cxn>
                <a:cxn ang="T5">
                  <a:pos x="T2" y="T3"/>
                </a:cxn>
              </a:cxnLst>
              <a:rect l="T6" t="T7" r="T8" b="T9"/>
              <a:pathLst>
                <a:path w="1105" h="2">
                  <a:moveTo>
                    <a:pt x="0" y="2"/>
                  </a:moveTo>
                  <a:lnTo>
                    <a:pt x="110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1" name="Freeform 178"/>
            <p:cNvSpPr>
              <a:spLocks/>
            </p:cNvSpPr>
            <p:nvPr/>
          </p:nvSpPr>
          <p:spPr bwMode="auto">
            <a:xfrm>
              <a:off x="1257" y="1384"/>
              <a:ext cx="1500" cy="5"/>
            </a:xfrm>
            <a:custGeom>
              <a:avLst/>
              <a:gdLst>
                <a:gd name="T0" fmla="*/ 0 w 3752"/>
                <a:gd name="T1" fmla="*/ 0 h 9"/>
                <a:gd name="T2" fmla="*/ 600 w 3752"/>
                <a:gd name="T3" fmla="*/ 3 h 9"/>
                <a:gd name="T4" fmla="*/ 0 60000 65536"/>
                <a:gd name="T5" fmla="*/ 0 60000 65536"/>
                <a:gd name="T6" fmla="*/ 0 w 3752"/>
                <a:gd name="T7" fmla="*/ 0 h 9"/>
                <a:gd name="T8" fmla="*/ 3752 w 3752"/>
                <a:gd name="T9" fmla="*/ 9 h 9"/>
              </a:gdLst>
              <a:ahLst/>
              <a:cxnLst>
                <a:cxn ang="T4">
                  <a:pos x="T0" y="T1"/>
                </a:cxn>
                <a:cxn ang="T5">
                  <a:pos x="T2" y="T3"/>
                </a:cxn>
              </a:cxnLst>
              <a:rect l="T6" t="T7" r="T8" b="T9"/>
              <a:pathLst>
                <a:path w="3752" h="9">
                  <a:moveTo>
                    <a:pt x="0" y="0"/>
                  </a:moveTo>
                  <a:lnTo>
                    <a:pt x="3752" y="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2" name="Freeform 179"/>
            <p:cNvSpPr>
              <a:spLocks/>
            </p:cNvSpPr>
            <p:nvPr/>
          </p:nvSpPr>
          <p:spPr bwMode="auto">
            <a:xfrm>
              <a:off x="2418" y="2369"/>
              <a:ext cx="342" cy="640"/>
            </a:xfrm>
            <a:custGeom>
              <a:avLst/>
              <a:gdLst>
                <a:gd name="T0" fmla="*/ 0 w 342"/>
                <a:gd name="T1" fmla="*/ 640 h 640"/>
                <a:gd name="T2" fmla="*/ 228 w 342"/>
                <a:gd name="T3" fmla="*/ 637 h 640"/>
                <a:gd name="T4" fmla="*/ 230 w 342"/>
                <a:gd name="T5" fmla="*/ 0 h 640"/>
                <a:gd name="T6" fmla="*/ 342 w 342"/>
                <a:gd name="T7" fmla="*/ 1 h 640"/>
                <a:gd name="T8" fmla="*/ 0 60000 65536"/>
                <a:gd name="T9" fmla="*/ 0 60000 65536"/>
                <a:gd name="T10" fmla="*/ 0 60000 65536"/>
                <a:gd name="T11" fmla="*/ 0 60000 65536"/>
                <a:gd name="T12" fmla="*/ 0 w 342"/>
                <a:gd name="T13" fmla="*/ 0 h 640"/>
                <a:gd name="T14" fmla="*/ 342 w 342"/>
                <a:gd name="T15" fmla="*/ 640 h 640"/>
              </a:gdLst>
              <a:ahLst/>
              <a:cxnLst>
                <a:cxn ang="T8">
                  <a:pos x="T0" y="T1"/>
                </a:cxn>
                <a:cxn ang="T9">
                  <a:pos x="T2" y="T3"/>
                </a:cxn>
                <a:cxn ang="T10">
                  <a:pos x="T4" y="T5"/>
                </a:cxn>
                <a:cxn ang="T11">
                  <a:pos x="T6" y="T7"/>
                </a:cxn>
              </a:cxnLst>
              <a:rect l="T12" t="T13" r="T14" b="T15"/>
              <a:pathLst>
                <a:path w="342" h="640">
                  <a:moveTo>
                    <a:pt x="0" y="640"/>
                  </a:moveTo>
                  <a:lnTo>
                    <a:pt x="228" y="637"/>
                  </a:lnTo>
                  <a:lnTo>
                    <a:pt x="230" y="0"/>
                  </a:lnTo>
                  <a:lnTo>
                    <a:pt x="342" y="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3" name="Freeform 180"/>
            <p:cNvSpPr>
              <a:spLocks/>
            </p:cNvSpPr>
            <p:nvPr/>
          </p:nvSpPr>
          <p:spPr bwMode="auto">
            <a:xfrm>
              <a:off x="2416" y="2244"/>
              <a:ext cx="344" cy="435"/>
            </a:xfrm>
            <a:custGeom>
              <a:avLst/>
              <a:gdLst>
                <a:gd name="T0" fmla="*/ 0 w 344"/>
                <a:gd name="T1" fmla="*/ 435 h 435"/>
                <a:gd name="T2" fmla="*/ 164 w 344"/>
                <a:gd name="T3" fmla="*/ 432 h 435"/>
                <a:gd name="T4" fmla="*/ 167 w 344"/>
                <a:gd name="T5" fmla="*/ 3 h 435"/>
                <a:gd name="T6" fmla="*/ 344 w 344"/>
                <a:gd name="T7" fmla="*/ 0 h 435"/>
                <a:gd name="T8" fmla="*/ 0 60000 65536"/>
                <a:gd name="T9" fmla="*/ 0 60000 65536"/>
                <a:gd name="T10" fmla="*/ 0 60000 65536"/>
                <a:gd name="T11" fmla="*/ 0 60000 65536"/>
                <a:gd name="T12" fmla="*/ 0 w 344"/>
                <a:gd name="T13" fmla="*/ 0 h 435"/>
                <a:gd name="T14" fmla="*/ 344 w 344"/>
                <a:gd name="T15" fmla="*/ 435 h 435"/>
              </a:gdLst>
              <a:ahLst/>
              <a:cxnLst>
                <a:cxn ang="T8">
                  <a:pos x="T0" y="T1"/>
                </a:cxn>
                <a:cxn ang="T9">
                  <a:pos x="T2" y="T3"/>
                </a:cxn>
                <a:cxn ang="T10">
                  <a:pos x="T4" y="T5"/>
                </a:cxn>
                <a:cxn ang="T11">
                  <a:pos x="T6" y="T7"/>
                </a:cxn>
              </a:cxnLst>
              <a:rect l="T12" t="T13" r="T14" b="T15"/>
              <a:pathLst>
                <a:path w="344" h="435">
                  <a:moveTo>
                    <a:pt x="0" y="435"/>
                  </a:moveTo>
                  <a:lnTo>
                    <a:pt x="164" y="432"/>
                  </a:lnTo>
                  <a:lnTo>
                    <a:pt x="167" y="3"/>
                  </a:lnTo>
                  <a:lnTo>
                    <a:pt x="34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4" name="Freeform 181"/>
            <p:cNvSpPr>
              <a:spLocks/>
            </p:cNvSpPr>
            <p:nvPr/>
          </p:nvSpPr>
          <p:spPr bwMode="auto">
            <a:xfrm>
              <a:off x="2430" y="2110"/>
              <a:ext cx="331" cy="224"/>
            </a:xfrm>
            <a:custGeom>
              <a:avLst/>
              <a:gdLst>
                <a:gd name="T0" fmla="*/ 0 w 331"/>
                <a:gd name="T1" fmla="*/ 224 h 224"/>
                <a:gd name="T2" fmla="*/ 84 w 331"/>
                <a:gd name="T3" fmla="*/ 224 h 224"/>
                <a:gd name="T4" fmla="*/ 87 w 331"/>
                <a:gd name="T5" fmla="*/ 0 h 224"/>
                <a:gd name="T6" fmla="*/ 331 w 331"/>
                <a:gd name="T7" fmla="*/ 0 h 224"/>
                <a:gd name="T8" fmla="*/ 0 60000 65536"/>
                <a:gd name="T9" fmla="*/ 0 60000 65536"/>
                <a:gd name="T10" fmla="*/ 0 60000 65536"/>
                <a:gd name="T11" fmla="*/ 0 60000 65536"/>
                <a:gd name="T12" fmla="*/ 0 w 331"/>
                <a:gd name="T13" fmla="*/ 0 h 224"/>
                <a:gd name="T14" fmla="*/ 331 w 331"/>
                <a:gd name="T15" fmla="*/ 224 h 224"/>
              </a:gdLst>
              <a:ahLst/>
              <a:cxnLst>
                <a:cxn ang="T8">
                  <a:pos x="T0" y="T1"/>
                </a:cxn>
                <a:cxn ang="T9">
                  <a:pos x="T2" y="T3"/>
                </a:cxn>
                <a:cxn ang="T10">
                  <a:pos x="T4" y="T5"/>
                </a:cxn>
                <a:cxn ang="T11">
                  <a:pos x="T6" y="T7"/>
                </a:cxn>
              </a:cxnLst>
              <a:rect l="T12" t="T13" r="T14" b="T15"/>
              <a:pathLst>
                <a:path w="331" h="224">
                  <a:moveTo>
                    <a:pt x="0" y="224"/>
                  </a:moveTo>
                  <a:lnTo>
                    <a:pt x="84" y="224"/>
                  </a:lnTo>
                  <a:lnTo>
                    <a:pt x="87" y="0"/>
                  </a:lnTo>
                  <a:lnTo>
                    <a:pt x="331"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5" name="Freeform 182"/>
            <p:cNvSpPr>
              <a:spLocks/>
            </p:cNvSpPr>
            <p:nvPr/>
          </p:nvSpPr>
          <p:spPr bwMode="auto">
            <a:xfrm>
              <a:off x="2418" y="2009"/>
              <a:ext cx="334" cy="1"/>
            </a:xfrm>
            <a:custGeom>
              <a:avLst/>
              <a:gdLst>
                <a:gd name="T0" fmla="*/ 0 w 533"/>
                <a:gd name="T1" fmla="*/ 0 h 1"/>
                <a:gd name="T2" fmla="*/ 209 w 533"/>
                <a:gd name="T3" fmla="*/ 0 h 1"/>
                <a:gd name="T4" fmla="*/ 0 60000 65536"/>
                <a:gd name="T5" fmla="*/ 0 60000 65536"/>
                <a:gd name="T6" fmla="*/ 0 w 533"/>
                <a:gd name="T7" fmla="*/ 0 h 1"/>
                <a:gd name="T8" fmla="*/ 533 w 533"/>
                <a:gd name="T9" fmla="*/ 1 h 1"/>
              </a:gdLst>
              <a:ahLst/>
              <a:cxnLst>
                <a:cxn ang="T4">
                  <a:pos x="T0" y="T1"/>
                </a:cxn>
                <a:cxn ang="T5">
                  <a:pos x="T2" y="T3"/>
                </a:cxn>
              </a:cxnLst>
              <a:rect l="T6" t="T7" r="T8" b="T9"/>
              <a:pathLst>
                <a:path w="533" h="1">
                  <a:moveTo>
                    <a:pt x="0" y="0"/>
                  </a:moveTo>
                  <a:lnTo>
                    <a:pt x="53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66" name="Text Box 183"/>
            <p:cNvSpPr txBox="1">
              <a:spLocks noChangeArrowheads="1"/>
            </p:cNvSpPr>
            <p:nvPr/>
          </p:nvSpPr>
          <p:spPr bwMode="auto">
            <a:xfrm>
              <a:off x="2788" y="1303"/>
              <a:ext cx="16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N1</a:t>
              </a:r>
            </a:p>
          </p:txBody>
        </p:sp>
        <p:sp>
          <p:nvSpPr>
            <p:cNvPr id="23667" name="Text Box 184"/>
            <p:cNvSpPr txBox="1">
              <a:spLocks noChangeArrowheads="1"/>
            </p:cNvSpPr>
            <p:nvPr/>
          </p:nvSpPr>
          <p:spPr bwMode="auto">
            <a:xfrm>
              <a:off x="2788" y="1410"/>
              <a:ext cx="16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N2</a:t>
              </a:r>
            </a:p>
          </p:txBody>
        </p:sp>
        <p:sp>
          <p:nvSpPr>
            <p:cNvPr id="23668" name="Text Box 185"/>
            <p:cNvSpPr txBox="1">
              <a:spLocks noChangeArrowheads="1"/>
            </p:cNvSpPr>
            <p:nvPr/>
          </p:nvSpPr>
          <p:spPr bwMode="auto">
            <a:xfrm>
              <a:off x="2788" y="1522"/>
              <a:ext cx="16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N3</a:t>
              </a:r>
            </a:p>
          </p:txBody>
        </p:sp>
        <p:sp>
          <p:nvSpPr>
            <p:cNvPr id="23669" name="Text Box 186"/>
            <p:cNvSpPr txBox="1">
              <a:spLocks noChangeArrowheads="1"/>
            </p:cNvSpPr>
            <p:nvPr/>
          </p:nvSpPr>
          <p:spPr bwMode="auto">
            <a:xfrm>
              <a:off x="2788" y="1629"/>
              <a:ext cx="16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N4</a:t>
              </a:r>
            </a:p>
          </p:txBody>
        </p:sp>
        <p:sp>
          <p:nvSpPr>
            <p:cNvPr id="23670" name="Text Box 187"/>
            <p:cNvSpPr txBox="1">
              <a:spLocks noChangeArrowheads="1"/>
            </p:cNvSpPr>
            <p:nvPr/>
          </p:nvSpPr>
          <p:spPr bwMode="auto">
            <a:xfrm>
              <a:off x="2779" y="1909"/>
              <a:ext cx="20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M1</a:t>
              </a:r>
            </a:p>
          </p:txBody>
        </p:sp>
        <p:sp>
          <p:nvSpPr>
            <p:cNvPr id="23671" name="Text Box 188"/>
            <p:cNvSpPr txBox="1">
              <a:spLocks noChangeArrowheads="1"/>
            </p:cNvSpPr>
            <p:nvPr/>
          </p:nvSpPr>
          <p:spPr bwMode="auto">
            <a:xfrm>
              <a:off x="2779" y="2028"/>
              <a:ext cx="21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M2</a:t>
              </a:r>
            </a:p>
          </p:txBody>
        </p:sp>
        <p:sp>
          <p:nvSpPr>
            <p:cNvPr id="23672" name="Text Box 189"/>
            <p:cNvSpPr txBox="1">
              <a:spLocks noChangeArrowheads="1"/>
            </p:cNvSpPr>
            <p:nvPr/>
          </p:nvSpPr>
          <p:spPr bwMode="auto">
            <a:xfrm>
              <a:off x="2779" y="2165"/>
              <a:ext cx="206"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M3</a:t>
              </a:r>
            </a:p>
          </p:txBody>
        </p:sp>
        <p:sp>
          <p:nvSpPr>
            <p:cNvPr id="23673" name="Text Box 190"/>
            <p:cNvSpPr txBox="1">
              <a:spLocks noChangeArrowheads="1"/>
            </p:cNvSpPr>
            <p:nvPr/>
          </p:nvSpPr>
          <p:spPr bwMode="auto">
            <a:xfrm>
              <a:off x="2779" y="2290"/>
              <a:ext cx="20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M4</a:t>
              </a:r>
            </a:p>
          </p:txBody>
        </p:sp>
        <p:sp>
          <p:nvSpPr>
            <p:cNvPr id="23674" name="Freeform 191"/>
            <p:cNvSpPr>
              <a:spLocks/>
            </p:cNvSpPr>
            <p:nvPr/>
          </p:nvSpPr>
          <p:spPr bwMode="auto">
            <a:xfrm>
              <a:off x="3793" y="1632"/>
              <a:ext cx="239" cy="3"/>
            </a:xfrm>
            <a:custGeom>
              <a:avLst/>
              <a:gdLst>
                <a:gd name="T0" fmla="*/ 0 w 239"/>
                <a:gd name="T1" fmla="*/ 3 h 3"/>
                <a:gd name="T2" fmla="*/ 239 w 239"/>
                <a:gd name="T3" fmla="*/ 0 h 3"/>
                <a:gd name="T4" fmla="*/ 0 60000 65536"/>
                <a:gd name="T5" fmla="*/ 0 60000 65536"/>
                <a:gd name="T6" fmla="*/ 0 w 239"/>
                <a:gd name="T7" fmla="*/ 0 h 3"/>
                <a:gd name="T8" fmla="*/ 239 w 239"/>
                <a:gd name="T9" fmla="*/ 3 h 3"/>
              </a:gdLst>
              <a:ahLst/>
              <a:cxnLst>
                <a:cxn ang="T4">
                  <a:pos x="T0" y="T1"/>
                </a:cxn>
                <a:cxn ang="T5">
                  <a:pos x="T2" y="T3"/>
                </a:cxn>
              </a:cxnLst>
              <a:rect l="T6" t="T7" r="T8" b="T9"/>
              <a:pathLst>
                <a:path w="239" h="3">
                  <a:moveTo>
                    <a:pt x="0" y="3"/>
                  </a:moveTo>
                  <a:lnTo>
                    <a:pt x="239"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23675" name="Line 192"/>
            <p:cNvSpPr>
              <a:spLocks noChangeShapeType="1"/>
            </p:cNvSpPr>
            <p:nvPr/>
          </p:nvSpPr>
          <p:spPr bwMode="auto">
            <a:xfrm>
              <a:off x="3738" y="2569"/>
              <a:ext cx="3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76" name="Text Box 193"/>
            <p:cNvSpPr txBox="1">
              <a:spLocks noChangeArrowheads="1"/>
            </p:cNvSpPr>
            <p:nvPr/>
          </p:nvSpPr>
          <p:spPr bwMode="auto">
            <a:xfrm>
              <a:off x="3085" y="2479"/>
              <a:ext cx="647" cy="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key_code</a:t>
              </a:r>
            </a:p>
            <a:p>
              <a:pPr>
                <a:spcBef>
                  <a:spcPct val="0"/>
                </a:spcBef>
              </a:pPr>
              <a:endParaRPr lang="en-US" altLang="en-US" sz="1200"/>
            </a:p>
          </p:txBody>
        </p:sp>
        <p:sp>
          <p:nvSpPr>
            <p:cNvPr id="23677" name="Text Box 194"/>
            <p:cNvSpPr txBox="1">
              <a:spLocks noChangeArrowheads="1"/>
            </p:cNvSpPr>
            <p:nvPr/>
          </p:nvSpPr>
          <p:spPr bwMode="auto">
            <a:xfrm>
              <a:off x="2827" y="3034"/>
              <a:ext cx="89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keypad controller</a:t>
              </a:r>
            </a:p>
          </p:txBody>
        </p:sp>
        <p:sp>
          <p:nvSpPr>
            <p:cNvPr id="23678" name="Text Box 195"/>
            <p:cNvSpPr txBox="1">
              <a:spLocks noChangeArrowheads="1"/>
            </p:cNvSpPr>
            <p:nvPr/>
          </p:nvSpPr>
          <p:spPr bwMode="auto">
            <a:xfrm>
              <a:off x="4104" y="1548"/>
              <a:ext cx="52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k_pressed</a:t>
              </a:r>
            </a:p>
          </p:txBody>
        </p:sp>
        <p:sp>
          <p:nvSpPr>
            <p:cNvPr id="23679" name="Text Box 196"/>
            <p:cNvSpPr txBox="1">
              <a:spLocks noChangeArrowheads="1"/>
            </p:cNvSpPr>
            <p:nvPr/>
          </p:nvSpPr>
          <p:spPr bwMode="auto">
            <a:xfrm>
              <a:off x="4129" y="2479"/>
              <a:ext cx="52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key_code</a:t>
              </a:r>
            </a:p>
          </p:txBody>
        </p:sp>
        <p:sp>
          <p:nvSpPr>
            <p:cNvPr id="23680" name="Line 197"/>
            <p:cNvSpPr>
              <a:spLocks noChangeShapeType="1"/>
            </p:cNvSpPr>
            <p:nvPr/>
          </p:nvSpPr>
          <p:spPr bwMode="auto">
            <a:xfrm flipH="1">
              <a:off x="3868" y="2484"/>
              <a:ext cx="47" cy="1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1" name="Text Box 198"/>
            <p:cNvSpPr txBox="1">
              <a:spLocks noChangeArrowheads="1"/>
            </p:cNvSpPr>
            <p:nvPr/>
          </p:nvSpPr>
          <p:spPr bwMode="auto">
            <a:xfrm>
              <a:off x="3887" y="2315"/>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4</a:t>
              </a:r>
            </a:p>
          </p:txBody>
        </p:sp>
        <p:sp>
          <p:nvSpPr>
            <p:cNvPr id="23682" name="Text Box 199"/>
            <p:cNvSpPr txBox="1">
              <a:spLocks noChangeArrowheads="1"/>
            </p:cNvSpPr>
            <p:nvPr/>
          </p:nvSpPr>
          <p:spPr bwMode="auto">
            <a:xfrm>
              <a:off x="2220" y="3498"/>
              <a:ext cx="112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r>
                <a:rPr lang="en-US" altLang="en-US" sz="1400"/>
                <a:t>N=4, M=4</a:t>
              </a:r>
              <a:endParaRPr lang="en-US"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67466E29-7029-434E-9D81-1A0012A967A4}" type="slidenum">
              <a:rPr lang="en-US" altLang="en-US" sz="1400"/>
              <a:pPr/>
              <a:t>23</a:t>
            </a:fld>
            <a:endParaRPr lang="en-US" altLang="en-US" sz="140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0"/>
            <a:ext cx="6300787"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DADBC182-6D5F-4926-8FE7-640187D4C521}" type="slidenum">
              <a:rPr lang="en-US" altLang="en-US" sz="1400"/>
              <a:pPr/>
              <a:t>24</a:t>
            </a:fld>
            <a:endParaRPr lang="en-US" altLang="en-US" sz="140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89884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Example Pressure </a:t>
            </a:r>
            <a:r>
              <a:rPr lang="en-US" altLang="en-US" dirty="0" smtClean="0"/>
              <a:t>sensor</a:t>
            </a:r>
            <a:endParaRPr lang="th-TH" altLang="en-US" u="sng" dirty="0" smtClean="0"/>
          </a:p>
        </p:txBody>
      </p:sp>
      <p:sp>
        <p:nvSpPr>
          <p:cNvPr id="31747" name="Slide Number Placeholder 2"/>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BFF107D8-8BEB-460A-B518-796CCF5FD5E1}" type="slidenum">
              <a:rPr lang="en-US" altLang="en-US" sz="1400"/>
              <a:pPr/>
              <a:t>25</a:t>
            </a:fld>
            <a:endParaRPr lang="en-US" altLang="en-US" sz="140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1500188"/>
            <a:ext cx="5653087" cy="260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4352925"/>
            <a:ext cx="3729037"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pic>
        <p:nvPicPr>
          <p:cNvPr id="317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038" y="4400550"/>
            <a:ext cx="30575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258FD57B-3ECD-4405-BDDA-03E3A6448182}" type="slidenum">
              <a:rPr lang="en-US" altLang="en-US" sz="1400"/>
              <a:pPr/>
              <a:t>26</a:t>
            </a:fld>
            <a:endParaRPr lang="en-US" altLang="en-US" sz="140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247775"/>
            <a:ext cx="75247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DE55713-8B01-4528-96A2-18A2EF21CB1B}" type="slidenum">
              <a:rPr lang="en-US" altLang="en-US" smtClean="0"/>
              <a:pPr/>
              <a:t>27</a:t>
            </a:fld>
            <a:endParaRPr lang="en-US"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862138"/>
            <a:ext cx="6057900" cy="395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extLst>
      <p:ext uri="{BB962C8B-B14F-4D97-AF65-F5344CB8AC3E}">
        <p14:creationId xmlns:p14="http://schemas.microsoft.com/office/powerpoint/2010/main" val="3742775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mtClean="0"/>
              <a:t>ISP1581 USB Controller</a:t>
            </a:r>
            <a:endParaRPr lang="th-TH" altLang="en-US" smtClean="0"/>
          </a:p>
        </p:txBody>
      </p:sp>
      <p:sp>
        <p:nvSpPr>
          <p:cNvPr id="33795" name="Slide Number Placeholder 2"/>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4722004C-A0B8-4CAB-ABC7-892AA23FDAAB}" type="slidenum">
              <a:rPr lang="en-US" altLang="en-US" sz="1400"/>
              <a:pPr/>
              <a:t>28</a:t>
            </a:fld>
            <a:endParaRPr lang="en-US" altLang="en-US" sz="140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214438"/>
            <a:ext cx="5715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FEE28650-466B-4D9C-A6BB-A772F71FDA30}" type="slidenum">
              <a:rPr lang="en-US" altLang="en-US" sz="1400"/>
              <a:pPr/>
              <a:t>29</a:t>
            </a:fld>
            <a:endParaRPr lang="en-US" altLang="en-US" sz="140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95263"/>
            <a:ext cx="48672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752725"/>
            <a:ext cx="48672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Timers, counters, watchdog timers</a:t>
            </a:r>
          </a:p>
        </p:txBody>
      </p:sp>
      <p:sp>
        <p:nvSpPr>
          <p:cNvPr id="11268" name="Rectangle 95"/>
          <p:cNvSpPr>
            <a:spLocks noGrp="1" noChangeArrowheads="1"/>
          </p:cNvSpPr>
          <p:nvPr>
            <p:ph idx="1"/>
          </p:nvPr>
        </p:nvSpPr>
        <p:spPr>
          <a:xfrm>
            <a:off x="381000" y="1524000"/>
            <a:ext cx="6056313" cy="4229100"/>
          </a:xfrm>
          <a:noFill/>
        </p:spPr>
        <p:txBody>
          <a:bodyPr/>
          <a:lstStyle/>
          <a:p>
            <a:r>
              <a:rPr lang="en-US" altLang="en-US" sz="2400" smtClean="0"/>
              <a:t>Timer: measures time intervals</a:t>
            </a:r>
          </a:p>
          <a:p>
            <a:pPr lvl="1"/>
            <a:r>
              <a:rPr lang="en-US" altLang="en-US" sz="2000" smtClean="0"/>
              <a:t>To generate timed output events</a:t>
            </a:r>
          </a:p>
          <a:p>
            <a:pPr lvl="2"/>
            <a:r>
              <a:rPr lang="en-US" altLang="en-US" sz="1800" smtClean="0"/>
              <a:t>e.g., hold traffic light green for 10 s</a:t>
            </a:r>
          </a:p>
          <a:p>
            <a:pPr lvl="1"/>
            <a:r>
              <a:rPr lang="en-US" altLang="en-US" sz="2000" smtClean="0"/>
              <a:t>To measure input events</a:t>
            </a:r>
          </a:p>
          <a:p>
            <a:pPr lvl="2"/>
            <a:r>
              <a:rPr lang="en-US" altLang="en-US" sz="1800" smtClean="0"/>
              <a:t>e.g., measure a car’s speed</a:t>
            </a:r>
          </a:p>
          <a:p>
            <a:r>
              <a:rPr lang="en-US" altLang="en-US" sz="2400" smtClean="0"/>
              <a:t>Based on counting clock pulses</a:t>
            </a:r>
          </a:p>
          <a:p>
            <a:pPr lvl="2"/>
            <a:r>
              <a:rPr lang="en-US" altLang="en-US" sz="1800" smtClean="0"/>
              <a:t>E.g., let Clk period be 10 ns  </a:t>
            </a:r>
          </a:p>
          <a:p>
            <a:pPr lvl="2"/>
            <a:r>
              <a:rPr lang="en-US" altLang="en-US" sz="1800" smtClean="0"/>
              <a:t>And we count 20,000 Clk pulses</a:t>
            </a:r>
          </a:p>
          <a:p>
            <a:pPr lvl="2"/>
            <a:r>
              <a:rPr lang="en-US" altLang="en-US" sz="1800" smtClean="0"/>
              <a:t>Then 200 microseconds have passed</a:t>
            </a:r>
          </a:p>
          <a:p>
            <a:pPr lvl="2"/>
            <a:r>
              <a:rPr lang="en-US" altLang="en-US" sz="1800" smtClean="0"/>
              <a:t>16-bit counter would count up to </a:t>
            </a:r>
            <a:r>
              <a:rPr kumimoji="0" lang="en-US" altLang="en-US" sz="1800" smtClean="0"/>
              <a:t>65,535*10 ns = 655.35 microsec., resolution = 10 ns</a:t>
            </a:r>
          </a:p>
          <a:p>
            <a:pPr lvl="2"/>
            <a:r>
              <a:rPr kumimoji="0" lang="en-US" altLang="en-US" sz="1800" smtClean="0"/>
              <a:t>Top: indicates top count reached, wrap-around</a:t>
            </a:r>
          </a:p>
        </p:txBody>
      </p:sp>
      <p:sp>
        <p:nvSpPr>
          <p:cNvPr id="11266"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FBCB145F-CE33-44E5-B380-054C80EF2941}" type="slidenum">
              <a:rPr lang="en-US" altLang="en-US" sz="1400"/>
              <a:pPr/>
              <a:t>3</a:t>
            </a:fld>
            <a:endParaRPr lang="en-US" altLang="en-US" sz="1400"/>
          </a:p>
        </p:txBody>
      </p:sp>
      <p:grpSp>
        <p:nvGrpSpPr>
          <p:cNvPr id="11269" name="Group 98"/>
          <p:cNvGrpSpPr>
            <a:grpSpLocks/>
          </p:cNvGrpSpPr>
          <p:nvPr/>
        </p:nvGrpSpPr>
        <p:grpSpPr bwMode="auto">
          <a:xfrm>
            <a:off x="6450013" y="2768600"/>
            <a:ext cx="2366962" cy="1477963"/>
            <a:chOff x="4063" y="1744"/>
            <a:chExt cx="1491" cy="931"/>
          </a:xfrm>
        </p:grpSpPr>
        <p:sp>
          <p:nvSpPr>
            <p:cNvPr id="11270" name="Text Box 6"/>
            <p:cNvSpPr txBox="1">
              <a:spLocks noChangeArrowheads="1"/>
            </p:cNvSpPr>
            <p:nvPr/>
          </p:nvSpPr>
          <p:spPr bwMode="auto">
            <a:xfrm>
              <a:off x="4421" y="1947"/>
              <a:ext cx="657"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572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16-bit up counter</a:t>
              </a:r>
            </a:p>
          </p:txBody>
        </p:sp>
        <p:sp>
          <p:nvSpPr>
            <p:cNvPr id="11271" name="Freeform 9"/>
            <p:cNvSpPr>
              <a:spLocks/>
            </p:cNvSpPr>
            <p:nvPr/>
          </p:nvSpPr>
          <p:spPr bwMode="auto">
            <a:xfrm>
              <a:off x="4129" y="2183"/>
              <a:ext cx="292" cy="3"/>
            </a:xfrm>
            <a:custGeom>
              <a:avLst/>
              <a:gdLst>
                <a:gd name="T0" fmla="*/ 0 w 292"/>
                <a:gd name="T1" fmla="*/ 3 h 3"/>
                <a:gd name="T2" fmla="*/ 292 w 292"/>
                <a:gd name="T3" fmla="*/ 0 h 3"/>
                <a:gd name="T4" fmla="*/ 0 60000 65536"/>
                <a:gd name="T5" fmla="*/ 0 60000 65536"/>
                <a:gd name="T6" fmla="*/ 0 w 292"/>
                <a:gd name="T7" fmla="*/ 0 h 3"/>
                <a:gd name="T8" fmla="*/ 292 w 292"/>
                <a:gd name="T9" fmla="*/ 3 h 3"/>
              </a:gdLst>
              <a:ahLst/>
              <a:cxnLst>
                <a:cxn ang="T4">
                  <a:pos x="T0" y="T1"/>
                </a:cxn>
                <a:cxn ang="T5">
                  <a:pos x="T2" y="T3"/>
                </a:cxn>
              </a:cxnLst>
              <a:rect l="T6" t="T7" r="T8" b="T9"/>
              <a:pathLst>
                <a:path w="292" h="3">
                  <a:moveTo>
                    <a:pt x="0" y="3"/>
                  </a:moveTo>
                  <a:lnTo>
                    <a:pt x="292" y="0"/>
                  </a:lnTo>
                </a:path>
              </a:pathLst>
            </a:custGeom>
            <a:noFill/>
            <a:ln w="15875">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1272" name="Text Box 10"/>
            <p:cNvSpPr txBox="1">
              <a:spLocks noChangeArrowheads="1"/>
            </p:cNvSpPr>
            <p:nvPr/>
          </p:nvSpPr>
          <p:spPr bwMode="auto">
            <a:xfrm>
              <a:off x="4063" y="2003"/>
              <a:ext cx="3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Clk</a:t>
              </a:r>
            </a:p>
          </p:txBody>
        </p:sp>
        <p:sp>
          <p:nvSpPr>
            <p:cNvPr id="11273" name="Freeform 11"/>
            <p:cNvSpPr>
              <a:spLocks/>
            </p:cNvSpPr>
            <p:nvPr/>
          </p:nvSpPr>
          <p:spPr bwMode="auto">
            <a:xfrm>
              <a:off x="5078" y="2142"/>
              <a:ext cx="314" cy="2"/>
            </a:xfrm>
            <a:custGeom>
              <a:avLst/>
              <a:gdLst>
                <a:gd name="T0" fmla="*/ 0 w 314"/>
                <a:gd name="T1" fmla="*/ 0 h 2"/>
                <a:gd name="T2" fmla="*/ 314 w 314"/>
                <a:gd name="T3" fmla="*/ 2 h 2"/>
                <a:gd name="T4" fmla="*/ 0 60000 65536"/>
                <a:gd name="T5" fmla="*/ 0 60000 65536"/>
                <a:gd name="T6" fmla="*/ 0 w 314"/>
                <a:gd name="T7" fmla="*/ 0 h 2"/>
                <a:gd name="T8" fmla="*/ 314 w 314"/>
                <a:gd name="T9" fmla="*/ 2 h 2"/>
              </a:gdLst>
              <a:ahLst/>
              <a:cxnLst>
                <a:cxn ang="T4">
                  <a:pos x="T0" y="T1"/>
                </a:cxn>
                <a:cxn ang="T5">
                  <a:pos x="T2" y="T3"/>
                </a:cxn>
              </a:cxnLst>
              <a:rect l="T6" t="T7" r="T8" b="T9"/>
              <a:pathLst>
                <a:path w="314" h="2">
                  <a:moveTo>
                    <a:pt x="0" y="0"/>
                  </a:moveTo>
                  <a:lnTo>
                    <a:pt x="314" y="2"/>
                  </a:lnTo>
                </a:path>
              </a:pathLst>
            </a:custGeom>
            <a:noFill/>
            <a:ln w="1270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1274" name="Text Box 12"/>
            <p:cNvSpPr txBox="1">
              <a:spLocks noChangeArrowheads="1"/>
            </p:cNvSpPr>
            <p:nvPr/>
          </p:nvSpPr>
          <p:spPr bwMode="auto">
            <a:xfrm>
              <a:off x="5300" y="1955"/>
              <a:ext cx="25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Cnt</a:t>
              </a:r>
            </a:p>
          </p:txBody>
        </p:sp>
        <p:sp>
          <p:nvSpPr>
            <p:cNvPr id="11275" name="Text Box 53"/>
            <p:cNvSpPr txBox="1">
              <a:spLocks noChangeArrowheads="1"/>
            </p:cNvSpPr>
            <p:nvPr/>
          </p:nvSpPr>
          <p:spPr bwMode="auto">
            <a:xfrm>
              <a:off x="4400" y="1744"/>
              <a:ext cx="71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b="1"/>
                <a:t>Basic timer</a:t>
              </a:r>
            </a:p>
          </p:txBody>
        </p:sp>
        <p:sp>
          <p:nvSpPr>
            <p:cNvPr id="11276" name="Freeform 57"/>
            <p:cNvSpPr>
              <a:spLocks/>
            </p:cNvSpPr>
            <p:nvPr/>
          </p:nvSpPr>
          <p:spPr bwMode="auto">
            <a:xfrm>
              <a:off x="5078" y="2252"/>
              <a:ext cx="306" cy="4"/>
            </a:xfrm>
            <a:custGeom>
              <a:avLst/>
              <a:gdLst>
                <a:gd name="T0" fmla="*/ 0 w 306"/>
                <a:gd name="T1" fmla="*/ 0 h 4"/>
                <a:gd name="T2" fmla="*/ 306 w 306"/>
                <a:gd name="T3" fmla="*/ 4 h 4"/>
                <a:gd name="T4" fmla="*/ 0 60000 65536"/>
                <a:gd name="T5" fmla="*/ 0 60000 65536"/>
                <a:gd name="T6" fmla="*/ 0 w 306"/>
                <a:gd name="T7" fmla="*/ 0 h 4"/>
                <a:gd name="T8" fmla="*/ 306 w 306"/>
                <a:gd name="T9" fmla="*/ 4 h 4"/>
              </a:gdLst>
              <a:ahLst/>
              <a:cxnLst>
                <a:cxn ang="T4">
                  <a:pos x="T0" y="T1"/>
                </a:cxn>
                <a:cxn ang="T5">
                  <a:pos x="T2" y="T3"/>
                </a:cxn>
              </a:cxnLst>
              <a:rect l="T6" t="T7" r="T8" b="T9"/>
              <a:pathLst>
                <a:path w="306" h="4">
                  <a:moveTo>
                    <a:pt x="0" y="0"/>
                  </a:moveTo>
                  <a:lnTo>
                    <a:pt x="306" y="4"/>
                  </a:lnTo>
                </a:path>
              </a:pathLst>
            </a:custGeom>
            <a:noFill/>
            <a:ln w="1270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1277" name="Text Box 58"/>
            <p:cNvSpPr txBox="1">
              <a:spLocks noChangeArrowheads="1"/>
            </p:cNvSpPr>
            <p:nvPr/>
          </p:nvSpPr>
          <p:spPr bwMode="auto">
            <a:xfrm>
              <a:off x="5276" y="2300"/>
              <a:ext cx="23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Top</a:t>
              </a:r>
            </a:p>
          </p:txBody>
        </p:sp>
        <p:sp>
          <p:nvSpPr>
            <p:cNvPr id="11278" name="Line 63"/>
            <p:cNvSpPr>
              <a:spLocks noChangeShapeType="1"/>
            </p:cNvSpPr>
            <p:nvPr/>
          </p:nvSpPr>
          <p:spPr bwMode="auto">
            <a:xfrm flipV="1">
              <a:off x="4761" y="2418"/>
              <a:ext cx="0" cy="235"/>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1279" name="Text Box 64"/>
            <p:cNvSpPr txBox="1">
              <a:spLocks noChangeArrowheads="1"/>
            </p:cNvSpPr>
            <p:nvPr/>
          </p:nvSpPr>
          <p:spPr bwMode="auto">
            <a:xfrm>
              <a:off x="4441" y="2504"/>
              <a:ext cx="43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Reset</a:t>
              </a:r>
            </a:p>
          </p:txBody>
        </p:sp>
        <p:sp>
          <p:nvSpPr>
            <p:cNvPr id="11280" name="AutoShape 84"/>
            <p:cNvSpPr>
              <a:spLocks noChangeArrowheads="1"/>
            </p:cNvSpPr>
            <p:nvPr/>
          </p:nvSpPr>
          <p:spPr bwMode="auto">
            <a:xfrm rot="5400000">
              <a:off x="4413" y="2158"/>
              <a:ext cx="88" cy="64"/>
            </a:xfrm>
            <a:prstGeom prst="triangle">
              <a:avLst>
                <a:gd name="adj" fmla="val 50000"/>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1281" name="Line 96"/>
            <p:cNvSpPr>
              <a:spLocks noChangeShapeType="1"/>
            </p:cNvSpPr>
            <p:nvPr/>
          </p:nvSpPr>
          <p:spPr bwMode="auto">
            <a:xfrm flipH="1">
              <a:off x="5144" y="2104"/>
              <a:ext cx="24" cy="96"/>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1282" name="Text Box 97"/>
            <p:cNvSpPr txBox="1">
              <a:spLocks noChangeArrowheads="1"/>
            </p:cNvSpPr>
            <p:nvPr/>
          </p:nvSpPr>
          <p:spPr bwMode="auto">
            <a:xfrm>
              <a:off x="5132" y="1979"/>
              <a:ext cx="25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16</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3AC501B9-E0FC-41EA-BC7C-89F6056C1B2F}" type="slidenum">
              <a:rPr lang="en-US" altLang="en-US" sz="1400"/>
              <a:pPr/>
              <a:t>30</a:t>
            </a:fld>
            <a:endParaRPr lang="en-US" altLang="en-US" sz="140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23875"/>
            <a:ext cx="69865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Counters</a:t>
            </a:r>
          </a:p>
        </p:txBody>
      </p:sp>
      <p:sp>
        <p:nvSpPr>
          <p:cNvPr id="12292" name="Rectangle 78"/>
          <p:cNvSpPr>
            <a:spLocks noGrp="1" noChangeArrowheads="1"/>
          </p:cNvSpPr>
          <p:nvPr>
            <p:ph idx="1"/>
          </p:nvPr>
        </p:nvSpPr>
        <p:spPr>
          <a:xfrm>
            <a:off x="381000" y="2225675"/>
            <a:ext cx="5111750" cy="3527425"/>
          </a:xfrm>
          <a:noFill/>
        </p:spPr>
        <p:txBody>
          <a:bodyPr/>
          <a:lstStyle/>
          <a:p>
            <a:r>
              <a:rPr lang="en-US" altLang="en-US" sz="2400" smtClean="0"/>
              <a:t>Counter: like a timer, but counts pulses on a general input signal rather than clock</a:t>
            </a:r>
          </a:p>
          <a:p>
            <a:pPr lvl="1"/>
            <a:r>
              <a:rPr kumimoji="0" lang="en-US" altLang="en-US" sz="2000" smtClean="0"/>
              <a:t>e.g., count cars passing over a sensor</a:t>
            </a:r>
          </a:p>
          <a:p>
            <a:pPr lvl="1"/>
            <a:r>
              <a:rPr kumimoji="0" lang="en-US" altLang="en-US" sz="2000" smtClean="0"/>
              <a:t>Can often configure device as either a timer or counter</a:t>
            </a:r>
          </a:p>
        </p:txBody>
      </p:sp>
      <p:sp>
        <p:nvSpPr>
          <p:cNvPr id="12290"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015E120D-824A-4EF0-B99C-2DF5D326CA7A}" type="slidenum">
              <a:rPr lang="en-US" altLang="en-US" sz="1400"/>
              <a:pPr/>
              <a:t>4</a:t>
            </a:fld>
            <a:endParaRPr lang="en-US" altLang="en-US" sz="1400"/>
          </a:p>
        </p:txBody>
      </p:sp>
      <p:grpSp>
        <p:nvGrpSpPr>
          <p:cNvPr id="12293" name="Group 81"/>
          <p:cNvGrpSpPr>
            <a:grpSpLocks/>
          </p:cNvGrpSpPr>
          <p:nvPr/>
        </p:nvGrpSpPr>
        <p:grpSpPr bwMode="auto">
          <a:xfrm>
            <a:off x="5608638" y="2511425"/>
            <a:ext cx="3351212" cy="1920875"/>
            <a:chOff x="3533" y="1582"/>
            <a:chExt cx="2111" cy="1210"/>
          </a:xfrm>
        </p:grpSpPr>
        <p:sp>
          <p:nvSpPr>
            <p:cNvPr id="12294" name="Text Box 48"/>
            <p:cNvSpPr txBox="1">
              <a:spLocks noChangeArrowheads="1"/>
            </p:cNvSpPr>
            <p:nvPr/>
          </p:nvSpPr>
          <p:spPr bwMode="auto">
            <a:xfrm>
              <a:off x="4519" y="1850"/>
              <a:ext cx="658"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572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16-bit up counter</a:t>
              </a:r>
            </a:p>
          </p:txBody>
        </p:sp>
        <p:sp>
          <p:nvSpPr>
            <p:cNvPr id="12295" name="Line 49"/>
            <p:cNvSpPr>
              <a:spLocks noChangeShapeType="1"/>
            </p:cNvSpPr>
            <p:nvPr/>
          </p:nvSpPr>
          <p:spPr bwMode="auto">
            <a:xfrm>
              <a:off x="4300" y="2086"/>
              <a:ext cx="21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296" name="Text Box 50"/>
            <p:cNvSpPr txBox="1">
              <a:spLocks noChangeArrowheads="1"/>
            </p:cNvSpPr>
            <p:nvPr/>
          </p:nvSpPr>
          <p:spPr bwMode="auto">
            <a:xfrm>
              <a:off x="3613" y="1788"/>
              <a:ext cx="35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Clk</a:t>
              </a:r>
            </a:p>
          </p:txBody>
        </p:sp>
        <p:sp>
          <p:nvSpPr>
            <p:cNvPr id="12297" name="Line 51"/>
            <p:cNvSpPr>
              <a:spLocks noChangeShapeType="1"/>
            </p:cNvSpPr>
            <p:nvPr/>
          </p:nvSpPr>
          <p:spPr bwMode="auto">
            <a:xfrm>
              <a:off x="5177" y="2046"/>
              <a:ext cx="32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298" name="Text Box 52"/>
            <p:cNvSpPr txBox="1">
              <a:spLocks noChangeArrowheads="1"/>
            </p:cNvSpPr>
            <p:nvPr/>
          </p:nvSpPr>
          <p:spPr bwMode="auto">
            <a:xfrm>
              <a:off x="5246" y="1898"/>
              <a:ext cx="14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16</a:t>
              </a:r>
            </a:p>
          </p:txBody>
        </p:sp>
        <p:sp>
          <p:nvSpPr>
            <p:cNvPr id="12299" name="Text Box 53"/>
            <p:cNvSpPr txBox="1">
              <a:spLocks noChangeArrowheads="1"/>
            </p:cNvSpPr>
            <p:nvPr/>
          </p:nvSpPr>
          <p:spPr bwMode="auto">
            <a:xfrm>
              <a:off x="3533" y="2204"/>
              <a:ext cx="43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Cnt_in</a:t>
              </a:r>
            </a:p>
          </p:txBody>
        </p:sp>
        <p:sp>
          <p:nvSpPr>
            <p:cNvPr id="12300" name="Line 54"/>
            <p:cNvSpPr>
              <a:spLocks noChangeShapeType="1"/>
            </p:cNvSpPr>
            <p:nvPr/>
          </p:nvSpPr>
          <p:spPr bwMode="auto">
            <a:xfrm>
              <a:off x="3643" y="2000"/>
              <a:ext cx="32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301" name="Line 55"/>
            <p:cNvSpPr>
              <a:spLocks noChangeShapeType="1"/>
            </p:cNvSpPr>
            <p:nvPr/>
          </p:nvSpPr>
          <p:spPr bwMode="auto">
            <a:xfrm>
              <a:off x="3643" y="2156"/>
              <a:ext cx="32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302" name="Rectangle 56"/>
            <p:cNvSpPr>
              <a:spLocks noChangeArrowheads="1"/>
            </p:cNvSpPr>
            <p:nvPr/>
          </p:nvSpPr>
          <p:spPr bwMode="auto">
            <a:xfrm>
              <a:off x="3971" y="1850"/>
              <a:ext cx="329"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2x1 mux</a:t>
              </a:r>
            </a:p>
          </p:txBody>
        </p:sp>
        <p:sp>
          <p:nvSpPr>
            <p:cNvPr id="12303" name="Text Box 57"/>
            <p:cNvSpPr txBox="1">
              <a:spLocks noChangeArrowheads="1"/>
            </p:cNvSpPr>
            <p:nvPr/>
          </p:nvSpPr>
          <p:spPr bwMode="auto">
            <a:xfrm>
              <a:off x="3971" y="2557"/>
              <a:ext cx="658" cy="2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Mode</a:t>
              </a:r>
            </a:p>
          </p:txBody>
        </p:sp>
        <p:sp>
          <p:nvSpPr>
            <p:cNvPr id="12304" name="Line 58"/>
            <p:cNvSpPr>
              <a:spLocks noChangeShapeType="1"/>
            </p:cNvSpPr>
            <p:nvPr/>
          </p:nvSpPr>
          <p:spPr bwMode="auto">
            <a:xfrm flipV="1">
              <a:off x="4190" y="2321"/>
              <a:ext cx="0" cy="236"/>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305" name="Text Box 59"/>
            <p:cNvSpPr txBox="1">
              <a:spLocks noChangeArrowheads="1"/>
            </p:cNvSpPr>
            <p:nvPr/>
          </p:nvSpPr>
          <p:spPr bwMode="auto">
            <a:xfrm>
              <a:off x="4084" y="1582"/>
              <a:ext cx="94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b="1"/>
                <a:t>Timer/counter</a:t>
              </a:r>
            </a:p>
          </p:txBody>
        </p:sp>
        <p:sp>
          <p:nvSpPr>
            <p:cNvPr id="12306" name="Text Box 60"/>
            <p:cNvSpPr txBox="1">
              <a:spLocks noChangeArrowheads="1"/>
            </p:cNvSpPr>
            <p:nvPr/>
          </p:nvSpPr>
          <p:spPr bwMode="auto">
            <a:xfrm>
              <a:off x="5374" y="2196"/>
              <a:ext cx="2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432"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Top</a:t>
              </a:r>
            </a:p>
          </p:txBody>
        </p:sp>
        <p:sp>
          <p:nvSpPr>
            <p:cNvPr id="12307" name="Line 61"/>
            <p:cNvSpPr>
              <a:spLocks noChangeShapeType="1"/>
            </p:cNvSpPr>
            <p:nvPr/>
          </p:nvSpPr>
          <p:spPr bwMode="auto">
            <a:xfrm>
              <a:off x="5177" y="2156"/>
              <a:ext cx="32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308" name="Freeform 62"/>
            <p:cNvSpPr>
              <a:spLocks/>
            </p:cNvSpPr>
            <p:nvPr/>
          </p:nvSpPr>
          <p:spPr bwMode="auto">
            <a:xfrm>
              <a:off x="4847" y="2333"/>
              <a:ext cx="4" cy="232"/>
            </a:xfrm>
            <a:custGeom>
              <a:avLst/>
              <a:gdLst>
                <a:gd name="T0" fmla="*/ 4 w 4"/>
                <a:gd name="T1" fmla="*/ 232 h 232"/>
                <a:gd name="T2" fmla="*/ 0 w 4"/>
                <a:gd name="T3" fmla="*/ 0 h 232"/>
                <a:gd name="T4" fmla="*/ 0 60000 65536"/>
                <a:gd name="T5" fmla="*/ 0 60000 65536"/>
                <a:gd name="T6" fmla="*/ 0 w 4"/>
                <a:gd name="T7" fmla="*/ 0 h 232"/>
                <a:gd name="T8" fmla="*/ 4 w 4"/>
                <a:gd name="T9" fmla="*/ 232 h 232"/>
              </a:gdLst>
              <a:ahLst/>
              <a:cxnLst>
                <a:cxn ang="T4">
                  <a:pos x="T0" y="T1"/>
                </a:cxn>
                <a:cxn ang="T5">
                  <a:pos x="T2" y="T3"/>
                </a:cxn>
              </a:cxnLst>
              <a:rect l="T6" t="T7" r="T8" b="T9"/>
              <a:pathLst>
                <a:path w="4" h="232">
                  <a:moveTo>
                    <a:pt x="4" y="232"/>
                  </a:moveTo>
                  <a:lnTo>
                    <a:pt x="0" y="0"/>
                  </a:lnTo>
                </a:path>
              </a:pathLst>
            </a:custGeom>
            <a:noFill/>
            <a:ln w="1270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2309" name="Text Box 63"/>
            <p:cNvSpPr txBox="1">
              <a:spLocks noChangeArrowheads="1"/>
            </p:cNvSpPr>
            <p:nvPr/>
          </p:nvSpPr>
          <p:spPr bwMode="auto">
            <a:xfrm>
              <a:off x="4891" y="2423"/>
              <a:ext cx="43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Reset</a:t>
              </a:r>
            </a:p>
          </p:txBody>
        </p:sp>
        <p:sp>
          <p:nvSpPr>
            <p:cNvPr id="12310" name="AutoShape 64"/>
            <p:cNvSpPr>
              <a:spLocks noChangeArrowheads="1"/>
            </p:cNvSpPr>
            <p:nvPr/>
          </p:nvSpPr>
          <p:spPr bwMode="auto">
            <a:xfrm rot="5400000">
              <a:off x="4507" y="2057"/>
              <a:ext cx="88" cy="64"/>
            </a:xfrm>
            <a:prstGeom prst="triangle">
              <a:avLst>
                <a:gd name="adj" fmla="val 50000"/>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2311" name="Text Box 79"/>
            <p:cNvSpPr txBox="1">
              <a:spLocks noChangeArrowheads="1"/>
            </p:cNvSpPr>
            <p:nvPr/>
          </p:nvSpPr>
          <p:spPr bwMode="auto">
            <a:xfrm>
              <a:off x="5398" y="1874"/>
              <a:ext cx="24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Cnt</a:t>
              </a:r>
            </a:p>
          </p:txBody>
        </p:sp>
        <p:sp>
          <p:nvSpPr>
            <p:cNvPr id="12312" name="Line 80"/>
            <p:cNvSpPr>
              <a:spLocks noChangeShapeType="1"/>
            </p:cNvSpPr>
            <p:nvPr/>
          </p:nvSpPr>
          <p:spPr bwMode="auto">
            <a:xfrm flipH="1">
              <a:off x="5256" y="2016"/>
              <a:ext cx="48" cy="72"/>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Other timer structures</a:t>
            </a:r>
          </a:p>
        </p:txBody>
      </p:sp>
      <p:sp>
        <p:nvSpPr>
          <p:cNvPr id="13318" name="Rectangle 78"/>
          <p:cNvSpPr>
            <a:spLocks noGrp="1" noChangeArrowheads="1"/>
          </p:cNvSpPr>
          <p:nvPr>
            <p:ph idx="1"/>
          </p:nvPr>
        </p:nvSpPr>
        <p:spPr>
          <a:xfrm>
            <a:off x="238125" y="1443038"/>
            <a:ext cx="3924300" cy="4360862"/>
          </a:xfrm>
          <a:noFill/>
        </p:spPr>
        <p:txBody>
          <a:bodyPr/>
          <a:lstStyle/>
          <a:p>
            <a:pPr>
              <a:lnSpc>
                <a:spcPct val="90000"/>
              </a:lnSpc>
            </a:pPr>
            <a:r>
              <a:rPr lang="en-US" altLang="en-US" sz="2400" smtClean="0"/>
              <a:t>Interval timer</a:t>
            </a:r>
          </a:p>
          <a:p>
            <a:pPr lvl="1">
              <a:lnSpc>
                <a:spcPct val="90000"/>
              </a:lnSpc>
            </a:pPr>
            <a:r>
              <a:rPr lang="en-US" altLang="en-US" sz="2000" smtClean="0"/>
              <a:t>Indicates when desired time interval has passed</a:t>
            </a:r>
          </a:p>
          <a:p>
            <a:pPr lvl="1">
              <a:lnSpc>
                <a:spcPct val="90000"/>
              </a:lnSpc>
            </a:pPr>
            <a:r>
              <a:rPr lang="en-US" altLang="en-US" sz="2000" smtClean="0"/>
              <a:t>We set terminal count to desired interval</a:t>
            </a:r>
          </a:p>
          <a:p>
            <a:pPr lvl="2">
              <a:lnSpc>
                <a:spcPct val="90000"/>
              </a:lnSpc>
            </a:pPr>
            <a:r>
              <a:rPr kumimoji="0" lang="en-US" altLang="en-US" i="1" smtClean="0"/>
              <a:t>Number of clock cycles  = Desired time interval / Clock period</a:t>
            </a:r>
          </a:p>
          <a:p>
            <a:pPr>
              <a:lnSpc>
                <a:spcPct val="90000"/>
              </a:lnSpc>
            </a:pPr>
            <a:r>
              <a:rPr lang="en-US" altLang="en-US" sz="2400" smtClean="0"/>
              <a:t>Cascaded counters</a:t>
            </a:r>
          </a:p>
          <a:p>
            <a:pPr>
              <a:lnSpc>
                <a:spcPct val="90000"/>
              </a:lnSpc>
            </a:pPr>
            <a:r>
              <a:rPr lang="en-US" altLang="en-US" sz="2400" smtClean="0"/>
              <a:t>Prescaler</a:t>
            </a:r>
          </a:p>
          <a:p>
            <a:pPr lvl="1">
              <a:lnSpc>
                <a:spcPct val="90000"/>
              </a:lnSpc>
            </a:pPr>
            <a:r>
              <a:rPr lang="en-US" altLang="en-US" sz="2000" smtClean="0"/>
              <a:t>Divides clock</a:t>
            </a:r>
          </a:p>
          <a:p>
            <a:pPr lvl="1">
              <a:lnSpc>
                <a:spcPct val="90000"/>
              </a:lnSpc>
            </a:pPr>
            <a:r>
              <a:rPr lang="en-US" altLang="en-US" sz="2000" smtClean="0"/>
              <a:t>Increases range, decreases resolution</a:t>
            </a:r>
            <a:endParaRPr kumimoji="0" lang="en-US" altLang="en-US" i="1" smtClean="0"/>
          </a:p>
          <a:p>
            <a:pPr>
              <a:lnSpc>
                <a:spcPct val="90000"/>
              </a:lnSpc>
            </a:pPr>
            <a:endParaRPr kumimoji="0" lang="en-US" altLang="en-US" i="1" smtClean="0"/>
          </a:p>
          <a:p>
            <a:pPr>
              <a:lnSpc>
                <a:spcPct val="90000"/>
              </a:lnSpc>
            </a:pPr>
            <a:endParaRPr lang="en-US" altLang="en-US" sz="2400" smtClean="0"/>
          </a:p>
          <a:p>
            <a:pPr lvl="1">
              <a:lnSpc>
                <a:spcPct val="90000"/>
              </a:lnSpc>
            </a:pPr>
            <a:endParaRPr kumimoji="0" lang="en-US" altLang="en-US" sz="2000" smtClean="0"/>
          </a:p>
        </p:txBody>
      </p:sp>
      <p:sp>
        <p:nvSpPr>
          <p:cNvPr id="13314"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EF4FB6CE-A001-4612-91CF-ABA8EC168369}" type="slidenum">
              <a:rPr lang="en-US" altLang="en-US" sz="1400"/>
              <a:pPr/>
              <a:t>5</a:t>
            </a:fld>
            <a:endParaRPr lang="en-US" altLang="en-US" sz="1400"/>
          </a:p>
        </p:txBody>
      </p:sp>
      <p:sp>
        <p:nvSpPr>
          <p:cNvPr id="13316" name="Text Box 43"/>
          <p:cNvSpPr txBox="1">
            <a:spLocks noChangeArrowheads="1"/>
          </p:cNvSpPr>
          <p:nvPr/>
        </p:nvSpPr>
        <p:spPr bwMode="auto">
          <a:xfrm>
            <a:off x="8339138" y="3519488"/>
            <a:ext cx="5556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Top2</a:t>
            </a:r>
          </a:p>
        </p:txBody>
      </p:sp>
      <p:grpSp>
        <p:nvGrpSpPr>
          <p:cNvPr id="13317" name="Group 65"/>
          <p:cNvGrpSpPr>
            <a:grpSpLocks/>
          </p:cNvGrpSpPr>
          <p:nvPr/>
        </p:nvGrpSpPr>
        <p:grpSpPr bwMode="auto">
          <a:xfrm>
            <a:off x="5840413" y="4048125"/>
            <a:ext cx="3028950" cy="1841500"/>
            <a:chOff x="3613" y="2348"/>
            <a:chExt cx="1908" cy="1160"/>
          </a:xfrm>
        </p:grpSpPr>
        <p:sp>
          <p:nvSpPr>
            <p:cNvPr id="13356" name="Text Box 66"/>
            <p:cNvSpPr txBox="1">
              <a:spLocks noChangeArrowheads="1"/>
            </p:cNvSpPr>
            <p:nvPr/>
          </p:nvSpPr>
          <p:spPr bwMode="auto">
            <a:xfrm>
              <a:off x="3929" y="2348"/>
              <a:ext cx="117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b="1"/>
                <a:t>Time with prescaler</a:t>
              </a:r>
            </a:p>
          </p:txBody>
        </p:sp>
        <p:sp>
          <p:nvSpPr>
            <p:cNvPr id="13357" name="Text Box 67"/>
            <p:cNvSpPr txBox="1">
              <a:spLocks noChangeArrowheads="1"/>
            </p:cNvSpPr>
            <p:nvPr/>
          </p:nvSpPr>
          <p:spPr bwMode="auto">
            <a:xfrm>
              <a:off x="4644" y="2566"/>
              <a:ext cx="658"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572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16-bit up counter</a:t>
              </a:r>
            </a:p>
          </p:txBody>
        </p:sp>
        <p:sp>
          <p:nvSpPr>
            <p:cNvPr id="13358" name="Line 68"/>
            <p:cNvSpPr>
              <a:spLocks noChangeShapeType="1"/>
            </p:cNvSpPr>
            <p:nvPr/>
          </p:nvSpPr>
          <p:spPr bwMode="auto">
            <a:xfrm>
              <a:off x="4425" y="2802"/>
              <a:ext cx="21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59" name="Text Box 69"/>
            <p:cNvSpPr txBox="1">
              <a:spLocks noChangeArrowheads="1"/>
            </p:cNvSpPr>
            <p:nvPr/>
          </p:nvSpPr>
          <p:spPr bwMode="auto">
            <a:xfrm>
              <a:off x="3613" y="2606"/>
              <a:ext cx="35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Clk</a:t>
              </a:r>
            </a:p>
          </p:txBody>
        </p:sp>
        <p:sp>
          <p:nvSpPr>
            <p:cNvPr id="13360" name="Line 70"/>
            <p:cNvSpPr>
              <a:spLocks noChangeShapeType="1"/>
            </p:cNvSpPr>
            <p:nvPr/>
          </p:nvSpPr>
          <p:spPr bwMode="auto">
            <a:xfrm>
              <a:off x="5302" y="2746"/>
              <a:ext cx="21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61" name="Line 71"/>
            <p:cNvSpPr>
              <a:spLocks noChangeShapeType="1"/>
            </p:cNvSpPr>
            <p:nvPr/>
          </p:nvSpPr>
          <p:spPr bwMode="auto">
            <a:xfrm>
              <a:off x="3658" y="2802"/>
              <a:ext cx="32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62" name="Rectangle 72"/>
            <p:cNvSpPr>
              <a:spLocks noChangeArrowheads="1"/>
            </p:cNvSpPr>
            <p:nvPr/>
          </p:nvSpPr>
          <p:spPr bwMode="auto">
            <a:xfrm>
              <a:off x="3987" y="2566"/>
              <a:ext cx="438"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Prescaler</a:t>
              </a:r>
            </a:p>
          </p:txBody>
        </p:sp>
        <p:sp>
          <p:nvSpPr>
            <p:cNvPr id="13363" name="Text Box 73"/>
            <p:cNvSpPr txBox="1">
              <a:spLocks noChangeArrowheads="1"/>
            </p:cNvSpPr>
            <p:nvPr/>
          </p:nvSpPr>
          <p:spPr bwMode="auto">
            <a:xfrm>
              <a:off x="4001" y="3273"/>
              <a:ext cx="457" cy="2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Mode</a:t>
              </a:r>
            </a:p>
          </p:txBody>
        </p:sp>
        <p:sp>
          <p:nvSpPr>
            <p:cNvPr id="13364" name="Line 74"/>
            <p:cNvSpPr>
              <a:spLocks noChangeShapeType="1"/>
            </p:cNvSpPr>
            <p:nvPr/>
          </p:nvSpPr>
          <p:spPr bwMode="auto">
            <a:xfrm flipV="1">
              <a:off x="4150" y="3037"/>
              <a:ext cx="0" cy="236"/>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65" name="Line 75"/>
            <p:cNvSpPr>
              <a:spLocks noChangeShapeType="1"/>
            </p:cNvSpPr>
            <p:nvPr/>
          </p:nvSpPr>
          <p:spPr bwMode="auto">
            <a:xfrm>
              <a:off x="5302" y="2864"/>
              <a:ext cx="21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66" name="Freeform 76"/>
            <p:cNvSpPr>
              <a:spLocks/>
            </p:cNvSpPr>
            <p:nvPr/>
          </p:nvSpPr>
          <p:spPr bwMode="auto">
            <a:xfrm>
              <a:off x="4272" y="3040"/>
              <a:ext cx="1" cy="240"/>
            </a:xfrm>
            <a:custGeom>
              <a:avLst/>
              <a:gdLst>
                <a:gd name="T0" fmla="*/ 0 w 1"/>
                <a:gd name="T1" fmla="*/ 240 h 240"/>
                <a:gd name="T2" fmla="*/ 0 w 1"/>
                <a:gd name="T3" fmla="*/ 0 h 240"/>
                <a:gd name="T4" fmla="*/ 0 60000 65536"/>
                <a:gd name="T5" fmla="*/ 0 60000 65536"/>
                <a:gd name="T6" fmla="*/ 0 w 1"/>
                <a:gd name="T7" fmla="*/ 0 h 240"/>
                <a:gd name="T8" fmla="*/ 1 w 1"/>
                <a:gd name="T9" fmla="*/ 240 h 240"/>
              </a:gdLst>
              <a:ahLst/>
              <a:cxnLst>
                <a:cxn ang="T4">
                  <a:pos x="T0" y="T1"/>
                </a:cxn>
                <a:cxn ang="T5">
                  <a:pos x="T2" y="T3"/>
                </a:cxn>
              </a:cxnLst>
              <a:rect l="T6" t="T7" r="T8" b="T9"/>
              <a:pathLst>
                <a:path w="1" h="240">
                  <a:moveTo>
                    <a:pt x="0" y="240"/>
                  </a:moveTo>
                  <a:lnTo>
                    <a:pt x="0" y="0"/>
                  </a:lnTo>
                </a:path>
              </a:pathLst>
            </a:custGeom>
            <a:noFill/>
            <a:ln w="1270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3367" name="AutoShape 77"/>
            <p:cNvSpPr>
              <a:spLocks noChangeArrowheads="1"/>
            </p:cNvSpPr>
            <p:nvPr/>
          </p:nvSpPr>
          <p:spPr bwMode="auto">
            <a:xfrm rot="5400000">
              <a:off x="4636" y="2772"/>
              <a:ext cx="88" cy="64"/>
            </a:xfrm>
            <a:prstGeom prst="triangle">
              <a:avLst>
                <a:gd name="adj" fmla="val 50000"/>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13319" name="Group 81"/>
          <p:cNvGrpSpPr>
            <a:grpSpLocks/>
          </p:cNvGrpSpPr>
          <p:nvPr/>
        </p:nvGrpSpPr>
        <p:grpSpPr bwMode="auto">
          <a:xfrm>
            <a:off x="4005263" y="2116138"/>
            <a:ext cx="2355850" cy="3333750"/>
            <a:chOff x="2523" y="1333"/>
            <a:chExt cx="1484" cy="2100"/>
          </a:xfrm>
        </p:grpSpPr>
        <p:sp>
          <p:nvSpPr>
            <p:cNvPr id="13339" name="Text Box 16"/>
            <p:cNvSpPr txBox="1">
              <a:spLocks noChangeArrowheads="1"/>
            </p:cNvSpPr>
            <p:nvPr/>
          </p:nvSpPr>
          <p:spPr bwMode="auto">
            <a:xfrm>
              <a:off x="2882" y="1667"/>
              <a:ext cx="657"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16-bit up counter</a:t>
              </a:r>
            </a:p>
          </p:txBody>
        </p:sp>
        <p:sp>
          <p:nvSpPr>
            <p:cNvPr id="13340" name="Line 17"/>
            <p:cNvSpPr>
              <a:spLocks noChangeShapeType="1"/>
            </p:cNvSpPr>
            <p:nvPr/>
          </p:nvSpPr>
          <p:spPr bwMode="auto">
            <a:xfrm>
              <a:off x="2553" y="1902"/>
              <a:ext cx="32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41" name="Text Box 18"/>
            <p:cNvSpPr txBox="1">
              <a:spLocks noChangeArrowheads="1"/>
            </p:cNvSpPr>
            <p:nvPr/>
          </p:nvSpPr>
          <p:spPr bwMode="auto">
            <a:xfrm>
              <a:off x="2523" y="1691"/>
              <a:ext cx="30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Clk</a:t>
              </a:r>
            </a:p>
          </p:txBody>
        </p:sp>
        <p:sp>
          <p:nvSpPr>
            <p:cNvPr id="13342" name="Line 19"/>
            <p:cNvSpPr>
              <a:spLocks noChangeShapeType="1"/>
            </p:cNvSpPr>
            <p:nvPr/>
          </p:nvSpPr>
          <p:spPr bwMode="auto">
            <a:xfrm>
              <a:off x="3539" y="1894"/>
              <a:ext cx="32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43" name="Text Box 20"/>
            <p:cNvSpPr txBox="1">
              <a:spLocks noChangeArrowheads="1"/>
            </p:cNvSpPr>
            <p:nvPr/>
          </p:nvSpPr>
          <p:spPr bwMode="auto">
            <a:xfrm>
              <a:off x="3625" y="1771"/>
              <a:ext cx="15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16</a:t>
              </a:r>
            </a:p>
          </p:txBody>
        </p:sp>
        <p:sp>
          <p:nvSpPr>
            <p:cNvPr id="13344" name="Text Box 21"/>
            <p:cNvSpPr txBox="1">
              <a:spLocks noChangeArrowheads="1"/>
            </p:cNvSpPr>
            <p:nvPr/>
          </p:nvSpPr>
          <p:spPr bwMode="auto">
            <a:xfrm>
              <a:off x="2882" y="2962"/>
              <a:ext cx="657"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Terminal count</a:t>
              </a:r>
            </a:p>
          </p:txBody>
        </p:sp>
        <p:sp>
          <p:nvSpPr>
            <p:cNvPr id="13345" name="Text Box 22"/>
            <p:cNvSpPr txBox="1">
              <a:spLocks noChangeArrowheads="1"/>
            </p:cNvSpPr>
            <p:nvPr/>
          </p:nvSpPr>
          <p:spPr bwMode="auto">
            <a:xfrm>
              <a:off x="3101" y="2373"/>
              <a:ext cx="219" cy="3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9144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a:t>
              </a:r>
            </a:p>
          </p:txBody>
        </p:sp>
        <p:sp>
          <p:nvSpPr>
            <p:cNvPr id="13346" name="Line 23"/>
            <p:cNvSpPr>
              <a:spLocks noChangeShapeType="1"/>
            </p:cNvSpPr>
            <p:nvPr/>
          </p:nvSpPr>
          <p:spPr bwMode="auto">
            <a:xfrm>
              <a:off x="3320" y="2491"/>
              <a:ext cx="54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47" name="Text Box 24"/>
            <p:cNvSpPr txBox="1">
              <a:spLocks noChangeArrowheads="1"/>
            </p:cNvSpPr>
            <p:nvPr/>
          </p:nvSpPr>
          <p:spPr bwMode="auto">
            <a:xfrm>
              <a:off x="3441" y="2521"/>
              <a:ext cx="32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Top</a:t>
              </a:r>
            </a:p>
          </p:txBody>
        </p:sp>
        <p:sp>
          <p:nvSpPr>
            <p:cNvPr id="13348" name="Line 25"/>
            <p:cNvSpPr>
              <a:spLocks noChangeShapeType="1"/>
            </p:cNvSpPr>
            <p:nvPr/>
          </p:nvSpPr>
          <p:spPr bwMode="auto">
            <a:xfrm>
              <a:off x="3210" y="2138"/>
              <a:ext cx="0" cy="235"/>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49" name="Line 26"/>
            <p:cNvSpPr>
              <a:spLocks noChangeShapeType="1"/>
            </p:cNvSpPr>
            <p:nvPr/>
          </p:nvSpPr>
          <p:spPr bwMode="auto">
            <a:xfrm flipV="1">
              <a:off x="3210" y="2727"/>
              <a:ext cx="0" cy="235"/>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50" name="Line 27"/>
            <p:cNvSpPr>
              <a:spLocks noChangeShapeType="1"/>
            </p:cNvSpPr>
            <p:nvPr/>
          </p:nvSpPr>
          <p:spPr bwMode="auto">
            <a:xfrm flipV="1">
              <a:off x="3429" y="2138"/>
              <a:ext cx="0" cy="353"/>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51" name="Text Box 28"/>
            <p:cNvSpPr txBox="1">
              <a:spLocks noChangeArrowheads="1"/>
            </p:cNvSpPr>
            <p:nvPr/>
          </p:nvSpPr>
          <p:spPr bwMode="auto">
            <a:xfrm>
              <a:off x="3491" y="2234"/>
              <a:ext cx="4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Reset</a:t>
              </a:r>
            </a:p>
          </p:txBody>
        </p:sp>
        <p:sp>
          <p:nvSpPr>
            <p:cNvPr id="13352" name="Text Box 29"/>
            <p:cNvSpPr txBox="1">
              <a:spLocks noChangeArrowheads="1"/>
            </p:cNvSpPr>
            <p:nvPr/>
          </p:nvSpPr>
          <p:spPr bwMode="auto">
            <a:xfrm>
              <a:off x="2715" y="1333"/>
              <a:ext cx="101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b="1"/>
                <a:t>Timer with a terminal count</a:t>
              </a:r>
            </a:p>
          </p:txBody>
        </p:sp>
        <p:sp>
          <p:nvSpPr>
            <p:cNvPr id="13353" name="AutoShape 30"/>
            <p:cNvSpPr>
              <a:spLocks noChangeArrowheads="1"/>
            </p:cNvSpPr>
            <p:nvPr/>
          </p:nvSpPr>
          <p:spPr bwMode="auto">
            <a:xfrm rot="5400000">
              <a:off x="2867" y="1872"/>
              <a:ext cx="88" cy="64"/>
            </a:xfrm>
            <a:prstGeom prst="triangle">
              <a:avLst>
                <a:gd name="adj" fmla="val 50000"/>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3354" name="Text Box 79"/>
            <p:cNvSpPr txBox="1">
              <a:spLocks noChangeArrowheads="1"/>
            </p:cNvSpPr>
            <p:nvPr/>
          </p:nvSpPr>
          <p:spPr bwMode="auto">
            <a:xfrm>
              <a:off x="3769" y="1731"/>
              <a:ext cx="23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Cnt</a:t>
              </a:r>
            </a:p>
          </p:txBody>
        </p:sp>
        <p:sp>
          <p:nvSpPr>
            <p:cNvPr id="13355" name="Line 80"/>
            <p:cNvSpPr>
              <a:spLocks noChangeShapeType="1"/>
            </p:cNvSpPr>
            <p:nvPr/>
          </p:nvSpPr>
          <p:spPr bwMode="auto">
            <a:xfrm flipH="1">
              <a:off x="3656" y="1880"/>
              <a:ext cx="16" cy="56"/>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grpSp>
      <p:grpSp>
        <p:nvGrpSpPr>
          <p:cNvPr id="13320" name="Group 87"/>
          <p:cNvGrpSpPr>
            <a:grpSpLocks/>
          </p:cNvGrpSpPr>
          <p:nvPr/>
        </p:nvGrpSpPr>
        <p:grpSpPr bwMode="auto">
          <a:xfrm>
            <a:off x="6302375" y="1509713"/>
            <a:ext cx="2574925" cy="2222500"/>
            <a:chOff x="3970" y="951"/>
            <a:chExt cx="1622" cy="1400"/>
          </a:xfrm>
        </p:grpSpPr>
        <p:sp>
          <p:nvSpPr>
            <p:cNvPr id="13321" name="Text Box 32"/>
            <p:cNvSpPr txBox="1">
              <a:spLocks noChangeArrowheads="1"/>
            </p:cNvSpPr>
            <p:nvPr/>
          </p:nvSpPr>
          <p:spPr bwMode="auto">
            <a:xfrm>
              <a:off x="4312" y="1173"/>
              <a:ext cx="658"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572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16-bit up counter</a:t>
              </a:r>
            </a:p>
          </p:txBody>
        </p:sp>
        <p:sp>
          <p:nvSpPr>
            <p:cNvPr id="13322" name="Line 33"/>
            <p:cNvSpPr>
              <a:spLocks noChangeShapeType="1"/>
            </p:cNvSpPr>
            <p:nvPr/>
          </p:nvSpPr>
          <p:spPr bwMode="auto">
            <a:xfrm>
              <a:off x="3983" y="1409"/>
              <a:ext cx="329"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3" name="Text Box 34"/>
            <p:cNvSpPr txBox="1">
              <a:spLocks noChangeArrowheads="1"/>
            </p:cNvSpPr>
            <p:nvPr/>
          </p:nvSpPr>
          <p:spPr bwMode="auto">
            <a:xfrm>
              <a:off x="3970" y="1205"/>
              <a:ext cx="32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Clk</a:t>
              </a:r>
            </a:p>
          </p:txBody>
        </p:sp>
        <p:sp>
          <p:nvSpPr>
            <p:cNvPr id="13324" name="Text Box 35"/>
            <p:cNvSpPr txBox="1">
              <a:spLocks noChangeArrowheads="1"/>
            </p:cNvSpPr>
            <p:nvPr/>
          </p:nvSpPr>
          <p:spPr bwMode="auto">
            <a:xfrm>
              <a:off x="4312" y="1880"/>
              <a:ext cx="658" cy="4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572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16-bit up counter</a:t>
              </a:r>
            </a:p>
          </p:txBody>
        </p:sp>
        <p:sp>
          <p:nvSpPr>
            <p:cNvPr id="13325" name="Line 36"/>
            <p:cNvSpPr>
              <a:spLocks noChangeShapeType="1"/>
            </p:cNvSpPr>
            <p:nvPr/>
          </p:nvSpPr>
          <p:spPr bwMode="auto">
            <a:xfrm>
              <a:off x="4970" y="1409"/>
              <a:ext cx="43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6" name="Line 37"/>
            <p:cNvSpPr>
              <a:spLocks noChangeShapeType="1"/>
            </p:cNvSpPr>
            <p:nvPr/>
          </p:nvSpPr>
          <p:spPr bwMode="auto">
            <a:xfrm>
              <a:off x="4970" y="2075"/>
              <a:ext cx="43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7" name="Text Box 38"/>
            <p:cNvSpPr txBox="1">
              <a:spLocks noChangeArrowheads="1"/>
            </p:cNvSpPr>
            <p:nvPr/>
          </p:nvSpPr>
          <p:spPr bwMode="auto">
            <a:xfrm>
              <a:off x="5103" y="1285"/>
              <a:ext cx="15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16</a:t>
              </a:r>
            </a:p>
          </p:txBody>
        </p:sp>
        <p:sp>
          <p:nvSpPr>
            <p:cNvPr id="13328" name="Text Box 39"/>
            <p:cNvSpPr txBox="1">
              <a:spLocks noChangeArrowheads="1"/>
            </p:cNvSpPr>
            <p:nvPr/>
          </p:nvSpPr>
          <p:spPr bwMode="auto">
            <a:xfrm>
              <a:off x="5263" y="1920"/>
              <a:ext cx="32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Cnt2</a:t>
              </a:r>
            </a:p>
          </p:txBody>
        </p:sp>
        <p:sp>
          <p:nvSpPr>
            <p:cNvPr id="13329" name="Text Box 40"/>
            <p:cNvSpPr txBox="1">
              <a:spLocks noChangeArrowheads="1"/>
            </p:cNvSpPr>
            <p:nvPr/>
          </p:nvSpPr>
          <p:spPr bwMode="auto">
            <a:xfrm>
              <a:off x="5197" y="1534"/>
              <a:ext cx="24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Top1</a:t>
              </a:r>
            </a:p>
          </p:txBody>
        </p:sp>
        <p:sp>
          <p:nvSpPr>
            <p:cNvPr id="13330" name="Freeform 41"/>
            <p:cNvSpPr>
              <a:spLocks/>
            </p:cNvSpPr>
            <p:nvPr/>
          </p:nvSpPr>
          <p:spPr bwMode="auto">
            <a:xfrm>
              <a:off x="3983" y="1526"/>
              <a:ext cx="1206" cy="589"/>
            </a:xfrm>
            <a:custGeom>
              <a:avLst/>
              <a:gdLst>
                <a:gd name="T0" fmla="*/ 751 w 1584"/>
                <a:gd name="T1" fmla="*/ 0 h 864"/>
                <a:gd name="T2" fmla="*/ 918 w 1584"/>
                <a:gd name="T3" fmla="*/ 0 h 864"/>
                <a:gd name="T4" fmla="*/ 918 w 1584"/>
                <a:gd name="T5" fmla="*/ 134 h 864"/>
                <a:gd name="T6" fmla="*/ 0 w 1584"/>
                <a:gd name="T7" fmla="*/ 134 h 864"/>
                <a:gd name="T8" fmla="*/ 0 w 1584"/>
                <a:gd name="T9" fmla="*/ 402 h 864"/>
                <a:gd name="T10" fmla="*/ 250 w 1584"/>
                <a:gd name="T11" fmla="*/ 402 h 864"/>
                <a:gd name="T12" fmla="*/ 0 60000 65536"/>
                <a:gd name="T13" fmla="*/ 0 60000 65536"/>
                <a:gd name="T14" fmla="*/ 0 60000 65536"/>
                <a:gd name="T15" fmla="*/ 0 60000 65536"/>
                <a:gd name="T16" fmla="*/ 0 60000 65536"/>
                <a:gd name="T17" fmla="*/ 0 60000 65536"/>
                <a:gd name="T18" fmla="*/ 0 w 1584"/>
                <a:gd name="T19" fmla="*/ 0 h 864"/>
                <a:gd name="T20" fmla="*/ 1584 w 1584"/>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584" h="864">
                  <a:moveTo>
                    <a:pt x="1296" y="0"/>
                  </a:moveTo>
                  <a:lnTo>
                    <a:pt x="1584" y="0"/>
                  </a:lnTo>
                  <a:lnTo>
                    <a:pt x="1584" y="288"/>
                  </a:lnTo>
                  <a:lnTo>
                    <a:pt x="0" y="288"/>
                  </a:lnTo>
                  <a:lnTo>
                    <a:pt x="0" y="864"/>
                  </a:lnTo>
                  <a:lnTo>
                    <a:pt x="432" y="864"/>
                  </a:lnTo>
                </a:path>
              </a:pathLst>
            </a:custGeom>
            <a:noFill/>
            <a:ln w="12700">
              <a:solidFill>
                <a:srgbClr val="000000"/>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3331" name="Line 44"/>
            <p:cNvSpPr>
              <a:spLocks noChangeShapeType="1"/>
            </p:cNvSpPr>
            <p:nvPr/>
          </p:nvSpPr>
          <p:spPr bwMode="auto">
            <a:xfrm>
              <a:off x="4970" y="2185"/>
              <a:ext cx="438" cy="0"/>
            </a:xfrm>
            <a:prstGeom prst="line">
              <a:avLst/>
            </a:prstGeom>
            <a:noFill/>
            <a:ln w="127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32" name="Text Box 45"/>
            <p:cNvSpPr txBox="1">
              <a:spLocks noChangeArrowheads="1"/>
            </p:cNvSpPr>
            <p:nvPr/>
          </p:nvSpPr>
          <p:spPr bwMode="auto">
            <a:xfrm>
              <a:off x="4219" y="951"/>
              <a:ext cx="8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b="1"/>
                <a:t>16/32-bit timer</a:t>
              </a:r>
            </a:p>
          </p:txBody>
        </p:sp>
        <p:sp>
          <p:nvSpPr>
            <p:cNvPr id="13333" name="AutoShape 46"/>
            <p:cNvSpPr>
              <a:spLocks noChangeArrowheads="1"/>
            </p:cNvSpPr>
            <p:nvPr/>
          </p:nvSpPr>
          <p:spPr bwMode="auto">
            <a:xfrm rot="5400000">
              <a:off x="4302" y="1382"/>
              <a:ext cx="88" cy="64"/>
            </a:xfrm>
            <a:prstGeom prst="triangle">
              <a:avLst>
                <a:gd name="adj" fmla="val 50000"/>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3334" name="Text Box 82"/>
            <p:cNvSpPr txBox="1">
              <a:spLocks noChangeArrowheads="1"/>
            </p:cNvSpPr>
            <p:nvPr/>
          </p:nvSpPr>
          <p:spPr bwMode="auto">
            <a:xfrm>
              <a:off x="5279" y="1245"/>
              <a:ext cx="25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Cnt1</a:t>
              </a:r>
            </a:p>
          </p:txBody>
        </p:sp>
        <p:sp>
          <p:nvSpPr>
            <p:cNvPr id="13335" name="Text Box 83"/>
            <p:cNvSpPr txBox="1">
              <a:spLocks noChangeArrowheads="1"/>
            </p:cNvSpPr>
            <p:nvPr/>
          </p:nvSpPr>
          <p:spPr bwMode="auto">
            <a:xfrm>
              <a:off x="5055" y="1949"/>
              <a:ext cx="15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16</a:t>
              </a:r>
            </a:p>
          </p:txBody>
        </p:sp>
        <p:sp>
          <p:nvSpPr>
            <p:cNvPr id="13336" name="Line 84"/>
            <p:cNvSpPr>
              <a:spLocks noChangeShapeType="1"/>
            </p:cNvSpPr>
            <p:nvPr/>
          </p:nvSpPr>
          <p:spPr bwMode="auto">
            <a:xfrm flipH="1">
              <a:off x="5096" y="1384"/>
              <a:ext cx="32" cy="56"/>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3337" name="Line 85"/>
            <p:cNvSpPr>
              <a:spLocks noChangeShapeType="1"/>
            </p:cNvSpPr>
            <p:nvPr/>
          </p:nvSpPr>
          <p:spPr bwMode="auto">
            <a:xfrm flipH="1">
              <a:off x="5080" y="2048"/>
              <a:ext cx="24" cy="80"/>
            </a:xfrm>
            <a:prstGeom prst="line">
              <a:avLst/>
            </a:prstGeom>
            <a:noFill/>
            <a:ln w="9525" cap="sq">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3338" name="AutoShape 86"/>
            <p:cNvSpPr>
              <a:spLocks noChangeArrowheads="1"/>
            </p:cNvSpPr>
            <p:nvPr/>
          </p:nvSpPr>
          <p:spPr bwMode="auto">
            <a:xfrm rot="5400000">
              <a:off x="4302" y="2078"/>
              <a:ext cx="88" cy="64"/>
            </a:xfrm>
            <a:prstGeom prst="triangle">
              <a:avLst>
                <a:gd name="adj" fmla="val 50000"/>
              </a:avLst>
            </a:prstGeom>
            <a:noFill/>
            <a:ln w="9525"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t>Example: Reaction Timer</a:t>
            </a:r>
          </a:p>
        </p:txBody>
      </p:sp>
      <p:sp>
        <p:nvSpPr>
          <p:cNvPr id="14342" name="Rectangle 22"/>
          <p:cNvSpPr>
            <a:spLocks noGrp="1" noChangeArrowheads="1"/>
          </p:cNvSpPr>
          <p:nvPr>
            <p:ph idx="1"/>
          </p:nvPr>
        </p:nvSpPr>
        <p:spPr>
          <a:xfrm>
            <a:off x="247650" y="2620963"/>
            <a:ext cx="5478463" cy="3021012"/>
          </a:xfrm>
          <a:noFill/>
        </p:spPr>
        <p:txBody>
          <a:bodyPr/>
          <a:lstStyle/>
          <a:p>
            <a:r>
              <a:rPr kumimoji="0" lang="en-US" altLang="en-US" sz="2400" smtClean="0"/>
              <a:t>Measure time between turning light on and user pushing button</a:t>
            </a:r>
          </a:p>
          <a:p>
            <a:pPr lvl="1"/>
            <a:r>
              <a:rPr kumimoji="0" lang="en-US" altLang="en-US" sz="2000" smtClean="0"/>
              <a:t>16-bit timer, clk period is 83.33 ns, counter increments every 6 cycles</a:t>
            </a:r>
          </a:p>
          <a:p>
            <a:pPr lvl="1"/>
            <a:r>
              <a:rPr kumimoji="0" lang="en-US" altLang="en-US" sz="2000" smtClean="0"/>
              <a:t>Resolution = 6*83.33=0.5 microsec.</a:t>
            </a:r>
          </a:p>
          <a:p>
            <a:pPr lvl="1"/>
            <a:r>
              <a:rPr kumimoji="0" lang="en-US" altLang="en-US" sz="2000" smtClean="0"/>
              <a:t>Range = 65535*0.5 microseconds = 32.77 milliseconds</a:t>
            </a:r>
          </a:p>
          <a:p>
            <a:pPr lvl="1"/>
            <a:r>
              <a:rPr kumimoji="0" lang="en-US" altLang="en-US" sz="2000" smtClean="0"/>
              <a:t>Want program to count millisec., so initialize counter to 65535 – 1000/0.5 = 63535</a:t>
            </a:r>
            <a:endParaRPr lang="en-US" altLang="en-US" sz="1800" smtClean="0"/>
          </a:p>
          <a:p>
            <a:pPr lvl="1"/>
            <a:endParaRPr kumimoji="0" lang="en-US" altLang="en-US" sz="1800" smtClean="0"/>
          </a:p>
        </p:txBody>
      </p:sp>
      <p:sp>
        <p:nvSpPr>
          <p:cNvPr id="14338"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55F20481-98A9-47EA-BC2C-B4EB64EA3498}" type="slidenum">
              <a:rPr lang="en-US" altLang="en-US" sz="1400"/>
              <a:pPr/>
              <a:t>6</a:t>
            </a:fld>
            <a:endParaRPr lang="en-US" altLang="en-US" sz="1400"/>
          </a:p>
        </p:txBody>
      </p:sp>
      <p:grpSp>
        <p:nvGrpSpPr>
          <p:cNvPr id="14340" name="Group 4"/>
          <p:cNvGrpSpPr>
            <a:grpSpLocks/>
          </p:cNvGrpSpPr>
          <p:nvPr/>
        </p:nvGrpSpPr>
        <p:grpSpPr bwMode="auto">
          <a:xfrm>
            <a:off x="1901825" y="1543050"/>
            <a:ext cx="3729038" cy="1085850"/>
            <a:chOff x="3240" y="1699"/>
            <a:chExt cx="4652" cy="1129"/>
          </a:xfrm>
        </p:grpSpPr>
        <p:sp>
          <p:nvSpPr>
            <p:cNvPr id="14343" name="Rectangle 5"/>
            <p:cNvSpPr>
              <a:spLocks noChangeArrowheads="1"/>
            </p:cNvSpPr>
            <p:nvPr/>
          </p:nvSpPr>
          <p:spPr bwMode="auto">
            <a:xfrm>
              <a:off x="4436" y="1699"/>
              <a:ext cx="2155" cy="11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300"/>
            </a:p>
          </p:txBody>
        </p:sp>
        <p:sp>
          <p:nvSpPr>
            <p:cNvPr id="14344" name="Oval 6"/>
            <p:cNvSpPr>
              <a:spLocks noChangeArrowheads="1"/>
            </p:cNvSpPr>
            <p:nvPr/>
          </p:nvSpPr>
          <p:spPr bwMode="auto">
            <a:xfrm>
              <a:off x="4986" y="1863"/>
              <a:ext cx="246" cy="240"/>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4345" name="Text Box 7"/>
            <p:cNvSpPr txBox="1">
              <a:spLocks noChangeArrowheads="1"/>
            </p:cNvSpPr>
            <p:nvPr/>
          </p:nvSpPr>
          <p:spPr bwMode="auto">
            <a:xfrm>
              <a:off x="3240" y="1747"/>
              <a:ext cx="81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300"/>
                <a:t>indicator light</a:t>
              </a:r>
            </a:p>
          </p:txBody>
        </p:sp>
        <p:sp>
          <p:nvSpPr>
            <p:cNvPr id="14346" name="Oval 8"/>
            <p:cNvSpPr>
              <a:spLocks noChangeArrowheads="1"/>
            </p:cNvSpPr>
            <p:nvPr/>
          </p:nvSpPr>
          <p:spPr bwMode="auto">
            <a:xfrm>
              <a:off x="5771" y="1882"/>
              <a:ext cx="219" cy="21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4347" name="Text Box 9"/>
            <p:cNvSpPr txBox="1">
              <a:spLocks noChangeArrowheads="1"/>
            </p:cNvSpPr>
            <p:nvPr/>
          </p:nvSpPr>
          <p:spPr bwMode="auto">
            <a:xfrm>
              <a:off x="7172" y="1699"/>
              <a:ext cx="72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300"/>
                <a:t>reaction button</a:t>
              </a:r>
            </a:p>
          </p:txBody>
        </p:sp>
        <p:grpSp>
          <p:nvGrpSpPr>
            <p:cNvPr id="14348" name="Group 10"/>
            <p:cNvGrpSpPr>
              <a:grpSpLocks/>
            </p:cNvGrpSpPr>
            <p:nvPr/>
          </p:nvGrpSpPr>
          <p:grpSpPr bwMode="auto">
            <a:xfrm>
              <a:off x="4868" y="2275"/>
              <a:ext cx="1310" cy="428"/>
              <a:chOff x="4709" y="2309"/>
              <a:chExt cx="1310" cy="428"/>
            </a:xfrm>
          </p:grpSpPr>
          <p:sp>
            <p:nvSpPr>
              <p:cNvPr id="14354" name="Rectangle 11"/>
              <p:cNvSpPr>
                <a:spLocks noChangeArrowheads="1"/>
              </p:cNvSpPr>
              <p:nvPr/>
            </p:nvSpPr>
            <p:spPr bwMode="auto">
              <a:xfrm>
                <a:off x="4709" y="2309"/>
                <a:ext cx="1310" cy="4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4355" name="Rectangle 12"/>
              <p:cNvSpPr>
                <a:spLocks noChangeArrowheads="1"/>
              </p:cNvSpPr>
              <p:nvPr/>
            </p:nvSpPr>
            <p:spPr bwMode="auto">
              <a:xfrm>
                <a:off x="4763" y="2358"/>
                <a:ext cx="1188" cy="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4356" name="Text Box 13"/>
              <p:cNvSpPr txBox="1">
                <a:spLocks noChangeArrowheads="1"/>
              </p:cNvSpPr>
              <p:nvPr/>
            </p:nvSpPr>
            <p:spPr bwMode="auto">
              <a:xfrm>
                <a:off x="4799" y="2382"/>
                <a:ext cx="117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300">
                    <a:solidFill>
                      <a:srgbClr val="808080"/>
                    </a:solidFill>
                  </a:rPr>
                  <a:t>time: 100 ms</a:t>
                </a:r>
              </a:p>
            </p:txBody>
          </p:sp>
        </p:grpSp>
        <p:sp>
          <p:nvSpPr>
            <p:cNvPr id="14349" name="Line 14"/>
            <p:cNvSpPr>
              <a:spLocks noChangeShapeType="1"/>
            </p:cNvSpPr>
            <p:nvPr/>
          </p:nvSpPr>
          <p:spPr bwMode="auto">
            <a:xfrm>
              <a:off x="4004" y="2419"/>
              <a:ext cx="72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50" name="Line 15"/>
            <p:cNvSpPr>
              <a:spLocks noChangeShapeType="1"/>
            </p:cNvSpPr>
            <p:nvPr/>
          </p:nvSpPr>
          <p:spPr bwMode="auto">
            <a:xfrm>
              <a:off x="4004" y="1987"/>
              <a:ext cx="72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51" name="Line 16"/>
            <p:cNvSpPr>
              <a:spLocks noChangeShapeType="1"/>
            </p:cNvSpPr>
            <p:nvPr/>
          </p:nvSpPr>
          <p:spPr bwMode="auto">
            <a:xfrm flipH="1">
              <a:off x="6308" y="1987"/>
              <a:ext cx="72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52" name="Rectangle 17"/>
            <p:cNvSpPr>
              <a:spLocks noChangeArrowheads="1"/>
            </p:cNvSpPr>
            <p:nvPr/>
          </p:nvSpPr>
          <p:spPr bwMode="auto">
            <a:xfrm>
              <a:off x="5732" y="1843"/>
              <a:ext cx="300" cy="2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4353" name="Rectangle 18"/>
            <p:cNvSpPr>
              <a:spLocks noChangeArrowheads="1"/>
            </p:cNvSpPr>
            <p:nvPr/>
          </p:nvSpPr>
          <p:spPr bwMode="auto">
            <a:xfrm>
              <a:off x="3485" y="2337"/>
              <a:ext cx="424"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300"/>
                <a:t>LCD</a:t>
              </a:r>
            </a:p>
          </p:txBody>
        </p:sp>
      </p:grpSp>
      <p:sp>
        <p:nvSpPr>
          <p:cNvPr id="14341" name="Text Box 19"/>
          <p:cNvSpPr txBox="1">
            <a:spLocks noChangeArrowheads="1"/>
          </p:cNvSpPr>
          <p:nvPr/>
        </p:nvSpPr>
        <p:spPr bwMode="auto">
          <a:xfrm>
            <a:off x="5811838" y="1566863"/>
            <a:ext cx="3027362" cy="4405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000"/>
              <a:t>   </a:t>
            </a:r>
            <a:r>
              <a:rPr lang="en-US" altLang="en-US" sz="1100"/>
              <a:t>/* main.c */</a:t>
            </a:r>
          </a:p>
          <a:p>
            <a:pPr>
              <a:spcBef>
                <a:spcPct val="0"/>
              </a:spcBef>
            </a:pPr>
            <a:endParaRPr lang="en-US" altLang="en-US" sz="1100"/>
          </a:p>
          <a:p>
            <a:pPr>
              <a:spcBef>
                <a:spcPct val="0"/>
              </a:spcBef>
            </a:pPr>
            <a:r>
              <a:rPr lang="en-US" altLang="en-US" sz="1100"/>
              <a:t>   #define MS_INIT       63535</a:t>
            </a:r>
          </a:p>
          <a:p>
            <a:pPr>
              <a:spcBef>
                <a:spcPct val="0"/>
              </a:spcBef>
            </a:pPr>
            <a:r>
              <a:rPr lang="en-US" altLang="en-US" sz="1100"/>
              <a:t>   void main(void){</a:t>
            </a:r>
          </a:p>
          <a:p>
            <a:pPr>
              <a:spcBef>
                <a:spcPct val="0"/>
              </a:spcBef>
            </a:pPr>
            <a:r>
              <a:rPr lang="en-US" altLang="en-US" sz="1100"/>
              <a:t>      int count_milliseconds = 0;   </a:t>
            </a:r>
          </a:p>
          <a:p>
            <a:pPr>
              <a:spcBef>
                <a:spcPct val="0"/>
              </a:spcBef>
            </a:pPr>
            <a:r>
              <a:rPr lang="en-US" altLang="en-US" sz="1100"/>
              <a:t>      </a:t>
            </a:r>
          </a:p>
          <a:p>
            <a:pPr>
              <a:spcBef>
                <a:spcPct val="0"/>
              </a:spcBef>
            </a:pPr>
            <a:r>
              <a:rPr lang="en-US" altLang="en-US" sz="1100"/>
              <a:t>      configure timer mode</a:t>
            </a:r>
          </a:p>
          <a:p>
            <a:pPr>
              <a:spcBef>
                <a:spcPct val="0"/>
              </a:spcBef>
            </a:pPr>
            <a:r>
              <a:rPr lang="en-US" altLang="en-US" sz="1100"/>
              <a:t>      set Cnt to MS_INIT</a:t>
            </a:r>
          </a:p>
          <a:p>
            <a:pPr>
              <a:spcBef>
                <a:spcPct val="0"/>
              </a:spcBef>
            </a:pPr>
            <a:endParaRPr lang="en-US" altLang="en-US" sz="1100"/>
          </a:p>
          <a:p>
            <a:pPr>
              <a:spcBef>
                <a:spcPct val="0"/>
              </a:spcBef>
            </a:pPr>
            <a:r>
              <a:rPr lang="en-US" altLang="en-US" sz="1100"/>
              <a:t>      wait a random amount of time</a:t>
            </a:r>
          </a:p>
          <a:p>
            <a:pPr>
              <a:spcBef>
                <a:spcPct val="0"/>
              </a:spcBef>
            </a:pPr>
            <a:r>
              <a:rPr lang="en-US" altLang="en-US" sz="1100"/>
              <a:t>      turn on indicator light</a:t>
            </a:r>
          </a:p>
          <a:p>
            <a:pPr>
              <a:spcBef>
                <a:spcPct val="0"/>
              </a:spcBef>
            </a:pPr>
            <a:r>
              <a:rPr lang="en-US" altLang="en-US" sz="1100"/>
              <a:t>      start timer</a:t>
            </a:r>
          </a:p>
          <a:p>
            <a:pPr>
              <a:spcBef>
                <a:spcPct val="0"/>
              </a:spcBef>
            </a:pPr>
            <a:endParaRPr lang="en-US" altLang="en-US" sz="1100"/>
          </a:p>
          <a:p>
            <a:pPr>
              <a:spcBef>
                <a:spcPct val="0"/>
              </a:spcBef>
            </a:pPr>
            <a:r>
              <a:rPr lang="en-US" altLang="en-US" sz="1100"/>
              <a:t>while (user has not pushed reaction button){</a:t>
            </a:r>
          </a:p>
          <a:p>
            <a:pPr>
              <a:spcBef>
                <a:spcPct val="0"/>
              </a:spcBef>
            </a:pPr>
            <a:r>
              <a:rPr lang="en-US" altLang="en-US" sz="1100"/>
              <a:t>      if(Top) {</a:t>
            </a:r>
          </a:p>
          <a:p>
            <a:pPr>
              <a:spcBef>
                <a:spcPct val="0"/>
              </a:spcBef>
            </a:pPr>
            <a:r>
              <a:rPr lang="en-US" altLang="en-US" sz="1100"/>
              <a:t>         stop timer</a:t>
            </a:r>
          </a:p>
          <a:p>
            <a:pPr>
              <a:spcBef>
                <a:spcPct val="0"/>
              </a:spcBef>
            </a:pPr>
            <a:r>
              <a:rPr lang="en-US" altLang="en-US" sz="1100"/>
              <a:t>         set Cnt to MS_INIT</a:t>
            </a:r>
          </a:p>
          <a:p>
            <a:pPr>
              <a:spcBef>
                <a:spcPct val="0"/>
              </a:spcBef>
            </a:pPr>
            <a:r>
              <a:rPr lang="en-US" altLang="en-US" sz="1100"/>
              <a:t>         start timer</a:t>
            </a:r>
          </a:p>
          <a:p>
            <a:pPr>
              <a:spcBef>
                <a:spcPct val="0"/>
              </a:spcBef>
            </a:pPr>
            <a:r>
              <a:rPr lang="en-US" altLang="en-US" sz="1100"/>
              <a:t>         reset Top </a:t>
            </a:r>
          </a:p>
          <a:p>
            <a:pPr>
              <a:spcBef>
                <a:spcPct val="0"/>
              </a:spcBef>
            </a:pPr>
            <a:r>
              <a:rPr lang="en-US" altLang="en-US" sz="1100"/>
              <a:t>         count_milliseconds++;</a:t>
            </a:r>
          </a:p>
          <a:p>
            <a:pPr>
              <a:spcBef>
                <a:spcPct val="0"/>
              </a:spcBef>
            </a:pPr>
            <a:r>
              <a:rPr lang="en-US" altLang="en-US" sz="1100"/>
              <a:t>      }</a:t>
            </a:r>
          </a:p>
          <a:p>
            <a:pPr>
              <a:spcBef>
                <a:spcPct val="0"/>
              </a:spcBef>
            </a:pPr>
            <a:r>
              <a:rPr lang="en-US" altLang="en-US" sz="1100"/>
              <a:t>   }</a:t>
            </a:r>
          </a:p>
          <a:p>
            <a:pPr>
              <a:spcBef>
                <a:spcPct val="0"/>
              </a:spcBef>
            </a:pPr>
            <a:r>
              <a:rPr lang="en-US" altLang="en-US" sz="1100"/>
              <a:t>   turn light off</a:t>
            </a:r>
          </a:p>
          <a:p>
            <a:pPr>
              <a:spcBef>
                <a:spcPct val="0"/>
              </a:spcBef>
            </a:pPr>
            <a:r>
              <a:rPr lang="en-US" altLang="en-US" sz="1100"/>
              <a:t>   printf(“time:  %i ms“, count_milliseconds);</a:t>
            </a:r>
          </a:p>
          <a:p>
            <a:pPr>
              <a:spcBef>
                <a:spcPct val="0"/>
              </a:spcBef>
            </a:pPr>
            <a:r>
              <a:rPr lang="en-US" altLang="en-US" sz="1100"/>
              <a:t>}</a:t>
            </a:r>
          </a:p>
          <a:p>
            <a:pPr>
              <a:spcBef>
                <a:spcPct val="0"/>
              </a:spcBef>
            </a:pPr>
            <a:endParaRPr lang="en-US" altLang="en-US" sz="1100"/>
          </a:p>
          <a:p>
            <a:pPr>
              <a:spcBef>
                <a:spcPct val="0"/>
              </a:spcBef>
            </a:pPr>
            <a:r>
              <a:rPr lang="en-US" altLang="en-US" sz="11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smtClean="0"/>
              <a:t>Watchdog timer</a:t>
            </a:r>
          </a:p>
        </p:txBody>
      </p:sp>
      <p:sp>
        <p:nvSpPr>
          <p:cNvPr id="15367" name="Rectangle 23"/>
          <p:cNvSpPr>
            <a:spLocks noGrp="1" noChangeArrowheads="1"/>
          </p:cNvSpPr>
          <p:nvPr>
            <p:ph idx="1"/>
          </p:nvPr>
        </p:nvSpPr>
        <p:spPr>
          <a:xfrm>
            <a:off x="146050" y="1452563"/>
            <a:ext cx="2878138" cy="4554537"/>
          </a:xfrm>
          <a:noFill/>
        </p:spPr>
        <p:txBody>
          <a:bodyPr/>
          <a:lstStyle/>
          <a:p>
            <a:r>
              <a:rPr kumimoji="0" lang="en-US" altLang="en-US" sz="2000" smtClean="0"/>
              <a:t>Must reset timer every X time unit, else timer generates a signal</a:t>
            </a:r>
          </a:p>
          <a:p>
            <a:r>
              <a:rPr kumimoji="0" lang="en-US" altLang="en-US" sz="2000" smtClean="0"/>
              <a:t>Common use: detect failure, self-reset</a:t>
            </a:r>
          </a:p>
          <a:p>
            <a:r>
              <a:rPr kumimoji="0" lang="en-US" altLang="en-US" sz="2000" smtClean="0"/>
              <a:t>Another use: timeouts</a:t>
            </a:r>
          </a:p>
          <a:p>
            <a:pPr lvl="1"/>
            <a:r>
              <a:rPr kumimoji="0" lang="en-US" altLang="en-US" sz="1800" smtClean="0"/>
              <a:t>e.g., ATM machine</a:t>
            </a:r>
          </a:p>
          <a:p>
            <a:pPr lvl="1"/>
            <a:r>
              <a:rPr kumimoji="0" lang="en-US" altLang="en-US" sz="1800" smtClean="0"/>
              <a:t>16-bit timer, 2 microsec. resolution</a:t>
            </a:r>
          </a:p>
          <a:p>
            <a:pPr lvl="1"/>
            <a:r>
              <a:rPr kumimoji="0" lang="en-US" altLang="en-US" sz="1600" i="1" smtClean="0"/>
              <a:t>timereg</a:t>
            </a:r>
            <a:r>
              <a:rPr kumimoji="0" lang="en-US" altLang="en-US" sz="1600" smtClean="0"/>
              <a:t> value = 2*(2</a:t>
            </a:r>
            <a:r>
              <a:rPr kumimoji="0" lang="en-US" altLang="en-US" sz="1600" baseline="30000" smtClean="0"/>
              <a:t>16</a:t>
            </a:r>
            <a:r>
              <a:rPr kumimoji="0" lang="en-US" altLang="en-US" sz="1600" smtClean="0"/>
              <a:t>-1)–X = 131070–X</a:t>
            </a:r>
          </a:p>
          <a:p>
            <a:pPr lvl="1"/>
            <a:r>
              <a:rPr kumimoji="0" lang="en-US" altLang="en-US" sz="1600" smtClean="0"/>
              <a:t>For 2 min., X = 120,000 microsec.</a:t>
            </a:r>
            <a:endParaRPr kumimoji="0" lang="en-US" altLang="en-US" smtClean="0"/>
          </a:p>
        </p:txBody>
      </p:sp>
      <p:sp>
        <p:nvSpPr>
          <p:cNvPr id="15362" name="Slide Number Placeholder 3"/>
          <p:cNvSpPr>
            <a:spLocks noGrp="1"/>
          </p:cNvSpPr>
          <p:nvPr>
            <p:ph type="sldNum" sz="quarter" idx="4294967295"/>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66745CF9-29D9-4679-BEC7-7F00FE227E58}" type="slidenum">
              <a:rPr lang="en-US" altLang="en-US" sz="1400"/>
              <a:pPr/>
              <a:t>7</a:t>
            </a:fld>
            <a:endParaRPr lang="en-US" altLang="en-US" sz="1400"/>
          </a:p>
        </p:txBody>
      </p:sp>
      <p:grpSp>
        <p:nvGrpSpPr>
          <p:cNvPr id="15364" name="Group 22"/>
          <p:cNvGrpSpPr>
            <a:grpSpLocks/>
          </p:cNvGrpSpPr>
          <p:nvPr/>
        </p:nvGrpSpPr>
        <p:grpSpPr bwMode="auto">
          <a:xfrm>
            <a:off x="2968625" y="1655763"/>
            <a:ext cx="5938838" cy="1200150"/>
            <a:chOff x="884" y="1043"/>
            <a:chExt cx="3914" cy="756"/>
          </a:xfrm>
        </p:grpSpPr>
        <p:sp>
          <p:nvSpPr>
            <p:cNvPr id="15368" name="Text Box 5"/>
            <p:cNvSpPr txBox="1">
              <a:spLocks noChangeArrowheads="1"/>
            </p:cNvSpPr>
            <p:nvPr/>
          </p:nvSpPr>
          <p:spPr bwMode="auto">
            <a:xfrm>
              <a:off x="884" y="1043"/>
              <a:ext cx="3914" cy="756"/>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endParaRPr lang="th-TH" altLang="en-US" sz="1200"/>
            </a:p>
          </p:txBody>
        </p:sp>
        <p:sp>
          <p:nvSpPr>
            <p:cNvPr id="15369" name="Text Box 6"/>
            <p:cNvSpPr txBox="1">
              <a:spLocks noChangeArrowheads="1"/>
            </p:cNvSpPr>
            <p:nvPr/>
          </p:nvSpPr>
          <p:spPr bwMode="auto">
            <a:xfrm>
              <a:off x="2104" y="1201"/>
              <a:ext cx="454" cy="177"/>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scalereg</a:t>
              </a:r>
            </a:p>
          </p:txBody>
        </p:sp>
        <p:sp>
          <p:nvSpPr>
            <p:cNvPr id="15370" name="Text Box 7"/>
            <p:cNvSpPr txBox="1">
              <a:spLocks noChangeArrowheads="1"/>
            </p:cNvSpPr>
            <p:nvPr/>
          </p:nvSpPr>
          <p:spPr bwMode="auto">
            <a:xfrm>
              <a:off x="3088" y="1559"/>
              <a:ext cx="464" cy="180"/>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checkreg</a:t>
              </a:r>
            </a:p>
          </p:txBody>
        </p:sp>
        <p:sp>
          <p:nvSpPr>
            <p:cNvPr id="15371" name="Text Box 8"/>
            <p:cNvSpPr txBox="1">
              <a:spLocks noChangeArrowheads="1"/>
            </p:cNvSpPr>
            <p:nvPr/>
          </p:nvSpPr>
          <p:spPr bwMode="auto">
            <a:xfrm>
              <a:off x="3088" y="1201"/>
              <a:ext cx="454" cy="177"/>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timereg</a:t>
              </a:r>
            </a:p>
          </p:txBody>
        </p:sp>
        <p:sp>
          <p:nvSpPr>
            <p:cNvPr id="15372" name="Text Box 9"/>
            <p:cNvSpPr txBox="1">
              <a:spLocks noChangeArrowheads="1"/>
            </p:cNvSpPr>
            <p:nvPr/>
          </p:nvSpPr>
          <p:spPr bwMode="auto">
            <a:xfrm>
              <a:off x="4082" y="1153"/>
              <a:ext cx="628"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to system reset</a:t>
              </a:r>
            </a:p>
            <a:p>
              <a:pPr algn="ctr">
                <a:spcBef>
                  <a:spcPct val="0"/>
                </a:spcBef>
              </a:pPr>
              <a:r>
                <a:rPr lang="en-US" altLang="en-US" sz="1200"/>
                <a:t>or</a:t>
              </a:r>
            </a:p>
            <a:p>
              <a:pPr algn="ctr">
                <a:spcBef>
                  <a:spcPct val="0"/>
                </a:spcBef>
              </a:pPr>
              <a:r>
                <a:rPr lang="en-US" altLang="en-US" sz="1200"/>
                <a:t>interrupt</a:t>
              </a:r>
            </a:p>
          </p:txBody>
        </p:sp>
        <p:sp>
          <p:nvSpPr>
            <p:cNvPr id="15373" name="Text Box 10"/>
            <p:cNvSpPr txBox="1">
              <a:spLocks noChangeArrowheads="1"/>
            </p:cNvSpPr>
            <p:nvPr/>
          </p:nvSpPr>
          <p:spPr bwMode="auto">
            <a:xfrm>
              <a:off x="1030" y="1108"/>
              <a:ext cx="1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osc</a:t>
              </a:r>
            </a:p>
          </p:txBody>
        </p:sp>
        <p:sp>
          <p:nvSpPr>
            <p:cNvPr id="15374" name="Freeform 11"/>
            <p:cNvSpPr>
              <a:spLocks/>
            </p:cNvSpPr>
            <p:nvPr/>
          </p:nvSpPr>
          <p:spPr bwMode="auto">
            <a:xfrm>
              <a:off x="1815" y="1288"/>
              <a:ext cx="289" cy="45"/>
            </a:xfrm>
            <a:custGeom>
              <a:avLst/>
              <a:gdLst>
                <a:gd name="T0" fmla="*/ 0 w 520"/>
                <a:gd name="T1" fmla="*/ 0 h 1"/>
                <a:gd name="T2" fmla="*/ 161 w 520"/>
                <a:gd name="T3" fmla="*/ 0 h 1"/>
                <a:gd name="T4" fmla="*/ 0 60000 65536"/>
                <a:gd name="T5" fmla="*/ 0 60000 65536"/>
                <a:gd name="T6" fmla="*/ 0 w 520"/>
                <a:gd name="T7" fmla="*/ 0 h 1"/>
                <a:gd name="T8" fmla="*/ 520 w 520"/>
                <a:gd name="T9" fmla="*/ 1 h 1"/>
              </a:gdLst>
              <a:ahLst/>
              <a:cxnLst>
                <a:cxn ang="T4">
                  <a:pos x="T0" y="T1"/>
                </a:cxn>
                <a:cxn ang="T5">
                  <a:pos x="T2" y="T3"/>
                </a:cxn>
              </a:cxnLst>
              <a:rect l="T6" t="T7" r="T8" b="T9"/>
              <a:pathLst>
                <a:path w="520" h="1">
                  <a:moveTo>
                    <a:pt x="0" y="0"/>
                  </a:moveTo>
                  <a:lnTo>
                    <a:pt x="52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5375" name="Freeform 12"/>
            <p:cNvSpPr>
              <a:spLocks/>
            </p:cNvSpPr>
            <p:nvPr/>
          </p:nvSpPr>
          <p:spPr bwMode="auto">
            <a:xfrm>
              <a:off x="2564" y="1286"/>
              <a:ext cx="524" cy="2"/>
            </a:xfrm>
            <a:custGeom>
              <a:avLst/>
              <a:gdLst>
                <a:gd name="T0" fmla="*/ 0 w 913"/>
                <a:gd name="T1" fmla="*/ 0 h 3"/>
                <a:gd name="T2" fmla="*/ 301 w 913"/>
                <a:gd name="T3" fmla="*/ 1 h 3"/>
                <a:gd name="T4" fmla="*/ 0 60000 65536"/>
                <a:gd name="T5" fmla="*/ 0 60000 65536"/>
                <a:gd name="T6" fmla="*/ 0 w 913"/>
                <a:gd name="T7" fmla="*/ 0 h 3"/>
                <a:gd name="T8" fmla="*/ 913 w 913"/>
                <a:gd name="T9" fmla="*/ 3 h 3"/>
              </a:gdLst>
              <a:ahLst/>
              <a:cxnLst>
                <a:cxn ang="T4">
                  <a:pos x="T0" y="T1"/>
                </a:cxn>
                <a:cxn ang="T5">
                  <a:pos x="T2" y="T3"/>
                </a:cxn>
              </a:cxnLst>
              <a:rect l="T6" t="T7" r="T8" b="T9"/>
              <a:pathLst>
                <a:path w="913" h="3">
                  <a:moveTo>
                    <a:pt x="0" y="0"/>
                  </a:moveTo>
                  <a:lnTo>
                    <a:pt x="913" y="3"/>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5376" name="Freeform 13"/>
            <p:cNvSpPr>
              <a:spLocks/>
            </p:cNvSpPr>
            <p:nvPr/>
          </p:nvSpPr>
          <p:spPr bwMode="auto">
            <a:xfrm>
              <a:off x="3542" y="1286"/>
              <a:ext cx="485" cy="3"/>
            </a:xfrm>
            <a:custGeom>
              <a:avLst/>
              <a:gdLst>
                <a:gd name="T0" fmla="*/ 0 w 845"/>
                <a:gd name="T1" fmla="*/ 2 h 4"/>
                <a:gd name="T2" fmla="*/ 278 w 845"/>
                <a:gd name="T3" fmla="*/ 0 h 4"/>
                <a:gd name="T4" fmla="*/ 0 60000 65536"/>
                <a:gd name="T5" fmla="*/ 0 60000 65536"/>
                <a:gd name="T6" fmla="*/ 0 w 845"/>
                <a:gd name="T7" fmla="*/ 0 h 4"/>
                <a:gd name="T8" fmla="*/ 845 w 845"/>
                <a:gd name="T9" fmla="*/ 4 h 4"/>
              </a:gdLst>
              <a:ahLst/>
              <a:cxnLst>
                <a:cxn ang="T4">
                  <a:pos x="T0" y="T1"/>
                </a:cxn>
                <a:cxn ang="T5">
                  <a:pos x="T2" y="T3"/>
                </a:cxn>
              </a:cxnLst>
              <a:rect l="T6" t="T7" r="T8" b="T9"/>
              <a:pathLst>
                <a:path w="845" h="4">
                  <a:moveTo>
                    <a:pt x="0" y="4"/>
                  </a:moveTo>
                  <a:lnTo>
                    <a:pt x="84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5377" name="Freeform 14"/>
            <p:cNvSpPr>
              <a:spLocks/>
            </p:cNvSpPr>
            <p:nvPr/>
          </p:nvSpPr>
          <p:spPr bwMode="auto">
            <a:xfrm>
              <a:off x="3294" y="1378"/>
              <a:ext cx="42" cy="181"/>
            </a:xfrm>
            <a:custGeom>
              <a:avLst/>
              <a:gdLst>
                <a:gd name="T0" fmla="*/ 0 w 1"/>
                <a:gd name="T1" fmla="*/ 82 h 400"/>
                <a:gd name="T2" fmla="*/ 0 w 1"/>
                <a:gd name="T3" fmla="*/ 0 h 400"/>
                <a:gd name="T4" fmla="*/ 0 60000 65536"/>
                <a:gd name="T5" fmla="*/ 0 60000 65536"/>
                <a:gd name="T6" fmla="*/ 0 w 1"/>
                <a:gd name="T7" fmla="*/ 0 h 400"/>
                <a:gd name="T8" fmla="*/ 1 w 1"/>
                <a:gd name="T9" fmla="*/ 400 h 400"/>
              </a:gdLst>
              <a:ahLst/>
              <a:cxnLst>
                <a:cxn ang="T4">
                  <a:pos x="T0" y="T1"/>
                </a:cxn>
                <a:cxn ang="T5">
                  <a:pos x="T2" y="T3"/>
                </a:cxn>
              </a:cxnLst>
              <a:rect l="T6" t="T7" r="T8" b="T9"/>
              <a:pathLst>
                <a:path w="1" h="400">
                  <a:moveTo>
                    <a:pt x="0" y="400"/>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5378" name="Text Box 15"/>
            <p:cNvSpPr txBox="1">
              <a:spLocks noChangeArrowheads="1"/>
            </p:cNvSpPr>
            <p:nvPr/>
          </p:nvSpPr>
          <p:spPr bwMode="auto">
            <a:xfrm>
              <a:off x="1856" y="1108"/>
              <a:ext cx="18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clk</a:t>
              </a:r>
            </a:p>
          </p:txBody>
        </p:sp>
        <p:sp>
          <p:nvSpPr>
            <p:cNvPr id="15379" name="Text Box 16"/>
            <p:cNvSpPr txBox="1">
              <a:spLocks noChangeArrowheads="1"/>
            </p:cNvSpPr>
            <p:nvPr/>
          </p:nvSpPr>
          <p:spPr bwMode="auto">
            <a:xfrm>
              <a:off x="1361" y="1201"/>
              <a:ext cx="454" cy="177"/>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prescaler</a:t>
              </a:r>
            </a:p>
          </p:txBody>
        </p:sp>
        <p:sp>
          <p:nvSpPr>
            <p:cNvPr id="15380" name="Freeform 17"/>
            <p:cNvSpPr>
              <a:spLocks/>
            </p:cNvSpPr>
            <p:nvPr/>
          </p:nvSpPr>
          <p:spPr bwMode="auto">
            <a:xfrm>
              <a:off x="1072" y="1288"/>
              <a:ext cx="289" cy="45"/>
            </a:xfrm>
            <a:custGeom>
              <a:avLst/>
              <a:gdLst>
                <a:gd name="T0" fmla="*/ 0 w 520"/>
                <a:gd name="T1" fmla="*/ 0 h 1"/>
                <a:gd name="T2" fmla="*/ 161 w 520"/>
                <a:gd name="T3" fmla="*/ 0 h 1"/>
                <a:gd name="T4" fmla="*/ 0 60000 65536"/>
                <a:gd name="T5" fmla="*/ 0 60000 65536"/>
                <a:gd name="T6" fmla="*/ 0 w 520"/>
                <a:gd name="T7" fmla="*/ 0 h 1"/>
                <a:gd name="T8" fmla="*/ 520 w 520"/>
                <a:gd name="T9" fmla="*/ 1 h 1"/>
              </a:gdLst>
              <a:ahLst/>
              <a:cxnLst>
                <a:cxn ang="T4">
                  <a:pos x="T0" y="T1"/>
                </a:cxn>
                <a:cxn ang="T5">
                  <a:pos x="T2" y="T3"/>
                </a:cxn>
              </a:cxnLst>
              <a:rect l="T6" t="T7" r="T8" b="T9"/>
              <a:pathLst>
                <a:path w="520" h="1">
                  <a:moveTo>
                    <a:pt x="0" y="0"/>
                  </a:moveTo>
                  <a:lnTo>
                    <a:pt x="52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5381" name="Text Box 18"/>
            <p:cNvSpPr txBox="1">
              <a:spLocks noChangeArrowheads="1"/>
            </p:cNvSpPr>
            <p:nvPr/>
          </p:nvSpPr>
          <p:spPr bwMode="auto">
            <a:xfrm>
              <a:off x="2584" y="1111"/>
              <a:ext cx="44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overflow</a:t>
              </a:r>
            </a:p>
          </p:txBody>
        </p:sp>
        <p:sp>
          <p:nvSpPr>
            <p:cNvPr id="15382" name="Text Box 19"/>
            <p:cNvSpPr txBox="1">
              <a:spLocks noChangeArrowheads="1"/>
            </p:cNvSpPr>
            <p:nvPr/>
          </p:nvSpPr>
          <p:spPr bwMode="auto">
            <a:xfrm>
              <a:off x="3542" y="1111"/>
              <a:ext cx="46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me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overflow</a:t>
              </a:r>
            </a:p>
          </p:txBody>
        </p:sp>
      </p:grpSp>
      <p:sp>
        <p:nvSpPr>
          <p:cNvPr id="15365" name="Text Box 20"/>
          <p:cNvSpPr txBox="1">
            <a:spLocks noChangeArrowheads="1"/>
          </p:cNvSpPr>
          <p:nvPr/>
        </p:nvSpPr>
        <p:spPr bwMode="auto">
          <a:xfrm>
            <a:off x="2979738" y="3101975"/>
            <a:ext cx="2741612" cy="2889250"/>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100"/>
              <a:t>/* main.c */</a:t>
            </a:r>
          </a:p>
          <a:p>
            <a:pPr>
              <a:spcBef>
                <a:spcPct val="0"/>
              </a:spcBef>
            </a:pPr>
            <a:endParaRPr lang="en-US" altLang="en-US" sz="1100"/>
          </a:p>
          <a:p>
            <a:pPr>
              <a:spcBef>
                <a:spcPct val="0"/>
              </a:spcBef>
            </a:pPr>
            <a:r>
              <a:rPr lang="en-US" altLang="en-US" sz="1100"/>
              <a:t>main(){</a:t>
            </a:r>
          </a:p>
          <a:p>
            <a:pPr>
              <a:spcBef>
                <a:spcPct val="0"/>
              </a:spcBef>
            </a:pPr>
            <a:r>
              <a:rPr lang="en-US" altLang="en-US" sz="1100"/>
              <a:t>   wait until card inserted</a:t>
            </a:r>
          </a:p>
          <a:p>
            <a:pPr>
              <a:spcBef>
                <a:spcPct val="0"/>
              </a:spcBef>
            </a:pPr>
            <a:r>
              <a:rPr lang="en-US" altLang="en-US" sz="1100"/>
              <a:t>   call watchdog_reset_routine</a:t>
            </a:r>
          </a:p>
          <a:p>
            <a:pPr>
              <a:spcBef>
                <a:spcPct val="0"/>
              </a:spcBef>
            </a:pPr>
            <a:r>
              <a:rPr lang="en-US" altLang="en-US" sz="1100"/>
              <a:t>   </a:t>
            </a:r>
          </a:p>
          <a:p>
            <a:pPr>
              <a:spcBef>
                <a:spcPct val="0"/>
              </a:spcBef>
            </a:pPr>
            <a:r>
              <a:rPr lang="en-US" altLang="en-US" sz="1100"/>
              <a:t>   while(transaction in progress){</a:t>
            </a:r>
          </a:p>
          <a:p>
            <a:pPr>
              <a:spcBef>
                <a:spcPct val="0"/>
              </a:spcBef>
            </a:pPr>
            <a:r>
              <a:rPr lang="en-US" altLang="en-US" sz="1100"/>
              <a:t>      if(button pressed){</a:t>
            </a:r>
          </a:p>
          <a:p>
            <a:pPr>
              <a:spcBef>
                <a:spcPct val="0"/>
              </a:spcBef>
            </a:pPr>
            <a:r>
              <a:rPr lang="en-US" altLang="en-US" sz="1100"/>
              <a:t>         perform corresponding action</a:t>
            </a:r>
          </a:p>
          <a:p>
            <a:pPr>
              <a:spcBef>
                <a:spcPct val="0"/>
              </a:spcBef>
            </a:pPr>
            <a:r>
              <a:rPr lang="en-US" altLang="en-US" sz="1100"/>
              <a:t>         call watchdog_reset_routine</a:t>
            </a:r>
          </a:p>
          <a:p>
            <a:pPr>
              <a:spcBef>
                <a:spcPct val="0"/>
              </a:spcBef>
            </a:pPr>
            <a:r>
              <a:rPr lang="en-US" altLang="en-US" sz="1100"/>
              <a:t>      }</a:t>
            </a:r>
          </a:p>
          <a:p>
            <a:pPr>
              <a:spcBef>
                <a:spcPct val="0"/>
              </a:spcBef>
            </a:pPr>
            <a:endParaRPr lang="en-US" altLang="en-US" sz="1100"/>
          </a:p>
          <a:p>
            <a:pPr>
              <a:spcBef>
                <a:spcPct val="0"/>
              </a:spcBef>
            </a:pPr>
            <a:r>
              <a:rPr lang="en-US" altLang="en-US" sz="1100"/>
              <a:t>/* if watchdog_reset_routine not called every &lt; 2 minutes, interrupt_service_routine is called */</a:t>
            </a:r>
          </a:p>
          <a:p>
            <a:pPr>
              <a:spcBef>
                <a:spcPct val="0"/>
              </a:spcBef>
            </a:pPr>
            <a:r>
              <a:rPr lang="en-US" altLang="en-US" sz="1100"/>
              <a:t>}</a:t>
            </a:r>
          </a:p>
          <a:p>
            <a:pPr>
              <a:spcBef>
                <a:spcPct val="0"/>
              </a:spcBef>
            </a:pPr>
            <a:endParaRPr lang="en-US" altLang="en-US" sz="1100"/>
          </a:p>
          <a:p>
            <a:pPr>
              <a:spcBef>
                <a:spcPct val="0"/>
              </a:spcBef>
            </a:pPr>
            <a:endParaRPr lang="en-US" altLang="en-US" sz="1100"/>
          </a:p>
        </p:txBody>
      </p:sp>
      <p:sp>
        <p:nvSpPr>
          <p:cNvPr id="15366" name="Text Box 21"/>
          <p:cNvSpPr txBox="1">
            <a:spLocks noChangeArrowheads="1"/>
          </p:cNvSpPr>
          <p:nvPr/>
        </p:nvSpPr>
        <p:spPr bwMode="auto">
          <a:xfrm>
            <a:off x="5907088" y="3101975"/>
            <a:ext cx="2741612" cy="2905125"/>
          </a:xfrm>
          <a:prstGeom prst="rect">
            <a:avLst/>
          </a:prstGeom>
          <a:noFill/>
          <a:ln w="9525">
            <a:solidFill>
              <a:srgbClr val="000000"/>
            </a:solidFill>
            <a:miter lim="800000"/>
            <a:headEnd/>
            <a:tailEnd type="none" w="sm"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100"/>
              <a:t>watchdog_reset_routine(){</a:t>
            </a:r>
          </a:p>
          <a:p>
            <a:pPr>
              <a:spcBef>
                <a:spcPct val="0"/>
              </a:spcBef>
            </a:pPr>
            <a:r>
              <a:rPr lang="en-US" altLang="en-US" sz="1100"/>
              <a:t>/* checkreg is set so we can load value into timereg.  Zero is loaded into scalereg and 11070 is loaded into timereg */</a:t>
            </a:r>
          </a:p>
          <a:p>
            <a:pPr>
              <a:spcBef>
                <a:spcPct val="0"/>
              </a:spcBef>
            </a:pPr>
            <a:endParaRPr lang="en-US" altLang="en-US" sz="1100"/>
          </a:p>
          <a:p>
            <a:pPr>
              <a:spcBef>
                <a:spcPct val="0"/>
              </a:spcBef>
            </a:pPr>
            <a:r>
              <a:rPr lang="en-US" altLang="en-US" sz="1100"/>
              <a:t>   checkreg = 1</a:t>
            </a:r>
          </a:p>
          <a:p>
            <a:pPr>
              <a:spcBef>
                <a:spcPct val="0"/>
              </a:spcBef>
            </a:pPr>
            <a:r>
              <a:rPr lang="en-US" altLang="en-US" sz="1100"/>
              <a:t>   scalereg = 0</a:t>
            </a:r>
          </a:p>
          <a:p>
            <a:pPr>
              <a:spcBef>
                <a:spcPct val="0"/>
              </a:spcBef>
            </a:pPr>
            <a:r>
              <a:rPr lang="en-US" altLang="en-US" sz="1100"/>
              <a:t>   timereg  = 11070 </a:t>
            </a:r>
          </a:p>
          <a:p>
            <a:pPr>
              <a:spcBef>
                <a:spcPct val="0"/>
              </a:spcBef>
            </a:pPr>
            <a:r>
              <a:rPr lang="en-US" altLang="en-US" sz="1100"/>
              <a:t>}</a:t>
            </a:r>
          </a:p>
          <a:p>
            <a:pPr>
              <a:spcBef>
                <a:spcPct val="0"/>
              </a:spcBef>
            </a:pPr>
            <a:endParaRPr lang="en-US" altLang="en-US" sz="1100"/>
          </a:p>
          <a:p>
            <a:pPr>
              <a:spcBef>
                <a:spcPct val="0"/>
              </a:spcBef>
            </a:pPr>
            <a:r>
              <a:rPr lang="en-US" altLang="en-US" sz="1100"/>
              <a:t>void interrupt_service_routine(){</a:t>
            </a:r>
          </a:p>
          <a:p>
            <a:pPr>
              <a:spcBef>
                <a:spcPct val="0"/>
              </a:spcBef>
            </a:pPr>
            <a:r>
              <a:rPr lang="en-US" altLang="en-US" sz="1100"/>
              <a:t>   eject card</a:t>
            </a:r>
          </a:p>
          <a:p>
            <a:pPr>
              <a:spcBef>
                <a:spcPct val="0"/>
              </a:spcBef>
            </a:pPr>
            <a:r>
              <a:rPr lang="en-US" altLang="en-US" sz="1100"/>
              <a:t>   reset screen</a:t>
            </a:r>
          </a:p>
          <a:p>
            <a:pPr>
              <a:spcBef>
                <a:spcPct val="0"/>
              </a:spcBef>
            </a:pPr>
            <a:r>
              <a:rPr lang="en-US" altLang="en-US" sz="11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altLang="en-US" smtClean="0"/>
              <a:t>Serial Transmission Using UARTs</a:t>
            </a:r>
          </a:p>
        </p:txBody>
      </p:sp>
      <p:sp>
        <p:nvSpPr>
          <p:cNvPr id="1032" name="Rectangle 211"/>
          <p:cNvSpPr>
            <a:spLocks noGrp="1" noChangeArrowheads="1"/>
          </p:cNvSpPr>
          <p:nvPr>
            <p:ph idx="1"/>
          </p:nvPr>
        </p:nvSpPr>
        <p:spPr>
          <a:xfrm>
            <a:off x="146050" y="1452563"/>
            <a:ext cx="3630613" cy="4554537"/>
          </a:xfrm>
          <a:noFill/>
        </p:spPr>
        <p:txBody>
          <a:bodyPr/>
          <a:lstStyle/>
          <a:p>
            <a:r>
              <a:rPr kumimoji="0" lang="en-US" altLang="en-US" sz="2000" smtClean="0"/>
              <a:t>UART: Universal Asynchronous Receiver Transmitter</a:t>
            </a:r>
          </a:p>
          <a:p>
            <a:pPr lvl="1"/>
            <a:r>
              <a:rPr kumimoji="0" lang="en-US" altLang="en-US" sz="1800" smtClean="0"/>
              <a:t>Takes parallel data and transmits serially</a:t>
            </a:r>
          </a:p>
          <a:p>
            <a:pPr lvl="1"/>
            <a:r>
              <a:rPr kumimoji="0" lang="en-US" altLang="en-US" sz="1800" smtClean="0"/>
              <a:t>Receives serial data and converts to parallel</a:t>
            </a:r>
          </a:p>
          <a:p>
            <a:r>
              <a:rPr kumimoji="0" lang="en-US" altLang="en-US" sz="2000" smtClean="0"/>
              <a:t>Parity: extra bit for simple error checking</a:t>
            </a:r>
          </a:p>
          <a:p>
            <a:r>
              <a:rPr kumimoji="0" lang="en-US" altLang="en-US" sz="2000" smtClean="0"/>
              <a:t>Start bit, stop bit</a:t>
            </a:r>
          </a:p>
          <a:p>
            <a:r>
              <a:rPr kumimoji="0" lang="en-US" altLang="en-US" sz="2000" smtClean="0"/>
              <a:t>Baud rate</a:t>
            </a:r>
          </a:p>
          <a:p>
            <a:pPr lvl="1"/>
            <a:r>
              <a:rPr kumimoji="0" lang="en-US" altLang="en-US" sz="1800" smtClean="0"/>
              <a:t>signal changes per second</a:t>
            </a:r>
          </a:p>
          <a:p>
            <a:pPr lvl="1"/>
            <a:r>
              <a:rPr kumimoji="0" lang="en-US" altLang="en-US" sz="1800" smtClean="0"/>
              <a:t>bit rate usually higher</a:t>
            </a:r>
          </a:p>
          <a:p>
            <a:endParaRPr kumimoji="0" lang="en-US" altLang="en-US" smtClean="0"/>
          </a:p>
        </p:txBody>
      </p:sp>
      <p:sp>
        <p:nvSpPr>
          <p:cNvPr id="1028" name="Slide Number Placeholder 3"/>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E3BAC2DD-6061-440B-8ADA-00F2C779AA24}" type="slidenum">
              <a:rPr lang="en-US" altLang="en-US" sz="1400"/>
              <a:pPr/>
              <a:t>8</a:t>
            </a:fld>
            <a:endParaRPr lang="en-US" altLang="en-US" sz="1400"/>
          </a:p>
        </p:txBody>
      </p:sp>
      <p:grpSp>
        <p:nvGrpSpPr>
          <p:cNvPr id="1030" name="Group 213"/>
          <p:cNvGrpSpPr>
            <a:grpSpLocks/>
          </p:cNvGrpSpPr>
          <p:nvPr/>
        </p:nvGrpSpPr>
        <p:grpSpPr bwMode="auto">
          <a:xfrm>
            <a:off x="3811588" y="1758950"/>
            <a:ext cx="5111750" cy="1825625"/>
            <a:chOff x="2401" y="1108"/>
            <a:chExt cx="3220" cy="1150"/>
          </a:xfrm>
        </p:grpSpPr>
        <p:sp>
          <p:nvSpPr>
            <p:cNvPr id="1039" name="Text Box 150"/>
            <p:cNvSpPr txBox="1">
              <a:spLocks noChangeArrowheads="1"/>
            </p:cNvSpPr>
            <p:nvPr/>
          </p:nvSpPr>
          <p:spPr bwMode="auto">
            <a:xfrm>
              <a:off x="2873" y="1184"/>
              <a:ext cx="661"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200"/>
            </a:p>
          </p:txBody>
        </p:sp>
        <p:sp>
          <p:nvSpPr>
            <p:cNvPr id="1040" name="Freeform 151"/>
            <p:cNvSpPr>
              <a:spLocks/>
            </p:cNvSpPr>
            <p:nvPr/>
          </p:nvSpPr>
          <p:spPr bwMode="auto">
            <a:xfrm>
              <a:off x="3532" y="1389"/>
              <a:ext cx="1491" cy="147"/>
            </a:xfrm>
            <a:custGeom>
              <a:avLst/>
              <a:gdLst>
                <a:gd name="T0" fmla="*/ 0 w 3220"/>
                <a:gd name="T1" fmla="*/ 18 h 384"/>
                <a:gd name="T2" fmla="*/ 44 w 3220"/>
                <a:gd name="T3" fmla="*/ 5 h 384"/>
                <a:gd name="T4" fmla="*/ 61 w 3220"/>
                <a:gd name="T5" fmla="*/ 3 h 384"/>
                <a:gd name="T6" fmla="*/ 94 w 3220"/>
                <a:gd name="T7" fmla="*/ 8 h 384"/>
                <a:gd name="T8" fmla="*/ 103 w 3220"/>
                <a:gd name="T9" fmla="*/ 14 h 384"/>
                <a:gd name="T10" fmla="*/ 123 w 3220"/>
                <a:gd name="T11" fmla="*/ 33 h 384"/>
                <a:gd name="T12" fmla="*/ 144 w 3220"/>
                <a:gd name="T13" fmla="*/ 43 h 384"/>
                <a:gd name="T14" fmla="*/ 162 w 3220"/>
                <a:gd name="T15" fmla="*/ 52 h 384"/>
                <a:gd name="T16" fmla="*/ 176 w 3220"/>
                <a:gd name="T17" fmla="*/ 54 h 384"/>
                <a:gd name="T18" fmla="*/ 267 w 3220"/>
                <a:gd name="T19" fmla="*/ 47 h 384"/>
                <a:gd name="T20" fmla="*/ 270 w 3220"/>
                <a:gd name="T21" fmla="*/ 44 h 384"/>
                <a:gd name="T22" fmla="*/ 276 w 3220"/>
                <a:gd name="T23" fmla="*/ 43 h 384"/>
                <a:gd name="T24" fmla="*/ 279 w 3220"/>
                <a:gd name="T25" fmla="*/ 39 h 384"/>
                <a:gd name="T26" fmla="*/ 285 w 3220"/>
                <a:gd name="T27" fmla="*/ 37 h 384"/>
                <a:gd name="T28" fmla="*/ 358 w 3220"/>
                <a:gd name="T29" fmla="*/ 10 h 384"/>
                <a:gd name="T30" fmla="*/ 438 w 3220"/>
                <a:gd name="T31" fmla="*/ 15 h 384"/>
                <a:gd name="T32" fmla="*/ 454 w 3220"/>
                <a:gd name="T33" fmla="*/ 21 h 384"/>
                <a:gd name="T34" fmla="*/ 478 w 3220"/>
                <a:gd name="T35" fmla="*/ 31 h 384"/>
                <a:gd name="T36" fmla="*/ 502 w 3220"/>
                <a:gd name="T37" fmla="*/ 36 h 384"/>
                <a:gd name="T38" fmla="*/ 526 w 3220"/>
                <a:gd name="T39" fmla="*/ 41 h 384"/>
                <a:gd name="T40" fmla="*/ 605 w 3220"/>
                <a:gd name="T41" fmla="*/ 34 h 384"/>
                <a:gd name="T42" fmla="*/ 630 w 3220"/>
                <a:gd name="T43" fmla="*/ 29 h 384"/>
                <a:gd name="T44" fmla="*/ 660 w 3220"/>
                <a:gd name="T45" fmla="*/ 28 h 384"/>
                <a:gd name="T46" fmla="*/ 690 w 3220"/>
                <a:gd name="T47" fmla="*/ 34 h 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20"/>
                <a:gd name="T73" fmla="*/ 0 h 384"/>
                <a:gd name="T74" fmla="*/ 3220 w 3220"/>
                <a:gd name="T75" fmla="*/ 384 h 3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20" h="384">
                  <a:moveTo>
                    <a:pt x="0" y="121"/>
                  </a:moveTo>
                  <a:cubicBezTo>
                    <a:pt x="48" y="74"/>
                    <a:pt x="138" y="53"/>
                    <a:pt x="206" y="37"/>
                  </a:cubicBezTo>
                  <a:cubicBezTo>
                    <a:pt x="257" y="0"/>
                    <a:pt x="245" y="17"/>
                    <a:pt x="283" y="20"/>
                  </a:cubicBezTo>
                  <a:cubicBezTo>
                    <a:pt x="321" y="23"/>
                    <a:pt x="404" y="41"/>
                    <a:pt x="437" y="54"/>
                  </a:cubicBezTo>
                  <a:cubicBezTo>
                    <a:pt x="502" y="153"/>
                    <a:pt x="403" y="10"/>
                    <a:pt x="480" y="97"/>
                  </a:cubicBezTo>
                  <a:cubicBezTo>
                    <a:pt x="514" y="136"/>
                    <a:pt x="537" y="188"/>
                    <a:pt x="574" y="225"/>
                  </a:cubicBezTo>
                  <a:cubicBezTo>
                    <a:pt x="600" y="250"/>
                    <a:pt x="640" y="275"/>
                    <a:pt x="669" y="294"/>
                  </a:cubicBezTo>
                  <a:cubicBezTo>
                    <a:pt x="695" y="311"/>
                    <a:pt x="722" y="341"/>
                    <a:pt x="754" y="354"/>
                  </a:cubicBezTo>
                  <a:cubicBezTo>
                    <a:pt x="776" y="363"/>
                    <a:pt x="800" y="365"/>
                    <a:pt x="823" y="371"/>
                  </a:cubicBezTo>
                  <a:cubicBezTo>
                    <a:pt x="1226" y="359"/>
                    <a:pt x="1036" y="384"/>
                    <a:pt x="1243" y="320"/>
                  </a:cubicBezTo>
                  <a:cubicBezTo>
                    <a:pt x="1249" y="314"/>
                    <a:pt x="1253" y="306"/>
                    <a:pt x="1260" y="302"/>
                  </a:cubicBezTo>
                  <a:cubicBezTo>
                    <a:pt x="1268" y="297"/>
                    <a:pt x="1279" y="300"/>
                    <a:pt x="1286" y="294"/>
                  </a:cubicBezTo>
                  <a:cubicBezTo>
                    <a:pt x="1294" y="288"/>
                    <a:pt x="1296" y="275"/>
                    <a:pt x="1303" y="268"/>
                  </a:cubicBezTo>
                  <a:cubicBezTo>
                    <a:pt x="1310" y="261"/>
                    <a:pt x="1320" y="257"/>
                    <a:pt x="1329" y="251"/>
                  </a:cubicBezTo>
                  <a:cubicBezTo>
                    <a:pt x="1400" y="142"/>
                    <a:pt x="1553" y="102"/>
                    <a:pt x="1671" y="71"/>
                  </a:cubicBezTo>
                  <a:cubicBezTo>
                    <a:pt x="1895" y="78"/>
                    <a:pt x="1900" y="62"/>
                    <a:pt x="2040" y="105"/>
                  </a:cubicBezTo>
                  <a:cubicBezTo>
                    <a:pt x="2081" y="132"/>
                    <a:pt x="2056" y="119"/>
                    <a:pt x="2117" y="140"/>
                  </a:cubicBezTo>
                  <a:cubicBezTo>
                    <a:pt x="2154" y="153"/>
                    <a:pt x="2192" y="192"/>
                    <a:pt x="2229" y="208"/>
                  </a:cubicBezTo>
                  <a:cubicBezTo>
                    <a:pt x="2264" y="223"/>
                    <a:pt x="2302" y="235"/>
                    <a:pt x="2340" y="242"/>
                  </a:cubicBezTo>
                  <a:cubicBezTo>
                    <a:pt x="2380" y="263"/>
                    <a:pt x="2405" y="269"/>
                    <a:pt x="2451" y="277"/>
                  </a:cubicBezTo>
                  <a:cubicBezTo>
                    <a:pt x="2605" y="271"/>
                    <a:pt x="2689" y="274"/>
                    <a:pt x="2820" y="234"/>
                  </a:cubicBezTo>
                  <a:cubicBezTo>
                    <a:pt x="2829" y="225"/>
                    <a:pt x="2931" y="209"/>
                    <a:pt x="2940" y="201"/>
                  </a:cubicBezTo>
                  <a:cubicBezTo>
                    <a:pt x="2987" y="199"/>
                    <a:pt x="3030" y="184"/>
                    <a:pt x="3080" y="191"/>
                  </a:cubicBezTo>
                  <a:cubicBezTo>
                    <a:pt x="3127" y="196"/>
                    <a:pt x="3191" y="223"/>
                    <a:pt x="3220" y="231"/>
                  </a:cubicBez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nvGrpSpPr>
            <p:cNvPr id="1041" name="Group 152"/>
            <p:cNvGrpSpPr>
              <a:grpSpLocks/>
            </p:cNvGrpSpPr>
            <p:nvPr/>
          </p:nvGrpSpPr>
          <p:grpSpPr bwMode="auto">
            <a:xfrm>
              <a:off x="5029" y="1377"/>
              <a:ext cx="401" cy="122"/>
              <a:chOff x="7302" y="10946"/>
              <a:chExt cx="1209" cy="429"/>
            </a:xfrm>
          </p:grpSpPr>
          <p:grpSp>
            <p:nvGrpSpPr>
              <p:cNvPr id="1079" name="Group 153"/>
              <p:cNvGrpSpPr>
                <a:grpSpLocks/>
              </p:cNvGrpSpPr>
              <p:nvPr/>
            </p:nvGrpSpPr>
            <p:grpSpPr bwMode="auto">
              <a:xfrm>
                <a:off x="7302" y="10946"/>
                <a:ext cx="1209" cy="429"/>
                <a:chOff x="7302" y="10946"/>
                <a:chExt cx="1209" cy="429"/>
              </a:xfrm>
            </p:grpSpPr>
            <p:sp>
              <p:nvSpPr>
                <p:cNvPr id="1081" name="Rectangle 154"/>
                <p:cNvSpPr>
                  <a:spLocks noChangeArrowheads="1"/>
                </p:cNvSpPr>
                <p:nvPr/>
              </p:nvSpPr>
              <p:spPr bwMode="auto">
                <a:xfrm>
                  <a:off x="7302" y="11142"/>
                  <a:ext cx="677" cy="233"/>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82" name="Freeform 155"/>
                <p:cNvSpPr>
                  <a:spLocks/>
                </p:cNvSpPr>
                <p:nvPr/>
              </p:nvSpPr>
              <p:spPr bwMode="auto">
                <a:xfrm>
                  <a:off x="7311" y="10946"/>
                  <a:ext cx="523" cy="188"/>
                </a:xfrm>
                <a:custGeom>
                  <a:avLst/>
                  <a:gdLst>
                    <a:gd name="T0" fmla="*/ 0 w 523"/>
                    <a:gd name="T1" fmla="*/ 188 h 188"/>
                    <a:gd name="T2" fmla="*/ 523 w 523"/>
                    <a:gd name="T3" fmla="*/ 0 h 188"/>
                    <a:gd name="T4" fmla="*/ 0 60000 65536"/>
                    <a:gd name="T5" fmla="*/ 0 60000 65536"/>
                    <a:gd name="T6" fmla="*/ 0 w 523"/>
                    <a:gd name="T7" fmla="*/ 0 h 188"/>
                    <a:gd name="T8" fmla="*/ 523 w 523"/>
                    <a:gd name="T9" fmla="*/ 188 h 188"/>
                  </a:gdLst>
                  <a:ahLst/>
                  <a:cxnLst>
                    <a:cxn ang="T4">
                      <a:pos x="T0" y="T1"/>
                    </a:cxn>
                    <a:cxn ang="T5">
                      <a:pos x="T2" y="T3"/>
                    </a:cxn>
                  </a:cxnLst>
                  <a:rect l="T6" t="T7" r="T8" b="T9"/>
                  <a:pathLst>
                    <a:path w="523" h="188">
                      <a:moveTo>
                        <a:pt x="0" y="188"/>
                      </a:moveTo>
                      <a:lnTo>
                        <a:pt x="5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83" name="Freeform 156"/>
                <p:cNvSpPr>
                  <a:spLocks/>
                </p:cNvSpPr>
                <p:nvPr/>
              </p:nvSpPr>
              <p:spPr bwMode="auto">
                <a:xfrm>
                  <a:off x="7979" y="10955"/>
                  <a:ext cx="523" cy="188"/>
                </a:xfrm>
                <a:custGeom>
                  <a:avLst/>
                  <a:gdLst>
                    <a:gd name="T0" fmla="*/ 0 w 523"/>
                    <a:gd name="T1" fmla="*/ 188 h 188"/>
                    <a:gd name="T2" fmla="*/ 523 w 523"/>
                    <a:gd name="T3" fmla="*/ 0 h 188"/>
                    <a:gd name="T4" fmla="*/ 0 60000 65536"/>
                    <a:gd name="T5" fmla="*/ 0 60000 65536"/>
                    <a:gd name="T6" fmla="*/ 0 w 523"/>
                    <a:gd name="T7" fmla="*/ 0 h 188"/>
                    <a:gd name="T8" fmla="*/ 523 w 523"/>
                    <a:gd name="T9" fmla="*/ 188 h 188"/>
                  </a:gdLst>
                  <a:ahLst/>
                  <a:cxnLst>
                    <a:cxn ang="T4">
                      <a:pos x="T0" y="T1"/>
                    </a:cxn>
                    <a:cxn ang="T5">
                      <a:pos x="T2" y="T3"/>
                    </a:cxn>
                  </a:cxnLst>
                  <a:rect l="T6" t="T7" r="T8" b="T9"/>
                  <a:pathLst>
                    <a:path w="523" h="188">
                      <a:moveTo>
                        <a:pt x="0" y="188"/>
                      </a:moveTo>
                      <a:lnTo>
                        <a:pt x="5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84" name="Freeform 157"/>
                <p:cNvSpPr>
                  <a:spLocks/>
                </p:cNvSpPr>
                <p:nvPr/>
              </p:nvSpPr>
              <p:spPr bwMode="auto">
                <a:xfrm>
                  <a:off x="7988" y="11177"/>
                  <a:ext cx="523" cy="188"/>
                </a:xfrm>
                <a:custGeom>
                  <a:avLst/>
                  <a:gdLst>
                    <a:gd name="T0" fmla="*/ 0 w 523"/>
                    <a:gd name="T1" fmla="*/ 188 h 188"/>
                    <a:gd name="T2" fmla="*/ 523 w 523"/>
                    <a:gd name="T3" fmla="*/ 0 h 188"/>
                    <a:gd name="T4" fmla="*/ 0 60000 65536"/>
                    <a:gd name="T5" fmla="*/ 0 60000 65536"/>
                    <a:gd name="T6" fmla="*/ 0 w 523"/>
                    <a:gd name="T7" fmla="*/ 0 h 188"/>
                    <a:gd name="T8" fmla="*/ 523 w 523"/>
                    <a:gd name="T9" fmla="*/ 188 h 188"/>
                  </a:gdLst>
                  <a:ahLst/>
                  <a:cxnLst>
                    <a:cxn ang="T4">
                      <a:pos x="T0" y="T1"/>
                    </a:cxn>
                    <a:cxn ang="T5">
                      <a:pos x="T2" y="T3"/>
                    </a:cxn>
                  </a:cxnLst>
                  <a:rect l="T6" t="T7" r="T8" b="T9"/>
                  <a:pathLst>
                    <a:path w="523" h="188">
                      <a:moveTo>
                        <a:pt x="0" y="188"/>
                      </a:moveTo>
                      <a:lnTo>
                        <a:pt x="52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1080" name="Freeform 158"/>
              <p:cNvSpPr>
                <a:spLocks/>
              </p:cNvSpPr>
              <p:nvPr/>
            </p:nvSpPr>
            <p:spPr bwMode="auto">
              <a:xfrm>
                <a:off x="7817" y="10946"/>
                <a:ext cx="686" cy="240"/>
              </a:xfrm>
              <a:custGeom>
                <a:avLst/>
                <a:gdLst>
                  <a:gd name="T0" fmla="*/ 0 w 686"/>
                  <a:gd name="T1" fmla="*/ 0 h 240"/>
                  <a:gd name="T2" fmla="*/ 677 w 686"/>
                  <a:gd name="T3" fmla="*/ 8 h 240"/>
                  <a:gd name="T4" fmla="*/ 686 w 686"/>
                  <a:gd name="T5" fmla="*/ 240 h 240"/>
                  <a:gd name="T6" fmla="*/ 0 60000 65536"/>
                  <a:gd name="T7" fmla="*/ 0 60000 65536"/>
                  <a:gd name="T8" fmla="*/ 0 60000 65536"/>
                  <a:gd name="T9" fmla="*/ 0 w 686"/>
                  <a:gd name="T10" fmla="*/ 0 h 240"/>
                  <a:gd name="T11" fmla="*/ 686 w 686"/>
                  <a:gd name="T12" fmla="*/ 240 h 240"/>
                </a:gdLst>
                <a:ahLst/>
                <a:cxnLst>
                  <a:cxn ang="T6">
                    <a:pos x="T0" y="T1"/>
                  </a:cxn>
                  <a:cxn ang="T7">
                    <a:pos x="T2" y="T3"/>
                  </a:cxn>
                  <a:cxn ang="T8">
                    <a:pos x="T4" y="T5"/>
                  </a:cxn>
                </a:cxnLst>
                <a:rect l="T9" t="T10" r="T11" b="T12"/>
                <a:pathLst>
                  <a:path w="686" h="240">
                    <a:moveTo>
                      <a:pt x="0" y="0"/>
                    </a:moveTo>
                    <a:lnTo>
                      <a:pt x="677" y="8"/>
                    </a:lnTo>
                    <a:lnTo>
                      <a:pt x="686"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sp>
          <p:nvSpPr>
            <p:cNvPr id="1042" name="Text Box 159"/>
            <p:cNvSpPr txBox="1">
              <a:spLocks noChangeArrowheads="1"/>
            </p:cNvSpPr>
            <p:nvPr/>
          </p:nvSpPr>
          <p:spPr bwMode="auto">
            <a:xfrm>
              <a:off x="5221" y="1131"/>
              <a:ext cx="40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embedded device</a:t>
              </a:r>
            </a:p>
          </p:txBody>
        </p:sp>
        <p:sp>
          <p:nvSpPr>
            <p:cNvPr id="1043" name="Text Box 160"/>
            <p:cNvSpPr txBox="1">
              <a:spLocks noChangeArrowheads="1"/>
            </p:cNvSpPr>
            <p:nvPr/>
          </p:nvSpPr>
          <p:spPr bwMode="auto">
            <a:xfrm>
              <a:off x="3651" y="1295"/>
              <a:ext cx="6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a:t>
              </a:r>
            </a:p>
          </p:txBody>
        </p:sp>
        <p:sp>
          <p:nvSpPr>
            <p:cNvPr id="1044" name="Text Box 161"/>
            <p:cNvSpPr txBox="1">
              <a:spLocks noChangeArrowheads="1"/>
            </p:cNvSpPr>
            <p:nvPr/>
          </p:nvSpPr>
          <p:spPr bwMode="auto">
            <a:xfrm>
              <a:off x="3797" y="1347"/>
              <a:ext cx="6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0</a:t>
              </a:r>
            </a:p>
          </p:txBody>
        </p:sp>
        <p:sp>
          <p:nvSpPr>
            <p:cNvPr id="1045" name="Text Box 162"/>
            <p:cNvSpPr txBox="1">
              <a:spLocks noChangeArrowheads="1"/>
            </p:cNvSpPr>
            <p:nvPr/>
          </p:nvSpPr>
          <p:spPr bwMode="auto">
            <a:xfrm>
              <a:off x="3944" y="1426"/>
              <a:ext cx="6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0</a:t>
              </a:r>
            </a:p>
          </p:txBody>
        </p:sp>
        <p:sp>
          <p:nvSpPr>
            <p:cNvPr id="1046" name="Text Box 163"/>
            <p:cNvSpPr txBox="1">
              <a:spLocks noChangeArrowheads="1"/>
            </p:cNvSpPr>
            <p:nvPr/>
          </p:nvSpPr>
          <p:spPr bwMode="auto">
            <a:xfrm>
              <a:off x="4090" y="1391"/>
              <a:ext cx="6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a:t>
              </a:r>
            </a:p>
          </p:txBody>
        </p:sp>
        <p:sp>
          <p:nvSpPr>
            <p:cNvPr id="1047" name="Text Box 164"/>
            <p:cNvSpPr txBox="1">
              <a:spLocks noChangeArrowheads="1"/>
            </p:cNvSpPr>
            <p:nvPr/>
          </p:nvSpPr>
          <p:spPr bwMode="auto">
            <a:xfrm>
              <a:off x="4237" y="1315"/>
              <a:ext cx="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a:t>
              </a:r>
            </a:p>
          </p:txBody>
        </p:sp>
        <p:sp>
          <p:nvSpPr>
            <p:cNvPr id="1048" name="Text Box 165"/>
            <p:cNvSpPr txBox="1">
              <a:spLocks noChangeArrowheads="1"/>
            </p:cNvSpPr>
            <p:nvPr/>
          </p:nvSpPr>
          <p:spPr bwMode="auto">
            <a:xfrm>
              <a:off x="4383" y="1283"/>
              <a:ext cx="6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0</a:t>
              </a:r>
            </a:p>
          </p:txBody>
        </p:sp>
        <p:sp>
          <p:nvSpPr>
            <p:cNvPr id="1049" name="Text Box 166"/>
            <p:cNvSpPr txBox="1">
              <a:spLocks noChangeArrowheads="1"/>
            </p:cNvSpPr>
            <p:nvPr/>
          </p:nvSpPr>
          <p:spPr bwMode="auto">
            <a:xfrm>
              <a:off x="4529" y="1319"/>
              <a:ext cx="6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a:t>
              </a:r>
            </a:p>
          </p:txBody>
        </p:sp>
        <p:sp>
          <p:nvSpPr>
            <p:cNvPr id="1050" name="Text Box 167"/>
            <p:cNvSpPr txBox="1">
              <a:spLocks noChangeArrowheads="1"/>
            </p:cNvSpPr>
            <p:nvPr/>
          </p:nvSpPr>
          <p:spPr bwMode="auto">
            <a:xfrm>
              <a:off x="4676" y="1375"/>
              <a:ext cx="6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r>
                <a:rPr lang="en-US" altLang="en-US" sz="1200"/>
                <a:t>1</a:t>
              </a:r>
            </a:p>
          </p:txBody>
        </p:sp>
        <p:grpSp>
          <p:nvGrpSpPr>
            <p:cNvPr id="1051" name="Group 168"/>
            <p:cNvGrpSpPr>
              <a:grpSpLocks/>
            </p:cNvGrpSpPr>
            <p:nvPr/>
          </p:nvGrpSpPr>
          <p:grpSpPr bwMode="auto">
            <a:xfrm>
              <a:off x="4237" y="1527"/>
              <a:ext cx="856" cy="603"/>
              <a:chOff x="5962" y="11450"/>
              <a:chExt cx="1848" cy="1570"/>
            </a:xfrm>
          </p:grpSpPr>
          <p:sp>
            <p:nvSpPr>
              <p:cNvPr id="1077" name="Freeform 169"/>
              <p:cNvSpPr>
                <a:spLocks/>
              </p:cNvSpPr>
              <p:nvPr/>
            </p:nvSpPr>
            <p:spPr bwMode="auto">
              <a:xfrm>
                <a:off x="5962" y="11450"/>
                <a:ext cx="1848" cy="530"/>
              </a:xfrm>
              <a:custGeom>
                <a:avLst/>
                <a:gdLst>
                  <a:gd name="T0" fmla="*/ 1528 w 1848"/>
                  <a:gd name="T1" fmla="*/ 530 h 530"/>
                  <a:gd name="T2" fmla="*/ 1848 w 1848"/>
                  <a:gd name="T3" fmla="*/ 0 h 530"/>
                  <a:gd name="T4" fmla="*/ 0 w 1848"/>
                  <a:gd name="T5" fmla="*/ 524 h 530"/>
                  <a:gd name="T6" fmla="*/ 0 60000 65536"/>
                  <a:gd name="T7" fmla="*/ 0 60000 65536"/>
                  <a:gd name="T8" fmla="*/ 0 60000 65536"/>
                  <a:gd name="T9" fmla="*/ 0 w 1848"/>
                  <a:gd name="T10" fmla="*/ 0 h 530"/>
                  <a:gd name="T11" fmla="*/ 1848 w 1848"/>
                  <a:gd name="T12" fmla="*/ 530 h 530"/>
                </a:gdLst>
                <a:ahLst/>
                <a:cxnLst>
                  <a:cxn ang="T6">
                    <a:pos x="T0" y="T1"/>
                  </a:cxn>
                  <a:cxn ang="T7">
                    <a:pos x="T2" y="T3"/>
                  </a:cxn>
                  <a:cxn ang="T8">
                    <a:pos x="T4" y="T5"/>
                  </a:cxn>
                </a:cxnLst>
                <a:rect l="T9" t="T10" r="T11" b="T12"/>
                <a:pathLst>
                  <a:path w="1848" h="530">
                    <a:moveTo>
                      <a:pt x="1528" y="530"/>
                    </a:moveTo>
                    <a:lnTo>
                      <a:pt x="1848" y="0"/>
                    </a:lnTo>
                    <a:lnTo>
                      <a:pt x="0" y="52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78" name="Freeform 170"/>
              <p:cNvSpPr>
                <a:spLocks/>
              </p:cNvSpPr>
              <p:nvPr/>
            </p:nvSpPr>
            <p:spPr bwMode="auto">
              <a:xfrm>
                <a:off x="7490" y="11460"/>
                <a:ext cx="320" cy="1560"/>
              </a:xfrm>
              <a:custGeom>
                <a:avLst/>
                <a:gdLst>
                  <a:gd name="T0" fmla="*/ 320 w 320"/>
                  <a:gd name="T1" fmla="*/ 0 h 1560"/>
                  <a:gd name="T2" fmla="*/ 0 w 320"/>
                  <a:gd name="T3" fmla="*/ 1560 h 1560"/>
                  <a:gd name="T4" fmla="*/ 0 60000 65536"/>
                  <a:gd name="T5" fmla="*/ 0 60000 65536"/>
                  <a:gd name="T6" fmla="*/ 0 w 320"/>
                  <a:gd name="T7" fmla="*/ 0 h 1560"/>
                  <a:gd name="T8" fmla="*/ 320 w 320"/>
                  <a:gd name="T9" fmla="*/ 1560 h 1560"/>
                </a:gdLst>
                <a:ahLst/>
                <a:cxnLst>
                  <a:cxn ang="T4">
                    <a:pos x="T0" y="T1"/>
                  </a:cxn>
                  <a:cxn ang="T5">
                    <a:pos x="T2" y="T3"/>
                  </a:cxn>
                </a:cxnLst>
                <a:rect l="T6" t="T7" r="T8" b="T9"/>
                <a:pathLst>
                  <a:path w="320" h="1560">
                    <a:moveTo>
                      <a:pt x="320" y="0"/>
                    </a:moveTo>
                    <a:lnTo>
                      <a:pt x="0" y="15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pSp>
        <p:grpSp>
          <p:nvGrpSpPr>
            <p:cNvPr id="1052" name="Group 212"/>
            <p:cNvGrpSpPr>
              <a:grpSpLocks/>
            </p:cNvGrpSpPr>
            <p:nvPr/>
          </p:nvGrpSpPr>
          <p:grpSpPr bwMode="auto">
            <a:xfrm>
              <a:off x="2401" y="1593"/>
              <a:ext cx="877" cy="662"/>
              <a:chOff x="2401" y="1593"/>
              <a:chExt cx="877" cy="662"/>
            </a:xfrm>
          </p:grpSpPr>
          <p:sp>
            <p:nvSpPr>
              <p:cNvPr id="1064" name="Text Box 172"/>
              <p:cNvSpPr txBox="1">
                <a:spLocks noChangeArrowheads="1"/>
              </p:cNvSpPr>
              <p:nvPr/>
            </p:nvSpPr>
            <p:spPr bwMode="auto">
              <a:xfrm>
                <a:off x="2409" y="1732"/>
                <a:ext cx="711"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200"/>
              </a:p>
            </p:txBody>
          </p:sp>
          <p:sp>
            <p:nvSpPr>
              <p:cNvPr id="1065" name="Freeform 173"/>
              <p:cNvSpPr>
                <a:spLocks/>
              </p:cNvSpPr>
              <p:nvPr/>
            </p:nvSpPr>
            <p:spPr bwMode="auto">
              <a:xfrm>
                <a:off x="2409" y="1593"/>
                <a:ext cx="864" cy="138"/>
              </a:xfrm>
              <a:custGeom>
                <a:avLst/>
                <a:gdLst>
                  <a:gd name="T0" fmla="*/ 331 w 1866"/>
                  <a:gd name="T1" fmla="*/ 53 h 360"/>
                  <a:gd name="T2" fmla="*/ 400 w 1866"/>
                  <a:gd name="T3" fmla="*/ 0 h 360"/>
                  <a:gd name="T4" fmla="*/ 0 w 1866"/>
                  <a:gd name="T5" fmla="*/ 52 h 360"/>
                  <a:gd name="T6" fmla="*/ 0 60000 65536"/>
                  <a:gd name="T7" fmla="*/ 0 60000 65536"/>
                  <a:gd name="T8" fmla="*/ 0 60000 65536"/>
                  <a:gd name="T9" fmla="*/ 0 w 1866"/>
                  <a:gd name="T10" fmla="*/ 0 h 360"/>
                  <a:gd name="T11" fmla="*/ 1866 w 1866"/>
                  <a:gd name="T12" fmla="*/ 360 h 360"/>
                </a:gdLst>
                <a:ahLst/>
                <a:cxnLst>
                  <a:cxn ang="T6">
                    <a:pos x="T0" y="T1"/>
                  </a:cxn>
                  <a:cxn ang="T7">
                    <a:pos x="T2" y="T3"/>
                  </a:cxn>
                  <a:cxn ang="T8">
                    <a:pos x="T4" y="T5"/>
                  </a:cxn>
                </a:cxnLst>
                <a:rect l="T9" t="T10" r="T11" b="T12"/>
                <a:pathLst>
                  <a:path w="1866" h="360">
                    <a:moveTo>
                      <a:pt x="1541" y="360"/>
                    </a:moveTo>
                    <a:lnTo>
                      <a:pt x="1866" y="0"/>
                    </a:lnTo>
                    <a:lnTo>
                      <a:pt x="0" y="3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66" name="Freeform 174"/>
              <p:cNvSpPr>
                <a:spLocks/>
              </p:cNvSpPr>
              <p:nvPr/>
            </p:nvSpPr>
            <p:spPr bwMode="auto">
              <a:xfrm>
                <a:off x="3120" y="1597"/>
                <a:ext cx="158" cy="533"/>
              </a:xfrm>
              <a:custGeom>
                <a:avLst/>
                <a:gdLst>
                  <a:gd name="T0" fmla="*/ 73 w 341"/>
                  <a:gd name="T1" fmla="*/ 0 h 1390"/>
                  <a:gd name="T2" fmla="*/ 0 w 341"/>
                  <a:gd name="T3" fmla="*/ 204 h 1390"/>
                  <a:gd name="T4" fmla="*/ 0 60000 65536"/>
                  <a:gd name="T5" fmla="*/ 0 60000 65536"/>
                  <a:gd name="T6" fmla="*/ 0 w 341"/>
                  <a:gd name="T7" fmla="*/ 0 h 1390"/>
                  <a:gd name="T8" fmla="*/ 341 w 341"/>
                  <a:gd name="T9" fmla="*/ 1390 h 1390"/>
                </a:gdLst>
                <a:ahLst/>
                <a:cxnLst>
                  <a:cxn ang="T4">
                    <a:pos x="T0" y="T1"/>
                  </a:cxn>
                  <a:cxn ang="T5">
                    <a:pos x="T2" y="T3"/>
                  </a:cxn>
                </a:cxnLst>
                <a:rect l="T6" t="T7" r="T8" b="T9"/>
                <a:pathLst>
                  <a:path w="341" h="1390">
                    <a:moveTo>
                      <a:pt x="341" y="0"/>
                    </a:moveTo>
                    <a:lnTo>
                      <a:pt x="0" y="13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67" name="Text Box 175"/>
              <p:cNvSpPr txBox="1">
                <a:spLocks noChangeArrowheads="1"/>
              </p:cNvSpPr>
              <p:nvPr/>
            </p:nvSpPr>
            <p:spPr bwMode="auto">
              <a:xfrm>
                <a:off x="2401" y="2137"/>
                <a:ext cx="63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Sending UART</a:t>
                </a:r>
              </a:p>
            </p:txBody>
          </p:sp>
          <p:grpSp>
            <p:nvGrpSpPr>
              <p:cNvPr id="1068" name="Group 179"/>
              <p:cNvGrpSpPr>
                <a:grpSpLocks/>
              </p:cNvGrpSpPr>
              <p:nvPr/>
            </p:nvGrpSpPr>
            <p:grpSpPr bwMode="auto">
              <a:xfrm>
                <a:off x="2451" y="1884"/>
                <a:ext cx="634" cy="95"/>
                <a:chOff x="4003" y="12857"/>
                <a:chExt cx="1368" cy="249"/>
              </a:xfrm>
            </p:grpSpPr>
            <p:sp>
              <p:nvSpPr>
                <p:cNvPr id="1069" name="Text Box 180"/>
                <p:cNvSpPr txBox="1">
                  <a:spLocks noChangeArrowheads="1"/>
                </p:cNvSpPr>
                <p:nvPr/>
              </p:nvSpPr>
              <p:spPr bwMode="auto">
                <a:xfrm>
                  <a:off x="4003"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70" name="Text Box 181"/>
                <p:cNvSpPr txBox="1">
                  <a:spLocks noChangeArrowheads="1"/>
                </p:cNvSpPr>
                <p:nvPr/>
              </p:nvSpPr>
              <p:spPr bwMode="auto">
                <a:xfrm>
                  <a:off x="4174"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0</a:t>
                  </a:r>
                </a:p>
              </p:txBody>
            </p:sp>
            <p:sp>
              <p:nvSpPr>
                <p:cNvPr id="1071" name="Text Box 182"/>
                <p:cNvSpPr txBox="1">
                  <a:spLocks noChangeArrowheads="1"/>
                </p:cNvSpPr>
                <p:nvPr/>
              </p:nvSpPr>
              <p:spPr bwMode="auto">
                <a:xfrm>
                  <a:off x="4341"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0</a:t>
                  </a:r>
                </a:p>
              </p:txBody>
            </p:sp>
            <p:sp>
              <p:nvSpPr>
                <p:cNvPr id="1072" name="Text Box 183"/>
                <p:cNvSpPr txBox="1">
                  <a:spLocks noChangeArrowheads="1"/>
                </p:cNvSpPr>
                <p:nvPr/>
              </p:nvSpPr>
              <p:spPr bwMode="auto">
                <a:xfrm>
                  <a:off x="4513"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73" name="Text Box 184"/>
                <p:cNvSpPr txBox="1">
                  <a:spLocks noChangeArrowheads="1"/>
                </p:cNvSpPr>
                <p:nvPr/>
              </p:nvSpPr>
              <p:spPr bwMode="auto">
                <a:xfrm>
                  <a:off x="4690"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74" name="Text Box 185"/>
                <p:cNvSpPr txBox="1">
                  <a:spLocks noChangeArrowheads="1"/>
                </p:cNvSpPr>
                <p:nvPr/>
              </p:nvSpPr>
              <p:spPr bwMode="auto">
                <a:xfrm>
                  <a:off x="4862"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0</a:t>
                  </a:r>
                </a:p>
              </p:txBody>
            </p:sp>
            <p:sp>
              <p:nvSpPr>
                <p:cNvPr id="1075" name="Text Box 186"/>
                <p:cNvSpPr txBox="1">
                  <a:spLocks noChangeArrowheads="1"/>
                </p:cNvSpPr>
                <p:nvPr/>
              </p:nvSpPr>
              <p:spPr bwMode="auto">
                <a:xfrm>
                  <a:off x="5029"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76" name="Text Box 187"/>
                <p:cNvSpPr txBox="1">
                  <a:spLocks noChangeArrowheads="1"/>
                </p:cNvSpPr>
                <p:nvPr/>
              </p:nvSpPr>
              <p:spPr bwMode="auto">
                <a:xfrm>
                  <a:off x="5199" y="1285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grpSp>
        </p:grpSp>
        <p:sp>
          <p:nvSpPr>
            <p:cNvPr id="1053" name="Text Box 189"/>
            <p:cNvSpPr txBox="1">
              <a:spLocks noChangeArrowheads="1"/>
            </p:cNvSpPr>
            <p:nvPr/>
          </p:nvSpPr>
          <p:spPr bwMode="auto">
            <a:xfrm>
              <a:off x="4230" y="1732"/>
              <a:ext cx="711" cy="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spcBef>
                  <a:spcPct val="0"/>
                </a:spcBef>
              </a:pPr>
              <a:endParaRPr lang="th-TH" altLang="en-US" sz="1200"/>
            </a:p>
          </p:txBody>
        </p:sp>
        <p:sp>
          <p:nvSpPr>
            <p:cNvPr id="1054" name="Text Box 190"/>
            <p:cNvSpPr txBox="1">
              <a:spLocks noChangeArrowheads="1"/>
            </p:cNvSpPr>
            <p:nvPr/>
          </p:nvSpPr>
          <p:spPr bwMode="auto">
            <a:xfrm>
              <a:off x="4235" y="2139"/>
              <a:ext cx="72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Receiving UART</a:t>
              </a:r>
            </a:p>
          </p:txBody>
        </p:sp>
        <p:grpSp>
          <p:nvGrpSpPr>
            <p:cNvPr id="1055" name="Group 194"/>
            <p:cNvGrpSpPr>
              <a:grpSpLocks/>
            </p:cNvGrpSpPr>
            <p:nvPr/>
          </p:nvGrpSpPr>
          <p:grpSpPr bwMode="auto">
            <a:xfrm>
              <a:off x="4265" y="1884"/>
              <a:ext cx="639" cy="96"/>
              <a:chOff x="6023" y="12047"/>
              <a:chExt cx="1378" cy="249"/>
            </a:xfrm>
          </p:grpSpPr>
          <p:sp>
            <p:nvSpPr>
              <p:cNvPr id="1056" name="Text Box 195"/>
              <p:cNvSpPr txBox="1">
                <a:spLocks noChangeArrowheads="1"/>
              </p:cNvSpPr>
              <p:nvPr/>
            </p:nvSpPr>
            <p:spPr bwMode="auto">
              <a:xfrm>
                <a:off x="6023"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57" name="Text Box 196"/>
              <p:cNvSpPr txBox="1">
                <a:spLocks noChangeArrowheads="1"/>
              </p:cNvSpPr>
              <p:nvPr/>
            </p:nvSpPr>
            <p:spPr bwMode="auto">
              <a:xfrm>
                <a:off x="6194"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0</a:t>
                </a:r>
              </a:p>
            </p:txBody>
          </p:sp>
          <p:sp>
            <p:nvSpPr>
              <p:cNvPr id="1058" name="Text Box 197"/>
              <p:cNvSpPr txBox="1">
                <a:spLocks noChangeArrowheads="1"/>
              </p:cNvSpPr>
              <p:nvPr/>
            </p:nvSpPr>
            <p:spPr bwMode="auto">
              <a:xfrm>
                <a:off x="6366"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0</a:t>
                </a:r>
              </a:p>
            </p:txBody>
          </p:sp>
          <p:sp>
            <p:nvSpPr>
              <p:cNvPr id="1059" name="Text Box 198"/>
              <p:cNvSpPr txBox="1">
                <a:spLocks noChangeArrowheads="1"/>
              </p:cNvSpPr>
              <p:nvPr/>
            </p:nvSpPr>
            <p:spPr bwMode="auto">
              <a:xfrm>
                <a:off x="6538"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60" name="Text Box 199"/>
              <p:cNvSpPr txBox="1">
                <a:spLocks noChangeArrowheads="1"/>
              </p:cNvSpPr>
              <p:nvPr/>
            </p:nvSpPr>
            <p:spPr bwMode="auto">
              <a:xfrm>
                <a:off x="6715"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61" name="Text Box 200"/>
              <p:cNvSpPr txBox="1">
                <a:spLocks noChangeArrowheads="1"/>
              </p:cNvSpPr>
              <p:nvPr/>
            </p:nvSpPr>
            <p:spPr bwMode="auto">
              <a:xfrm>
                <a:off x="6887"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0</a:t>
                </a:r>
              </a:p>
            </p:txBody>
          </p:sp>
          <p:sp>
            <p:nvSpPr>
              <p:cNvPr id="1062" name="Text Box 201"/>
              <p:cNvSpPr txBox="1">
                <a:spLocks noChangeArrowheads="1"/>
              </p:cNvSpPr>
              <p:nvPr/>
            </p:nvSpPr>
            <p:spPr bwMode="auto">
              <a:xfrm>
                <a:off x="7059"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sp>
            <p:nvSpPr>
              <p:cNvPr id="1063" name="Text Box 202"/>
              <p:cNvSpPr txBox="1">
                <a:spLocks noChangeArrowheads="1"/>
              </p:cNvSpPr>
              <p:nvPr/>
            </p:nvSpPr>
            <p:spPr bwMode="auto">
              <a:xfrm>
                <a:off x="7229" y="12047"/>
                <a:ext cx="172" cy="24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1</a:t>
                </a:r>
              </a:p>
            </p:txBody>
          </p:sp>
        </p:grpSp>
        <p:graphicFrame>
          <p:nvGraphicFramePr>
            <p:cNvPr id="1027" name="Object 206"/>
            <p:cNvGraphicFramePr>
              <a:graphicFrameLocks noChangeAspect="1"/>
            </p:cNvGraphicFramePr>
            <p:nvPr/>
          </p:nvGraphicFramePr>
          <p:xfrm>
            <a:off x="2987" y="1108"/>
            <a:ext cx="542" cy="481"/>
          </p:xfrm>
          <a:graphic>
            <a:graphicData uri="http://schemas.openxmlformats.org/presentationml/2006/ole">
              <mc:AlternateContent xmlns:mc="http://schemas.openxmlformats.org/markup-compatibility/2006">
                <mc:Choice xmlns:v="urn:schemas-microsoft-com:vml" Requires="v">
                  <p:oleObj spid="_x0000_s1093" name="Clip" r:id="rId3" imgW="876960" imgH="627840" progId="MS_ClipArt_Gallery.5">
                    <p:embed/>
                  </p:oleObj>
                </mc:Choice>
                <mc:Fallback>
                  <p:oleObj name="Clip" r:id="rId3" imgW="876960" imgH="627840" progId="MS_ClipArt_Gallery.5">
                    <p:embed/>
                    <p:pic>
                      <p:nvPicPr>
                        <p:cNvPr id="0" name="Object 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 y="1108"/>
                          <a:ext cx="542"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31" name="Group 210"/>
          <p:cNvGrpSpPr>
            <a:grpSpLocks/>
          </p:cNvGrpSpPr>
          <p:nvPr/>
        </p:nvGrpSpPr>
        <p:grpSpPr bwMode="auto">
          <a:xfrm>
            <a:off x="4075113" y="3578225"/>
            <a:ext cx="4749800" cy="2444750"/>
            <a:chOff x="1536" y="2356"/>
            <a:chExt cx="2992" cy="1540"/>
          </a:xfrm>
        </p:grpSpPr>
        <p:sp>
          <p:nvSpPr>
            <p:cNvPr id="1033" name="Text Box 143"/>
            <p:cNvSpPr txBox="1">
              <a:spLocks noChangeArrowheads="1"/>
            </p:cNvSpPr>
            <p:nvPr/>
          </p:nvSpPr>
          <p:spPr bwMode="auto">
            <a:xfrm>
              <a:off x="1680" y="2356"/>
              <a:ext cx="43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start bit</a:t>
              </a:r>
            </a:p>
          </p:txBody>
        </p:sp>
        <p:sp>
          <p:nvSpPr>
            <p:cNvPr id="1034" name="Text Box 144"/>
            <p:cNvSpPr txBox="1">
              <a:spLocks noChangeArrowheads="1"/>
            </p:cNvSpPr>
            <p:nvPr/>
          </p:nvSpPr>
          <p:spPr bwMode="auto">
            <a:xfrm>
              <a:off x="2860" y="2452"/>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data</a:t>
              </a:r>
            </a:p>
          </p:txBody>
        </p:sp>
        <p:sp>
          <p:nvSpPr>
            <p:cNvPr id="1035" name="Text Box 145"/>
            <p:cNvSpPr txBox="1">
              <a:spLocks noChangeArrowheads="1"/>
            </p:cNvSpPr>
            <p:nvPr/>
          </p:nvSpPr>
          <p:spPr bwMode="auto">
            <a:xfrm>
              <a:off x="3863" y="2356"/>
              <a:ext cx="4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pPr algn="ctr">
                <a:spcBef>
                  <a:spcPct val="0"/>
                </a:spcBef>
              </a:pPr>
              <a:r>
                <a:rPr lang="en-US" altLang="en-US" sz="1200"/>
                <a:t>end bit</a:t>
              </a:r>
            </a:p>
          </p:txBody>
        </p:sp>
        <p:sp>
          <p:nvSpPr>
            <p:cNvPr id="1036" name="Freeform 146"/>
            <p:cNvSpPr>
              <a:spLocks/>
            </p:cNvSpPr>
            <p:nvPr/>
          </p:nvSpPr>
          <p:spPr bwMode="auto">
            <a:xfrm>
              <a:off x="1904" y="2508"/>
              <a:ext cx="42" cy="240"/>
            </a:xfrm>
            <a:custGeom>
              <a:avLst/>
              <a:gdLst>
                <a:gd name="T0" fmla="*/ 0 w 103"/>
                <a:gd name="T1" fmla="*/ 0 h 600"/>
                <a:gd name="T2" fmla="*/ 17 w 103"/>
                <a:gd name="T3" fmla="*/ 96 h 600"/>
                <a:gd name="T4" fmla="*/ 0 60000 65536"/>
                <a:gd name="T5" fmla="*/ 0 60000 65536"/>
                <a:gd name="T6" fmla="*/ 0 w 103"/>
                <a:gd name="T7" fmla="*/ 0 h 600"/>
                <a:gd name="T8" fmla="*/ 103 w 103"/>
                <a:gd name="T9" fmla="*/ 600 h 600"/>
              </a:gdLst>
              <a:ahLst/>
              <a:cxnLst>
                <a:cxn ang="T4">
                  <a:pos x="T0" y="T1"/>
                </a:cxn>
                <a:cxn ang="T5">
                  <a:pos x="T2" y="T3"/>
                </a:cxn>
              </a:cxnLst>
              <a:rect l="T6" t="T7" r="T8" b="T9"/>
              <a:pathLst>
                <a:path w="103" h="600">
                  <a:moveTo>
                    <a:pt x="0" y="0"/>
                  </a:moveTo>
                  <a:lnTo>
                    <a:pt x="103" y="600"/>
                  </a:ln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37" name="Freeform 147"/>
            <p:cNvSpPr>
              <a:spLocks/>
            </p:cNvSpPr>
            <p:nvPr/>
          </p:nvSpPr>
          <p:spPr bwMode="auto">
            <a:xfrm>
              <a:off x="4028" y="2491"/>
              <a:ext cx="41" cy="243"/>
            </a:xfrm>
            <a:custGeom>
              <a:avLst/>
              <a:gdLst>
                <a:gd name="T0" fmla="*/ 16 w 103"/>
                <a:gd name="T1" fmla="*/ 0 h 609"/>
                <a:gd name="T2" fmla="*/ 0 w 103"/>
                <a:gd name="T3" fmla="*/ 97 h 609"/>
                <a:gd name="T4" fmla="*/ 0 60000 65536"/>
                <a:gd name="T5" fmla="*/ 0 60000 65536"/>
                <a:gd name="T6" fmla="*/ 0 w 103"/>
                <a:gd name="T7" fmla="*/ 0 h 609"/>
                <a:gd name="T8" fmla="*/ 103 w 103"/>
                <a:gd name="T9" fmla="*/ 609 h 609"/>
              </a:gdLst>
              <a:ahLst/>
              <a:cxnLst>
                <a:cxn ang="T4">
                  <a:pos x="T0" y="T1"/>
                </a:cxn>
                <a:cxn ang="T5">
                  <a:pos x="T2" y="T3"/>
                </a:cxn>
              </a:cxnLst>
              <a:rect l="T6" t="T7" r="T8" b="T9"/>
              <a:pathLst>
                <a:path w="103" h="609">
                  <a:moveTo>
                    <a:pt x="103" y="0"/>
                  </a:moveTo>
                  <a:lnTo>
                    <a:pt x="0" y="609"/>
                  </a:lnTo>
                </a:path>
              </a:pathLst>
            </a:custGeom>
            <a:noFill/>
            <a:ln w="9525">
              <a:solidFill>
                <a:srgbClr val="00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sp>
          <p:nvSpPr>
            <p:cNvPr id="1038" name="AutoShape 148"/>
            <p:cNvSpPr>
              <a:spLocks/>
            </p:cNvSpPr>
            <p:nvPr/>
          </p:nvSpPr>
          <p:spPr bwMode="auto">
            <a:xfrm rot="5400000">
              <a:off x="2874" y="1787"/>
              <a:ext cx="120" cy="1816"/>
            </a:xfrm>
            <a:prstGeom prst="leftBrace">
              <a:avLst>
                <a:gd name="adj1" fmla="val 1261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endParaRPr lang="th-TH" altLang="en-US"/>
            </a:p>
          </p:txBody>
        </p:sp>
        <p:graphicFrame>
          <p:nvGraphicFramePr>
            <p:cNvPr id="1026" name="Object 209"/>
            <p:cNvGraphicFramePr>
              <a:graphicFrameLocks noChangeAspect="1"/>
            </p:cNvGraphicFramePr>
            <p:nvPr/>
          </p:nvGraphicFramePr>
          <p:xfrm>
            <a:off x="1536" y="2784"/>
            <a:ext cx="2992" cy="1112"/>
          </p:xfrm>
          <a:graphic>
            <a:graphicData uri="http://schemas.openxmlformats.org/presentationml/2006/ole">
              <mc:AlternateContent xmlns:mc="http://schemas.openxmlformats.org/markup-compatibility/2006">
                <mc:Choice xmlns:v="urn:schemas-microsoft-com:vml" Requires="v">
                  <p:oleObj spid="_x0000_s1094" name="Document" r:id="rId5" imgW="6458760" imgH="2158560" progId="Word.Document.8">
                    <p:embed/>
                  </p:oleObj>
                </mc:Choice>
                <mc:Fallback>
                  <p:oleObj name="Document" r:id="rId5" imgW="6458760" imgH="2158560" progId="Word.Document.8">
                    <p:embed/>
                    <p:pic>
                      <p:nvPicPr>
                        <p:cNvPr id="0" name="Object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2784"/>
                          <a:ext cx="2992" cy="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LEDs</a:t>
            </a:r>
            <a:endParaRPr lang="th-TH" altLang="en-US" smtClean="0"/>
          </a:p>
        </p:txBody>
      </p:sp>
      <p:sp>
        <p:nvSpPr>
          <p:cNvPr id="16387" name="Slide Number Placeholder 2"/>
          <p:cNvSpPr>
            <a:spLocks noGrp="1"/>
          </p:cNvSpPr>
          <p:nvPr>
            <p:ph type="sldNum" sz="quarter" idx="12"/>
          </p:nvPr>
        </p:nvSpPr>
        <p:spPr>
          <a:xfrm>
            <a:off x="8229600" y="6248400"/>
            <a:ext cx="9144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a:solidFill>
                  <a:schemeClr val="tx1"/>
                </a:solidFill>
                <a:latin typeface="Times New Roman" panose="02020603050405020304" pitchFamily="18" charset="0"/>
              </a:defRPr>
            </a:lvl9pPr>
          </a:lstStyle>
          <a:p>
            <a:fld id="{6F67FEE9-C16C-4011-8B24-08CEC2063062}" type="slidenum">
              <a:rPr lang="en-US" altLang="en-US" sz="1400"/>
              <a:pPr/>
              <a:t>9</a:t>
            </a:fld>
            <a:endParaRPr lang="en-US" altLang="en-US" sz="140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3" y="1285875"/>
            <a:ext cx="48910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3670300"/>
            <a:ext cx="58007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247775"/>
            <a:ext cx="4356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mporary">
  <a:themeElements>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sq"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sq"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2012</TotalTime>
  <Words>1696</Words>
  <Application>Microsoft Office PowerPoint</Application>
  <PresentationFormat>On-screen Show (4:3)</PresentationFormat>
  <Paragraphs>489</Paragraphs>
  <Slides>30</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30</vt:i4>
      </vt:variant>
    </vt:vector>
  </HeadingPairs>
  <TitlesOfParts>
    <vt:vector size="39" baseType="lpstr">
      <vt:lpstr>Times New Roman</vt:lpstr>
      <vt:lpstr>Arial</vt:lpstr>
      <vt:lpstr>Angsana New</vt:lpstr>
      <vt:lpstr>Courier New</vt:lpstr>
      <vt:lpstr>Office Theme</vt:lpstr>
      <vt:lpstr>Contemporary</vt:lpstr>
      <vt:lpstr>Microsoft Word Document</vt:lpstr>
      <vt:lpstr>Microsoft Clip Gallery</vt:lpstr>
      <vt:lpstr>Microsoft Word Picture</vt:lpstr>
      <vt:lpstr>Single Purpose Processors:  Peripherals</vt:lpstr>
      <vt:lpstr>Introduction</vt:lpstr>
      <vt:lpstr>Timers, counters, watchdog timers</vt:lpstr>
      <vt:lpstr>Counters</vt:lpstr>
      <vt:lpstr>Other timer structures</vt:lpstr>
      <vt:lpstr>Example: Reaction Timer</vt:lpstr>
      <vt:lpstr>Watchdog timer</vt:lpstr>
      <vt:lpstr>Serial Transmission Using UARTs</vt:lpstr>
      <vt:lpstr>LEDs</vt:lpstr>
      <vt:lpstr>BJT for LED TTL connection</vt:lpstr>
      <vt:lpstr>7-Segment LEDs</vt:lpstr>
      <vt:lpstr>75491 : 7 segments driver</vt:lpstr>
      <vt:lpstr>PowerPoint Presentation</vt:lpstr>
      <vt:lpstr>Pulse width modulator</vt:lpstr>
      <vt:lpstr>PowerPoint Presentation</vt:lpstr>
      <vt:lpstr>Controlling a DC motor with a PWM</vt:lpstr>
      <vt:lpstr>Stepper Motor</vt:lpstr>
      <vt:lpstr>Stepper motor controller</vt:lpstr>
      <vt:lpstr>Stepper motor with controller (driver)</vt:lpstr>
      <vt:lpstr>Stepper motor without controller (driver)</vt:lpstr>
      <vt:lpstr>LCD controller</vt:lpstr>
      <vt:lpstr>Keypad controller</vt:lpstr>
      <vt:lpstr>PowerPoint Presentation</vt:lpstr>
      <vt:lpstr>PowerPoint Presentation</vt:lpstr>
      <vt:lpstr>Example Pressure sensor</vt:lpstr>
      <vt:lpstr>PowerPoint Presentation</vt:lpstr>
      <vt:lpstr>PowerPoint Presentation</vt:lpstr>
      <vt:lpstr>ISP1581 USB Controller</vt:lpstr>
      <vt:lpstr>PowerPoint Presentation</vt:lpstr>
      <vt:lpstr>PowerPoint Presentation</vt:lpstr>
    </vt:vector>
  </TitlesOfParts>
  <Company>University of California,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list” of embedded systems</dc:title>
  <dc:creator>vahid</dc:creator>
  <cp:lastModifiedBy>Prabhas Chongstitvatana</cp:lastModifiedBy>
  <cp:revision>150</cp:revision>
  <dcterms:created xsi:type="dcterms:W3CDTF">2000-09-27T14:38:47Z</dcterms:created>
  <dcterms:modified xsi:type="dcterms:W3CDTF">2020-04-06T06:48:22Z</dcterms:modified>
</cp:coreProperties>
</file>