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1" r:id="rId8"/>
    <p:sldId id="262" r:id="rId9"/>
    <p:sldId id="263" r:id="rId10"/>
    <p:sldId id="265" r:id="rId11"/>
    <p:sldId id="266" r:id="rId12"/>
    <p:sldId id="270" r:id="rId13"/>
    <p:sldId id="267" r:id="rId14"/>
    <p:sldId id="268" r:id="rId15"/>
    <p:sldId id="269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89" autoAdjust="0"/>
    <p:restoredTop sz="94660"/>
  </p:normalViewPr>
  <p:slideViewPr>
    <p:cSldViewPr snapToGrid="0">
      <p:cViewPr varScale="1">
        <p:scale>
          <a:sx n="85" d="100"/>
          <a:sy n="85" d="100"/>
        </p:scale>
        <p:origin x="35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B6AC1-E556-4E3B-B77C-13A49D9DC05F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EB853-6672-4AA7-BFFB-7821A09D1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4032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B6AC1-E556-4E3B-B77C-13A49D9DC05F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EB853-6672-4AA7-BFFB-7821A09D1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685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B6AC1-E556-4E3B-B77C-13A49D9DC05F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EB853-6672-4AA7-BFFB-7821A09D1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2974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B6AC1-E556-4E3B-B77C-13A49D9DC05F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EB853-6672-4AA7-BFFB-7821A09D1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5878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B6AC1-E556-4E3B-B77C-13A49D9DC05F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EB853-6672-4AA7-BFFB-7821A09D1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0155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B6AC1-E556-4E3B-B77C-13A49D9DC05F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EB853-6672-4AA7-BFFB-7821A09D1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848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B6AC1-E556-4E3B-B77C-13A49D9DC05F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EB853-6672-4AA7-BFFB-7821A09D1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01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B6AC1-E556-4E3B-B77C-13A49D9DC05F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EB853-6672-4AA7-BFFB-7821A09D1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1484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B6AC1-E556-4E3B-B77C-13A49D9DC05F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EB853-6672-4AA7-BFFB-7821A09D1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834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B6AC1-E556-4E3B-B77C-13A49D9DC05F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EB853-6672-4AA7-BFFB-7821A09D1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857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B6AC1-E556-4E3B-B77C-13A49D9DC05F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EB853-6672-4AA7-BFFB-7821A09D1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903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2B6AC1-E556-4E3B-B77C-13A49D9DC05F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9EB853-6672-4AA7-BFFB-7821A09D1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170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RTC experiment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4474875"/>
            <a:ext cx="6858000" cy="1655762"/>
          </a:xfrm>
        </p:spPr>
        <p:txBody>
          <a:bodyPr/>
          <a:lstStyle/>
          <a:p>
            <a:r>
              <a:rPr lang="en-US" dirty="0"/>
              <a:t>Prabhas Chongstitvatana</a:t>
            </a:r>
          </a:p>
        </p:txBody>
      </p:sp>
    </p:spTree>
    <p:extLst>
      <p:ext uri="{BB962C8B-B14F-4D97-AF65-F5344CB8AC3E}">
        <p14:creationId xmlns:p14="http://schemas.microsoft.com/office/powerpoint/2010/main" val="40952331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222C27-2920-43A2-B6FB-11A9477041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Setting up the board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8CDE5743-D32A-4738-9C8F-576B33F34F4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4547" y="2161743"/>
            <a:ext cx="4820803" cy="3615602"/>
          </a:xfrm>
        </p:spPr>
      </p:pic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3E41DAB3-78C4-401A-A372-3F08F0DC27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8539781"/>
              </p:ext>
            </p:extLst>
          </p:nvPr>
        </p:nvGraphicFramePr>
        <p:xfrm>
          <a:off x="429492" y="2161743"/>
          <a:ext cx="30480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4667">
                  <a:extLst>
                    <a:ext uri="{9D8B030D-6E8A-4147-A177-3AD203B41FA5}">
                      <a16:colId xmlns:a16="http://schemas.microsoft.com/office/drawing/2014/main" val="4055562012"/>
                    </a:ext>
                  </a:extLst>
                </a:gridCol>
                <a:gridCol w="1693333">
                  <a:extLst>
                    <a:ext uri="{9D8B030D-6E8A-4147-A177-3AD203B41FA5}">
                      <a16:colId xmlns:a16="http://schemas.microsoft.com/office/drawing/2014/main" val="14465938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 DS1307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Atmega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07697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+</a:t>
                      </a:r>
                      <a:r>
                        <a:rPr lang="en-US" dirty="0" err="1"/>
                        <a:t>vcc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+5v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14772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INT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digital-2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94932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analog-4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51806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SCL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analog-5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17607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GND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4064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452686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2EBC98-7311-4339-89E7-08F730FF6A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3653" y="138277"/>
            <a:ext cx="4966662" cy="1325563"/>
          </a:xfrm>
        </p:spPr>
        <p:txBody>
          <a:bodyPr/>
          <a:lstStyle/>
          <a:p>
            <a:r>
              <a:rPr lang="en-US" dirty="0"/>
              <a:t>Set Int0 pin </a:t>
            </a:r>
          </a:p>
        </p:txBody>
      </p:sp>
      <p:pic>
        <p:nvPicPr>
          <p:cNvPr id="5" name="Content Placeholder 4" descr="A circuit board&#10;&#10;Description automatically generated">
            <a:extLst>
              <a:ext uri="{FF2B5EF4-FFF2-40B4-BE49-F238E27FC236}">
                <a16:creationId xmlns:a16="http://schemas.microsoft.com/office/drawing/2014/main" id="{2A74C4D6-165C-4FF9-A0ED-4C653D41B9C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9518" y="1444625"/>
            <a:ext cx="2346228" cy="1759671"/>
          </a:xfrm>
        </p:spPr>
      </p:pic>
      <p:pic>
        <p:nvPicPr>
          <p:cNvPr id="7" name="Picture 6" descr="A close up of text on a white background&#10;&#10;Description automatically generated">
            <a:extLst>
              <a:ext uri="{FF2B5EF4-FFF2-40B4-BE49-F238E27FC236}">
                <a16:creationId xmlns:a16="http://schemas.microsoft.com/office/drawing/2014/main" id="{914E041D-FA5D-4C58-8B2A-D04E9CA6347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7854" y="3446259"/>
            <a:ext cx="5860473" cy="3066018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F63CD06A-F537-4267-90BD-6770DED0AA5D}"/>
              </a:ext>
            </a:extLst>
          </p:cNvPr>
          <p:cNvSpPr txBox="1"/>
          <p:nvPr/>
        </p:nvSpPr>
        <p:spPr>
          <a:xfrm>
            <a:off x="685993" y="1444624"/>
            <a:ext cx="496666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1.  The pin PD2, digital-2 on </a:t>
            </a:r>
            <a:r>
              <a:rPr lang="en-US" dirty="0" err="1"/>
              <a:t>Atmega</a:t>
            </a:r>
            <a:r>
              <a:rPr lang="en-US" dirty="0"/>
              <a:t> is connected to Int0 (interrupt 0) and is pull-up by a resistor and connected to a push switch.</a:t>
            </a:r>
          </a:p>
          <a:p>
            <a:endParaRPr lang="en-US" dirty="0"/>
          </a:p>
          <a:p>
            <a:r>
              <a:rPr lang="en-US" dirty="0" smtClean="0"/>
              <a:t>2.  To </a:t>
            </a:r>
            <a:r>
              <a:rPr lang="en-US" dirty="0"/>
              <a:t>connect the output INT of DS1307 to </a:t>
            </a:r>
            <a:r>
              <a:rPr lang="en-US" dirty="0" err="1"/>
              <a:t>Atmega</a:t>
            </a:r>
            <a:r>
              <a:rPr lang="en-US" dirty="0"/>
              <a:t>  you must “open” the jumper (2</a:t>
            </a:r>
            <a:r>
              <a:rPr lang="en-US" dirty="0" smtClean="0"/>
              <a:t>).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478657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Important notice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You have to detach the wire to pin digital-2 before upload program to </a:t>
            </a:r>
            <a:r>
              <a:rPr lang="en-US" dirty="0" err="1">
                <a:solidFill>
                  <a:srgbClr val="FF0000"/>
                </a:solidFill>
              </a:rPr>
              <a:t>Atmega</a:t>
            </a:r>
            <a:r>
              <a:rPr lang="en-US" dirty="0">
                <a:solidFill>
                  <a:srgbClr val="FF0000"/>
                </a:solidFill>
              </a:rPr>
              <a:t> and reattach it later.  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Otherwise </a:t>
            </a:r>
            <a:r>
              <a:rPr lang="en-US" dirty="0">
                <a:solidFill>
                  <a:srgbClr val="FF0000"/>
                </a:solidFill>
              </a:rPr>
              <a:t>it will interfere with the upload process as the pin PD2 is the actual interrupt pin, the previous state of INT of DS1307 board will affect it.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74298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AB1E80-4468-4458-9686-64C978F888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3341" y="137568"/>
            <a:ext cx="7886700" cy="1325563"/>
          </a:xfrm>
        </p:spPr>
        <p:txBody>
          <a:bodyPr/>
          <a:lstStyle/>
          <a:p>
            <a:r>
              <a:rPr lang="en-US" dirty="0"/>
              <a:t>Set control register of DS1307</a:t>
            </a:r>
          </a:p>
        </p:txBody>
      </p:sp>
      <p:pic>
        <p:nvPicPr>
          <p:cNvPr id="5" name="Content Placeholder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7B33E742-0FAC-483E-AAF3-91FC0144FEE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6745" y="2587201"/>
            <a:ext cx="6752059" cy="4133231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7CF2855-1DEE-4E53-ABD9-E602F85F6B3E}"/>
              </a:ext>
            </a:extLst>
          </p:cNvPr>
          <p:cNvSpPr txBox="1"/>
          <p:nvPr/>
        </p:nvSpPr>
        <p:spPr>
          <a:xfrm>
            <a:off x="1186745" y="1219200"/>
            <a:ext cx="572192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Set bit 7 (OUT) to 0</a:t>
            </a:r>
          </a:p>
          <a:p>
            <a:r>
              <a:rPr lang="en-US" dirty="0"/>
              <a:t>Set bit 4 (SQWE) to 1</a:t>
            </a:r>
          </a:p>
          <a:p>
            <a:r>
              <a:rPr lang="en-US" dirty="0"/>
              <a:t>Set bit 1, bit 0 (RS1,RS0) to 00</a:t>
            </a:r>
          </a:p>
          <a:p>
            <a:r>
              <a:rPr lang="en-US" dirty="0"/>
              <a:t>=  output square wave 1 Hz to pin INT of board DS1307 </a:t>
            </a:r>
          </a:p>
        </p:txBody>
      </p:sp>
    </p:spTree>
    <p:extLst>
      <p:ext uri="{BB962C8B-B14F-4D97-AF65-F5344CB8AC3E}">
        <p14:creationId xmlns:p14="http://schemas.microsoft.com/office/powerpoint/2010/main" val="28377505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D27567-8DC0-4517-A198-F1F6F490E8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2724150" cy="1325563"/>
          </a:xfrm>
        </p:spPr>
        <p:txBody>
          <a:bodyPr/>
          <a:lstStyle/>
          <a:p>
            <a:r>
              <a:rPr lang="en-US" dirty="0"/>
              <a:t>program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EFBC09-3FCF-4CCE-BC16-39E7B764C3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10841" y="739199"/>
            <a:ext cx="4655127" cy="5994111"/>
          </a:xfrm>
        </p:spPr>
        <p:txBody>
          <a:bodyPr>
            <a:noAutofit/>
          </a:bodyPr>
          <a:lstStyle/>
          <a:p>
            <a:pPr marL="0" indent="0">
              <a:lnSpc>
                <a:spcPts val="1200"/>
              </a:lnSpc>
              <a:spcBef>
                <a:spcPts val="0"/>
              </a:spcBef>
              <a:buNone/>
            </a:pPr>
            <a:endParaRPr lang="en-US" sz="1000" dirty="0"/>
          </a:p>
          <a:p>
            <a:pPr marL="0" indent="0">
              <a:lnSpc>
                <a:spcPts val="1200"/>
              </a:lnSpc>
              <a:spcBef>
                <a:spcPts val="0"/>
              </a:spcBef>
              <a:buNone/>
            </a:pP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</a:t>
            </a:r>
            <a:r>
              <a:rPr lang="en-US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Wire.h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lnSpc>
                <a:spcPts val="1200"/>
              </a:lnSpc>
              <a:spcBef>
                <a:spcPts val="0"/>
              </a:spcBef>
              <a:buNone/>
            </a:pPr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lnSpc>
                <a:spcPts val="1200"/>
              </a:lnSpc>
              <a:spcBef>
                <a:spcPts val="0"/>
              </a:spcBef>
              <a:buNone/>
            </a:pP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int </a:t>
            </a:r>
            <a:r>
              <a:rPr lang="en-US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ledp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= 13;</a:t>
            </a:r>
          </a:p>
          <a:p>
            <a:pPr marL="0" indent="0">
              <a:lnSpc>
                <a:spcPts val="1200"/>
              </a:lnSpc>
              <a:spcBef>
                <a:spcPts val="0"/>
              </a:spcBef>
              <a:buNone/>
            </a:pP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int </a:t>
            </a:r>
            <a:r>
              <a:rPr lang="en-US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intp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= 2;          // dig port int0:PD2 (dig-2)</a:t>
            </a:r>
          </a:p>
          <a:p>
            <a:pPr marL="0" indent="0">
              <a:lnSpc>
                <a:spcPts val="1200"/>
              </a:lnSpc>
              <a:spcBef>
                <a:spcPts val="0"/>
              </a:spcBef>
              <a:buNone/>
            </a:pP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volatile </a:t>
            </a:r>
            <a:r>
              <a:rPr lang="en-US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boolean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ledst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= LOW;</a:t>
            </a:r>
          </a:p>
          <a:p>
            <a:pPr marL="0" indent="0">
              <a:lnSpc>
                <a:spcPts val="1200"/>
              </a:lnSpc>
              <a:spcBef>
                <a:spcPts val="0"/>
              </a:spcBef>
              <a:buNone/>
            </a:pP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volatile </a:t>
            </a:r>
            <a:r>
              <a:rPr lang="en-US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boolean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intst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= LOW;</a:t>
            </a:r>
          </a:p>
          <a:p>
            <a:pPr marL="0" indent="0">
              <a:lnSpc>
                <a:spcPts val="1200"/>
              </a:lnSpc>
              <a:spcBef>
                <a:spcPts val="0"/>
              </a:spcBef>
              <a:buNone/>
            </a:pP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</a:p>
          <a:p>
            <a:pPr marL="0" indent="0">
              <a:lnSpc>
                <a:spcPts val="1200"/>
              </a:lnSpc>
              <a:spcBef>
                <a:spcPts val="0"/>
              </a:spcBef>
              <a:buNone/>
            </a:pP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void setup(){</a:t>
            </a:r>
          </a:p>
          <a:p>
            <a:pPr marL="0" indent="0">
              <a:lnSpc>
                <a:spcPts val="1200"/>
              </a:lnSpc>
              <a:spcBef>
                <a:spcPts val="0"/>
              </a:spcBef>
              <a:buNone/>
            </a:pP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pinMode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ledp,OUTPUT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lnSpc>
                <a:spcPts val="1200"/>
              </a:lnSpc>
              <a:spcBef>
                <a:spcPts val="0"/>
              </a:spcBef>
              <a:buNone/>
            </a:pP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pinMode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intp,INPUT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lnSpc>
                <a:spcPts val="1200"/>
              </a:lnSpc>
              <a:spcBef>
                <a:spcPts val="0"/>
              </a:spcBef>
              <a:buNone/>
            </a:pPr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lnSpc>
                <a:spcPts val="1200"/>
              </a:lnSpc>
              <a:spcBef>
                <a:spcPts val="0"/>
              </a:spcBef>
              <a:buNone/>
            </a:pP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 sec = 0x55;</a:t>
            </a:r>
          </a:p>
          <a:p>
            <a:pPr marL="0" indent="0">
              <a:lnSpc>
                <a:spcPts val="1200"/>
              </a:lnSpc>
              <a:spcBef>
                <a:spcPts val="0"/>
              </a:spcBef>
              <a:buNone/>
            </a:pP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xmin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= 0x59;</a:t>
            </a:r>
          </a:p>
          <a:p>
            <a:pPr marL="0" indent="0">
              <a:lnSpc>
                <a:spcPts val="1200"/>
              </a:lnSpc>
              <a:spcBef>
                <a:spcPts val="0"/>
              </a:spcBef>
              <a:buNone/>
            </a:pP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 hour = 0x23;</a:t>
            </a:r>
          </a:p>
          <a:p>
            <a:pPr marL="0" indent="0">
              <a:lnSpc>
                <a:spcPts val="1200"/>
              </a:lnSpc>
              <a:spcBef>
                <a:spcPts val="0"/>
              </a:spcBef>
              <a:buNone/>
            </a:pP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 ...</a:t>
            </a:r>
          </a:p>
          <a:p>
            <a:pPr marL="0" indent="0">
              <a:lnSpc>
                <a:spcPts val="1200"/>
              </a:lnSpc>
              <a:spcBef>
                <a:spcPts val="0"/>
              </a:spcBef>
              <a:buNone/>
            </a:pPr>
            <a:r>
              <a:rPr lang="en-US" sz="1100" dirty="0">
                <a:highlight>
                  <a:srgbClr val="FFFF0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ctrl = 0x10;     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&lt;&lt;&lt;&lt;--------------  (1)</a:t>
            </a:r>
          </a:p>
          <a:p>
            <a:pPr marL="0" indent="0">
              <a:lnSpc>
                <a:spcPts val="1200"/>
              </a:lnSpc>
              <a:spcBef>
                <a:spcPts val="0"/>
              </a:spcBef>
              <a:buNone/>
            </a:pP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SetClock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indent="0">
              <a:lnSpc>
                <a:spcPts val="1200"/>
              </a:lnSpc>
              <a:spcBef>
                <a:spcPts val="0"/>
              </a:spcBef>
              <a:buNone/>
            </a:pPr>
            <a:r>
              <a:rPr lang="en-US" sz="1100" dirty="0">
                <a:highlight>
                  <a:srgbClr val="FFFF0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100" dirty="0" err="1">
                <a:highlight>
                  <a:srgbClr val="FFFF0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attachInterrupt</a:t>
            </a:r>
            <a:r>
              <a:rPr lang="en-US" sz="1100" dirty="0">
                <a:highlight>
                  <a:srgbClr val="FFFF0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(0,RTCint, CHANGE);  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&lt;&lt;&lt; ---- (2)</a:t>
            </a:r>
          </a:p>
          <a:p>
            <a:pPr marL="0" indent="0">
              <a:lnSpc>
                <a:spcPts val="1200"/>
              </a:lnSpc>
              <a:spcBef>
                <a:spcPts val="0"/>
              </a:spcBef>
              <a:buNone/>
            </a:pP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>
              <a:lnSpc>
                <a:spcPts val="1200"/>
              </a:lnSpc>
              <a:spcBef>
                <a:spcPts val="0"/>
              </a:spcBef>
              <a:buNone/>
            </a:pPr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lnSpc>
                <a:spcPts val="1200"/>
              </a:lnSpc>
              <a:spcBef>
                <a:spcPts val="0"/>
              </a:spcBef>
              <a:buNone/>
            </a:pP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RTCint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(){</a:t>
            </a:r>
          </a:p>
          <a:p>
            <a:pPr marL="0" indent="0">
              <a:lnSpc>
                <a:spcPts val="1200"/>
              </a:lnSpc>
              <a:spcBef>
                <a:spcPts val="0"/>
              </a:spcBef>
              <a:buNone/>
            </a:pP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 if(</a:t>
            </a:r>
            <a:r>
              <a:rPr lang="en-US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digitalRead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intp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) == LOW){</a:t>
            </a:r>
          </a:p>
          <a:p>
            <a:pPr marL="0" indent="0">
              <a:lnSpc>
                <a:spcPts val="1200"/>
              </a:lnSpc>
              <a:spcBef>
                <a:spcPts val="0"/>
              </a:spcBef>
              <a:buNone/>
            </a:pP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intst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= HIGH;             // set interrupt status</a:t>
            </a:r>
          </a:p>
          <a:p>
            <a:pPr marL="0" indent="0">
              <a:lnSpc>
                <a:spcPts val="1200"/>
              </a:lnSpc>
              <a:spcBef>
                <a:spcPts val="0"/>
              </a:spcBef>
              <a:buNone/>
            </a:pP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digitalWrite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ledp,HIGH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lnSpc>
                <a:spcPts val="1200"/>
              </a:lnSpc>
              <a:spcBef>
                <a:spcPts val="0"/>
              </a:spcBef>
              <a:buNone/>
            </a:pP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 }else</a:t>
            </a:r>
          </a:p>
          <a:p>
            <a:pPr marL="0" indent="0">
              <a:lnSpc>
                <a:spcPts val="1200"/>
              </a:lnSpc>
              <a:spcBef>
                <a:spcPts val="0"/>
              </a:spcBef>
              <a:buNone/>
            </a:pP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digitalWrite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ledp,LOW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lnSpc>
                <a:spcPts val="1200"/>
              </a:lnSpc>
              <a:spcBef>
                <a:spcPts val="0"/>
              </a:spcBef>
              <a:buNone/>
            </a:pP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>
              <a:lnSpc>
                <a:spcPts val="1200"/>
              </a:lnSpc>
              <a:spcBef>
                <a:spcPts val="0"/>
              </a:spcBef>
              <a:buNone/>
            </a:pP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</a:p>
          <a:p>
            <a:pPr marL="0" indent="0">
              <a:lnSpc>
                <a:spcPts val="1200"/>
              </a:lnSpc>
              <a:spcBef>
                <a:spcPts val="0"/>
              </a:spcBef>
              <a:buNone/>
            </a:pP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void loop(){</a:t>
            </a:r>
          </a:p>
          <a:p>
            <a:pPr marL="0" indent="0">
              <a:lnSpc>
                <a:spcPts val="1200"/>
              </a:lnSpc>
              <a:spcBef>
                <a:spcPts val="0"/>
              </a:spcBef>
              <a:buNone/>
            </a:pP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 while(</a:t>
            </a:r>
            <a:r>
              <a:rPr lang="en-US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intst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== 0)           // wait for interrupt</a:t>
            </a:r>
          </a:p>
          <a:p>
            <a:pPr marL="0" indent="0">
              <a:lnSpc>
                <a:spcPts val="1200"/>
              </a:lnSpc>
              <a:spcBef>
                <a:spcPts val="0"/>
              </a:spcBef>
              <a:buNone/>
            </a:pP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GetClock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indent="0">
              <a:lnSpc>
                <a:spcPts val="1200"/>
              </a:lnSpc>
              <a:spcBef>
                <a:spcPts val="0"/>
              </a:spcBef>
              <a:buNone/>
            </a:pP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printhex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(hour);</a:t>
            </a:r>
          </a:p>
          <a:p>
            <a:pPr marL="0" indent="0">
              <a:lnSpc>
                <a:spcPts val="1200"/>
              </a:lnSpc>
              <a:spcBef>
                <a:spcPts val="0"/>
              </a:spcBef>
              <a:buNone/>
            </a:pP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 ...</a:t>
            </a:r>
          </a:p>
          <a:p>
            <a:pPr marL="0" indent="0">
              <a:lnSpc>
                <a:spcPts val="1200"/>
              </a:lnSpc>
              <a:spcBef>
                <a:spcPts val="0"/>
              </a:spcBef>
              <a:buNone/>
            </a:pP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intst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= 0;                  // reset int status</a:t>
            </a:r>
          </a:p>
          <a:p>
            <a:pPr marL="0" indent="0">
              <a:lnSpc>
                <a:spcPts val="1200"/>
              </a:lnSpc>
              <a:spcBef>
                <a:spcPts val="0"/>
              </a:spcBef>
              <a:buNone/>
            </a:pP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>
              <a:lnSpc>
                <a:spcPts val="1200"/>
              </a:lnSpc>
              <a:spcBef>
                <a:spcPts val="0"/>
              </a:spcBef>
              <a:buNone/>
            </a:pPr>
            <a:endParaRPr lang="en-US" sz="1200" dirty="0"/>
          </a:p>
          <a:p>
            <a:pPr marL="0" indent="0">
              <a:lnSpc>
                <a:spcPts val="1200"/>
              </a:lnSpc>
              <a:spcBef>
                <a:spcPts val="0"/>
              </a:spcBef>
              <a:buNone/>
            </a:pPr>
            <a:endParaRPr lang="en-US" sz="10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AB2BB57-B7F7-4E4A-9379-4D8906A0DC47}"/>
              </a:ext>
            </a:extLst>
          </p:cNvPr>
          <p:cNvSpPr txBox="1"/>
          <p:nvPr/>
        </p:nvSpPr>
        <p:spPr>
          <a:xfrm>
            <a:off x="628650" y="1718833"/>
            <a:ext cx="2466109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1  You need to send the correct control value.</a:t>
            </a:r>
          </a:p>
          <a:p>
            <a:endParaRPr lang="en-US" sz="2000" dirty="0"/>
          </a:p>
          <a:p>
            <a:r>
              <a:rPr lang="en-US" sz="2000" dirty="0"/>
              <a:t>2  To set up interrupt service routine, </a:t>
            </a:r>
            <a:r>
              <a:rPr lang="en-US" sz="2000" dirty="0" err="1"/>
              <a:t>RTCint</a:t>
            </a:r>
            <a:r>
              <a:rPr lang="en-US" sz="2000" dirty="0"/>
              <a:t> is attached to int0 and trigger by change (which is a 1 Hz square wave from DS1307</a:t>
            </a:r>
          </a:p>
        </p:txBody>
      </p:sp>
    </p:spTree>
    <p:extLst>
      <p:ext uri="{BB962C8B-B14F-4D97-AF65-F5344CB8AC3E}">
        <p14:creationId xmlns:p14="http://schemas.microsoft.com/office/powerpoint/2010/main" val="20915604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AD2DB3-0F1E-4420-848E-57F3FBDF28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END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5189D4-1673-49F3-A72C-3C14313CBA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1521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DS1307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70623"/>
            <a:ext cx="7886700" cy="4351338"/>
          </a:xfrm>
        </p:spPr>
        <p:txBody>
          <a:bodyPr/>
          <a:lstStyle/>
          <a:p>
            <a:r>
              <a:rPr lang="en-US" dirty="0"/>
              <a:t>The DS1307 serial real-time clock (RTC) is a </a:t>
            </a:r>
            <a:r>
              <a:rPr lang="en-US" dirty="0" err="1"/>
              <a:t>lowpower</a:t>
            </a:r>
            <a:r>
              <a:rPr lang="en-US" dirty="0"/>
              <a:t>, full binary-coded decimal (BCD) clock/calendar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9515" y="3025140"/>
            <a:ext cx="6301740" cy="3832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25238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8604" y="1856040"/>
            <a:ext cx="4586792" cy="3465576"/>
          </a:xfrm>
        </p:spPr>
      </p:pic>
    </p:spTree>
    <p:extLst>
      <p:ext uri="{BB962C8B-B14F-4D97-AF65-F5344CB8AC3E}">
        <p14:creationId xmlns:p14="http://schemas.microsoft.com/office/powerpoint/2010/main" val="16886920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 write to RTC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control byte  DS1307</a:t>
            </a:r>
          </a:p>
          <a:p>
            <a:endParaRPr lang="en-US" dirty="0"/>
          </a:p>
          <a:p>
            <a:pPr marL="0" indent="0" algn="ctr">
              <a:buNone/>
            </a:pPr>
            <a:r>
              <a:rPr lang="en-US" dirty="0"/>
              <a:t>1101000X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1 start condition</a:t>
            </a:r>
          </a:p>
          <a:p>
            <a:pPr marL="0" indent="0">
              <a:buNone/>
            </a:pPr>
            <a:r>
              <a:rPr lang="en-US" dirty="0"/>
              <a:t>2 send control byte write</a:t>
            </a:r>
          </a:p>
          <a:p>
            <a:pPr marL="0" indent="0">
              <a:buNone/>
            </a:pPr>
            <a:r>
              <a:rPr lang="en-US" dirty="0"/>
              <a:t>3 send address</a:t>
            </a:r>
          </a:p>
          <a:p>
            <a:pPr marL="0" indent="0">
              <a:buNone/>
            </a:pPr>
            <a:r>
              <a:rPr lang="en-US" dirty="0"/>
              <a:t>4 send data</a:t>
            </a:r>
          </a:p>
          <a:p>
            <a:pPr marL="0" indent="0">
              <a:buNone/>
            </a:pPr>
            <a:r>
              <a:rPr lang="en-US" dirty="0"/>
              <a:t>5 send another data or stop condition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37575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 read from RTC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1 start condition</a:t>
            </a:r>
          </a:p>
          <a:p>
            <a:pPr marL="0" indent="0">
              <a:buNone/>
            </a:pPr>
            <a:r>
              <a:rPr lang="en-US" dirty="0"/>
              <a:t>2 send control byte read</a:t>
            </a:r>
          </a:p>
          <a:p>
            <a:pPr marL="0" indent="0">
              <a:buNone/>
            </a:pPr>
            <a:r>
              <a:rPr lang="en-US" dirty="0"/>
              <a:t>3 send address</a:t>
            </a:r>
          </a:p>
          <a:p>
            <a:pPr marL="0" indent="0">
              <a:buNone/>
            </a:pPr>
            <a:r>
              <a:rPr lang="en-US" dirty="0"/>
              <a:t>4 start condition</a:t>
            </a:r>
          </a:p>
          <a:p>
            <a:pPr marL="0" indent="0">
              <a:buNone/>
            </a:pPr>
            <a:r>
              <a:rPr lang="en-US" dirty="0"/>
              <a:t>5 send control byte</a:t>
            </a:r>
          </a:p>
          <a:p>
            <a:pPr marL="0" indent="0">
              <a:buNone/>
            </a:pPr>
            <a:r>
              <a:rPr lang="en-US" dirty="0"/>
              <a:t>6 read first byte</a:t>
            </a:r>
          </a:p>
          <a:p>
            <a:pPr marL="0" indent="0">
              <a:buNone/>
            </a:pPr>
            <a:r>
              <a:rPr lang="en-US" dirty="0"/>
              <a:t>7 read another byte or stop condition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75544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DS1307 registers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875" y="1968650"/>
            <a:ext cx="7982400" cy="3767763"/>
          </a:xfrm>
        </p:spPr>
      </p:pic>
    </p:spTree>
    <p:extLst>
      <p:ext uri="{BB962C8B-B14F-4D97-AF65-F5344CB8AC3E}">
        <p14:creationId xmlns:p14="http://schemas.microsoft.com/office/powerpoint/2010/main" val="40561753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DS1307 experiment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561002" y="1481473"/>
            <a:ext cx="4021995" cy="4655763"/>
          </a:xfrm>
        </p:spPr>
      </p:pic>
    </p:spTree>
    <p:extLst>
      <p:ext uri="{BB962C8B-B14F-4D97-AF65-F5344CB8AC3E}">
        <p14:creationId xmlns:p14="http://schemas.microsoft.com/office/powerpoint/2010/main" val="41966294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polling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544133" y="763535"/>
            <a:ext cx="4319707" cy="5574798"/>
          </a:xfr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D34263D-259B-4B69-906F-3BE6FF966F0C}"/>
              </a:ext>
            </a:extLst>
          </p:cNvPr>
          <p:cNvSpPr txBox="1"/>
          <p:nvPr/>
        </p:nvSpPr>
        <p:spPr>
          <a:xfrm>
            <a:off x="628650" y="1911926"/>
            <a:ext cx="257175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Master (Arduino)</a:t>
            </a:r>
          </a:p>
          <a:p>
            <a:r>
              <a:rPr lang="en-US" dirty="0"/>
              <a:t>1 setup RTC</a:t>
            </a:r>
          </a:p>
          <a:p>
            <a:r>
              <a:rPr lang="en-US" dirty="0"/>
              <a:t>2 main loop</a:t>
            </a:r>
          </a:p>
          <a:p>
            <a:r>
              <a:rPr lang="en-US" dirty="0"/>
              <a:t>2.1 read clock</a:t>
            </a:r>
          </a:p>
          <a:p>
            <a:r>
              <a:rPr lang="en-US" dirty="0"/>
              <a:t>2.2 print time </a:t>
            </a:r>
          </a:p>
          <a:p>
            <a:r>
              <a:rPr lang="en-US" dirty="0"/>
              <a:t>2.3 wait 1 second</a:t>
            </a:r>
          </a:p>
        </p:txBody>
      </p:sp>
    </p:spTree>
    <p:extLst>
      <p:ext uri="{BB962C8B-B14F-4D97-AF65-F5344CB8AC3E}">
        <p14:creationId xmlns:p14="http://schemas.microsoft.com/office/powerpoint/2010/main" val="32480377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 RTC with interrupt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F79B2EE-16BC-446B-8402-A5AE7D9DA2B2}"/>
              </a:ext>
            </a:extLst>
          </p:cNvPr>
          <p:cNvSpPr txBox="1"/>
          <p:nvPr/>
        </p:nvSpPr>
        <p:spPr>
          <a:xfrm>
            <a:off x="628650" y="1871761"/>
            <a:ext cx="7466446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Using interrupt</a:t>
            </a:r>
          </a:p>
          <a:p>
            <a:r>
              <a:rPr lang="en-US" sz="2000" dirty="0"/>
              <a:t>Master</a:t>
            </a:r>
          </a:p>
          <a:p>
            <a:pPr marL="342900" indent="-342900">
              <a:buAutoNum type="arabicPlain"/>
            </a:pPr>
            <a:r>
              <a:rPr lang="en-US" sz="2000" dirty="0"/>
              <a:t>Setup RTC with square wave out at pin INT (use CTRL = 0x10)</a:t>
            </a:r>
          </a:p>
          <a:p>
            <a:pPr marL="342900" indent="-342900">
              <a:buAutoNum type="arabicPlain"/>
            </a:pPr>
            <a:r>
              <a:rPr lang="en-US" sz="2000" dirty="0"/>
              <a:t>We get interrupt signal from RTC (pin INT) to Arduino pin digital-2</a:t>
            </a:r>
          </a:p>
          <a:p>
            <a:pPr marL="342900" indent="-342900">
              <a:buAutoNum type="arabicPlain" startAt="3"/>
            </a:pPr>
            <a:r>
              <a:rPr lang="en-US" sz="2000" dirty="0"/>
              <a:t>Attach interrupt service routine </a:t>
            </a:r>
          </a:p>
          <a:p>
            <a:r>
              <a:rPr lang="en-US" sz="2000" dirty="0"/>
              <a:t>4    in ISR  if interrupt occurs set </a:t>
            </a:r>
            <a:r>
              <a:rPr lang="en-US" sz="2000" dirty="0" err="1"/>
              <a:t>int_status</a:t>
            </a:r>
            <a:r>
              <a:rPr lang="en-US" sz="2000" dirty="0"/>
              <a:t> </a:t>
            </a:r>
          </a:p>
          <a:p>
            <a:pPr marL="342900" indent="-342900">
              <a:buAutoNum type="arabicPlain" startAt="5"/>
            </a:pPr>
            <a:r>
              <a:rPr lang="en-US" sz="2000" dirty="0"/>
              <a:t>Main loop</a:t>
            </a:r>
          </a:p>
          <a:p>
            <a:r>
              <a:rPr lang="en-US" sz="2000" dirty="0"/>
              <a:t>5.1 Wait for interrupt by checking </a:t>
            </a:r>
            <a:r>
              <a:rPr lang="en-US" sz="2000" dirty="0" err="1"/>
              <a:t>int_status</a:t>
            </a:r>
            <a:endParaRPr lang="en-US" sz="2000" dirty="0"/>
          </a:p>
          <a:p>
            <a:r>
              <a:rPr lang="en-US" sz="2000" dirty="0"/>
              <a:t>5.2 Then read clock</a:t>
            </a:r>
          </a:p>
          <a:p>
            <a:r>
              <a:rPr lang="en-US" sz="2000" dirty="0"/>
              <a:t>5.3 Print time</a:t>
            </a:r>
          </a:p>
          <a:p>
            <a:r>
              <a:rPr lang="en-US" sz="2000" dirty="0"/>
              <a:t>5.4 Reset </a:t>
            </a:r>
            <a:r>
              <a:rPr lang="en-US" sz="2000" dirty="0" err="1"/>
              <a:t>int_status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0803513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72</TotalTime>
  <Words>528</Words>
  <Application>Microsoft Office PowerPoint</Application>
  <PresentationFormat>On-screen Show (4:3)</PresentationFormat>
  <Paragraphs>109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Courier New</vt:lpstr>
      <vt:lpstr>Office Theme</vt:lpstr>
      <vt:lpstr>RTC experiment</vt:lpstr>
      <vt:lpstr>DS1307</vt:lpstr>
      <vt:lpstr>PowerPoint Presentation</vt:lpstr>
      <vt:lpstr>to write to RTC</vt:lpstr>
      <vt:lpstr>to read from RTC</vt:lpstr>
      <vt:lpstr>DS1307 registers</vt:lpstr>
      <vt:lpstr>DS1307 experiment</vt:lpstr>
      <vt:lpstr>polling</vt:lpstr>
      <vt:lpstr>Read RTC with interrupt</vt:lpstr>
      <vt:lpstr>Setting up the board</vt:lpstr>
      <vt:lpstr>Set Int0 pin </vt:lpstr>
      <vt:lpstr>Important notice</vt:lpstr>
      <vt:lpstr>Set control register of DS1307</vt:lpstr>
      <vt:lpstr>program</vt:lpstr>
      <vt:lpstr>END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RTC experiment</dc:title>
  <dc:creator>Prabhas Chongstitvatana</dc:creator>
  <cp:lastModifiedBy>Prabhas Chongstitvatana</cp:lastModifiedBy>
  <cp:revision>13</cp:revision>
  <dcterms:created xsi:type="dcterms:W3CDTF">2020-04-12T07:13:05Z</dcterms:created>
  <dcterms:modified xsi:type="dcterms:W3CDTF">2020-04-13T02:36:39Z</dcterms:modified>
</cp:coreProperties>
</file>