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5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4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6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24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8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9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3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0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5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BDFE4-A73D-473C-AE03-458FE19A14FB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C0AC4-2A9D-464B-A479-B5F3B69BF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08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282634"/>
          </a:xfrm>
        </p:spPr>
        <p:txBody>
          <a:bodyPr/>
          <a:lstStyle/>
          <a:p>
            <a:r>
              <a:rPr lang="en-US" dirty="0" smtClean="0"/>
              <a:t>Code Generation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489304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Prabhas Chongstitvatana</a:t>
            </a:r>
          </a:p>
          <a:p>
            <a:r>
              <a:rPr lang="en-US" dirty="0" smtClean="0"/>
              <a:t>Department of Computer Engineering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</a:p>
          <a:p>
            <a:r>
              <a:rPr lang="en-US" dirty="0" smtClean="0"/>
              <a:t>Thailand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77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827"/>
            <a:ext cx="7886700" cy="1325563"/>
          </a:xfrm>
        </p:spPr>
        <p:txBody>
          <a:bodyPr/>
          <a:lstStyle/>
          <a:p>
            <a:r>
              <a:rPr lang="en-US" dirty="0"/>
              <a:t>S-code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0390"/>
            <a:ext cx="7886700" cy="50980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stack-based</a:t>
            </a:r>
            <a:r>
              <a:rPr lang="en-US" dirty="0"/>
              <a:t>, fix 32-bit width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instruction </a:t>
            </a:r>
            <a:r>
              <a:rPr lang="en-US" dirty="0"/>
              <a:t>format:    argument:24-bit  opcode:8-bit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    add, sub,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div, mod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logic:     band,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bxor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shl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shr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not,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ne,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lt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le,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</a:t>
            </a:r>
            <a:endParaRPr lang="en-US" sz="2400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data:     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stx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lit, get, put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control:   call, ret, case, fun,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jt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jf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endParaRPr lang="en-US" sz="2400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other:    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dec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callt</a:t>
            </a:r>
            <a:r>
              <a:rPr lang="en-US" sz="24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sys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36 instructions</a:t>
            </a:r>
          </a:p>
        </p:txBody>
      </p:sp>
    </p:spTree>
    <p:extLst>
      <p:ext uri="{BB962C8B-B14F-4D97-AF65-F5344CB8AC3E}">
        <p14:creationId xmlns:p14="http://schemas.microsoft.com/office/powerpoint/2010/main" val="265767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local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9944" y="1825625"/>
            <a:ext cx="613540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source </a:t>
            </a:r>
            <a:r>
              <a:rPr lang="en-US" dirty="0"/>
              <a:t>:   a = b + </a:t>
            </a:r>
            <a:r>
              <a:rPr lang="en-US" dirty="0" smtClean="0"/>
              <a:t>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S-code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get.2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get.3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put.1</a:t>
            </a:r>
          </a:p>
        </p:txBody>
      </p:sp>
    </p:spTree>
    <p:extLst>
      <p:ext uri="{BB962C8B-B14F-4D97-AF65-F5344CB8AC3E}">
        <p14:creationId xmlns:p14="http://schemas.microsoft.com/office/powerpoint/2010/main" val="3790221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2158" y="1825625"/>
            <a:ext cx="627319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source:   </a:t>
            </a:r>
            <a:r>
              <a:rPr lang="en-US" dirty="0"/>
              <a:t>a = b + c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S-code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ld.b</a:t>
            </a:r>
            <a:endParaRPr lang="en-US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ld.c</a:t>
            </a:r>
            <a:endParaRPr lang="en-US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</a:p>
          <a:p>
            <a:pPr marL="457200" lvl="1" indent="0">
              <a:buNone/>
            </a:pP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st.a</a:t>
            </a:r>
            <a:endParaRPr lang="en-US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49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control: local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a,b,c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3018" y="1825625"/>
            <a:ext cx="7062331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100" dirty="0" smtClean="0"/>
              <a:t>source:  </a:t>
            </a:r>
            <a:r>
              <a:rPr lang="en-US" sz="3100" dirty="0"/>
              <a:t>if( a == b ) c = 1 else c = </a:t>
            </a:r>
            <a:r>
              <a:rPr lang="en-US" sz="3100" dirty="0" smtClean="0"/>
              <a:t>2</a:t>
            </a:r>
            <a:endParaRPr lang="en-US" sz="31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S-code: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get.1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get.2</a:t>
            </a:r>
          </a:p>
          <a:p>
            <a:pPr marL="457200" lvl="1" indent="0">
              <a:buNone/>
            </a:pP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endParaRPr lang="en-US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jf</a:t>
            </a: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xx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lit.1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put.3</a:t>
            </a:r>
          </a:p>
          <a:p>
            <a:pPr marL="457200" lvl="1" indent="0">
              <a:buNone/>
            </a:pP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yy</a:t>
            </a:r>
            <a:endParaRPr lang="en-US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:xx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lit.2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put.3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yy</a:t>
            </a:r>
            <a:endParaRPr lang="en-US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699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9216" y="1825625"/>
            <a:ext cx="64861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source:    </a:t>
            </a:r>
            <a:r>
              <a:rPr lang="en-US" dirty="0" err="1"/>
              <a:t>mysum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){ return a + b; 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S-code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0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fun.x</a:t>
            </a:r>
            <a:endParaRPr lang="en-US" sz="2000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get.1</a:t>
            </a:r>
          </a:p>
          <a:p>
            <a:pPr marL="457200" lvl="1" indent="0">
              <a:buNone/>
            </a:pPr>
            <a:r>
              <a:rPr lang="en-US" sz="20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get.2</a:t>
            </a:r>
          </a:p>
          <a:p>
            <a:pPr marL="457200" lvl="1" indent="0">
              <a:buNone/>
            </a:pPr>
            <a:r>
              <a:rPr lang="en-US" sz="20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</a:p>
          <a:p>
            <a:pPr marL="457200" lvl="1" indent="0">
              <a:buNone/>
            </a:pPr>
            <a:r>
              <a:rPr lang="en-US" sz="20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ret.y</a:t>
            </a:r>
            <a:endParaRPr lang="en-US" sz="2000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964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unction call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9424" y="1825625"/>
            <a:ext cx="638592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source:    </a:t>
            </a:r>
            <a:r>
              <a:rPr lang="en-US" dirty="0"/>
              <a:t>main(){ </a:t>
            </a:r>
            <a:r>
              <a:rPr lang="en-US" dirty="0" err="1"/>
              <a:t>mysum</a:t>
            </a:r>
            <a:r>
              <a:rPr lang="en-US" dirty="0"/>
              <a:t>(3,4); }</a:t>
            </a:r>
          </a:p>
          <a:p>
            <a:pPr marL="0" indent="0">
              <a:buNone/>
            </a:pPr>
            <a:r>
              <a:rPr lang="en-US" dirty="0"/>
              <a:t>S-code:</a:t>
            </a:r>
          </a:p>
          <a:p>
            <a:pPr marL="457200" lvl="1" indent="0">
              <a:buNone/>
            </a:pPr>
            <a:r>
              <a:rPr lang="en-US" sz="20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fun.x</a:t>
            </a:r>
            <a:endParaRPr lang="en-US" sz="2000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lit.3</a:t>
            </a:r>
          </a:p>
          <a:p>
            <a:pPr marL="457200" lvl="1" indent="0">
              <a:buNone/>
            </a:pPr>
            <a:r>
              <a:rPr lang="en-US" sz="2000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lit.4</a:t>
            </a:r>
          </a:p>
          <a:p>
            <a:pPr marL="457200" lvl="1" indent="0">
              <a:buNone/>
            </a:pPr>
            <a:r>
              <a:rPr lang="en-US" sz="20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call.mysum</a:t>
            </a:r>
            <a:endParaRPr lang="en-US" sz="2000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2000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ret.y</a:t>
            </a:r>
            <a:endParaRPr lang="en-US" sz="2000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899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Generator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code generator works very much like an interpreter.  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nstead </a:t>
            </a:r>
            <a:r>
              <a:rPr lang="en-US" dirty="0"/>
              <a:t>of "run" the parse tree, it "generates" the machine code that will give the same result as "run".</a:t>
            </a:r>
          </a:p>
        </p:txBody>
      </p:sp>
    </p:spTree>
    <p:extLst>
      <p:ext uri="{BB962C8B-B14F-4D97-AF65-F5344CB8AC3E}">
        <p14:creationId xmlns:p14="http://schemas.microsoft.com/office/powerpoint/2010/main" val="289670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4268" y="814192"/>
            <a:ext cx="6461082" cy="579955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(e == nil) stop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isatom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do_atom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 then e is a list  (operator operand*)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 = head(e)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b = tail(e)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switch(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(a))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PLUS: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(arg1(b))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(arg2(b))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out(ADD)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(arg1(b))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out(JF,0)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ads = CP-1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(arg2(b))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patch(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ads,CP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-ads)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118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5034"/>
            <a:ext cx="7886700" cy="1325563"/>
          </a:xfrm>
        </p:spPr>
        <p:txBody>
          <a:bodyPr/>
          <a:lstStyle/>
          <a:p>
            <a:r>
              <a:rPr lang="en-US" dirty="0" smtClean="0"/>
              <a:t>Example: generate 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90597"/>
            <a:ext cx="7886700" cy="46863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source: if (a == b) return b;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parse tree</a:t>
            </a:r>
          </a:p>
          <a:p>
            <a:pPr marL="457200" lvl="1" indent="0">
              <a:buNone/>
            </a:pPr>
            <a:r>
              <a:rPr lang="en-US" dirty="0"/>
              <a:t>   </a:t>
            </a:r>
            <a:r>
              <a:rPr lang="en-US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(== </a:t>
            </a:r>
            <a:r>
              <a:rPr lang="en-US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#1 #2 </a:t>
            </a:r>
            <a:r>
              <a:rPr lang="en-US" sz="2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(</a:t>
            </a:r>
            <a:r>
              <a:rPr lang="en-US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#2 ))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machine </a:t>
            </a:r>
            <a:r>
              <a:rPr lang="en-US" dirty="0"/>
              <a:t>code   </a:t>
            </a:r>
          </a:p>
          <a:p>
            <a:pPr marL="4572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get.1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get.2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endParaRPr lang="en-US" b="1" dirty="0">
              <a:solidFill>
                <a:schemeClr val="accent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jf.L18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get.2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ret.3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:L18</a:t>
            </a:r>
          </a:p>
        </p:txBody>
      </p:sp>
    </p:spTree>
    <p:extLst>
      <p:ext uri="{BB962C8B-B14F-4D97-AF65-F5344CB8AC3E}">
        <p14:creationId xmlns:p14="http://schemas.microsoft.com/office/powerpoint/2010/main" val="9707522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code </a:t>
            </a:r>
            <a:r>
              <a:rPr lang="en-US" dirty="0" smtClean="0"/>
              <a:t>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31" y="1809924"/>
            <a:ext cx="3755460" cy="36858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Source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sum(n</a:t>
            </a:r>
            <a:r>
              <a:rPr lang="en-US" dirty="0"/>
              <a:t>, m){</a:t>
            </a:r>
          </a:p>
          <a:p>
            <a:pPr marL="0" indent="0">
              <a:buNone/>
            </a:pPr>
            <a:r>
              <a:rPr lang="en-US" dirty="0"/>
              <a:t>  if( n == m ) return m;</a:t>
            </a:r>
          </a:p>
          <a:p>
            <a:pPr marL="0" indent="0">
              <a:buNone/>
            </a:pPr>
            <a:r>
              <a:rPr lang="en-US" dirty="0"/>
              <a:t>  else return n + sum( n+1, m);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main(){</a:t>
            </a:r>
          </a:p>
          <a:p>
            <a:pPr marL="0" indent="0">
              <a:buNone/>
            </a:pPr>
            <a:r>
              <a:rPr lang="en-US" dirty="0"/>
              <a:t>  print(sum(1,10));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71375" y="1828626"/>
            <a:ext cx="50980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Parse Tree</a:t>
            </a:r>
          </a:p>
          <a:p>
            <a:endParaRPr lang="en-US" sz="2200" dirty="0" smtClean="0"/>
          </a:p>
          <a:p>
            <a:r>
              <a:rPr lang="en-US" sz="2200" dirty="0" smtClean="0">
                <a:solidFill>
                  <a:srgbClr val="FF0000"/>
                </a:solidFill>
              </a:rPr>
              <a:t>(</a:t>
            </a:r>
            <a:r>
              <a:rPr lang="en-US" sz="2200" dirty="0">
                <a:solidFill>
                  <a:srgbClr val="FF0000"/>
                </a:solidFill>
              </a:rPr>
              <a:t>fun main</a:t>
            </a:r>
          </a:p>
          <a:p>
            <a:r>
              <a:rPr lang="en-US" sz="2200" dirty="0">
                <a:solidFill>
                  <a:srgbClr val="FF0000"/>
                </a:solidFill>
              </a:rPr>
              <a:t>   (print (call sum 1 10 )))</a:t>
            </a:r>
          </a:p>
          <a:p>
            <a:r>
              <a:rPr lang="en-US" sz="2200" dirty="0">
                <a:solidFill>
                  <a:srgbClr val="FF0000"/>
                </a:solidFill>
              </a:rPr>
              <a:t>(fun sum</a:t>
            </a:r>
          </a:p>
          <a:p>
            <a:r>
              <a:rPr lang="en-US" sz="2200" dirty="0">
                <a:solidFill>
                  <a:srgbClr val="FF0000"/>
                </a:solidFill>
              </a:rPr>
              <a:t>   (if-else</a:t>
            </a:r>
          </a:p>
          <a:p>
            <a:r>
              <a:rPr lang="en-US" sz="2200" dirty="0">
                <a:solidFill>
                  <a:srgbClr val="FF0000"/>
                </a:solidFill>
              </a:rPr>
              <a:t>       (== #1 #2 )</a:t>
            </a:r>
          </a:p>
          <a:p>
            <a:r>
              <a:rPr lang="en-US" sz="2200" dirty="0">
                <a:solidFill>
                  <a:srgbClr val="FF0000"/>
                </a:solidFill>
              </a:rPr>
              <a:t>       (return #2 )</a:t>
            </a:r>
          </a:p>
          <a:p>
            <a:r>
              <a:rPr lang="en-US" sz="2200" dirty="0">
                <a:solidFill>
                  <a:srgbClr val="FF0000"/>
                </a:solidFill>
              </a:rPr>
              <a:t>       (return (+ #1 (call sum (+ #1 1 )#2 )))))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8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242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Beginning with Parse Tree</a:t>
            </a:r>
          </a:p>
          <a:p>
            <a:r>
              <a:rPr lang="en-US" dirty="0"/>
              <a:t>Abstract Interpretation</a:t>
            </a:r>
          </a:p>
          <a:p>
            <a:pPr marL="457200" lvl="1" indent="0">
              <a:buNone/>
            </a:pPr>
            <a:r>
              <a:rPr lang="en-US" dirty="0"/>
              <a:t>   </a:t>
            </a:r>
            <a:r>
              <a:rPr lang="en-US" sz="2800" dirty="0"/>
              <a:t>Interpreter  (take a parse tree and "run" it)</a:t>
            </a:r>
          </a:p>
          <a:p>
            <a:r>
              <a:rPr lang="en-US" dirty="0"/>
              <a:t>Machine Abstraction</a:t>
            </a:r>
          </a:p>
          <a:p>
            <a:pPr marL="457200" lvl="1" indent="0">
              <a:buNone/>
            </a:pPr>
            <a:r>
              <a:rPr lang="en-US" dirty="0"/>
              <a:t>  </a:t>
            </a:r>
            <a:r>
              <a:rPr lang="en-US" sz="2800" dirty="0"/>
              <a:t>Machine Instructions  (what kind of machine to "run" the abstract program)</a:t>
            </a:r>
            <a:endParaRPr lang="en-US" dirty="0"/>
          </a:p>
          <a:p>
            <a:r>
              <a:rPr lang="en-US" dirty="0"/>
              <a:t>Code Generation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682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160" y="1667833"/>
            <a:ext cx="3567570" cy="13255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Machine code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22" y="3383472"/>
            <a:ext cx="1500774" cy="2862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 smtClean="0">
                <a:solidFill>
                  <a:schemeClr val="accent5"/>
                </a:solidFill>
              </a:rPr>
              <a:t>:</a:t>
            </a:r>
            <a:r>
              <a:rPr lang="en-US" sz="1900" dirty="0">
                <a:solidFill>
                  <a:schemeClr val="accent5"/>
                </a:solidFill>
              </a:rPr>
              <a:t>main</a:t>
            </a:r>
          </a:p>
          <a:p>
            <a:pPr marL="0" indent="0">
              <a:buNone/>
            </a:pPr>
            <a:r>
              <a:rPr lang="en-US" sz="1900" dirty="0">
                <a:solidFill>
                  <a:schemeClr val="accent5"/>
                </a:solidFill>
              </a:rPr>
              <a:t>    fun.1</a:t>
            </a:r>
          </a:p>
          <a:p>
            <a:pPr marL="0" indent="0">
              <a:buNone/>
            </a:pPr>
            <a:r>
              <a:rPr lang="en-US" sz="1900" dirty="0">
                <a:solidFill>
                  <a:schemeClr val="accent5"/>
                </a:solidFill>
              </a:rPr>
              <a:t>    lit.1</a:t>
            </a:r>
          </a:p>
          <a:p>
            <a:pPr marL="0" indent="0">
              <a:buNone/>
            </a:pPr>
            <a:r>
              <a:rPr lang="en-US" sz="1900" dirty="0">
                <a:solidFill>
                  <a:schemeClr val="accent5"/>
                </a:solidFill>
              </a:rPr>
              <a:t>    lit.10</a:t>
            </a:r>
          </a:p>
          <a:p>
            <a:pPr marL="0" indent="0">
              <a:buNone/>
            </a:pPr>
            <a:r>
              <a:rPr lang="en-US" sz="1900" dirty="0">
                <a:solidFill>
                  <a:schemeClr val="accent5"/>
                </a:solidFill>
              </a:rPr>
              <a:t>    </a:t>
            </a:r>
            <a:r>
              <a:rPr lang="en-US" sz="1900" dirty="0" err="1">
                <a:solidFill>
                  <a:schemeClr val="accent5"/>
                </a:solidFill>
              </a:rPr>
              <a:t>call.sum</a:t>
            </a:r>
            <a:endParaRPr lang="en-US" sz="19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chemeClr val="accent5"/>
                </a:solidFill>
              </a:rPr>
              <a:t>    sys.1</a:t>
            </a:r>
          </a:p>
          <a:p>
            <a:pPr marL="0" indent="0">
              <a:buNone/>
            </a:pPr>
            <a:r>
              <a:rPr lang="en-US" sz="1900" dirty="0">
                <a:solidFill>
                  <a:schemeClr val="accent5"/>
                </a:solidFill>
              </a:rPr>
              <a:t>    ret.1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60945" y="3295790"/>
            <a:ext cx="15281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:sum</a:t>
            </a:r>
          </a:p>
          <a:p>
            <a:r>
              <a:rPr lang="en-US" dirty="0">
                <a:solidFill>
                  <a:schemeClr val="accent5"/>
                </a:solidFill>
              </a:rPr>
              <a:t>    fun.1</a:t>
            </a:r>
          </a:p>
          <a:p>
            <a:r>
              <a:rPr lang="en-US" dirty="0">
                <a:solidFill>
                  <a:schemeClr val="accent5"/>
                </a:solidFill>
              </a:rPr>
              <a:t>    get.2</a:t>
            </a:r>
          </a:p>
          <a:p>
            <a:r>
              <a:rPr lang="en-US" dirty="0">
                <a:solidFill>
                  <a:schemeClr val="accent5"/>
                </a:solidFill>
              </a:rPr>
              <a:t>    get.1</a:t>
            </a:r>
          </a:p>
          <a:p>
            <a:r>
              <a:rPr lang="en-US" dirty="0">
                <a:solidFill>
                  <a:schemeClr val="accent5"/>
                </a:solidFill>
              </a:rPr>
              <a:t>    </a:t>
            </a:r>
            <a:r>
              <a:rPr lang="en-US" dirty="0" err="1">
                <a:solidFill>
                  <a:schemeClr val="accent5"/>
                </a:solidFill>
              </a:rPr>
              <a:t>eq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    jf.L18</a:t>
            </a:r>
          </a:p>
          <a:p>
            <a:r>
              <a:rPr lang="en-US" dirty="0">
                <a:solidFill>
                  <a:schemeClr val="accent5"/>
                </a:solidFill>
              </a:rPr>
              <a:t>    get.1</a:t>
            </a:r>
          </a:p>
          <a:p>
            <a:r>
              <a:rPr lang="en-US" dirty="0">
                <a:solidFill>
                  <a:schemeClr val="accent5"/>
                </a:solidFill>
              </a:rPr>
              <a:t>    ret.3</a:t>
            </a:r>
          </a:p>
          <a:p>
            <a:r>
              <a:rPr lang="en-US" dirty="0">
                <a:solidFill>
                  <a:schemeClr val="accent5"/>
                </a:solidFill>
              </a:rPr>
              <a:t>    jmp.L26</a:t>
            </a:r>
          </a:p>
          <a:p>
            <a:r>
              <a:rPr lang="en-US" dirty="0">
                <a:solidFill>
                  <a:schemeClr val="accent5"/>
                </a:solidFill>
              </a:rPr>
              <a:t>:L18</a:t>
            </a:r>
          </a:p>
          <a:p>
            <a:r>
              <a:rPr lang="en-US" dirty="0"/>
              <a:t> 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33170" y="3295790"/>
            <a:ext cx="19415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/>
                </a:solidFill>
              </a:rPr>
              <a:t>get.2</a:t>
            </a:r>
          </a:p>
          <a:p>
            <a:r>
              <a:rPr lang="en-US" dirty="0">
                <a:solidFill>
                  <a:schemeClr val="accent5"/>
                </a:solidFill>
              </a:rPr>
              <a:t>    get.2</a:t>
            </a:r>
          </a:p>
          <a:p>
            <a:r>
              <a:rPr lang="en-US" dirty="0">
                <a:solidFill>
                  <a:schemeClr val="accent5"/>
                </a:solidFill>
              </a:rPr>
              <a:t>    lit.1</a:t>
            </a:r>
          </a:p>
          <a:p>
            <a:r>
              <a:rPr lang="en-US" dirty="0">
                <a:solidFill>
                  <a:schemeClr val="accent5"/>
                </a:solidFill>
              </a:rPr>
              <a:t>    add</a:t>
            </a:r>
          </a:p>
          <a:p>
            <a:r>
              <a:rPr lang="en-US" dirty="0">
                <a:solidFill>
                  <a:schemeClr val="accent5"/>
                </a:solidFill>
              </a:rPr>
              <a:t>    get.1</a:t>
            </a:r>
          </a:p>
          <a:p>
            <a:r>
              <a:rPr lang="en-US" dirty="0">
                <a:solidFill>
                  <a:schemeClr val="accent5"/>
                </a:solidFill>
              </a:rPr>
              <a:t>    </a:t>
            </a:r>
            <a:r>
              <a:rPr lang="en-US" dirty="0" err="1">
                <a:solidFill>
                  <a:schemeClr val="accent5"/>
                </a:solidFill>
              </a:rPr>
              <a:t>call.sum</a:t>
            </a:r>
            <a:endParaRPr lang="en-US" dirty="0">
              <a:solidFill>
                <a:schemeClr val="accent5"/>
              </a:solidFill>
            </a:endParaRPr>
          </a:p>
          <a:p>
            <a:r>
              <a:rPr lang="en-US" dirty="0">
                <a:solidFill>
                  <a:schemeClr val="accent5"/>
                </a:solidFill>
              </a:rPr>
              <a:t>    add</a:t>
            </a:r>
          </a:p>
          <a:p>
            <a:r>
              <a:rPr lang="en-US" dirty="0">
                <a:solidFill>
                  <a:schemeClr val="accent5"/>
                </a:solidFill>
              </a:rPr>
              <a:t>    ret.3</a:t>
            </a:r>
          </a:p>
          <a:p>
            <a:r>
              <a:rPr lang="en-US" dirty="0">
                <a:solidFill>
                  <a:schemeClr val="accent5"/>
                </a:solidFill>
              </a:rPr>
              <a:t>:L26</a:t>
            </a:r>
          </a:p>
          <a:p>
            <a:r>
              <a:rPr lang="en-US" dirty="0">
                <a:solidFill>
                  <a:schemeClr val="accent5"/>
                </a:solidFill>
              </a:rPr>
              <a:t>    ret.3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4318" y="582705"/>
            <a:ext cx="465968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Parse Tree</a:t>
            </a:r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fun </a:t>
            </a:r>
            <a:r>
              <a:rPr lang="en-US" sz="2000" dirty="0" smtClean="0">
                <a:solidFill>
                  <a:srgbClr val="FF0000"/>
                </a:solidFill>
              </a:rPr>
              <a:t>main (print </a:t>
            </a:r>
            <a:r>
              <a:rPr lang="en-US" sz="2000" dirty="0">
                <a:solidFill>
                  <a:srgbClr val="FF0000"/>
                </a:solidFill>
              </a:rPr>
              <a:t>(call sum 1 10 )))</a:t>
            </a:r>
          </a:p>
          <a:p>
            <a:r>
              <a:rPr lang="en-US" sz="2000" dirty="0">
                <a:solidFill>
                  <a:srgbClr val="FF0000"/>
                </a:solidFill>
              </a:rPr>
              <a:t>(fun sum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(</a:t>
            </a:r>
            <a:r>
              <a:rPr lang="en-US" sz="2000" dirty="0" smtClean="0">
                <a:solidFill>
                  <a:srgbClr val="FF0000"/>
                </a:solidFill>
              </a:rPr>
              <a:t>if-else (== </a:t>
            </a:r>
            <a:r>
              <a:rPr lang="en-US" sz="2000" dirty="0">
                <a:solidFill>
                  <a:srgbClr val="FF0000"/>
                </a:solidFill>
              </a:rPr>
              <a:t>#1 #2 )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(return #2 )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(return (+ #1 (call sum (+ #1 1 )#2 )))))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049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Begin with abstract interpretation of a parse tree</a:t>
            </a:r>
          </a:p>
          <a:p>
            <a:r>
              <a:rPr lang="en-US" dirty="0"/>
              <a:t>(interpreter)</a:t>
            </a:r>
          </a:p>
          <a:p>
            <a:r>
              <a:rPr lang="en-US" dirty="0"/>
              <a:t>then modify it to output "sequence of machine code"</a:t>
            </a:r>
          </a:p>
        </p:txBody>
      </p:sp>
    </p:spTree>
    <p:extLst>
      <p:ext uri="{BB962C8B-B14F-4D97-AF65-F5344CB8AC3E}">
        <p14:creationId xmlns:p14="http://schemas.microsoft.com/office/powerpoint/2010/main" val="2697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dirty="0" smtClean="0"/>
              <a:t>data </a:t>
            </a:r>
            <a:r>
              <a:rPr lang="en-US" dirty="0"/>
              <a:t>structure:  </a:t>
            </a:r>
            <a:r>
              <a:rPr lang="en-US" dirty="0" smtClean="0"/>
              <a:t>list</a:t>
            </a:r>
            <a:r>
              <a:rPr lang="en-US" dirty="0"/>
              <a:t>  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consists </a:t>
            </a:r>
            <a:r>
              <a:rPr lang="en-US" dirty="0"/>
              <a:t>of  operator and operand*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Operator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 binary, unary, n-</a:t>
            </a:r>
            <a:r>
              <a:rPr lang="en-US" dirty="0" err="1"/>
              <a:t>ary</a:t>
            </a:r>
            <a:r>
              <a:rPr lang="en-US" dirty="0"/>
              <a:t>, function call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Operand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constant, local variable, global variable (include vector)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8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Illustrative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344183" cy="80484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Source language:  a </a:t>
            </a:r>
            <a:r>
              <a:rPr lang="en-US" dirty="0"/>
              <a:t>= b + </a:t>
            </a:r>
            <a:r>
              <a:rPr lang="en-US" dirty="0" smtClean="0"/>
              <a:t>c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94971" y="2765402"/>
            <a:ext cx="25427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   \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   +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  \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b    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4503" y="5255887"/>
            <a:ext cx="673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Printed parsed tree:  </a:t>
            </a:r>
            <a:r>
              <a:rPr lang="en-US" sz="2800" dirty="0"/>
              <a:t>(= a (+ b c ))</a:t>
            </a:r>
          </a:p>
        </p:txBody>
      </p:sp>
    </p:spTree>
    <p:extLst>
      <p:ext uri="{BB962C8B-B14F-4D97-AF65-F5344CB8AC3E}">
        <p14:creationId xmlns:p14="http://schemas.microsoft.com/office/powerpoint/2010/main" val="2454863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7422"/>
            <a:ext cx="7886700" cy="2608589"/>
          </a:xfrm>
        </p:spPr>
        <p:txBody>
          <a:bodyPr>
            <a:normAutofit/>
          </a:bodyPr>
          <a:lstStyle/>
          <a:p>
            <a:r>
              <a:rPr lang="en-US" sz="2400" dirty="0"/>
              <a:t>This data structure is built from a number of cells. </a:t>
            </a:r>
          </a:p>
          <a:p>
            <a:r>
              <a:rPr lang="en-US" sz="2400" dirty="0"/>
              <a:t>A cell contains two fields, head and tail.  </a:t>
            </a:r>
          </a:p>
          <a:p>
            <a:r>
              <a:rPr lang="en-US" sz="2400" dirty="0"/>
              <a:t>There are two types of cell: atom and dot-pair.  </a:t>
            </a:r>
          </a:p>
          <a:p>
            <a:r>
              <a:rPr lang="en-US" sz="2400" dirty="0"/>
              <a:t>An atom is the end of a branch (a kind of leaf node).  </a:t>
            </a:r>
          </a:p>
          <a:p>
            <a:r>
              <a:rPr lang="en-US" sz="2400" dirty="0"/>
              <a:t>A dot-pair is a pointer to another list. </a:t>
            </a:r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134" y="4200917"/>
            <a:ext cx="5565732" cy="229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016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program to copy a parse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43" y="2476979"/>
            <a:ext cx="8903657" cy="2044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copy(a)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isatom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(a))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newatom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copyof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(a))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else return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cons(copy(head(a)),copy(tail(a)))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5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5000"/>
            <a:ext cx="7886700" cy="71715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traverse </a:t>
            </a:r>
            <a:r>
              <a:rPr lang="en-US" dirty="0"/>
              <a:t>a parse tree and execute the operator.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1087" y="2430049"/>
            <a:ext cx="686426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(e == nil) stop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isatom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do_atom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 then e is a list  (operator operand*)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 = head(e)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b = tail(e)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switch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PLUS: ret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(arg1(b))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(arg2(b))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MINUS: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IF:   if(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(arg1(b)) 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(arg2(b))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  ret nil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</p:spTree>
    <p:extLst>
      <p:ext uri="{BB962C8B-B14F-4D97-AF65-F5344CB8AC3E}">
        <p14:creationId xmlns:p14="http://schemas.microsoft.com/office/powerpoint/2010/main" val="2772678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Interpreter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825" y="2126250"/>
            <a:ext cx="5584260" cy="2959317"/>
          </a:xfrm>
        </p:spPr>
        <p:txBody>
          <a:bodyPr/>
          <a:lstStyle/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do_atom(a)</a:t>
            </a: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switch typeof(a)</a:t>
            </a: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NUM:</a:t>
            </a: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GLOBAL:</a:t>
            </a: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LOCAL:</a:t>
            </a: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709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Instructions (S-code)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stack-based instruction set.  </a:t>
            </a:r>
          </a:p>
          <a:p>
            <a:r>
              <a:rPr lang="en-US" dirty="0"/>
              <a:t>S-code is zero-address instruction.  The main working </a:t>
            </a:r>
            <a:r>
              <a:rPr lang="en-US" dirty="0" smtClean="0"/>
              <a:t>storage </a:t>
            </a:r>
            <a:r>
              <a:rPr lang="en-US" dirty="0"/>
              <a:t>is a stack and is comparable to the registers in a processor. </a:t>
            </a:r>
          </a:p>
          <a:p>
            <a:r>
              <a:rPr lang="en-US" dirty="0"/>
              <a:t>A stack has two </a:t>
            </a:r>
            <a:r>
              <a:rPr lang="en-US" dirty="0" smtClean="0"/>
              <a:t>operations: </a:t>
            </a:r>
            <a:r>
              <a:rPr lang="en-US" dirty="0"/>
              <a:t>push and pop.  </a:t>
            </a:r>
          </a:p>
          <a:p>
            <a:r>
              <a:rPr lang="en-US" dirty="0" smtClean="0"/>
              <a:t>It </a:t>
            </a:r>
            <a:r>
              <a:rPr lang="en-US" dirty="0"/>
              <a:t>is not necessary to "address" the stack (hence the name "zero-address"). </a:t>
            </a:r>
          </a:p>
        </p:txBody>
      </p:sp>
    </p:spTree>
    <p:extLst>
      <p:ext uri="{BB962C8B-B14F-4D97-AF65-F5344CB8AC3E}">
        <p14:creationId xmlns:p14="http://schemas.microsoft.com/office/powerpoint/2010/main" val="315146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950</Words>
  <Application>Microsoft Office PowerPoint</Application>
  <PresentationFormat>On-screen Show (4:3)</PresentationFormat>
  <Paragraphs>221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Office Theme</vt:lpstr>
      <vt:lpstr>Code Generation</vt:lpstr>
      <vt:lpstr>Approach</vt:lpstr>
      <vt:lpstr>Parse Tree</vt:lpstr>
      <vt:lpstr>Illustrative example</vt:lpstr>
      <vt:lpstr>Data structure</vt:lpstr>
      <vt:lpstr>a program to copy a parse tree</vt:lpstr>
      <vt:lpstr>Interpreter</vt:lpstr>
      <vt:lpstr>Interpreter (2)</vt:lpstr>
      <vt:lpstr>Machine Instructions (S-code)</vt:lpstr>
      <vt:lpstr>S-code</vt:lpstr>
      <vt:lpstr>Example: local var a,b,c</vt:lpstr>
      <vt:lpstr>global var a,b,c</vt:lpstr>
      <vt:lpstr>control: local var a,b,c</vt:lpstr>
      <vt:lpstr>function call</vt:lpstr>
      <vt:lpstr>function call (2)</vt:lpstr>
      <vt:lpstr>Code Generator</vt:lpstr>
      <vt:lpstr>PowerPoint Presentation</vt:lpstr>
      <vt:lpstr>Example: generate if statement</vt:lpstr>
      <vt:lpstr>Example of code generation</vt:lpstr>
      <vt:lpstr>Machine code</vt:lpstr>
      <vt:lpstr>Summary</vt:lpstr>
    </vt:vector>
  </TitlesOfParts>
  <Company>Chulalongkorn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Generation</dc:title>
  <dc:creator>Prabhas Chongstitvatana</dc:creator>
  <cp:lastModifiedBy>Prabhas Chongstitvatana</cp:lastModifiedBy>
  <cp:revision>8</cp:revision>
  <dcterms:created xsi:type="dcterms:W3CDTF">2020-03-16T09:01:49Z</dcterms:created>
  <dcterms:modified xsi:type="dcterms:W3CDTF">2020-03-16T10:01:51Z</dcterms:modified>
</cp:coreProperties>
</file>