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2" r:id="rId3"/>
    <p:sldId id="324" r:id="rId4"/>
    <p:sldId id="325" r:id="rId5"/>
    <p:sldId id="323" r:id="rId6"/>
    <p:sldId id="327" r:id="rId7"/>
    <p:sldId id="326" r:id="rId8"/>
    <p:sldId id="320" r:id="rId9"/>
    <p:sldId id="321" r:id="rId10"/>
    <p:sldId id="331" r:id="rId11"/>
    <p:sldId id="339" r:id="rId12"/>
    <p:sldId id="328" r:id="rId13"/>
    <p:sldId id="329" r:id="rId14"/>
    <p:sldId id="299" r:id="rId15"/>
    <p:sldId id="318" r:id="rId16"/>
    <p:sldId id="319" r:id="rId17"/>
    <p:sldId id="338" r:id="rId18"/>
    <p:sldId id="333" r:id="rId19"/>
    <p:sldId id="334" r:id="rId20"/>
    <p:sldId id="335" r:id="rId21"/>
    <p:sldId id="336" r:id="rId22"/>
    <p:sldId id="337" r:id="rId23"/>
    <p:sldId id="332" r:id="rId24"/>
    <p:sldId id="330" r:id="rId25"/>
    <p:sldId id="316" r:id="rId26"/>
    <p:sldId id="317" r:id="rId2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>
        <p:scale>
          <a:sx n="85" d="100"/>
          <a:sy n="85" d="100"/>
        </p:scale>
        <p:origin x="-1397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illar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th-TH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60725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th-TH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E623F-25BA-4553-A155-AD24E3F13357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803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1BA04-E527-4650-8785-E59D6ED8E077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646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741BB-1A06-4EDB-957D-CA47664E9AFC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763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836613"/>
            <a:ext cx="6718300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EDD8D3-9014-4E34-AEBA-404844AEF2F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64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2A49F-302A-4C91-8751-ECD889A30E3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0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E41A7-603F-43A2-B206-D64D38E70F7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546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F682F-9935-4272-9DA9-1D507AE794A2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29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D64A-179B-4005-B540-5BD6BA670BC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821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05BD6-99A5-428A-AE03-24287718C067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780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5B6E8-1304-4A3E-9E7A-30D76974671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235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DDE07-3885-46B9-A95D-8E77B9FB52B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82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83741-FB51-4FEA-8A45-770E53A03BA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238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836613"/>
            <a:ext cx="67183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15CE1B-E6D8-4D37-AAC9-EF76A8157B3E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395288" y="1628775"/>
            <a:ext cx="8280400" cy="7143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1032" name="Picture 11" descr="PillarHead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.eng.chula.ac.th/faculty/pjw/" TargetMode="External"/><Relationship Id="rId2" Type="http://schemas.openxmlformats.org/officeDocument/2006/relationships/hyperlink" Target="mailto:prabhas@chula.ac.t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b="1" dirty="0" smtClean="0"/>
              <a:t>Robots and Emotion</a:t>
            </a:r>
            <a:endParaRPr lang="en-US" sz="3600" b="1" dirty="0" smtClean="0"/>
          </a:p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r>
              <a:rPr lang="en-US" sz="2400" dirty="0" err="1" smtClean="0"/>
              <a:t>Prabhas</a:t>
            </a:r>
            <a:r>
              <a:rPr lang="en-US" sz="2400" dirty="0" smtClean="0"/>
              <a:t> </a:t>
            </a:r>
            <a:r>
              <a:rPr lang="en-US" sz="2400" dirty="0" err="1" smtClean="0"/>
              <a:t>Chongstitvatana</a:t>
            </a:r>
            <a:endParaRPr lang="en-US" sz="2400" dirty="0" smtClean="0"/>
          </a:p>
          <a:p>
            <a:pPr algn="ctr" eaLnBrk="1" hangingPunct="1">
              <a:buFontTx/>
              <a:buNone/>
            </a:pPr>
            <a:endParaRPr lang="en-US" sz="1800" dirty="0" smtClean="0"/>
          </a:p>
          <a:p>
            <a:pPr algn="ctr" eaLnBrk="1" hangingPunct="1">
              <a:buFontTx/>
              <a:buNone/>
            </a:pPr>
            <a:endParaRPr lang="en-US" sz="1800" dirty="0" smtClean="0"/>
          </a:p>
          <a:p>
            <a:pPr algn="ctr" eaLnBrk="1" hangingPunct="1">
              <a:buFontTx/>
              <a:buNone/>
            </a:pPr>
            <a:r>
              <a:rPr lang="en-US" sz="1800" dirty="0" smtClean="0"/>
              <a:t>CRIT 2012</a:t>
            </a:r>
            <a:endParaRPr lang="th-TH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Head post estimation</a:t>
            </a:r>
            <a:endParaRPr lang="th-TH" smtClean="0"/>
          </a:p>
        </p:txBody>
      </p:sp>
      <p:pic>
        <p:nvPicPr>
          <p:cNvPr id="12291" name="Content Placeholder 3" descr="feature point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3141663"/>
            <a:ext cx="3167063" cy="2159000"/>
          </a:xfrm>
        </p:spPr>
      </p:pic>
      <p:pic>
        <p:nvPicPr>
          <p:cNvPr id="12292" name="Picture 4" descr="cand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84538"/>
            <a:ext cx="12969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Ishikuro</a:t>
            </a:r>
            <a:r>
              <a:rPr lang="en-US" dirty="0" smtClean="0"/>
              <a:t>: Female Humanoid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42" y="2459432"/>
            <a:ext cx="5944115" cy="334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94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Open-end design achieves with 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	</a:t>
            </a:r>
            <a:r>
              <a:rPr lang="en-US" i="1" smtClean="0"/>
              <a:t>design by evolution</a:t>
            </a:r>
            <a:endParaRPr lang="th-TH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Evolutionary Algorithm</a:t>
            </a: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Genetic Algorithm</a:t>
            </a:r>
            <a:endParaRPr lang="th-TH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Create population</a:t>
            </a:r>
          </a:p>
          <a:p>
            <a:pPr eaLnBrk="1" hangingPunct="1"/>
            <a:r>
              <a:rPr lang="en-US" smtClean="0"/>
              <a:t>While not terminate</a:t>
            </a:r>
          </a:p>
          <a:p>
            <a:pPr lvl="1" eaLnBrk="1" hangingPunct="1"/>
            <a:r>
              <a:rPr lang="en-US" smtClean="0"/>
              <a:t>  Evaluate </a:t>
            </a:r>
          </a:p>
          <a:p>
            <a:pPr lvl="1" eaLnBrk="1" hangingPunct="1"/>
            <a:r>
              <a:rPr lang="en-US" smtClean="0"/>
              <a:t>  Selection, recombination, mutation</a:t>
            </a:r>
          </a:p>
          <a:p>
            <a:pPr eaLnBrk="1" hangingPunct="1"/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1998 Synthesis of Synchronous Sequential Logic Circuits from Partial Input/Output Sequences</a:t>
            </a:r>
            <a:endParaRPr lang="en-US" sz="1400" smtClean="0"/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r>
              <a:rPr lang="en-US" sz="1400" smtClean="0"/>
              <a:t>.</a:t>
            </a:r>
            <a:endParaRPr lang="th-TH" sz="1400" smtClean="0"/>
          </a:p>
        </p:txBody>
      </p:sp>
      <p:pic>
        <p:nvPicPr>
          <p:cNvPr id="16387" name="Picture 15" descr="Chameleon_-_Tanzania_-_Usambara_Moun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13100"/>
            <a:ext cx="39004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7"/>
          <p:cNvSpPr txBox="1">
            <a:spLocks noChangeArrowheads="1"/>
          </p:cNvSpPr>
          <p:nvPr/>
        </p:nvSpPr>
        <p:spPr bwMode="auto">
          <a:xfrm>
            <a:off x="1042988" y="6308725"/>
            <a:ext cx="7489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Two-Horn Chameleon (Bradypodion fischeri ssp.) in the Usambara mountains, Tanzania</a:t>
            </a:r>
            <a:endParaRPr lang="th-TH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3757613" cy="3392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003800" y="2060575"/>
            <a:ext cx="3671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2565400"/>
            <a:ext cx="52736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of a 7 DOF </a:t>
            </a:r>
            <a:r>
              <a:rPr lang="en-US" dirty="0" err="1" smtClean="0"/>
              <a:t>Bibed</a:t>
            </a:r>
            <a:endParaRPr lang="th-TH" dirty="0"/>
          </a:p>
        </p:txBody>
      </p:sp>
      <p:pic>
        <p:nvPicPr>
          <p:cNvPr id="4916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6113"/>
            <a:ext cx="356235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3489325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10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Lead-free Solder Alloys</a:t>
            </a:r>
            <a:endParaRPr lang="en-GB"/>
          </a:p>
        </p:txBody>
      </p:sp>
      <p:sp>
        <p:nvSpPr>
          <p:cNvPr id="67587" name="Text Box 14"/>
          <p:cNvSpPr txBox="1">
            <a:spLocks/>
          </p:cNvSpPr>
          <p:nvPr/>
        </p:nvSpPr>
        <p:spPr bwMode="auto">
          <a:xfrm>
            <a:off x="762000" y="1836738"/>
            <a:ext cx="3429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4" tIns="41148" rIns="82294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endParaRPr lang="th-TH"/>
          </a:p>
        </p:txBody>
      </p:sp>
      <p:sp>
        <p:nvSpPr>
          <p:cNvPr id="5" name="Text Box 15"/>
          <p:cNvSpPr txBox="1">
            <a:spLocks/>
          </p:cNvSpPr>
          <p:nvPr/>
        </p:nvSpPr>
        <p:spPr bwMode="auto">
          <a:xfrm>
            <a:off x="357188" y="1857375"/>
            <a:ext cx="8093075" cy="346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4" tIns="41148" rIns="82294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u="sng">
                <a:solidFill>
                  <a:schemeClr val="accent2"/>
                </a:solidFill>
              </a:rPr>
              <a:t>Lead-based Solder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Low cost and abundant supply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Forms a reliable metallurgical joint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Good manufacturability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Excellent history of reliable use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Toxicity</a:t>
            </a:r>
          </a:p>
          <a:p>
            <a:pPr>
              <a:lnSpc>
                <a:spcPct val="150000"/>
              </a:lnSpc>
            </a:pPr>
            <a:endParaRPr lang="en-US" sz="80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endParaRPr lang="th-TH" sz="2000">
              <a:solidFill>
                <a:schemeClr val="accent2"/>
              </a:solidFill>
            </a:endParaRPr>
          </a:p>
        </p:txBody>
      </p:sp>
      <p:pic>
        <p:nvPicPr>
          <p:cNvPr id="6" name="Picture 5" descr="lead-f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14563"/>
            <a:ext cx="923925" cy="92392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re_wire_so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143500"/>
            <a:ext cx="1433513" cy="107632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olderPas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143500"/>
            <a:ext cx="1041400" cy="104298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 descr="RoH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214563"/>
            <a:ext cx="933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ecoHG_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214563"/>
            <a:ext cx="931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86250" y="3357563"/>
            <a:ext cx="4714875" cy="3292475"/>
          </a:xfrm>
          <a:prstGeom prst="rect">
            <a:avLst/>
          </a:prstGeom>
        </p:spPr>
        <p:txBody>
          <a:bodyPr lIns="91438" tIns="45718" rIns="91438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>
                <a:solidFill>
                  <a:schemeClr val="accent2"/>
                </a:solidFill>
              </a:rPr>
              <a:t>Lead-free Solder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No toxicity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Meet Government legislations 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  (WEEE &amp; RoHS)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Marketing Advantage (green product)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Increased Cost of Non-compliant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Variation of properties (Bad or Good)</a:t>
            </a:r>
          </a:p>
        </p:txBody>
      </p:sp>
    </p:spTree>
    <p:extLst>
      <p:ext uri="{BB962C8B-B14F-4D97-AF65-F5344CB8AC3E}">
        <p14:creationId xmlns:p14="http://schemas.microsoft.com/office/powerpoint/2010/main" val="29783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Sn-Ag-Cu (SAC) Solder</a:t>
            </a:r>
            <a:endParaRPr lang="en-GB"/>
          </a:p>
        </p:txBody>
      </p:sp>
      <p:sp>
        <p:nvSpPr>
          <p:cNvPr id="72707" name="Content Placeholder 2"/>
          <p:cNvSpPr>
            <a:spLocks noGrp="1"/>
          </p:cNvSpPr>
          <p:nvPr>
            <p:ph idx="4294967295"/>
          </p:nvPr>
        </p:nvSpPr>
        <p:spPr>
          <a:xfrm>
            <a:off x="700088" y="2000250"/>
            <a:ext cx="8229600" cy="39925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000" dirty="0">
                <a:solidFill>
                  <a:srgbClr val="00B0F0"/>
                </a:solidFill>
              </a:rPr>
              <a:t>Advantage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Sufficient Supply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Good Wetting Characteristics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Good Fatigue Resistance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Good overall joint strength</a:t>
            </a:r>
            <a:endParaRPr lang="en-US" sz="1100" dirty="0">
              <a:solidFill>
                <a:srgbClr val="FF0066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2000" dirty="0">
                <a:solidFill>
                  <a:srgbClr val="FF0066"/>
                </a:solidFill>
              </a:rPr>
              <a:t>Limitation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Moderate High Melting Temp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Long Term Reliability Data</a:t>
            </a:r>
          </a:p>
          <a:p>
            <a:endParaRPr lang="en-GB" sz="2000" dirty="0"/>
          </a:p>
        </p:txBody>
      </p:sp>
      <p:pic>
        <p:nvPicPr>
          <p:cNvPr id="4" name="Picture 3" descr="Pb-free_Fr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071688"/>
            <a:ext cx="3260725" cy="1684337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b-free_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021138"/>
            <a:ext cx="3262313" cy="2449512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3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smtClean="0"/>
              <a:t>Future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Robots and autonomous agents will  increase in number. </a:t>
            </a:r>
          </a:p>
          <a:p>
            <a:pPr marL="0" indent="0" eaLnBrk="1" hangingPunct="1"/>
            <a:endParaRPr lang="en-US" sz="1600" smtClean="0"/>
          </a:p>
          <a:p>
            <a:pPr marL="0" indent="0" eaLnBrk="1" hangingPunct="1"/>
            <a:r>
              <a:rPr lang="en-US" smtClean="0"/>
              <a:t>They will serve more roles in human society.</a:t>
            </a: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763" y="2133600"/>
            <a:ext cx="71008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1619250" y="836613"/>
            <a:ext cx="7310438" cy="796925"/>
          </a:xfrm>
        </p:spPr>
        <p:txBody>
          <a:bodyPr/>
          <a:lstStyle/>
          <a:p>
            <a:r>
              <a:rPr lang="en-US" sz="3400"/>
              <a:t>Combine with Genetic Programming</a:t>
            </a:r>
            <a:endParaRPr lang="en-GB" sz="3400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38086" r="16544" b="21875"/>
          <a:stretch>
            <a:fillRect/>
          </a:stretch>
        </p:blipFill>
        <p:spPr bwMode="auto">
          <a:xfrm>
            <a:off x="428625" y="2143125"/>
            <a:ext cx="826452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15063" y="2857500"/>
            <a:ext cx="2286000" cy="1928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346450"/>
            <a:ext cx="2882900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Experiments</a:t>
            </a:r>
            <a:endParaRPr lang="en-GB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7158" y="3724276"/>
            <a:ext cx="3571900" cy="2562244"/>
            <a:chOff x="432" y="1950"/>
            <a:chExt cx="1728" cy="1680"/>
          </a:xfrm>
          <a:solidFill>
            <a:srgbClr val="FFFF99"/>
          </a:solidFill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White">
            <a:xfrm>
              <a:off x="432" y="1950"/>
              <a:ext cx="1728" cy="168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latin typeface="Verdana" pitchFamily="34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80" y="2076"/>
              <a:ext cx="1584" cy="1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rgbClr val="FF5050"/>
                  </a:solidFill>
                  <a:latin typeface="Arial" charset="0"/>
                </a:rPr>
                <a:t>Thermal Properties Testing </a:t>
              </a:r>
              <a:r>
                <a:rPr lang="en-US" sz="2000" b="1" dirty="0">
                  <a:solidFill>
                    <a:srgbClr val="00B050"/>
                  </a:solidFill>
                  <a:latin typeface="Arial" charset="0"/>
                </a:rPr>
                <a:t>(DSC)</a:t>
              </a:r>
            </a:p>
            <a:p>
              <a:pPr eaLnBrk="0" hangingPunct="0">
                <a:defRPr/>
              </a:pPr>
              <a:endParaRPr lang="en-US" sz="2000" b="1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Liquidus Temperature</a:t>
              </a: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Solidus Temperature</a:t>
              </a: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Solidification Range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5780" name="AutoShape 6"/>
          <p:cNvSpPr>
            <a:spLocks noChangeAspect="1" noChangeArrowheads="1" noTextEdit="1"/>
          </p:cNvSpPr>
          <p:nvPr/>
        </p:nvSpPr>
        <p:spPr bwMode="gray">
          <a:xfrm>
            <a:off x="3222625" y="370046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/>
          <a:lstStyle/>
          <a:p>
            <a:endParaRPr lang="th-TH"/>
          </a:p>
        </p:txBody>
      </p:sp>
      <p:sp>
        <p:nvSpPr>
          <p:cNvPr id="15" name="Freeform 7"/>
          <p:cNvSpPr>
            <a:spLocks/>
          </p:cNvSpPr>
          <p:nvPr/>
        </p:nvSpPr>
        <p:spPr bwMode="gray">
          <a:xfrm>
            <a:off x="3352800" y="372427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lIns="91438" tIns="45718" rIns="91438" bIns="45718"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  <p:sp>
        <p:nvSpPr>
          <p:cNvPr id="75782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70046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/>
          <a:lstStyle/>
          <a:p>
            <a:endParaRPr lang="th-TH"/>
          </a:p>
        </p:txBody>
      </p:sp>
      <p:grpSp>
        <p:nvGrpSpPr>
          <p:cNvPr id="75783" name="Group 22"/>
          <p:cNvGrpSpPr>
            <a:grpSpLocks/>
          </p:cNvGrpSpPr>
          <p:nvPr/>
        </p:nvGrpSpPr>
        <p:grpSpPr bwMode="auto">
          <a:xfrm>
            <a:off x="3124200" y="2047875"/>
            <a:ext cx="2998788" cy="1601788"/>
            <a:chOff x="1920" y="864"/>
            <a:chExt cx="1889" cy="1009"/>
          </a:xfrm>
        </p:grpSpPr>
        <p:grpSp>
          <p:nvGrpSpPr>
            <p:cNvPr id="75784" name="Group 10"/>
            <p:cNvGrpSpPr>
              <a:grpSpLocks/>
            </p:cNvGrpSpPr>
            <p:nvPr/>
          </p:nvGrpSpPr>
          <p:grpSpPr bwMode="auto">
            <a:xfrm>
              <a:off x="1920" y="864"/>
              <a:ext cx="1889" cy="1009"/>
              <a:chOff x="1997" y="1314"/>
              <a:chExt cx="1889" cy="1009"/>
            </a:xfrm>
          </p:grpSpPr>
          <p:grpSp>
            <p:nvGrpSpPr>
              <p:cNvPr id="75785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8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>
                    <a:latin typeface="Arial" charset="0"/>
                  </a:endParaRPr>
                </a:p>
              </p:txBody>
            </p:sp>
            <p:sp>
              <p:nvSpPr>
                <p:cNvPr id="29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>
                    <a:latin typeface="Arial" charset="0"/>
                  </a:endParaRPr>
                </a:p>
              </p:txBody>
            </p:sp>
          </p:grpSp>
          <p:sp>
            <p:nvSpPr>
              <p:cNvPr id="24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  <p:sp>
            <p:nvSpPr>
              <p:cNvPr id="25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  <p:sp>
            <p:nvSpPr>
              <p:cNvPr id="26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  <p:sp>
            <p:nvSpPr>
              <p:cNvPr id="27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</p:grpSp>
        <p:sp>
          <p:nvSpPr>
            <p:cNvPr id="75792" name="Text Box 18"/>
            <p:cNvSpPr txBox="1">
              <a:spLocks noChangeArrowheads="1"/>
            </p:cNvSpPr>
            <p:nvPr/>
          </p:nvSpPr>
          <p:spPr bwMode="auto">
            <a:xfrm>
              <a:off x="2216" y="959"/>
              <a:ext cx="140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10 Solder</a:t>
              </a:r>
            </a:p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Compositions</a:t>
              </a:r>
              <a:endParaRPr 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562602" y="3800478"/>
            <a:ext cx="3224240" cy="2362200"/>
            <a:chOff x="3504" y="1950"/>
            <a:chExt cx="1440" cy="1680"/>
          </a:xfrm>
          <a:solidFill>
            <a:srgbClr val="FFFF99"/>
          </a:solidFill>
        </p:grpSpPr>
        <p:sp>
          <p:nvSpPr>
            <p:cNvPr id="31" name="AutoShape 3"/>
            <p:cNvSpPr>
              <a:spLocks noChangeArrowheads="1"/>
            </p:cNvSpPr>
            <p:nvPr/>
          </p:nvSpPr>
          <p:spPr bwMode="grayWhite">
            <a:xfrm>
              <a:off x="3504" y="1950"/>
              <a:ext cx="1440" cy="168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latin typeface="Verdana" pitchFamily="34" charset="0"/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600" y="2064"/>
              <a:ext cx="1284" cy="1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rgbClr val="FF5050"/>
                  </a:solidFill>
                  <a:latin typeface="Arial" charset="0"/>
                </a:rPr>
                <a:t>Wettability Testing</a:t>
              </a:r>
            </a:p>
            <a:p>
              <a:pPr eaLnBrk="0" hangingPunct="0">
                <a:defRPr/>
              </a:pPr>
              <a:r>
                <a:rPr lang="en-US" sz="2000" b="1" dirty="0">
                  <a:solidFill>
                    <a:srgbClr val="00B050"/>
                  </a:solidFill>
                  <a:latin typeface="Arial" charset="0"/>
                </a:rPr>
                <a:t>(Wetting Balance; </a:t>
              </a:r>
              <a:br>
                <a:rPr lang="en-US" sz="2000" b="1" dirty="0">
                  <a:solidFill>
                    <a:srgbClr val="00B050"/>
                  </a:solidFill>
                  <a:latin typeface="Arial" charset="0"/>
                </a:rPr>
              </a:br>
              <a:r>
                <a:rPr lang="en-US" sz="2000" b="1" dirty="0">
                  <a:solidFill>
                    <a:srgbClr val="00B050"/>
                  </a:solidFill>
                  <a:latin typeface="Arial" charset="0"/>
                </a:rPr>
                <a:t> Globule Method)</a:t>
              </a:r>
            </a:p>
            <a:p>
              <a:pPr eaLnBrk="0" hangingPunct="0">
                <a:defRPr/>
              </a:pPr>
              <a:endParaRPr lang="en-US" sz="2000" b="1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Wetting Time</a:t>
              </a: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Wetting Force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3" name="Freeform 9"/>
          <p:cNvSpPr>
            <a:spLocks/>
          </p:cNvSpPr>
          <p:nvPr/>
        </p:nvSpPr>
        <p:spPr bwMode="gray">
          <a:xfrm flipH="1">
            <a:off x="4875213" y="370363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lIns="91438" tIns="45718" rIns="91438" bIns="45718"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in the evolution loop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90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mtClean="0"/>
              <a:t>Evolution + Emotion Perception </a:t>
            </a:r>
          </a:p>
          <a:p>
            <a:pPr marL="0" indent="0" algn="ctr" eaLnBrk="1" hangingPunct="1">
              <a:buFontTx/>
              <a:buNone/>
            </a:pPr>
            <a:r>
              <a:rPr lang="en-US" smtClean="0"/>
              <a:t>= Sociable Robot</a:t>
            </a: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Team Work</a:t>
            </a:r>
            <a:endParaRPr lang="th-TH" smtClean="0"/>
          </a:p>
        </p:txBody>
      </p:sp>
      <p:pic>
        <p:nvPicPr>
          <p:cNvPr id="19459" name="Picture 6" descr="IMG_0024-crop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2133600"/>
            <a:ext cx="7270750" cy="399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prabhas@chula.ac.th</a:t>
            </a:r>
            <a:endParaRPr lang="en-US" smtClean="0"/>
          </a:p>
          <a:p>
            <a:pPr eaLnBrk="1" hangingPunct="1"/>
            <a:r>
              <a:rPr lang="en-US" smtClean="0">
                <a:hlinkClick r:id="rId3"/>
              </a:rPr>
              <a:t>www.cp.eng.chula.ac.th/faculty/pjw/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Perceiving human emotion can be one of stimulus in communication between human and robots.</a:t>
            </a: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Conclusion</a:t>
            </a:r>
          </a:p>
          <a:p>
            <a:pPr marL="0" indent="0" eaLnBrk="1" hangingPunct="1"/>
            <a:endParaRPr lang="en-US" smtClean="0"/>
          </a:p>
          <a:p>
            <a:pPr marL="400050" lvl="1" indent="0" eaLnBrk="1" hangingPunct="1">
              <a:buFontTx/>
              <a:buNone/>
            </a:pPr>
            <a:r>
              <a:rPr lang="en-US" sz="3200" smtClean="0"/>
              <a:t>A robot that can express and perceive human emotion</a:t>
            </a:r>
          </a:p>
          <a:p>
            <a:pPr marL="0" indent="0" eaLnBrk="1" hangingPunct="1"/>
            <a:endParaRPr lang="en-US" smtClean="0"/>
          </a:p>
          <a:p>
            <a:pPr marL="400050" lvl="1" indent="0" eaLnBrk="1" hangingPunct="1">
              <a:buFontTx/>
              <a:buNone/>
            </a:pPr>
            <a:r>
              <a:rPr lang="en-US" sz="3200" smtClean="0"/>
              <a:t>Sociable Robot</a:t>
            </a:r>
          </a:p>
          <a:p>
            <a:pPr marL="0" indent="0" eaLnBrk="1" hangingPunct="1"/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4000" smtClean="0"/>
              <a:t>Need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mtClean="0"/>
              <a:t>Robots perceive our need.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mtClean="0"/>
              <a:t>We command robots.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mtClean="0"/>
              <a:t>Robots adapt their behavior.</a:t>
            </a: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Robots situated in human world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Learn by trial and error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Inventing and mixing up its stock behaviours to response to a new situation</a:t>
            </a:r>
          </a:p>
          <a:p>
            <a:pPr eaLnBrk="1" hangingPunct="1"/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Human emotion has been studied in term of arts and design</a:t>
            </a:r>
          </a:p>
          <a:p>
            <a:pPr marL="0" indent="0" eaLnBrk="1" hangingPunct="1"/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0244" name="Picture 5" descr="May_0266_m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Robot Perception</a:t>
            </a:r>
            <a:endParaRPr lang="th-TH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N. Auttanugune and T. Horprasert, Head Pose Estimation using Motion Matching. in </a:t>
            </a:r>
            <a:r>
              <a:rPr lang="en-US" sz="2400" i="1" smtClean="0"/>
              <a:t>15</a:t>
            </a:r>
            <a:r>
              <a:rPr lang="en-US" sz="2400" i="1" baseline="30000" smtClean="0"/>
              <a:t>th</a:t>
            </a:r>
            <a:r>
              <a:rPr lang="en-US" sz="2400" i="1" smtClean="0"/>
              <a:t> International Workshop on Advanced Image Technology</a:t>
            </a:r>
            <a:r>
              <a:rPr lang="en-US" sz="2400" smtClean="0"/>
              <a:t>, (Ho Chi Minh City, Vietnam, 2012)</a:t>
            </a:r>
          </a:p>
          <a:p>
            <a:pPr eaLnBrk="1" hangingPunct="1"/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313</Words>
  <Application>Microsoft Office PowerPoint</Application>
  <PresentationFormat>On-screen Show (4:3)</PresentationFormat>
  <Paragraphs>93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Robot Perception</vt:lpstr>
      <vt:lpstr>Head post estimation</vt:lpstr>
      <vt:lpstr>Ishikuro: Female Humanoid</vt:lpstr>
      <vt:lpstr>PowerPoint Presentation</vt:lpstr>
      <vt:lpstr>PowerPoint Presentation</vt:lpstr>
      <vt:lpstr>Genetic Algorithm</vt:lpstr>
      <vt:lpstr>PowerPoint Presentation</vt:lpstr>
      <vt:lpstr>PowerPoint Presentation</vt:lpstr>
      <vt:lpstr>Controller of a 7 DOF Bibed</vt:lpstr>
      <vt:lpstr>Lead-free Solder Alloys</vt:lpstr>
      <vt:lpstr>Sn-Ag-Cu (SAC) Solder</vt:lpstr>
      <vt:lpstr>PowerPoint Presentation</vt:lpstr>
      <vt:lpstr>Combine with Genetic Programming</vt:lpstr>
      <vt:lpstr>Experiments</vt:lpstr>
      <vt:lpstr>PowerPoint Presentation</vt:lpstr>
      <vt:lpstr>PowerPoint Presentation</vt:lpstr>
      <vt:lpstr>Team Work</vt:lpstr>
      <vt:lpstr>PowerPoint Presentation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Atiwong</dc:creator>
  <cp:lastModifiedBy>prabhas</cp:lastModifiedBy>
  <cp:revision>39</cp:revision>
  <dcterms:created xsi:type="dcterms:W3CDTF">2008-09-15T14:59:50Z</dcterms:created>
  <dcterms:modified xsi:type="dcterms:W3CDTF">2012-12-01T03:45:16Z</dcterms:modified>
</cp:coreProperties>
</file>