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82" r:id="rId20"/>
    <p:sldId id="279" r:id="rId21"/>
    <p:sldId id="280" r:id="rId22"/>
    <p:sldId id="276" r:id="rId23"/>
    <p:sldId id="278" r:id="rId24"/>
    <p:sldId id="281" r:id="rId25"/>
    <p:sldId id="283" r:id="rId26"/>
    <p:sldId id="272" r:id="rId2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044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7FCB-9BD7-430F-80A6-ADDF7B38C5DC}" type="datetimeFigureOut">
              <a:rPr lang="th-TH" smtClean="0"/>
              <a:t>24/10/56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919D7-929C-49AE-8239-2878B137529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075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7FCB-9BD7-430F-80A6-ADDF7B38C5DC}" type="datetimeFigureOut">
              <a:rPr lang="th-TH" smtClean="0"/>
              <a:t>24/10/56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919D7-929C-49AE-8239-2878B137529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074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7FCB-9BD7-430F-80A6-ADDF7B38C5DC}" type="datetimeFigureOut">
              <a:rPr lang="th-TH" smtClean="0"/>
              <a:t>24/10/56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919D7-929C-49AE-8239-2878B137529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744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7FCB-9BD7-430F-80A6-ADDF7B38C5DC}" type="datetimeFigureOut">
              <a:rPr lang="th-TH" smtClean="0"/>
              <a:t>24/10/56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919D7-929C-49AE-8239-2878B137529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555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7FCB-9BD7-430F-80A6-ADDF7B38C5DC}" type="datetimeFigureOut">
              <a:rPr lang="th-TH" smtClean="0"/>
              <a:t>24/10/56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919D7-929C-49AE-8239-2878B137529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540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7FCB-9BD7-430F-80A6-ADDF7B38C5DC}" type="datetimeFigureOut">
              <a:rPr lang="th-TH" smtClean="0"/>
              <a:t>24/10/56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919D7-929C-49AE-8239-2878B137529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9136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7FCB-9BD7-430F-80A6-ADDF7B38C5DC}" type="datetimeFigureOut">
              <a:rPr lang="th-TH" smtClean="0"/>
              <a:t>24/10/56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919D7-929C-49AE-8239-2878B137529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78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7FCB-9BD7-430F-80A6-ADDF7B38C5DC}" type="datetimeFigureOut">
              <a:rPr lang="th-TH" smtClean="0"/>
              <a:t>24/10/56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919D7-929C-49AE-8239-2878B137529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74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7FCB-9BD7-430F-80A6-ADDF7B38C5DC}" type="datetimeFigureOut">
              <a:rPr lang="th-TH" smtClean="0"/>
              <a:t>24/10/56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919D7-929C-49AE-8239-2878B137529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778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7FCB-9BD7-430F-80A6-ADDF7B38C5DC}" type="datetimeFigureOut">
              <a:rPr lang="th-TH" smtClean="0"/>
              <a:t>24/10/56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919D7-929C-49AE-8239-2878B137529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580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7FCB-9BD7-430F-80A6-ADDF7B38C5DC}" type="datetimeFigureOut">
              <a:rPr lang="th-TH" smtClean="0"/>
              <a:t>24/10/56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919D7-929C-49AE-8239-2878B137529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841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77FCB-9BD7-430F-80A6-ADDF7B38C5DC}" type="datetimeFigureOut">
              <a:rPr lang="th-TH" smtClean="0"/>
              <a:t>24/10/56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919D7-929C-49AE-8239-2878B137529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183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2204864"/>
            <a:ext cx="3814192" cy="1082551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c</a:t>
            </a:r>
            <a:r>
              <a:rPr lang="en-US" sz="8000" b="1" dirty="0" smtClean="0">
                <a:solidFill>
                  <a:srgbClr val="00B050"/>
                </a:solidFill>
              </a:rPr>
              <a:t>r</a:t>
            </a:r>
            <a:r>
              <a:rPr lang="en-US" sz="8000" b="1" dirty="0" smtClean="0">
                <a:solidFill>
                  <a:srgbClr val="FFFF00"/>
                </a:solidFill>
              </a:rPr>
              <a:t>e</a:t>
            </a:r>
            <a:r>
              <a:rPr lang="en-US" sz="8000" b="1" dirty="0" smtClean="0">
                <a:solidFill>
                  <a:schemeClr val="tx2"/>
                </a:solidFill>
              </a:rPr>
              <a:t>a</a:t>
            </a:r>
            <a:r>
              <a:rPr lang="en-US" sz="8000" b="1" dirty="0" smtClean="0">
                <a:solidFill>
                  <a:srgbClr val="FFC000"/>
                </a:solidFill>
              </a:rPr>
              <a:t>t</a:t>
            </a:r>
            <a:r>
              <a:rPr lang="en-US" sz="8000" b="1" dirty="0" smtClean="0"/>
              <a:t>ivity</a:t>
            </a:r>
            <a:endParaRPr lang="th-TH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sz="4000" dirty="0" smtClean="0"/>
              <a:t>ประภาส จงสถิตย์วัฒนา</a:t>
            </a:r>
          </a:p>
          <a:p>
            <a:r>
              <a:rPr lang="en-US" dirty="0" err="1" smtClean="0"/>
              <a:t>Prabhas</a:t>
            </a:r>
            <a:r>
              <a:rPr lang="en-US" dirty="0" smtClean="0"/>
              <a:t> </a:t>
            </a:r>
            <a:r>
              <a:rPr lang="en-US" dirty="0" err="1" smtClean="0"/>
              <a:t>Chongstitvatana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2897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technical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000" dirty="0" smtClean="0"/>
              <a:t>programmed:  logical, structured</a:t>
            </a:r>
          </a:p>
          <a:p>
            <a:r>
              <a:rPr lang="en-US" sz="4000" dirty="0" smtClean="0"/>
              <a:t>lateral:  break out of patterns</a:t>
            </a:r>
          </a:p>
          <a:p>
            <a:r>
              <a:rPr lang="en-US" sz="4000" dirty="0" smtClean="0"/>
              <a:t>  brainstorming, random input, provocation etc.</a:t>
            </a:r>
          </a:p>
          <a:p>
            <a:endParaRPr lang="en-US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839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Csikszentmihalyi</a:t>
            </a:r>
            <a:r>
              <a:rPr lang="en-US" dirty="0" smtClean="0"/>
              <a:t>  </a:t>
            </a:r>
            <a:r>
              <a:rPr lang="th-TH" dirty="0" smtClean="0">
                <a:cs typeface="+mn-cs"/>
              </a:rPr>
              <a:t>คิดแง่บวก</a:t>
            </a:r>
            <a:endParaRPr lang="th-TH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h-TH" sz="3800" dirty="0" smtClean="0"/>
              <a:t>การเกิดความคิดสร้างสรรค์  มี  5 ขั้น    </a:t>
            </a:r>
          </a:p>
          <a:p>
            <a:r>
              <a:rPr lang="en-US" sz="3800" dirty="0"/>
              <a:t> </a:t>
            </a:r>
            <a:r>
              <a:rPr lang="en-US" sz="3800" dirty="0" smtClean="0"/>
              <a:t>    </a:t>
            </a:r>
            <a:r>
              <a:rPr lang="en-US" sz="3800" dirty="0" err="1" smtClean="0"/>
              <a:t>Csikszentmihalyi</a:t>
            </a:r>
            <a:r>
              <a:rPr lang="en-US" sz="3800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B0F0"/>
                </a:solidFill>
              </a:rPr>
              <a:t>cheek-sent-me-</a:t>
            </a:r>
            <a:r>
              <a:rPr lang="en-US" dirty="0" err="1" smtClean="0">
                <a:solidFill>
                  <a:srgbClr val="00B0F0"/>
                </a:solidFill>
              </a:rPr>
              <a:t>hee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th-TH" sz="4000" dirty="0" smtClean="0"/>
              <a:t>มองหาปัญหา   จดจ่อกับปัญหาที่น่าสนใจและเราอยากรู้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4000" dirty="0" smtClean="0"/>
              <a:t>เพาะบ่ม   ปล่อยให้ความคิดวนเวียนในสมอง  โดยไม่ใส่ใจตรงๆ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4000" dirty="0" smtClean="0"/>
              <a:t>อ้าหา       วินาทีที่ "เข้าใจ"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4000" dirty="0" smtClean="0"/>
              <a:t>ประเมิน    ตรวจสอบว่าความคิดที่ได้มีคุณค่าพอที่จะเอาไปทำจริง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4000" dirty="0" smtClean="0"/>
              <a:t>ลงมือ        สร้างแบบปฏิบัติ  แล้วทำทุ่มเทให้สำเร็จ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701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cs typeface="+mn-cs"/>
              </a:rPr>
              <a:t>มองหาปัญหา</a:t>
            </a:r>
            <a:endParaRPr lang="th-TH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 smtClean="0"/>
          </a:p>
          <a:p>
            <a:r>
              <a:rPr lang="th-TH" sz="4000" dirty="0" smtClean="0"/>
              <a:t>อย่าอยู่เฉย   มองหาปัญหา  รักการเปลี่ยนแปลง  เป็นผู้ผลักดัน  เปรียบเทียบกับเพื่อนและคู่แข่ง  หาทางปรับปรุง  มองหาสิ่งที่น่าสนใจ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097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cs typeface="+mn-cs"/>
              </a:rPr>
              <a:t>รวบรวมข้อมูล</a:t>
            </a:r>
            <a:endParaRPr lang="th-TH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 smtClean="0"/>
          </a:p>
          <a:p>
            <a:r>
              <a:rPr lang="th-TH" sz="4000" dirty="0" smtClean="0"/>
              <a:t>เมื่อได้โจทย์  รวบรวมข้อมูล  อย่ากระโดดเข้าไปทำทันที  ให้เวลาความคิดวนเวียนอยู่ในสมอง  เพื่อไม่ให้ยึดติดความคิดอันใดอันหนึ่ง  ก่อนเวลาอันควร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328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cs typeface="+mn-cs"/>
              </a:rPr>
              <a:t>อ้าหา</a:t>
            </a:r>
            <a:endParaRPr lang="th-TH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 smtClean="0"/>
          </a:p>
          <a:p>
            <a:r>
              <a:rPr lang="th-TH" sz="4000" dirty="0" smtClean="0"/>
              <a:t>เมื่อมีปัญหาและความคิด  การขุดลงไปถึงต้นตอของปัญหาสำคัญมาก  อย่ามองโลกในแง่ร้ายจนหมดกำลังใจ  เปิดใจให้กว้าง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4986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cs typeface="+mn-cs"/>
              </a:rPr>
              <a:t>ประเมิน</a:t>
            </a:r>
            <a:endParaRPr lang="th-TH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 smtClean="0"/>
          </a:p>
          <a:p>
            <a:r>
              <a:rPr lang="th-TH" sz="4000" dirty="0" smtClean="0"/>
              <a:t>เมื่อเข้าใจปัญหาอย่างถ่องแท้  ได้เวลาหาวิธีแก้  คิดหลายๆ วิธี  </a:t>
            </a:r>
          </a:p>
          <a:p>
            <a:r>
              <a:rPr lang="th-TH" sz="4000" dirty="0" smtClean="0"/>
              <a:t>มีเทคนิกมากมายในการสร้างความคิด  ประเมินว่าแบบไหนดีกว่ากัน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7968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cs typeface="+mn-cs"/>
              </a:rPr>
              <a:t>ลงมือทำ</a:t>
            </a:r>
            <a:endParaRPr lang="th-TH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 smtClean="0"/>
          </a:p>
          <a:p>
            <a:r>
              <a:rPr lang="th-TH" sz="4000" dirty="0" smtClean="0"/>
              <a:t>สร้างสรรค์ไม่ใช่คิดอย่างเดียว  ลงมือทำด้วย  ต้องมั่นใจ  และทุ่มเท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2434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examples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4000" dirty="0" smtClean="0"/>
              <a:t>robot hand grasps a cube</a:t>
            </a:r>
          </a:p>
          <a:p>
            <a:r>
              <a:rPr lang="en-US" sz="4000" dirty="0" smtClean="0"/>
              <a:t>mimetic circuits</a:t>
            </a:r>
          </a:p>
          <a:p>
            <a:r>
              <a:rPr lang="en-US" sz="4000" dirty="0" smtClean="0"/>
              <a:t>hardware compact genetic algorithm</a:t>
            </a:r>
          </a:p>
          <a:p>
            <a:r>
              <a:rPr lang="en-US" sz="4000" dirty="0" smtClean="0"/>
              <a:t>discovering soldering alloy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416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hand grasps a cube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knowing where the camera is</a:t>
            </a:r>
          </a:p>
          <a:p>
            <a:r>
              <a:rPr lang="en-US" dirty="0" smtClean="0"/>
              <a:t>Visual </a:t>
            </a:r>
            <a:r>
              <a:rPr lang="en-US" dirty="0" err="1" smtClean="0"/>
              <a:t>servoing</a:t>
            </a:r>
            <a:endParaRPr lang="en-US" dirty="0" smtClean="0"/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348880"/>
            <a:ext cx="4005064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052736"/>
            <a:ext cx="8229600" cy="3992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th-TH" dirty="0" smtClean="0"/>
              <a:t>1998 Synthesis of Synchronous Sequential Logic Circuits from Partial </a:t>
            </a:r>
            <a:r>
              <a:rPr lang="en-US" altLang="th-TH" dirty="0" err="1" smtClean="0"/>
              <a:t>Input/Output</a:t>
            </a:r>
            <a:r>
              <a:rPr lang="en-US" altLang="th-TH" dirty="0" smtClean="0"/>
              <a:t> Sequences</a:t>
            </a:r>
            <a:endParaRPr lang="en-US" altLang="th-TH" sz="1400" dirty="0" smtClean="0"/>
          </a:p>
          <a:p>
            <a:pPr>
              <a:buFontTx/>
              <a:buNone/>
            </a:pPr>
            <a:endParaRPr lang="en-US" altLang="th-TH" sz="1400" dirty="0" smtClean="0"/>
          </a:p>
          <a:p>
            <a:pPr>
              <a:buFontTx/>
              <a:buNone/>
            </a:pPr>
            <a:endParaRPr lang="en-US" altLang="th-TH" sz="1400" dirty="0" smtClean="0"/>
          </a:p>
          <a:p>
            <a:pPr>
              <a:buFontTx/>
              <a:buNone/>
            </a:pPr>
            <a:endParaRPr lang="en-US" altLang="th-TH" sz="1400" dirty="0" smtClean="0"/>
          </a:p>
          <a:p>
            <a:pPr>
              <a:buFontTx/>
              <a:buNone/>
            </a:pPr>
            <a:endParaRPr lang="en-US" altLang="th-TH" sz="1400" dirty="0" smtClean="0"/>
          </a:p>
          <a:p>
            <a:pPr>
              <a:buFontTx/>
              <a:buNone/>
            </a:pPr>
            <a:r>
              <a:rPr lang="en-US" altLang="th-TH" sz="1400" dirty="0" smtClean="0"/>
              <a:t>.</a:t>
            </a:r>
            <a:endParaRPr lang="th-TH" altLang="th-TH" sz="1400" dirty="0"/>
          </a:p>
        </p:txBody>
      </p:sp>
      <p:pic>
        <p:nvPicPr>
          <p:cNvPr id="4" name="Picture 15" descr="Chameleon_-_Tanzania_-_Usambara_Mountai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79" y="2348880"/>
            <a:ext cx="3900487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652933" y="5708769"/>
            <a:ext cx="83115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th-TH" sz="1800" dirty="0"/>
              <a:t>Two-Horn Chameleon (</a:t>
            </a:r>
            <a:r>
              <a:rPr lang="en-US" altLang="th-TH" sz="1800" dirty="0" err="1"/>
              <a:t>Bradypodion</a:t>
            </a:r>
            <a:r>
              <a:rPr lang="en-US" altLang="th-TH" sz="1800" dirty="0"/>
              <a:t> </a:t>
            </a:r>
            <a:r>
              <a:rPr lang="en-US" altLang="th-TH" sz="1800" dirty="0" err="1"/>
              <a:t>fischeri</a:t>
            </a:r>
            <a:r>
              <a:rPr lang="en-US" altLang="th-TH" sz="1800" dirty="0"/>
              <a:t> ssp.) in the </a:t>
            </a:r>
            <a:r>
              <a:rPr lang="en-US" altLang="th-TH" sz="1800" dirty="0" err="1"/>
              <a:t>Usambara</a:t>
            </a:r>
            <a:r>
              <a:rPr lang="en-US" altLang="th-TH" sz="1800" dirty="0"/>
              <a:t> mountains, Tanzania</a:t>
            </a:r>
            <a:endParaRPr lang="th-TH" altLang="th-TH" sz="1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33" y="2223616"/>
            <a:ext cx="3509355" cy="31683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85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creativity</a:t>
            </a:r>
          </a:p>
          <a:p>
            <a:endParaRPr lang="en-US" sz="4000" dirty="0" smtClean="0"/>
          </a:p>
          <a:p>
            <a:r>
              <a:rPr lang="en-US" sz="4000" dirty="0" smtClean="0"/>
              <a:t>meaning   Latin  to create, make</a:t>
            </a:r>
          </a:p>
          <a:p>
            <a:endParaRPr lang="en-US" sz="4000" dirty="0" smtClean="0"/>
          </a:p>
          <a:p>
            <a:r>
              <a:rPr lang="th-TH" sz="4400" b="1" dirty="0" smtClean="0"/>
              <a:t>ความหมาย   ทำของ</a:t>
            </a:r>
            <a:r>
              <a:rPr lang="th-TH" sz="4400" b="1" dirty="0" smtClean="0">
                <a:solidFill>
                  <a:srgbClr val="FF0000"/>
                </a:solidFill>
              </a:rPr>
              <a:t>ใหม่</a:t>
            </a:r>
            <a:r>
              <a:rPr lang="th-TH" sz="4400" b="1" dirty="0" smtClean="0"/>
              <a:t>  ที่มี</a:t>
            </a:r>
            <a:r>
              <a:rPr lang="th-TH" sz="4400" b="1" dirty="0" smtClean="0">
                <a:solidFill>
                  <a:srgbClr val="00B050"/>
                </a:solidFill>
              </a:rPr>
              <a:t>คุณค่า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1417638"/>
            <a:ext cx="3602037" cy="5360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th-TH" dirty="0" smtClean="0"/>
              <a:t>Fast computation circuit</a:t>
            </a:r>
            <a:endParaRPr lang="en-GB" altLang="th-TH" dirty="0" smtClean="0"/>
          </a:p>
        </p:txBody>
      </p:sp>
    </p:spTree>
    <p:extLst>
      <p:ext uri="{BB962C8B-B14F-4D97-AF65-F5344CB8AC3E}">
        <p14:creationId xmlns:p14="http://schemas.microsoft.com/office/powerpoint/2010/main" val="79359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46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th-TH" dirty="0" smtClean="0"/>
              <a:t>Lead-free Solder Alloys</a:t>
            </a:r>
            <a:endParaRPr lang="en-GB" altLang="th-TH" dirty="0" smtClean="0"/>
          </a:p>
        </p:txBody>
      </p:sp>
      <p:sp>
        <p:nvSpPr>
          <p:cNvPr id="20483" name="Text Box 14"/>
          <p:cNvSpPr txBox="1">
            <a:spLocks/>
          </p:cNvSpPr>
          <p:nvPr/>
        </p:nvSpPr>
        <p:spPr bwMode="auto">
          <a:xfrm>
            <a:off x="762000" y="1836738"/>
            <a:ext cx="34290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4" tIns="41148" rIns="82294" bIns="4114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th-TH" altLang="th-TH"/>
          </a:p>
        </p:txBody>
      </p:sp>
      <p:sp>
        <p:nvSpPr>
          <p:cNvPr id="20484" name="Text Box 15"/>
          <p:cNvSpPr txBox="1">
            <a:spLocks/>
          </p:cNvSpPr>
          <p:nvPr/>
        </p:nvSpPr>
        <p:spPr bwMode="auto">
          <a:xfrm>
            <a:off x="357188" y="1857375"/>
            <a:ext cx="80930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4" tIns="41148" rIns="82294" bIns="4114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th-TH" sz="2000" b="1" u="sng">
                <a:solidFill>
                  <a:schemeClr val="accent2"/>
                </a:solidFill>
              </a:rPr>
              <a:t>Lead-based Solder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>
                <a:solidFill>
                  <a:schemeClr val="accent2"/>
                </a:solidFill>
              </a:rPr>
              <a:t> Low cost and abundant supply 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>
                <a:solidFill>
                  <a:schemeClr val="accent2"/>
                </a:solidFill>
              </a:rPr>
              <a:t> Forms a reliable metallurgical joint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>
                <a:solidFill>
                  <a:schemeClr val="accent2"/>
                </a:solidFill>
              </a:rPr>
              <a:t> Good manufacturability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>
                <a:solidFill>
                  <a:schemeClr val="accent2"/>
                </a:solidFill>
              </a:rPr>
              <a:t> Excellent history of reliable use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>
                <a:solidFill>
                  <a:schemeClr val="accent2"/>
                </a:solidFill>
              </a:rPr>
              <a:t> Toxicity</a:t>
            </a:r>
          </a:p>
          <a:p>
            <a:pPr eaLnBrk="1" hangingPunct="1">
              <a:lnSpc>
                <a:spcPct val="150000"/>
              </a:lnSpc>
            </a:pPr>
            <a:endParaRPr lang="en-US" altLang="th-TH" sz="80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endParaRPr lang="th-TH" altLang="th-TH" sz="2000">
              <a:solidFill>
                <a:schemeClr val="accent2"/>
              </a:solidFill>
            </a:endParaRPr>
          </a:p>
        </p:txBody>
      </p:sp>
      <p:pic>
        <p:nvPicPr>
          <p:cNvPr id="6" name="Picture 5" descr="lead-fre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2214563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core_wire_sol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5143500"/>
            <a:ext cx="14335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SolderPast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5143500"/>
            <a:ext cx="10414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8" name="Picture 8" descr="RoH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214563"/>
            <a:ext cx="9334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ecoHG_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2214563"/>
            <a:ext cx="9318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4286250" y="3357563"/>
            <a:ext cx="47148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8" rIns="91438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th-TH" sz="2000" b="1" u="sng">
                <a:solidFill>
                  <a:schemeClr val="accent2"/>
                </a:solidFill>
              </a:rPr>
              <a:t>Lead-free Solder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>
                <a:solidFill>
                  <a:schemeClr val="accent2"/>
                </a:solidFill>
              </a:rPr>
              <a:t> No toxicity 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>
                <a:solidFill>
                  <a:schemeClr val="accent2"/>
                </a:solidFill>
              </a:rPr>
              <a:t> Meet Government legislations </a:t>
            </a:r>
            <a:br>
              <a:rPr lang="en-US" altLang="th-TH" sz="2000">
                <a:solidFill>
                  <a:schemeClr val="accent2"/>
                </a:solidFill>
              </a:rPr>
            </a:br>
            <a:r>
              <a:rPr lang="en-US" altLang="th-TH" sz="2000">
                <a:solidFill>
                  <a:schemeClr val="accent2"/>
                </a:solidFill>
              </a:rPr>
              <a:t>  (WEEE &amp; RoHS)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>
                <a:solidFill>
                  <a:schemeClr val="accent2"/>
                </a:solidFill>
              </a:rPr>
              <a:t> Marketing Advantage (green product)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>
                <a:solidFill>
                  <a:schemeClr val="accent2"/>
                </a:solidFill>
              </a:rPr>
              <a:t> Increased Cost of Non-compliant parts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>
                <a:solidFill>
                  <a:schemeClr val="accent2"/>
                </a:solidFill>
              </a:rPr>
              <a:t> Variation of properties (Bad or Good)</a:t>
            </a:r>
          </a:p>
        </p:txBody>
      </p:sp>
    </p:spTree>
    <p:extLst>
      <p:ext uri="{BB962C8B-B14F-4D97-AF65-F5344CB8AC3E}">
        <p14:creationId xmlns:p14="http://schemas.microsoft.com/office/powerpoint/2010/main" val="19124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th-TH" smtClean="0"/>
              <a:t>Sn-Ag-Cu (SAC) Solder</a:t>
            </a:r>
            <a:endParaRPr lang="en-GB" altLang="th-TH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700088" y="2000250"/>
            <a:ext cx="8229600" cy="39925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th-TH" sz="2000" smtClean="0">
                <a:solidFill>
                  <a:srgbClr val="00B0F0"/>
                </a:solidFill>
              </a:rPr>
              <a:t>Advantage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th-TH" sz="2000" smtClean="0"/>
              <a:t> Sufficient Supply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th-TH" sz="2000" smtClean="0"/>
              <a:t> Good Wetting Characteristics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th-TH" sz="2000" smtClean="0"/>
              <a:t> Good Fatigue Resistance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th-TH" sz="2000" smtClean="0"/>
              <a:t> Good overall joint strength</a:t>
            </a:r>
            <a:endParaRPr lang="en-US" altLang="th-TH" sz="110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th-TH" sz="2000" smtClean="0">
                <a:solidFill>
                  <a:srgbClr val="FF0066"/>
                </a:solidFill>
              </a:rPr>
              <a:t>Limitation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th-TH" sz="2000" smtClean="0"/>
              <a:t> Moderate High Melting Temp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th-TH" sz="2000" smtClean="0"/>
              <a:t> Long Term Reliability Data</a:t>
            </a:r>
          </a:p>
          <a:p>
            <a:pPr eaLnBrk="1" hangingPunct="1"/>
            <a:endParaRPr lang="en-GB" altLang="th-TH" sz="2000" smtClean="0"/>
          </a:p>
        </p:txBody>
      </p:sp>
      <p:pic>
        <p:nvPicPr>
          <p:cNvPr id="4" name="Picture 3" descr="Pb-free_Frac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75" y="2071688"/>
            <a:ext cx="3260725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Pb-free_Tem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875" y="4021138"/>
            <a:ext cx="3262313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854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SCF10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1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4664"/>
            <a:ext cx="4459560" cy="576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1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sz="5800" dirty="0" smtClean="0"/>
              <a:t>http://en.wikipedia.org/wiki/Creativity</a:t>
            </a:r>
          </a:p>
          <a:p>
            <a:r>
              <a:rPr lang="en-US" sz="5800" dirty="0" smtClean="0"/>
              <a:t>Ted talk -- </a:t>
            </a:r>
            <a:r>
              <a:rPr lang="en-US" sz="5800" dirty="0" err="1" smtClean="0"/>
              <a:t>Ji-Hae</a:t>
            </a:r>
            <a:r>
              <a:rPr lang="en-US" sz="5800" dirty="0" smtClean="0"/>
              <a:t> Park: The violin, and my dark night of the soul, 12:41 Posted: May 2013</a:t>
            </a:r>
          </a:p>
          <a:p>
            <a:r>
              <a:rPr lang="en-US" sz="5800" dirty="0" smtClean="0"/>
              <a:t>http://www.ted.com/talks/ji_hae_park_the_violin_and_my_dark_night_of_the_soul.html</a:t>
            </a:r>
          </a:p>
          <a:p>
            <a:r>
              <a:rPr lang="en-US" sz="5800" dirty="0" smtClean="0"/>
              <a:t>http://www.mindtools.com/pages/article/creativity-quiz.htm</a:t>
            </a:r>
          </a:p>
          <a:p>
            <a:r>
              <a:rPr lang="en-US" sz="5800" dirty="0" smtClean="0">
                <a:solidFill>
                  <a:srgbClr val="00B050"/>
                </a:solidFill>
              </a:rPr>
              <a:t>http://www.cp.eng.chula.ac.th/~piak/</a:t>
            </a:r>
          </a:p>
        </p:txBody>
      </p:sp>
    </p:spTree>
    <p:extLst>
      <p:ext uri="{BB962C8B-B14F-4D97-AF65-F5344CB8AC3E}">
        <p14:creationId xmlns:p14="http://schemas.microsoft.com/office/powerpoint/2010/main" val="35850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cs typeface="+mn-cs"/>
              </a:rPr>
              <a:t>เกี่ยวข้องกับ</a:t>
            </a:r>
            <a:endParaRPr lang="th-TH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4000" dirty="0" smtClean="0"/>
              <a:t>psychology</a:t>
            </a:r>
          </a:p>
          <a:p>
            <a:r>
              <a:rPr lang="en-US" sz="4000" dirty="0" smtClean="0"/>
              <a:t>cognitive science</a:t>
            </a:r>
          </a:p>
          <a:p>
            <a:r>
              <a:rPr lang="en-US" sz="4000" dirty="0" smtClean="0"/>
              <a:t>education</a:t>
            </a:r>
          </a:p>
          <a:p>
            <a:r>
              <a:rPr lang="en-US" sz="4000" dirty="0" smtClean="0"/>
              <a:t>philosophy</a:t>
            </a:r>
          </a:p>
          <a:p>
            <a:r>
              <a:rPr lang="en-US" sz="4000" dirty="0" smtClean="0"/>
              <a:t>technology</a:t>
            </a:r>
          </a:p>
          <a:p>
            <a:r>
              <a:rPr lang="en-US" sz="4000" dirty="0" smtClean="0"/>
              <a:t>sociology</a:t>
            </a:r>
          </a:p>
          <a:p>
            <a:r>
              <a:rPr lang="en-US" sz="4000" dirty="0" smtClean="0"/>
              <a:t>theology</a:t>
            </a:r>
          </a:p>
          <a:p>
            <a:r>
              <a:rPr lang="en-US" sz="4000" dirty="0" smtClean="0"/>
              <a:t>linguistics</a:t>
            </a:r>
          </a:p>
          <a:p>
            <a:r>
              <a:rPr lang="en-US" sz="4000" dirty="0" smtClean="0"/>
              <a:t>business</a:t>
            </a:r>
          </a:p>
          <a:p>
            <a:r>
              <a:rPr lang="en-US" sz="4000" dirty="0" smtClean="0"/>
              <a:t>economics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8134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creative process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000" dirty="0" smtClean="0"/>
              <a:t>incubation</a:t>
            </a:r>
          </a:p>
          <a:p>
            <a:r>
              <a:rPr lang="en-US" sz="4000" dirty="0" smtClean="0"/>
              <a:t>convergent + divergent thinking</a:t>
            </a:r>
          </a:p>
          <a:p>
            <a:r>
              <a:rPr lang="en-US" sz="4000" dirty="0" smtClean="0"/>
              <a:t>forming elements into new combinations</a:t>
            </a:r>
          </a:p>
          <a:p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28697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innovation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th-TH" dirty="0" smtClean="0"/>
              <a:t>จำนวนความคิด</a:t>
            </a:r>
          </a:p>
          <a:p>
            <a:r>
              <a:rPr lang="th-TH" dirty="0" smtClean="0"/>
              <a:t>ราคา</a:t>
            </a:r>
          </a:p>
          <a:p>
            <a:endParaRPr lang="en-US" dirty="0" smtClean="0"/>
          </a:p>
          <a:p>
            <a:endParaRPr lang="en-US" dirty="0"/>
          </a:p>
          <a:p>
            <a:endParaRPr lang="th-TH" dirty="0" smtClean="0"/>
          </a:p>
          <a:p>
            <a:r>
              <a:rPr lang="th-TH" dirty="0" smtClean="0"/>
              <a:t>มูลค่าเพิ่ม</a:t>
            </a:r>
          </a:p>
          <a:p>
            <a:r>
              <a:rPr lang="th-TH" dirty="0" smtClean="0"/>
              <a:t>จำนวนผู้ใช้</a:t>
            </a:r>
            <a:endParaRPr lang="th-TH" dirty="0"/>
          </a:p>
        </p:txBody>
      </p:sp>
      <p:sp>
        <p:nvSpPr>
          <p:cNvPr id="4" name="Isosceles Triangle 3"/>
          <p:cNvSpPr/>
          <p:nvPr/>
        </p:nvSpPr>
        <p:spPr>
          <a:xfrm>
            <a:off x="4427984" y="3284984"/>
            <a:ext cx="3528392" cy="331236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Isosceles Triangle 4"/>
          <p:cNvSpPr/>
          <p:nvPr/>
        </p:nvSpPr>
        <p:spPr>
          <a:xfrm rot="10800000">
            <a:off x="3275856" y="1858537"/>
            <a:ext cx="3528392" cy="331236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3563887" y="3284984"/>
            <a:ext cx="4176465" cy="1885922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364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economics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000" dirty="0" smtClean="0"/>
              <a:t>Joseph Schumpeter:  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         Creative </a:t>
            </a:r>
            <a:r>
              <a:rPr lang="en-US" sz="4000" dirty="0"/>
              <a:t>D</a:t>
            </a:r>
            <a:r>
              <a:rPr lang="en-US" sz="4000" dirty="0" smtClean="0"/>
              <a:t>estruction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797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creative profile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idea generation</a:t>
            </a:r>
            <a:r>
              <a:rPr lang="en-US" sz="4000" dirty="0" smtClean="0"/>
              <a:t>:  fluency, originality, incubation, illumination</a:t>
            </a:r>
          </a:p>
          <a:p>
            <a:r>
              <a:rPr lang="en-US" sz="4000" dirty="0" smtClean="0">
                <a:solidFill>
                  <a:srgbClr val="0070C0"/>
                </a:solidFill>
              </a:rPr>
              <a:t>personality</a:t>
            </a:r>
            <a:r>
              <a:rPr lang="en-US" sz="4000" dirty="0" smtClean="0"/>
              <a:t>: curiosity, tolerance to ambiguity</a:t>
            </a:r>
          </a:p>
          <a:p>
            <a:r>
              <a:rPr lang="en-US" sz="4000" dirty="0" smtClean="0">
                <a:solidFill>
                  <a:srgbClr val="0070C0"/>
                </a:solidFill>
              </a:rPr>
              <a:t>motivation:</a:t>
            </a:r>
            <a:r>
              <a:rPr lang="en-US" sz="4000" dirty="0" smtClean="0"/>
              <a:t>  intrinsic, extrinsic, achievement</a:t>
            </a:r>
          </a:p>
          <a:p>
            <a:r>
              <a:rPr lang="en-US" sz="4000" dirty="0" smtClean="0">
                <a:solidFill>
                  <a:srgbClr val="0070C0"/>
                </a:solidFill>
              </a:rPr>
              <a:t>confidence:</a:t>
            </a:r>
            <a:r>
              <a:rPr lang="en-US" sz="4000" dirty="0" smtClean="0"/>
              <a:t>  producing, sharing, implementing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5845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ay_0266_mo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553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reativity type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technical, artistic</a:t>
            </a:r>
          </a:p>
          <a:p>
            <a:r>
              <a:rPr lang="th-TH" sz="4000" dirty="0" smtClean="0"/>
              <a:t>คุณมีลักษณะสร้างสรรค์แค่ไหน  </a:t>
            </a:r>
            <a:endParaRPr lang="en-US" sz="4000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995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498</Words>
  <Application>Microsoft Office PowerPoint</Application>
  <PresentationFormat>On-screen Show (4:3)</PresentationFormat>
  <Paragraphs>122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creativity</vt:lpstr>
      <vt:lpstr>meaning</vt:lpstr>
      <vt:lpstr>เกี่ยวข้องกับ</vt:lpstr>
      <vt:lpstr>creative process</vt:lpstr>
      <vt:lpstr>innovation</vt:lpstr>
      <vt:lpstr>economics</vt:lpstr>
      <vt:lpstr>creative profile</vt:lpstr>
      <vt:lpstr>PowerPoint Presentation</vt:lpstr>
      <vt:lpstr>creativity type</vt:lpstr>
      <vt:lpstr>technical</vt:lpstr>
      <vt:lpstr>Csikszentmihalyi  คิดแง่บวก</vt:lpstr>
      <vt:lpstr>มองหาปัญหา</vt:lpstr>
      <vt:lpstr>รวบรวมข้อมูล</vt:lpstr>
      <vt:lpstr>อ้าหา</vt:lpstr>
      <vt:lpstr>ประเมิน</vt:lpstr>
      <vt:lpstr>ลงมือทำ</vt:lpstr>
      <vt:lpstr>my examples</vt:lpstr>
      <vt:lpstr>robot hand grasps a cube</vt:lpstr>
      <vt:lpstr>PowerPoint Presentation</vt:lpstr>
      <vt:lpstr>PowerPoint Presentation</vt:lpstr>
      <vt:lpstr>PowerPoint Presentation</vt:lpstr>
      <vt:lpstr>Lead-free Solder Alloys</vt:lpstr>
      <vt:lpstr>Sn-Ag-Cu (SAC) Solder</vt:lpstr>
      <vt:lpstr>PowerPoint Presentation</vt:lpstr>
      <vt:lpstr>PowerPoint Presentation</vt:lpstr>
      <vt:lpstr>References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creativity</dc:title>
  <dc:creator>pc</dc:creator>
  <cp:lastModifiedBy>pc</cp:lastModifiedBy>
  <cp:revision>12</cp:revision>
  <dcterms:created xsi:type="dcterms:W3CDTF">2013-10-23T18:09:33Z</dcterms:created>
  <dcterms:modified xsi:type="dcterms:W3CDTF">2013-10-23T19:31:12Z</dcterms:modified>
</cp:coreProperties>
</file>