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Angsana New" pitchFamily="18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30" d="100"/>
          <a:sy n="30" d="100"/>
        </p:scale>
        <p:origin x="-948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29625" y="3357563"/>
            <a:ext cx="214313" cy="214312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5" name="Rectangle 4"/>
          <p:cNvSpPr/>
          <p:nvPr/>
        </p:nvSpPr>
        <p:spPr>
          <a:xfrm>
            <a:off x="7286625" y="2786063"/>
            <a:ext cx="214313" cy="21431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6" name="Rectangle 5"/>
          <p:cNvSpPr/>
          <p:nvPr/>
        </p:nvSpPr>
        <p:spPr>
          <a:xfrm>
            <a:off x="7286625" y="3357563"/>
            <a:ext cx="214313" cy="214312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7" name="Rectangle 6"/>
          <p:cNvSpPr/>
          <p:nvPr/>
        </p:nvSpPr>
        <p:spPr>
          <a:xfrm>
            <a:off x="7572375" y="2786063"/>
            <a:ext cx="214313" cy="21431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10" name="Rectangle 9"/>
          <p:cNvSpPr/>
          <p:nvPr/>
        </p:nvSpPr>
        <p:spPr>
          <a:xfrm>
            <a:off x="7572375" y="3357563"/>
            <a:ext cx="214313" cy="214312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11" name="Rectangle 10"/>
          <p:cNvSpPr/>
          <p:nvPr/>
        </p:nvSpPr>
        <p:spPr>
          <a:xfrm>
            <a:off x="7858125" y="2786063"/>
            <a:ext cx="214313" cy="21431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12" name="Rectangle 11"/>
          <p:cNvSpPr/>
          <p:nvPr/>
        </p:nvSpPr>
        <p:spPr>
          <a:xfrm>
            <a:off x="7858125" y="3357563"/>
            <a:ext cx="214313" cy="214312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13" name="Rectangle 12"/>
          <p:cNvSpPr/>
          <p:nvPr/>
        </p:nvSpPr>
        <p:spPr>
          <a:xfrm>
            <a:off x="8429625" y="2786063"/>
            <a:ext cx="214313" cy="21431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14" name="Rectangle 13"/>
          <p:cNvSpPr/>
          <p:nvPr/>
        </p:nvSpPr>
        <p:spPr>
          <a:xfrm>
            <a:off x="8143875" y="3357563"/>
            <a:ext cx="214313" cy="214312"/>
          </a:xfrm>
          <a:prstGeom prst="rect">
            <a:avLst/>
          </a:prstGeom>
          <a:solidFill>
            <a:schemeClr val="bg2">
              <a:lumMod val="60000"/>
              <a:lumOff val="40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15" name="Rectangle 14"/>
          <p:cNvSpPr/>
          <p:nvPr/>
        </p:nvSpPr>
        <p:spPr>
          <a:xfrm>
            <a:off x="8143875" y="2786063"/>
            <a:ext cx="214313" cy="214312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16" name="Rectangle 15"/>
          <p:cNvSpPr/>
          <p:nvPr/>
        </p:nvSpPr>
        <p:spPr>
          <a:xfrm>
            <a:off x="7572375" y="3071813"/>
            <a:ext cx="214313" cy="214312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17" name="Rectangle 16"/>
          <p:cNvSpPr/>
          <p:nvPr/>
        </p:nvSpPr>
        <p:spPr>
          <a:xfrm>
            <a:off x="7858125" y="3071813"/>
            <a:ext cx="214313" cy="214312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18" name="Rectangle 17"/>
          <p:cNvSpPr/>
          <p:nvPr/>
        </p:nvSpPr>
        <p:spPr>
          <a:xfrm>
            <a:off x="8429625" y="3071813"/>
            <a:ext cx="214313" cy="214312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19" name="Rectangle 18"/>
          <p:cNvSpPr/>
          <p:nvPr/>
        </p:nvSpPr>
        <p:spPr>
          <a:xfrm>
            <a:off x="8143875" y="3071813"/>
            <a:ext cx="214313" cy="214312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20" name="Rectangle 19"/>
          <p:cNvSpPr/>
          <p:nvPr/>
        </p:nvSpPr>
        <p:spPr>
          <a:xfrm>
            <a:off x="7286625" y="3071813"/>
            <a:ext cx="214313" cy="214312"/>
          </a:xfrm>
          <a:prstGeom prst="rect">
            <a:avLst/>
          </a:prstGeom>
          <a:solidFill>
            <a:schemeClr val="bg2">
              <a:lumMod val="75000"/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57224" y="4000504"/>
            <a:ext cx="7772400" cy="903534"/>
          </a:xfrm>
        </p:spPr>
        <p:txBody>
          <a:bodyPr/>
          <a:lstStyle>
            <a:lvl1pPr marR="9144" algn="l">
              <a:defRPr sz="36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857224" y="5143512"/>
            <a:ext cx="7772400" cy="651504"/>
          </a:xfrm>
        </p:spPr>
        <p:txBody>
          <a:bodyPr lIns="100584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altLang="ja-JP" smtClean="0"/>
              <a:t>Click to edit Master subtitle style</a:t>
            </a:r>
            <a:endParaRPr lang="en-US" dirty="0"/>
          </a:p>
        </p:txBody>
      </p:sp>
      <p:sp>
        <p:nvSpPr>
          <p:cNvPr id="2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4F0B4B-5A8A-454B-9A4F-CE9BE1A61FEB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2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2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9E01C7-314A-4AC2-AE27-F3ECD07AD6F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8281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346C9-E489-4BBA-947D-60BC3678A67B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432F7-595B-469D-85AC-F4B15D7032A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80013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7DDE5-5262-4C9B-A614-73EB76E04E22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0B9AD-D389-4A36-ABC1-40438DC8F42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9945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908F7-3043-4B4F-A93F-D5154CEBEF3C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481DC7-B301-411B-BD67-5F4002D9B64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069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714375" y="5276850"/>
            <a:ext cx="7500938" cy="1588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4214818"/>
            <a:ext cx="5718048" cy="977486"/>
          </a:xfrm>
        </p:spPr>
        <p:txBody>
          <a:bodyPr lIns="82296" bIns="0"/>
          <a:lstStyle>
            <a:lvl1pPr marL="374904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366404"/>
            <a:ext cx="8156448" cy="777240"/>
          </a:xfrm>
        </p:spPr>
        <p:txBody>
          <a:bodyPr tIns="64008"/>
          <a:lstStyle>
            <a:lvl1pPr algn="l">
              <a:buNone/>
              <a:defRPr sz="3800" b="1" cap="none" spc="0" baseline="0">
                <a:ln/>
                <a:solidFill>
                  <a:schemeClr val="tx2">
                    <a:lumMod val="75000"/>
                  </a:schemeClr>
                </a:solidFill>
                <a:effectLst/>
              </a:defRPr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2F1A2C0-3748-4E22-9545-341BAB2A77DD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53DAAC-D24D-41C9-94F2-A29EB791B2B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08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7339901-E27C-40C0-9F68-F6BC0A3D4813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F77BC9-66AD-4B2B-80D5-94CC9F22B7F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106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/>
          <a:lstStyle>
            <a:lvl1pPr>
              <a:defRPr sz="400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8B358B-C050-4000-9EF8-AB01600A3A4A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0184811-3A85-41B2-B770-32EAEF4E67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0025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1BBEE-C63E-46D9-AA8A-E195B566E798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4CD9B-7512-4938-A4E5-9BF65ED9B08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95659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2BDEEE-D87C-4122-9B50-E4DC968B1946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D91A79-42EB-42BB-946C-B6437371E96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054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2528878" cy="1162050"/>
          </a:xfrm>
        </p:spPr>
        <p:txBody>
          <a:bodyPr anchor="ctr"/>
          <a:lstStyle>
            <a:lvl1pPr algn="l">
              <a:buNone/>
              <a:defRPr sz="2000" b="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28878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285728"/>
            <a:ext cx="5486400" cy="57213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dirty="0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AFCC5-F3D4-47AF-A4FA-3A7F8971844C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0337C-B5E0-4594-9C4E-1007B7A55B68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3484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914400" y="4941829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357166"/>
            <a:ext cx="6858048" cy="4286280"/>
          </a:xfrm>
          <a:noFill/>
          <a:ln w="12700"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altLang="ja-JP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914400" y="5643578"/>
            <a:ext cx="6858000" cy="428628"/>
          </a:xfrm>
        </p:spPr>
        <p:txBody>
          <a:bodyPr>
            <a:normAutofit/>
          </a:bodyPr>
          <a:lstStyle>
            <a:lvl1pPr marL="27432" indent="0">
              <a:spcBef>
                <a:spcPts val="0"/>
              </a:spcBef>
              <a:buNone/>
              <a:defRPr sz="11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altLang="ja-JP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A323D-F7EC-4DA9-BB22-BD42C6233748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3669-2BE4-4323-8E88-7767881F2EF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580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214313" cy="6854825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763"/>
            <a:ext cx="7772400" cy="914400"/>
          </a:xfrm>
          <a:prstGeom prst="rect">
            <a:avLst/>
          </a:prstGeom>
        </p:spPr>
        <p:txBody>
          <a:bodyPr vert="horz" anchor="t"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>
            <a:extLst/>
          </a:lstStyle>
          <a:p>
            <a:r>
              <a:rPr lang="en-US" altLang="ja-JP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571625"/>
            <a:ext cx="77724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  <a:endParaRPr lang="en-US" altLang="th-TH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21438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3504BC1-507A-4269-BF19-90832EB07467}" type="datetimeFigureOut">
              <a:rPr lang="th-TH"/>
              <a:pPr>
                <a:defRPr/>
              </a:pPr>
              <a:t>12/09/56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21438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h-TH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21438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E1FE4CDA-5887-48C3-AE8A-5FF6DFE11BC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-3293268" y="3429794"/>
            <a:ext cx="6858000" cy="1587"/>
          </a:xfrm>
          <a:prstGeom prst="line">
            <a:avLst/>
          </a:prstGeom>
          <a:ln w="127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5400000">
            <a:off x="-3244056" y="3428206"/>
            <a:ext cx="6858000" cy="1588"/>
          </a:xfrm>
          <a:prstGeom prst="line">
            <a:avLst/>
          </a:prstGeom>
          <a:ln w="12700">
            <a:solidFill>
              <a:schemeClr val="bg2">
                <a:lumMod val="75000"/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-3185318" y="3428206"/>
            <a:ext cx="6858000" cy="1587"/>
          </a:xfrm>
          <a:prstGeom prst="line">
            <a:avLst/>
          </a:prstGeom>
          <a:ln w="31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5699919" y="3428206"/>
            <a:ext cx="6858000" cy="1588"/>
          </a:xfrm>
          <a:prstGeom prst="line">
            <a:avLst/>
          </a:prstGeom>
          <a:ln w="28575">
            <a:solidFill>
              <a:schemeClr val="tx1">
                <a:alpha val="59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5" r:id="rId1"/>
    <p:sldLayoutId id="2147483689" r:id="rId2"/>
    <p:sldLayoutId id="2147483696" r:id="rId3"/>
    <p:sldLayoutId id="2147483697" r:id="rId4"/>
    <p:sldLayoutId id="2147483698" r:id="rId5"/>
    <p:sldLayoutId id="2147483690" r:id="rId6"/>
    <p:sldLayoutId id="2147483699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000" b="1" kern="1200">
          <a:ln/>
          <a:gradFill>
            <a:gsLst>
              <a:gs pos="0">
                <a:schemeClr val="tx2">
                  <a:lumMod val="90000"/>
                </a:schemeClr>
              </a:gs>
              <a:gs pos="50000">
                <a:schemeClr val="tx2">
                  <a:lumMod val="50000"/>
                </a:schemeClr>
              </a:gs>
              <a:gs pos="100000">
                <a:schemeClr val="tx2">
                  <a:lumMod val="25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Consolas" pitchFamily="49" charset="0"/>
          <a:cs typeface="DilleniaUPC" pitchFamily="18" charset="-34"/>
        </a:defRPr>
      </a:lvl2pPr>
      <a:lvl3pPr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Consolas" pitchFamily="49" charset="0"/>
          <a:cs typeface="DilleniaUPC" pitchFamily="18" charset="-34"/>
        </a:defRPr>
      </a:lvl3pPr>
      <a:lvl4pPr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Consolas" pitchFamily="49" charset="0"/>
          <a:cs typeface="DilleniaUPC" pitchFamily="18" charset="-34"/>
        </a:defRPr>
      </a:lvl4pPr>
      <a:lvl5pPr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Consolas" pitchFamily="49" charset="0"/>
          <a:cs typeface="DilleniaUPC" pitchFamily="18" charset="-34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Consolas" pitchFamily="49" charset="0"/>
          <a:cs typeface="DilleniaUPC" pitchFamily="18" charset="-34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Consolas" pitchFamily="49" charset="0"/>
          <a:cs typeface="DilleniaUPC" pitchFamily="18" charset="-34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Consolas" pitchFamily="49" charset="0"/>
          <a:cs typeface="DilleniaUPC" pitchFamily="18" charset="-34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Consolas" pitchFamily="49" charset="0"/>
          <a:cs typeface="DilleniaUPC" pitchFamily="18" charset="-34"/>
        </a:defRPr>
      </a:lvl9pPr>
      <a:extLst/>
    </p:titleStyle>
    <p:bodyStyle>
      <a:lvl1pPr marL="411163" indent="-342900" algn="l" rtl="0" fontAlgn="base">
        <a:spcBef>
          <a:spcPts val="700"/>
        </a:spcBef>
        <a:spcAft>
          <a:spcPct val="0"/>
        </a:spcAft>
        <a:buClr>
          <a:srgbClr val="3668C4"/>
        </a:buClr>
        <a:buSzPct val="85000"/>
        <a:buFont typeface="Wingdings 2" pitchFamily="18" charset="2"/>
        <a:buChar char="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39775" indent="-285750" algn="l" rtl="0" fontAlgn="base">
        <a:spcBef>
          <a:spcPct val="20000"/>
        </a:spcBef>
        <a:spcAft>
          <a:spcPct val="0"/>
        </a:spcAft>
        <a:buClr>
          <a:srgbClr val="ACC1E8"/>
        </a:buClr>
        <a:buSzPct val="80000"/>
        <a:buFont typeface="Wingdings" pitchFamily="2" charset="2"/>
        <a:buChar char="l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fontAlgn="base">
        <a:spcBef>
          <a:spcPct val="20000"/>
        </a:spcBef>
        <a:spcAft>
          <a:spcPct val="0"/>
        </a:spcAft>
        <a:buClr>
          <a:srgbClr val="C8D6F0"/>
        </a:buClr>
        <a:buSzPct val="65000"/>
        <a:buFont typeface="Wingdings 2" pitchFamily="18" charset="2"/>
        <a:buChar char="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475" indent="-228600" algn="l" rtl="0" fontAlgn="base">
        <a:spcBef>
          <a:spcPct val="20000"/>
        </a:spcBef>
        <a:spcAft>
          <a:spcPct val="0"/>
        </a:spcAft>
        <a:buClr>
          <a:srgbClr val="E3EAF7"/>
        </a:buClr>
        <a:buSzPct val="100000"/>
        <a:buFont typeface="Aria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138" indent="-209550" algn="l" rtl="0" fontAlgn="base">
        <a:spcBef>
          <a:spcPct val="20000"/>
        </a:spcBef>
        <a:spcAft>
          <a:spcPct val="0"/>
        </a:spcAft>
        <a:buClr>
          <a:srgbClr val="3668C4"/>
        </a:buClr>
        <a:buSzPct val="50000"/>
        <a:buFont typeface="Wingdings" pitchFamily="2" charset="2"/>
        <a:buChar char="n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h-TH" sz="8000" dirty="0"/>
              <a:t>คุณภาพ</a:t>
            </a:r>
            <a:r>
              <a:rPr lang="th-TH" sz="8000" dirty="0" smtClean="0"/>
              <a:t>งานวิจัย</a:t>
            </a:r>
            <a:endParaRPr lang="th-TH" sz="8000" dirty="0"/>
          </a:p>
        </p:txBody>
      </p:sp>
      <p:sp>
        <p:nvSpPr>
          <p:cNvPr id="7171" name="Subtitle 2"/>
          <p:cNvSpPr>
            <a:spLocks noGrp="1"/>
          </p:cNvSpPr>
          <p:nvPr>
            <p:ph type="subTitle" idx="1"/>
          </p:nvPr>
        </p:nvSpPr>
        <p:spPr>
          <a:xfrm>
            <a:off x="857250" y="5143500"/>
            <a:ext cx="7772400" cy="65087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th-TH" altLang="th-TH" sz="3600" b="1" smtClean="0"/>
              <a:t>ประภาส  จงสถิตย์วัฒนา                   จุฬาลงกรณ์มหาวิทยาลัย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h-TH" sz="4800" dirty="0" smtClean="0"/>
              <a:t>คุณภาพงานวิจัยมีหลายมิติ</a:t>
            </a:r>
            <a:endParaRPr lang="th-TH" sz="4800" dirty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4000" b="1" smtClean="0"/>
              <a:t> คุณภาพงานวิจัยมีหลายมิติ</a:t>
            </a:r>
            <a:endParaRPr lang="en-US" altLang="th-TH" sz="4000" b="1" smtClean="0"/>
          </a:p>
          <a:p>
            <a:r>
              <a:rPr lang="th-TH" altLang="th-TH" sz="4000" b="1" smtClean="0"/>
              <a:t> คุณภาพงานวิจัยคืออะไร</a:t>
            </a:r>
            <a:endParaRPr lang="en-US" altLang="th-TH" sz="4000" b="1" smtClean="0"/>
          </a:p>
          <a:p>
            <a:r>
              <a:rPr lang="th-TH" altLang="th-TH" sz="4000" b="1" smtClean="0"/>
              <a:t> ทำวิจัยอย่างไรให้ได้คุณภาพ	</a:t>
            </a:r>
            <a:endParaRPr lang="en-US" altLang="th-TH" sz="4000" b="1" smtClean="0"/>
          </a:p>
          <a:p>
            <a:r>
              <a:rPr lang="th-TH" altLang="th-TH" sz="4000" b="1" smtClean="0"/>
              <a:t> มิติของคุณภาพงานวิจัย</a:t>
            </a:r>
            <a:endParaRPr lang="en-US" altLang="th-TH" sz="4000" b="1" smtClean="0"/>
          </a:p>
          <a:p>
            <a:pPr>
              <a:buFont typeface="Wingdings 2" pitchFamily="18" charset="2"/>
              <a:buNone/>
            </a:pPr>
            <a:endParaRPr lang="th-TH" altLang="th-TH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h-TH" sz="5400" dirty="0" smtClean="0"/>
              <a:t>มิติของคุณภาพงานวิจัย</a:t>
            </a:r>
            <a:endParaRPr lang="th-TH" sz="5400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4400" b="1" smtClean="0"/>
              <a:t> คุณภาพตามนิยามขององกรณ์มาตรฐาน(</a:t>
            </a:r>
            <a:r>
              <a:rPr lang="en-US" altLang="th-TH" sz="4400" b="1" smtClean="0"/>
              <a:t>iso</a:t>
            </a:r>
            <a:r>
              <a:rPr lang="th-TH" altLang="th-TH" sz="4400" b="1" smtClean="0"/>
              <a:t>)</a:t>
            </a:r>
            <a:endParaRPr lang="en-US" altLang="th-TH" sz="4400" b="1" smtClean="0"/>
          </a:p>
          <a:p>
            <a:pPr lvl="1"/>
            <a:r>
              <a:rPr lang="th-TH" altLang="th-TH" sz="4000" b="1" smtClean="0"/>
              <a:t> มีเป้า วัดได้ ทำได้ตามเป้า</a:t>
            </a:r>
            <a:endParaRPr lang="en-US" altLang="th-TH" sz="4000" b="1" smtClean="0"/>
          </a:p>
          <a:p>
            <a:r>
              <a:rPr lang="th-TH" altLang="th-TH" sz="4400" b="1" smtClean="0"/>
              <a:t> นำไปประยุคต์ใช้งานได้จริง</a:t>
            </a:r>
            <a:endParaRPr lang="en-US" altLang="th-TH" sz="4400" b="1" smtClean="0"/>
          </a:p>
          <a:p>
            <a:pPr lvl="1"/>
            <a:r>
              <a:rPr lang="th-TH" altLang="th-TH" sz="4000" b="1" smtClean="0"/>
              <a:t> พัฒนาชีวิตให้ดีขึ้น</a:t>
            </a:r>
            <a:endParaRPr lang="en-US" altLang="th-TH" sz="4000" b="1" smtClean="0"/>
          </a:p>
          <a:p>
            <a:pPr lvl="1"/>
            <a:r>
              <a:rPr lang="th-TH" altLang="th-TH" sz="4000" b="1" smtClean="0"/>
              <a:t> ต่อยอดองค์ความรู้ใหม่ๆได้</a:t>
            </a:r>
            <a:endParaRPr lang="en-US" altLang="th-TH" sz="4000" b="1" smtClean="0"/>
          </a:p>
          <a:p>
            <a:pPr lvl="1"/>
            <a:r>
              <a:rPr lang="th-TH" altLang="th-TH" sz="4000" b="1" smtClean="0"/>
              <a:t> ตรงตามความต้องการของปัญหาในปัจจุบัน</a:t>
            </a:r>
            <a:endParaRPr lang="en-US" altLang="th-TH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h-TH" sz="5400" dirty="0" smtClean="0"/>
              <a:t>มิติของคุณภาพงานวิจัย</a:t>
            </a:r>
            <a:endParaRPr lang="th-TH" sz="5400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dirty="0" smtClean="0"/>
              <a:t> </a:t>
            </a:r>
            <a:r>
              <a:rPr lang="th-TH" altLang="th-TH" sz="4400" b="1" smtClean="0"/>
              <a:t>มี</a:t>
            </a:r>
            <a:r>
              <a:rPr lang="th-TH" altLang="th-TH" sz="4400" b="1" smtClean="0"/>
              <a:t>ประโยชน์</a:t>
            </a:r>
            <a:r>
              <a:rPr lang="th-TH" altLang="th-TH" sz="4400" b="1" dirty="0" smtClean="0"/>
              <a:t>ต่อประเทศ</a:t>
            </a:r>
            <a:endParaRPr lang="en-US" altLang="th-TH" sz="4400" b="1" dirty="0" smtClean="0"/>
          </a:p>
          <a:p>
            <a:r>
              <a:rPr lang="th-TH" altLang="th-TH" sz="4400" b="1" dirty="0" smtClean="0"/>
              <a:t> มีประโยชน์ต่อโลก</a:t>
            </a:r>
            <a:endParaRPr lang="en-US" altLang="th-TH" sz="4400" b="1" dirty="0" smtClean="0"/>
          </a:p>
          <a:p>
            <a:pPr lvl="1"/>
            <a:r>
              <a:rPr lang="th-TH" altLang="th-TH" sz="4000" b="1" dirty="0" smtClean="0"/>
              <a:t> ทำให้เกิดแรงบันดาลใจให้ผู้อื่นไปคิดต่อ</a:t>
            </a:r>
            <a:endParaRPr lang="en-US" altLang="th-TH" sz="4000" b="1" dirty="0" smtClean="0"/>
          </a:p>
          <a:p>
            <a:r>
              <a:rPr lang="th-TH" altLang="th-TH" sz="4400" b="1" dirty="0" smtClean="0"/>
              <a:t> งานมีอายุยั่งยืน</a:t>
            </a:r>
            <a:endParaRPr lang="en-US" altLang="th-TH" sz="4400" b="1" dirty="0" smtClean="0"/>
          </a:p>
          <a:p>
            <a:endParaRPr lang="th-TH" altLang="th-TH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h-TH" sz="4800" dirty="0" smtClean="0"/>
              <a:t>มุมมองจากผู้ประเมิน</a:t>
            </a:r>
            <a:endParaRPr lang="th-TH" sz="4800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4800" b="1" smtClean="0"/>
              <a:t> โจทย์ชัดเจน</a:t>
            </a:r>
            <a:endParaRPr lang="en-US" altLang="th-TH" sz="4800" b="1" smtClean="0"/>
          </a:p>
          <a:p>
            <a:r>
              <a:rPr lang="th-TH" altLang="th-TH" sz="4800" b="1" smtClean="0"/>
              <a:t> มีประเด็น มีความสำคัญเพียงพอแก่การวิจัย</a:t>
            </a:r>
            <a:endParaRPr lang="en-US" altLang="th-TH" sz="4800" b="1" smtClean="0"/>
          </a:p>
          <a:p>
            <a:r>
              <a:rPr lang="th-TH" altLang="th-TH" sz="4800" b="1" smtClean="0"/>
              <a:t> วิธีการตอบคำถามได้ชัดเจน มีหลักฐานเหมาะสม</a:t>
            </a:r>
            <a:endParaRPr lang="en-US" altLang="th-TH" sz="4800" b="1" smtClean="0"/>
          </a:p>
          <a:p>
            <a:endParaRPr lang="th-TH" altLang="th-TH" sz="48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h-TH" sz="4800" dirty="0" smtClean="0"/>
              <a:t>มิติเปิดเวลา</a:t>
            </a: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altLang="th-TH" sz="4800" b="1" smtClean="0"/>
              <a:t> เดี๋ยวนี้</a:t>
            </a:r>
            <a:endParaRPr lang="en-US" altLang="th-TH" sz="4800" b="1" smtClean="0"/>
          </a:p>
          <a:p>
            <a:r>
              <a:rPr lang="th-TH" altLang="th-TH" sz="4800" b="1" smtClean="0"/>
              <a:t> อนาคตอันใกล้</a:t>
            </a:r>
            <a:endParaRPr lang="en-US" altLang="th-TH" sz="4800" b="1" smtClean="0"/>
          </a:p>
          <a:p>
            <a:r>
              <a:rPr lang="th-TH" altLang="th-TH" sz="4800" b="1" smtClean="0"/>
              <a:t> อนาคตอันไกล</a:t>
            </a:r>
            <a:endParaRPr lang="en-US" altLang="th-TH" sz="4800" b="1" smtClean="0"/>
          </a:p>
          <a:p>
            <a:pPr lvl="1"/>
            <a:r>
              <a:rPr lang="th-TH" altLang="th-TH" sz="4400" b="1" smtClean="0"/>
              <a:t>(จะรู้ว่ามีประโยชน์หรือไม่ อาจไม่รู้ในวันนี้)</a:t>
            </a:r>
            <a:endParaRPr lang="en-US" altLang="th-TH" sz="4400" b="1" smtClean="0"/>
          </a:p>
          <a:p>
            <a:pPr>
              <a:buFont typeface="Wingdings 2" pitchFamily="18" charset="2"/>
              <a:buNone/>
            </a:pPr>
            <a:endParaRPr lang="th-TH" altLang="th-TH" sz="5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h-TH" sz="5400" dirty="0" smtClean="0"/>
              <a:t>ข้อคิด</a:t>
            </a:r>
            <a:endParaRPr lang="th-TH" sz="5400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h-TH" altLang="th-TH" sz="3600" b="1" smtClean="0"/>
              <a:t>คุณภาพเป็นสิ่งที่ทุกคนรู้จัก แต่นิยามยาก</a:t>
            </a:r>
            <a:endParaRPr lang="en-US" altLang="th-TH" sz="3600" b="1" smtClean="0"/>
          </a:p>
          <a:p>
            <a:pPr>
              <a:buFont typeface="Wingdings 2" pitchFamily="18" charset="2"/>
              <a:buNone/>
            </a:pPr>
            <a:r>
              <a:rPr lang="th-TH" altLang="th-TH" sz="3600" b="1" smtClean="0"/>
              <a:t>คุณภาพงานวิจัยมีหลากหลายมิติ</a:t>
            </a:r>
            <a:endParaRPr lang="en-US" altLang="th-TH" sz="3600" b="1" smtClean="0"/>
          </a:p>
          <a:p>
            <a:pPr>
              <a:buFont typeface="Wingdings 2" pitchFamily="18" charset="2"/>
              <a:buNone/>
            </a:pPr>
            <a:r>
              <a:rPr lang="th-TH" altLang="th-TH" sz="3600" b="1" smtClean="0"/>
              <a:t>การคุณภาพต้องใจกว้างและต้องใช้การวินิจฉัย</a:t>
            </a:r>
            <a:endParaRPr lang="en-US" altLang="th-TH" sz="3600" b="1" smtClean="0"/>
          </a:p>
          <a:p>
            <a:pPr>
              <a:buFont typeface="Wingdings 2" pitchFamily="18" charset="2"/>
              <a:buNone/>
            </a:pPr>
            <a:r>
              <a:rPr lang="th-TH" altLang="th-TH" sz="3600" b="1" smtClean="0"/>
              <a:t>ทำวิจัยให้ได้คุณภาพ เป็นทั้ง</a:t>
            </a:r>
            <a:endParaRPr lang="en-US" altLang="th-TH" sz="3600" b="1" smtClean="0"/>
          </a:p>
          <a:p>
            <a:pPr>
              <a:buFont typeface="Wingdings 2" pitchFamily="18" charset="2"/>
              <a:buNone/>
            </a:pPr>
            <a:r>
              <a:rPr lang="th-TH" altLang="th-TH" sz="3600" b="1" smtClean="0"/>
              <a:t>งานปัจเจกบุคคล</a:t>
            </a:r>
            <a:endParaRPr lang="en-US" altLang="th-TH" sz="3600" b="1" smtClean="0"/>
          </a:p>
          <a:p>
            <a:pPr>
              <a:buFont typeface="Wingdings 2" pitchFamily="18" charset="2"/>
              <a:buNone/>
            </a:pPr>
            <a:r>
              <a:rPr lang="th-TH" altLang="th-TH" sz="3600" b="1" smtClean="0"/>
              <a:t>และงานชุมชน</a:t>
            </a:r>
            <a:endParaRPr lang="en-US" altLang="th-TH" sz="3600" b="1" smtClean="0"/>
          </a:p>
          <a:p>
            <a:pPr>
              <a:buFont typeface="Wingdings 2" pitchFamily="18" charset="2"/>
              <a:buNone/>
            </a:pPr>
            <a:r>
              <a:rPr lang="th-TH" altLang="th-TH" sz="3600" b="1" smtClean="0"/>
              <a:t>เพราะต้องพึ่งผู้อื่นด้วยแน่นอน</a:t>
            </a:r>
            <a:endParaRPr lang="en-US" altLang="th-TH" sz="3600" b="1" smtClean="0"/>
          </a:p>
          <a:p>
            <a:endParaRPr lang="th-TH" altLang="th-TH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th-TH" sz="4800" dirty="0" smtClean="0"/>
              <a:t>ข้อคิด</a:t>
            </a:r>
            <a:endParaRPr lang="th-TH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th-TH" sz="4000" b="1" dirty="0" smtClean="0">
                <a:latin typeface="Arial" pitchFamily="34" charset="0"/>
                <a:cs typeface="+mj-cs"/>
              </a:rPr>
              <a:t>ดังนั้นชุมชนจึงเป็นสิ่งทีสำคัญมาก</a:t>
            </a:r>
            <a:endParaRPr lang="en-US" sz="4000" b="1" dirty="0" smtClean="0">
              <a:latin typeface="Arial" pitchFamily="34" charset="0"/>
              <a:cs typeface="+mj-cs"/>
            </a:endParaRPr>
          </a:p>
          <a:p>
            <a:pPr marL="411480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th-TH" sz="4000" b="1" dirty="0" smtClean="0">
                <a:latin typeface="Arial" pitchFamily="34" charset="0"/>
                <a:cs typeface="+mj-cs"/>
              </a:rPr>
              <a:t>ผู้วิจัยเองก็มีเส้นทางที่ฝึกฝน พัฒนาตนเองไปเรื่อยๆ</a:t>
            </a:r>
            <a:endParaRPr lang="en-US" sz="4000" b="1" dirty="0" smtClean="0">
              <a:latin typeface="Arial" pitchFamily="34" charset="0"/>
              <a:cs typeface="+mj-cs"/>
            </a:endParaRPr>
          </a:p>
          <a:p>
            <a:pPr marL="411480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th-TH" sz="4000" b="1" dirty="0" smtClean="0">
                <a:latin typeface="Arial" pitchFamily="34" charset="0"/>
                <a:cs typeface="+mj-cs"/>
              </a:rPr>
              <a:t>จากความสนใจใคร่รู้ในตน</a:t>
            </a:r>
            <a:endParaRPr lang="en-US" sz="4000" b="1" dirty="0" smtClean="0">
              <a:latin typeface="Arial" pitchFamily="34" charset="0"/>
              <a:cs typeface="+mj-cs"/>
            </a:endParaRPr>
          </a:p>
          <a:p>
            <a:pPr marL="411480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th-TH" sz="4000" b="1" dirty="0" smtClean="0">
                <a:latin typeface="Arial" pitchFamily="34" charset="0"/>
                <a:cs typeface="+mj-cs"/>
              </a:rPr>
              <a:t>ออกสู่ปัญหาสังคง ปัญหาโลก</a:t>
            </a:r>
            <a:endParaRPr lang="en-US" sz="4000" b="1" dirty="0" smtClean="0">
              <a:latin typeface="Arial" pitchFamily="34" charset="0"/>
              <a:cs typeface="+mj-cs"/>
            </a:endParaRPr>
          </a:p>
          <a:p>
            <a:pPr marL="411480" fontAlgn="auto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th-TH" sz="4000" b="1" dirty="0" smtClean="0">
                <a:latin typeface="Arial" pitchFamily="34" charset="0"/>
                <a:cs typeface="+mj-cs"/>
              </a:rPr>
              <a:t>นำสู่การสร้างงานและ</a:t>
            </a:r>
            <a:r>
              <a:rPr lang="th-TH" sz="4000" b="1" smtClean="0">
                <a:latin typeface="Arial" pitchFamily="34" charset="0"/>
                <a:cs typeface="+mj-cs"/>
              </a:rPr>
              <a:t>สร้างคน</a:t>
            </a:r>
            <a:endParaRPr lang="en-US" sz="4000" b="1" dirty="0" smtClean="0">
              <a:latin typeface="Arial" pitchFamily="34" charset="0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2">
  <a:themeElements>
    <a:clrScheme name="Custom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862110"/>
      </a:accent1>
      <a:accent2>
        <a:srgbClr val="7598D9"/>
      </a:accent2>
      <a:accent3>
        <a:srgbClr val="9D4814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Twilight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0" t="100000" r="5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0" t="100000" r="50000" b="10000"/>
          </a:path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0000"/>
                <a:satMod val="200000"/>
              </a:schemeClr>
            </a:duotone>
          </a:blip>
          <a:tile tx="0" ty="0" sx="120000" sy="12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15</TotalTime>
  <Words>252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Theme2</vt:lpstr>
      <vt:lpstr>คุณภาพงานวิจัย</vt:lpstr>
      <vt:lpstr>คุณภาพงานวิจัยมีหลายมิติ</vt:lpstr>
      <vt:lpstr>มิติของคุณภาพงานวิจัย</vt:lpstr>
      <vt:lpstr>มิติของคุณภาพงานวิจัย</vt:lpstr>
      <vt:lpstr>มุมมองจากผู้ประเมิน</vt:lpstr>
      <vt:lpstr>มิติเปิดเวลา </vt:lpstr>
      <vt:lpstr>ข้อคิด</vt:lpstr>
      <vt:lpstr>ข้อคิด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คุณภาพงานวิจัย</dc:title>
  <dc:creator>jaruloj</dc:creator>
  <cp:lastModifiedBy>pc</cp:lastModifiedBy>
  <cp:revision>4</cp:revision>
  <dcterms:created xsi:type="dcterms:W3CDTF">2010-08-28T01:40:19Z</dcterms:created>
  <dcterms:modified xsi:type="dcterms:W3CDTF">2013-09-12T07:17:24Z</dcterms:modified>
</cp:coreProperties>
</file>