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6"/>
  </p:notesMasterIdLst>
  <p:handoutMasterIdLst>
    <p:handoutMasterId r:id="rId27"/>
  </p:handoutMasterIdLst>
  <p:sldIdLst>
    <p:sldId id="282" r:id="rId3"/>
    <p:sldId id="257" r:id="rId4"/>
    <p:sldId id="270" r:id="rId5"/>
    <p:sldId id="258" r:id="rId6"/>
    <p:sldId id="259" r:id="rId7"/>
    <p:sldId id="260" r:id="rId8"/>
    <p:sldId id="261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62" r:id="rId19"/>
    <p:sldId id="263" r:id="rId20"/>
    <p:sldId id="264" r:id="rId21"/>
    <p:sldId id="265" r:id="rId22"/>
    <p:sldId id="266" r:id="rId23"/>
    <p:sldId id="267" r:id="rId24"/>
    <p:sldId id="268" r:id="rId25"/>
  </p:sldIdLst>
  <p:sldSz cx="9144000" cy="6858000" type="screen4x3"/>
  <p:notesSz cx="6858000" cy="9144000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469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962E89D-1ECF-41A2-BC37-859EB31D41A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89BA5CE-D950-46AF-A9CE-F8F8B4723D01}">
      <dgm:prSet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en-US" dirty="0" smtClean="0"/>
            <a:t>Good</a:t>
          </a:r>
          <a:endParaRPr lang="en-US" dirty="0"/>
        </a:p>
      </dgm:t>
    </dgm:pt>
    <dgm:pt modelId="{6E17C5A1-BD4F-41D8-AF52-2E34B0BD9F22}" type="parTrans" cxnId="{04EED5BA-40AD-41C9-B153-AFDE20D42DED}">
      <dgm:prSet/>
      <dgm:spPr/>
      <dgm:t>
        <a:bodyPr/>
        <a:lstStyle/>
        <a:p>
          <a:endParaRPr lang="en-US"/>
        </a:p>
      </dgm:t>
    </dgm:pt>
    <dgm:pt modelId="{D3B6BC2B-19DE-4888-B6E1-A19C87A31049}" type="sibTrans" cxnId="{04EED5BA-40AD-41C9-B153-AFDE20D42DED}">
      <dgm:prSet/>
      <dgm:spPr/>
      <dgm:t>
        <a:bodyPr/>
        <a:lstStyle/>
        <a:p>
          <a:endParaRPr lang="en-US"/>
        </a:p>
      </dgm:t>
    </dgm:pt>
    <dgm:pt modelId="{D6B2B4C1-9518-4156-8CF4-FD5C08574A00}" type="pres">
      <dgm:prSet presAssocID="{E962E89D-1ECF-41A2-BC37-859EB31D41A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0C23778-9E8F-4A8D-BA76-C4809B50D404}" type="pres">
      <dgm:prSet presAssocID="{189BA5CE-D950-46AF-A9CE-F8F8B4723D01}" presName="parentText" presStyleLbl="node1" presStyleIdx="0" presStyleCnt="1" custLinFactNeighborX="-9000" custLinFactNeighborY="-6486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72C6639-77E2-476E-A5EA-9DEE99450C70}" type="presOf" srcId="{189BA5CE-D950-46AF-A9CE-F8F8B4723D01}" destId="{90C23778-9E8F-4A8D-BA76-C4809B50D404}" srcOrd="0" destOrd="0" presId="urn:microsoft.com/office/officeart/2005/8/layout/vList2"/>
    <dgm:cxn modelId="{B3AD0F45-8573-48FD-B1AD-E46CD9DD29EE}" type="presOf" srcId="{E962E89D-1ECF-41A2-BC37-859EB31D41A7}" destId="{D6B2B4C1-9518-4156-8CF4-FD5C08574A00}" srcOrd="0" destOrd="0" presId="urn:microsoft.com/office/officeart/2005/8/layout/vList2"/>
    <dgm:cxn modelId="{04EED5BA-40AD-41C9-B153-AFDE20D42DED}" srcId="{E962E89D-1ECF-41A2-BC37-859EB31D41A7}" destId="{189BA5CE-D950-46AF-A9CE-F8F8B4723D01}" srcOrd="0" destOrd="0" parTransId="{6E17C5A1-BD4F-41D8-AF52-2E34B0BD9F22}" sibTransId="{D3B6BC2B-19DE-4888-B6E1-A19C87A31049}"/>
    <dgm:cxn modelId="{BC6C16E9-D330-41D6-BF18-2E000A224807}" type="presParOf" srcId="{D6B2B4C1-9518-4156-8CF4-FD5C08574A00}" destId="{90C23778-9E8F-4A8D-BA76-C4809B50D40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DA48810-A312-46F5-805A-B492ED7E67D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02BAA0B-B318-445C-86AB-08048045A39E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en-US" dirty="0" smtClean="0"/>
            <a:t>Not Good</a:t>
          </a:r>
          <a:endParaRPr lang="en-US" dirty="0"/>
        </a:p>
      </dgm:t>
    </dgm:pt>
    <dgm:pt modelId="{C88C7E18-2716-44A1-B9B9-C76C5C00F75C}" type="parTrans" cxnId="{F36CDC3F-4DEA-4080-9AC1-BAFF9D972EB7}">
      <dgm:prSet/>
      <dgm:spPr/>
      <dgm:t>
        <a:bodyPr/>
        <a:lstStyle/>
        <a:p>
          <a:endParaRPr lang="en-US"/>
        </a:p>
      </dgm:t>
    </dgm:pt>
    <dgm:pt modelId="{58107B65-50C8-4E8D-850C-B2C8EA0CB473}" type="sibTrans" cxnId="{F36CDC3F-4DEA-4080-9AC1-BAFF9D972EB7}">
      <dgm:prSet/>
      <dgm:spPr/>
      <dgm:t>
        <a:bodyPr/>
        <a:lstStyle/>
        <a:p>
          <a:endParaRPr lang="en-US"/>
        </a:p>
      </dgm:t>
    </dgm:pt>
    <dgm:pt modelId="{F9502550-F97D-4467-BD1B-85C8AAF27A2E}" type="pres">
      <dgm:prSet presAssocID="{4DA48810-A312-46F5-805A-B492ED7E67D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D578CCD-873E-4B01-B84E-CA5BCBD658AB}" type="pres">
      <dgm:prSet presAssocID="{A02BAA0B-B318-445C-86AB-08048045A39E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36CDC3F-4DEA-4080-9AC1-BAFF9D972EB7}" srcId="{4DA48810-A312-46F5-805A-B492ED7E67D6}" destId="{A02BAA0B-B318-445C-86AB-08048045A39E}" srcOrd="0" destOrd="0" parTransId="{C88C7E18-2716-44A1-B9B9-C76C5C00F75C}" sibTransId="{58107B65-50C8-4E8D-850C-B2C8EA0CB473}"/>
    <dgm:cxn modelId="{1018BB05-52D2-49B7-8737-B4E0A6E21230}" type="presOf" srcId="{A02BAA0B-B318-445C-86AB-08048045A39E}" destId="{6D578CCD-873E-4B01-B84E-CA5BCBD658AB}" srcOrd="0" destOrd="0" presId="urn:microsoft.com/office/officeart/2005/8/layout/vList2"/>
    <dgm:cxn modelId="{1D7FA913-8425-41C1-82C5-975A5D8CD5D0}" type="presOf" srcId="{4DA48810-A312-46F5-805A-B492ED7E67D6}" destId="{F9502550-F97D-4467-BD1B-85C8AAF27A2E}" srcOrd="0" destOrd="0" presId="urn:microsoft.com/office/officeart/2005/8/layout/vList2"/>
    <dgm:cxn modelId="{5D38E7D7-F40C-430F-A293-1F2D0B0C65D1}" type="presParOf" srcId="{F9502550-F97D-4467-BD1B-85C8AAF27A2E}" destId="{6D578CCD-873E-4B01-B84E-CA5BCBD658A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C23778-9E8F-4A8D-BA76-C4809B50D404}">
      <dsp:nvSpPr>
        <dsp:cNvPr id="0" name=""/>
        <dsp:cNvSpPr/>
      </dsp:nvSpPr>
      <dsp:spPr>
        <a:xfrm>
          <a:off x="0" y="0"/>
          <a:ext cx="846707" cy="351000"/>
        </a:xfrm>
        <a:prstGeom prst="roundRect">
          <a:avLst/>
        </a:prstGeom>
        <a:solidFill>
          <a:schemeClr val="accent5"/>
        </a:solidFill>
        <a:ln w="25400" cap="flat" cmpd="sng" algn="ctr">
          <a:solidFill>
            <a:schemeClr val="accent5">
              <a:shade val="50000"/>
            </a:schemeClr>
          </a:solidFill>
          <a:prstDash val="solid"/>
        </a:ln>
        <a:effectLst/>
      </dsp:spPr>
      <dsp:style>
        <a:lnRef idx="2">
          <a:schemeClr val="accent5">
            <a:shade val="50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Good</a:t>
          </a:r>
          <a:endParaRPr lang="en-US" sz="1500" kern="1200" dirty="0"/>
        </a:p>
      </dsp:txBody>
      <dsp:txXfrm>
        <a:off x="17134" y="17134"/>
        <a:ext cx="812439" cy="31673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578CCD-873E-4B01-B84E-CA5BCBD658AB}">
      <dsp:nvSpPr>
        <dsp:cNvPr id="0" name=""/>
        <dsp:cNvSpPr/>
      </dsp:nvSpPr>
      <dsp:spPr>
        <a:xfrm>
          <a:off x="0" y="9166"/>
          <a:ext cx="1311578" cy="351000"/>
        </a:xfrm>
        <a:prstGeom prst="roundRect">
          <a:avLst/>
        </a:prstGeom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Not Good</a:t>
          </a:r>
          <a:endParaRPr lang="en-US" sz="1500" kern="1200" dirty="0"/>
        </a:p>
      </dsp:txBody>
      <dsp:txXfrm>
        <a:off x="17134" y="26300"/>
        <a:ext cx="1277310" cy="3167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th-TH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th-TH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th-TH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F24C903-CE8F-48C9-8514-780427815FC4}" type="slidenum">
              <a:rPr lang="en-US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375262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th-TH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th-TH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Click to edit Master text styles</a:t>
            </a:r>
          </a:p>
          <a:p>
            <a:pPr lvl="1"/>
            <a:r>
              <a:rPr lang="th-TH" smtClean="0"/>
              <a:t>Second level</a:t>
            </a:r>
          </a:p>
          <a:p>
            <a:pPr lvl="2"/>
            <a:r>
              <a:rPr lang="th-TH" smtClean="0"/>
              <a:t>Third level</a:t>
            </a:r>
          </a:p>
          <a:p>
            <a:pPr lvl="3"/>
            <a:r>
              <a:rPr lang="th-TH" smtClean="0"/>
              <a:t>Fourth level</a:t>
            </a:r>
          </a:p>
          <a:p>
            <a:pPr lvl="4"/>
            <a:r>
              <a:rPr lang="th-TH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th-TH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B6A3729-509F-4363-8B74-E3552053A68B}" type="slidenum">
              <a:rPr lang="en-US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465227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1pPr>
    <a:lvl2pPr marL="457200"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2pPr>
    <a:lvl3pPr marL="914400"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3pPr>
    <a:lvl4pPr marL="1371600"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4pPr>
    <a:lvl5pPr marL="1828800"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BD7249-89EE-4D62-8641-7C5B5079E29C}" type="slidenum">
              <a:rPr lang="en-US"/>
              <a:pPr/>
              <a:t>2</a:t>
            </a:fld>
            <a:endParaRPr lang="th-TH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After</a:t>
            </a:r>
            <a:r>
              <a:rPr lang="en-US" baseline="0" dirty="0" smtClean="0"/>
              <a:t> the generator is initiated, we will start generating the population from the condition probability</a:t>
            </a:r>
          </a:p>
          <a:p>
            <a:r>
              <a:rPr lang="en-US" baseline="0" dirty="0" smtClean="0"/>
              <a:t>Firstly we random a starting point X2,  Since the joint probability  </a:t>
            </a:r>
            <a:r>
              <a:rPr lang="en-US" baseline="0" dirty="0" err="1" smtClean="0"/>
              <a:t>Xj</a:t>
            </a:r>
            <a:r>
              <a:rPr lang="en-US" baseline="0" dirty="0" smtClean="0"/>
              <a:t> after x2 are equal so we can select any </a:t>
            </a:r>
            <a:r>
              <a:rPr lang="en-US" baseline="0" dirty="0" err="1" smtClean="0"/>
              <a:t>Xj</a:t>
            </a:r>
            <a:endParaRPr lang="en-US" baseline="0" dirty="0" smtClean="0"/>
          </a:p>
          <a:p>
            <a:r>
              <a:rPr lang="en-US" baseline="0" dirty="0" smtClean="0"/>
              <a:t>Then the conditional probability in which </a:t>
            </a:r>
            <a:r>
              <a:rPr lang="en-US" baseline="0" dirty="0" err="1" smtClean="0"/>
              <a:t>Xk</a:t>
            </a:r>
            <a:r>
              <a:rPr lang="en-US" baseline="0" dirty="0" smtClean="0"/>
              <a:t> can be follow by X2 and X3 are selected until each of the string is completed.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BBEA33-6CC2-4491-BFA6-8258955B07A9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After we</a:t>
            </a:r>
            <a:r>
              <a:rPr lang="en-US" baseline="0" dirty="0" smtClean="0"/>
              <a:t> finish generating the population they are evaluated and sorted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BBEA33-6CC2-4491-BFA6-8258955B07A9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Unlike the other evolutionary algorithm that</a:t>
            </a:r>
            <a:r>
              <a:rPr lang="en-US" baseline="0" dirty="0" smtClean="0"/>
              <a:t> we normally use the good candidate to evolve to the better candidate</a:t>
            </a:r>
          </a:p>
          <a:p>
            <a:r>
              <a:rPr lang="en-US" baseline="0" dirty="0" smtClean="0"/>
              <a:t>In our work we also use the undesired solution as well.</a:t>
            </a:r>
          </a:p>
          <a:p>
            <a:r>
              <a:rPr lang="en-US" baseline="0" dirty="0" smtClean="0"/>
              <a:t>Just to find out why they are not able to survive.</a:t>
            </a:r>
          </a:p>
          <a:p>
            <a:r>
              <a:rPr lang="en-US" baseline="0" dirty="0" smtClean="0"/>
              <a:t>If we can extract the information why they are not good we would be able to generate the better solution</a:t>
            </a:r>
          </a:p>
          <a:p>
            <a:r>
              <a:rPr lang="en-US" baseline="0" dirty="0" smtClean="0"/>
              <a:t>Our selection method can be uniform which select both good and not good equally</a:t>
            </a:r>
          </a:p>
          <a:p>
            <a:r>
              <a:rPr lang="en-US" baseline="0" dirty="0" smtClean="0"/>
              <a:t>And it can also be the adaptive method due to how many candidates appear to be above and below the band of two standard deviations</a:t>
            </a:r>
          </a:p>
          <a:p>
            <a:r>
              <a:rPr lang="en-US" baseline="0" dirty="0" smtClean="0"/>
              <a:t>In order to maintain the diversity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BBEA33-6CC2-4491-BFA6-8258955B07A9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Our algorithm is different from the mimic algorithm in</a:t>
            </a:r>
            <a:r>
              <a:rPr lang="en-US" baseline="0" dirty="0" smtClean="0"/>
              <a:t> which we are not generating the whole generator in each generation</a:t>
            </a:r>
          </a:p>
          <a:p>
            <a:r>
              <a:rPr lang="en-US" baseline="0" dirty="0" smtClean="0"/>
              <a:t>But we learn in an incremental or detrimental method</a:t>
            </a:r>
          </a:p>
          <a:p>
            <a:endParaRPr lang="en-US" baseline="0" dirty="0" smtClean="0"/>
          </a:p>
          <a:p>
            <a:r>
              <a:rPr lang="en-US" baseline="0" dirty="0" smtClean="0"/>
              <a:t>As we can see that the incidence X2 followed by x3 is found in the good candidate</a:t>
            </a:r>
          </a:p>
          <a:p>
            <a:r>
              <a:rPr lang="en-US" baseline="0" dirty="0" smtClean="0"/>
              <a:t>Each of the joint probability then give the reward to the Joint </a:t>
            </a:r>
            <a:r>
              <a:rPr lang="en-US" baseline="0" dirty="0" err="1" smtClean="0"/>
              <a:t>prob</a:t>
            </a:r>
            <a:r>
              <a:rPr lang="en-US" baseline="0" dirty="0" smtClean="0"/>
              <a:t> by 0.5 according to the equation</a:t>
            </a:r>
          </a:p>
          <a:p>
            <a:r>
              <a:rPr lang="en-US" baseline="0" dirty="0" smtClean="0"/>
              <a:t>The more complex update equation can be seen in the literature </a:t>
            </a:r>
          </a:p>
          <a:p>
            <a:r>
              <a:rPr lang="en-US" baseline="0" dirty="0" smtClean="0"/>
              <a:t>In this presentation we rather show you the effect of the equation in animation</a:t>
            </a:r>
          </a:p>
          <a:p>
            <a:r>
              <a:rPr lang="en-US" baseline="0" dirty="0" smtClean="0"/>
              <a:t>And we are going to train the generator this way until end of the string is met.</a:t>
            </a:r>
          </a:p>
          <a:p>
            <a:r>
              <a:rPr lang="en-US" baseline="0" dirty="0" smtClean="0"/>
              <a:t>In case the representation of the string can be circulated we also need to give the reward to the </a:t>
            </a:r>
            <a:r>
              <a:rPr lang="en-US" baseline="0" dirty="0" err="1" smtClean="0"/>
              <a:t>the</a:t>
            </a:r>
            <a:r>
              <a:rPr lang="en-US" baseline="0" dirty="0" smtClean="0"/>
              <a:t> tail followed by the head.</a:t>
            </a:r>
          </a:p>
          <a:p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BBEA33-6CC2-4491-BFA6-8258955B07A9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reward</a:t>
            </a:r>
            <a:r>
              <a:rPr lang="en-US" baseline="0" dirty="0" smtClean="0"/>
              <a:t> are given to the good incidence</a:t>
            </a:r>
          </a:p>
          <a:p>
            <a:r>
              <a:rPr lang="en-US" baseline="0" dirty="0" smtClean="0"/>
              <a:t>Then the punishments should be given to the bad</a:t>
            </a:r>
          </a:p>
          <a:p>
            <a:r>
              <a:rPr lang="en-US" baseline="0" dirty="0" smtClean="0"/>
              <a:t>When an incidence if found bad it probability must be scatter to the other joint</a:t>
            </a:r>
          </a:p>
          <a:p>
            <a:r>
              <a:rPr lang="en-US" baseline="0" dirty="0" smtClean="0"/>
              <a:t>In order to give the other joint more of the chance to be searched</a:t>
            </a:r>
          </a:p>
          <a:p>
            <a:endParaRPr lang="en-US" baseline="0" dirty="0" smtClean="0"/>
          </a:p>
          <a:p>
            <a:r>
              <a:rPr lang="en-US" baseline="0" dirty="0" smtClean="0"/>
              <a:t>You can see in this case that the incidence x4 followed by x5 can be found in both good and not good solutions</a:t>
            </a:r>
          </a:p>
          <a:p>
            <a:r>
              <a:rPr lang="en-US" baseline="0" dirty="0" smtClean="0"/>
              <a:t>So it is considered to be the false positive building block and needed to be once punished then the probability remain </a:t>
            </a:r>
            <a:r>
              <a:rPr lang="en-US" baseline="0" smtClean="0"/>
              <a:t>the same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BBEA33-6CC2-4491-BFA6-8258955B07A9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Finally we continue</a:t>
            </a:r>
            <a:r>
              <a:rPr lang="en-US" baseline="0" dirty="0" smtClean="0"/>
              <a:t> to repeat the process until the terminate conditions are met</a:t>
            </a:r>
          </a:p>
          <a:p>
            <a:endParaRPr lang="en-US" baseline="0" dirty="0" smtClean="0"/>
          </a:p>
          <a:p>
            <a:r>
              <a:rPr lang="en-US" baseline="0" dirty="0" smtClean="0"/>
              <a:t>You can see that if we perform greedy search according to the joint probability</a:t>
            </a:r>
          </a:p>
          <a:p>
            <a:r>
              <a:rPr lang="en-US" baseline="0" dirty="0" smtClean="0"/>
              <a:t>The candidate would rather look like this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BBEA33-6CC2-4491-BFA6-8258955B07A9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3EE20C-DD79-4A41-B1C2-6FAF1CFF375D}" type="slidenum">
              <a:rPr lang="en-US"/>
              <a:pPr/>
              <a:t>17</a:t>
            </a:fld>
            <a:endParaRPr lang="th-TH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67A4C8-936C-4A53-A518-8E2870363A19}" type="slidenum">
              <a:rPr lang="en-US"/>
              <a:pPr/>
              <a:t>18</a:t>
            </a:fld>
            <a:endParaRPr lang="th-TH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4ACE1C-664C-479F-BDB1-EC0C0D383F5E}" type="slidenum">
              <a:rPr lang="en-US"/>
              <a:pPr/>
              <a:t>19</a:t>
            </a:fld>
            <a:endParaRPr lang="th-TH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C793CC-01AD-4455-84DB-6C008F1B60A5}" type="slidenum">
              <a:rPr lang="en-US"/>
              <a:pPr/>
              <a:t>20</a:t>
            </a:fld>
            <a:endParaRPr lang="th-TH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371DE1-9FFA-44D0-8587-D5F621F630B9}" type="slidenum">
              <a:rPr lang="en-US"/>
              <a:pPr/>
              <a:t>3</a:t>
            </a:fld>
            <a:endParaRPr lang="th-TH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8F73D5-BC85-4F08-845D-224E3278883B}" type="slidenum">
              <a:rPr lang="en-US"/>
              <a:pPr/>
              <a:t>21</a:t>
            </a:fld>
            <a:endParaRPr lang="th-TH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2D8A7C-AF0A-4629-99F2-01213CC510C6}" type="slidenum">
              <a:rPr lang="en-US"/>
              <a:pPr/>
              <a:t>22</a:t>
            </a:fld>
            <a:endParaRPr lang="th-TH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BC0469-3CA1-4CB8-91F6-05F7B039BDB7}" type="slidenum">
              <a:rPr lang="en-US"/>
              <a:pPr/>
              <a:t>23</a:t>
            </a:fld>
            <a:endParaRPr lang="th-TH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BA3CE6-79CF-48F3-965F-BF35B6CE7BF8}" type="slidenum">
              <a:rPr lang="en-US"/>
              <a:pPr/>
              <a:t>4</a:t>
            </a:fld>
            <a:endParaRPr lang="th-TH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B398A8-1EA7-4652-B3C7-879FC8AC17D5}" type="slidenum">
              <a:rPr lang="en-US"/>
              <a:pPr/>
              <a:t>5</a:t>
            </a:fld>
            <a:endParaRPr lang="th-TH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7A75CE-40CB-4CF3-A37D-99EEF06C7F4C}" type="slidenum">
              <a:rPr lang="en-US"/>
              <a:pPr/>
              <a:t>6</a:t>
            </a:fld>
            <a:endParaRPr lang="th-TH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C63B31-B87E-43FB-A267-18CA3FC792A8}" type="slidenum">
              <a:rPr lang="en-US"/>
              <a:pPr/>
              <a:t>7</a:t>
            </a:fld>
            <a:endParaRPr lang="th-TH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If we believe in the building block hypothesis, that the good candidates are composed with the good building blocks,</a:t>
            </a:r>
          </a:p>
          <a:p>
            <a:r>
              <a:rPr lang="en-US" baseline="0" dirty="0" smtClean="0"/>
              <a:t>In contrast the bad candidates must also contain the bad building blocks as well. </a:t>
            </a:r>
          </a:p>
          <a:p>
            <a:r>
              <a:rPr lang="en-US" baseline="0" dirty="0" smtClean="0"/>
              <a:t>So we are going to extract some information from the bad candidates in order to prevent the undesired results</a:t>
            </a:r>
            <a:endParaRPr lang="en-US" dirty="0" smtClean="0"/>
          </a:p>
          <a:p>
            <a:pPr marL="0" lvl="1" defTabSz="949373">
              <a:defRPr/>
            </a:pPr>
            <a:r>
              <a:rPr lang="en-US" dirty="0" smtClean="0"/>
              <a:t>Obviously,</a:t>
            </a:r>
            <a:r>
              <a:rPr lang="en-US" baseline="0" dirty="0" smtClean="0"/>
              <a:t> </a:t>
            </a:r>
            <a:r>
              <a:rPr lang="en-US" dirty="0" smtClean="0"/>
              <a:t>Coincidences found in the good solution are good and Coincidences found in the not good solutions are not good</a:t>
            </a:r>
          </a:p>
          <a:p>
            <a:pPr marL="0" lvl="1" defTabSz="949373">
              <a:defRPr/>
            </a:pPr>
            <a:r>
              <a:rPr lang="en-US" dirty="0" smtClean="0"/>
              <a:t>How about the Coincidences found in both good and not good solutions!</a:t>
            </a:r>
          </a:p>
          <a:p>
            <a:pPr marL="0" lvl="1" defTabSz="949373">
              <a:defRPr/>
            </a:pPr>
            <a:r>
              <a:rPr lang="en-US" dirty="0" smtClean="0"/>
              <a:t>We are considering them as the false positive</a:t>
            </a:r>
            <a:r>
              <a:rPr lang="en-US" baseline="0" dirty="0" smtClean="0"/>
              <a:t>. And keep questioning them to be explored.</a:t>
            </a:r>
            <a:endParaRPr lang="en-US" dirty="0" smtClean="0"/>
          </a:p>
          <a:p>
            <a:pPr marL="0" lvl="1" defTabSz="949373">
              <a:defRPr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BBEA33-6CC2-4491-BFA6-8258955B07A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Our algorithm</a:t>
            </a:r>
            <a:r>
              <a:rPr lang="en-US" baseline="0" dirty="0" smtClean="0"/>
              <a:t> use the Markov chain matrix of order 1 in order to construct a generator</a:t>
            </a:r>
          </a:p>
          <a:p>
            <a:r>
              <a:rPr lang="en-US" baseline="0" dirty="0" smtClean="0"/>
              <a:t>This generator represent the joint probability of all the possible search space.</a:t>
            </a:r>
          </a:p>
          <a:p>
            <a:r>
              <a:rPr lang="en-US" baseline="0" dirty="0" smtClean="0"/>
              <a:t>For example the probabilities of the incidence in which x1 can be followed by x2 x3 x4 and x5</a:t>
            </a:r>
          </a:p>
          <a:p>
            <a:r>
              <a:rPr lang="en-US" baseline="0" dirty="0" smtClean="0"/>
              <a:t>Since x1 can not be followed by it self due to the encoding represent the permutation of numbers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BBEA33-6CC2-4491-BFA6-8258955B07A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algorithm starts</a:t>
            </a:r>
            <a:r>
              <a:rPr lang="en-US" baseline="0" dirty="0" smtClean="0"/>
              <a:t> by initializing the generator so that all of the joint probabilities are equal</a:t>
            </a:r>
          </a:p>
          <a:p>
            <a:r>
              <a:rPr lang="en-US" baseline="0" dirty="0" smtClean="0"/>
              <a:t>In this case the problem size is 5 so the joint probability for each xi followed by </a:t>
            </a:r>
            <a:r>
              <a:rPr lang="en-US" baseline="0" dirty="0" err="1" smtClean="0"/>
              <a:t>xj</a:t>
            </a:r>
            <a:r>
              <a:rPr lang="en-US" baseline="0" dirty="0" smtClean="0"/>
              <a:t> is equal to 0.25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BBEA33-6CC2-4491-BFA6-8258955B07A9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3B6846-761F-4C81-A545-8038DE8F89DD}" type="slidenum">
              <a:rPr lang="en-US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95741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79B681-8826-462B-AF4C-BDFCCABE2A7B}" type="slidenum">
              <a:rPr lang="en-US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8224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E7E176-7F55-4737-8200-F441A155533E}" type="slidenum">
              <a:rPr lang="en-US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912973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082675"/>
          </a:xfrm>
        </p:spPr>
        <p:txBody>
          <a:bodyPr/>
          <a:lstStyle>
            <a:lvl1pPr algn="ctr">
              <a:defRPr sz="3200"/>
            </a:lvl1pPr>
          </a:lstStyle>
          <a:p>
            <a:pPr lvl="0"/>
            <a:r>
              <a:rPr lang="th-TH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60725"/>
            <a:ext cx="6400800" cy="1031875"/>
          </a:xfrm>
        </p:spPr>
        <p:txBody>
          <a:bodyPr/>
          <a:lstStyle>
            <a:lvl1pPr marL="0" indent="0" algn="ctr">
              <a:buFontTx/>
              <a:buNone/>
              <a:defRPr sz="2000"/>
            </a:lvl1pPr>
          </a:lstStyle>
          <a:p>
            <a:pPr lvl="0"/>
            <a:r>
              <a:rPr lang="th-TH" noProof="0" smtClean="0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th-TH">
              <a:solidFill>
                <a:srgbClr val="000000"/>
              </a:solidFill>
            </a:endParaRP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th-TH">
              <a:solidFill>
                <a:srgbClr val="000000"/>
              </a:solidFill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CD34B43-E347-4274-BAAB-69AE41C443C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th-TH">
              <a:solidFill>
                <a:srgbClr val="000000"/>
              </a:solidFill>
            </a:endParaRPr>
          </a:p>
        </p:txBody>
      </p:sp>
      <p:pic>
        <p:nvPicPr>
          <p:cNvPr id="3084" name="Picture 12" descr="PillarHeader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27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1892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CE68C4-DBBE-4869-8007-12861012BB5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th-T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65899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D7A1CE-FB55-4A43-84C1-A4EC8439B54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th-T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46060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40386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0386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2E534A-0A2E-4C02-AAF9-FFA77569ACD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th-T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65653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203D6E-FE66-4C86-8440-41B95608273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th-T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22126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CDCE82-9FC0-4D4B-AD65-A137FC47B89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th-T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60010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59BCF8-D8AA-438F-AF95-224B3099306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th-T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43908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F105D0-3C5B-4535-A2C7-125DCD29541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th-T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9213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6AB2B4-FA2F-45C2-9E1E-AC9C5BF37CB1}" type="slidenum">
              <a:rPr lang="en-US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337687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CC157F-38B0-4035-B341-D473B235C0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th-T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5670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10ED00-F86B-4253-8DCC-E6CBE464AD4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th-T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12195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836613"/>
            <a:ext cx="2057400" cy="52895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36613"/>
            <a:ext cx="6019800" cy="52895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E1F27C-05A1-46F1-9B6E-998D54D6D0D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th-T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18936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250" y="836613"/>
            <a:ext cx="6718300" cy="7969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2133600"/>
            <a:ext cx="4038600" cy="3992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038600" cy="3992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th-TH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th-TH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602D1CC-FAA8-4898-98DD-F711393E3F5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th-T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2218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A816FD-BF03-4E53-8611-06F774C541BF}" type="slidenum">
              <a:rPr lang="en-US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64078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DDF487-8406-4918-81CB-822E2452373A}" type="slidenum">
              <a:rPr lang="en-US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83062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D0D54F-416F-4D33-89D0-4734A80FCC4B}" type="slidenum">
              <a:rPr lang="en-US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64455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95DC66-E409-4EF8-90D4-4849471BF629}" type="slidenum">
              <a:rPr lang="en-US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45180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3BBB81-E783-4665-9993-AB04A65FFD51}" type="slidenum">
              <a:rPr lang="en-US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02433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000EDD-1BC5-4689-BF3A-D1ADBB14FCA6}" type="slidenum">
              <a:rPr lang="en-US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85903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32F058-F62C-4ABD-A4E8-BFF640A2A35B}" type="slidenum">
              <a:rPr lang="en-US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75729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Click to edit Master text styles</a:t>
            </a:r>
          </a:p>
          <a:p>
            <a:pPr lvl="1"/>
            <a:r>
              <a:rPr lang="th-TH" smtClean="0"/>
              <a:t>Second level</a:t>
            </a:r>
          </a:p>
          <a:p>
            <a:pPr lvl="2"/>
            <a:r>
              <a:rPr lang="th-TH" smtClean="0"/>
              <a:t>Third level</a:t>
            </a:r>
          </a:p>
          <a:p>
            <a:pPr lvl="3"/>
            <a:r>
              <a:rPr lang="th-TH" smtClean="0"/>
              <a:t>Fourth level</a:t>
            </a:r>
          </a:p>
          <a:p>
            <a:pPr lvl="4"/>
            <a:r>
              <a:rPr lang="th-TH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th-TH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th-TH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8792400-39D5-493A-8661-C7B457823550}" type="slidenum">
              <a:rPr lang="en-US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19250" y="836613"/>
            <a:ext cx="6718300" cy="79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133600"/>
            <a:ext cx="8229600" cy="399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Click to edit Master text styles</a:t>
            </a:r>
          </a:p>
          <a:p>
            <a:pPr lvl="1"/>
            <a:r>
              <a:rPr lang="th-TH" smtClean="0"/>
              <a:t>Second level</a:t>
            </a:r>
          </a:p>
          <a:p>
            <a:pPr lvl="2"/>
            <a:r>
              <a:rPr lang="th-TH" smtClean="0"/>
              <a:t>Third level</a:t>
            </a:r>
          </a:p>
          <a:p>
            <a:pPr lvl="3"/>
            <a:r>
              <a:rPr lang="th-TH" smtClean="0"/>
              <a:t>Fourth level</a:t>
            </a:r>
          </a:p>
          <a:p>
            <a:pPr lvl="4"/>
            <a:r>
              <a:rPr lang="th-TH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th-TH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th-TH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44A1C1E-BAC7-4846-92EF-44808C029EA6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th-TH" smtClean="0">
              <a:solidFill>
                <a:srgbClr val="000000"/>
              </a:solidFill>
            </a:endParaRPr>
          </a:p>
        </p:txBody>
      </p:sp>
      <p:sp>
        <p:nvSpPr>
          <p:cNvPr id="1032" name="Rectangle 8"/>
          <p:cNvSpPr>
            <a:spLocks noChangeArrowheads="1"/>
          </p:cNvSpPr>
          <p:nvPr userDrawn="1"/>
        </p:nvSpPr>
        <p:spPr bwMode="auto">
          <a:xfrm>
            <a:off x="395288" y="1628775"/>
            <a:ext cx="8280400" cy="71438"/>
          </a:xfrm>
          <a:prstGeom prst="rect">
            <a:avLst/>
          </a:prstGeom>
          <a:gradFill rotWithShape="1">
            <a:gsLst>
              <a:gs pos="0">
                <a:srgbClr val="CC0000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 smtClean="0">
              <a:solidFill>
                <a:srgbClr val="000000"/>
              </a:solidFill>
            </a:endParaRPr>
          </a:p>
        </p:txBody>
      </p:sp>
      <p:pic>
        <p:nvPicPr>
          <p:cNvPr id="1035" name="Picture 11" descr="PillarHeader"/>
          <p:cNvPicPr>
            <a:picLocks noChangeAspect="1" noChangeArrowheads="1"/>
          </p:cNvPicPr>
          <p:nvPr userDrawn="1"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27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6781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  <a:cs typeface="Angsana New" pitchFamily="18" charset="-34"/>
        </a:defRPr>
      </a:lvl2pPr>
      <a:lvl3pPr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  <a:cs typeface="Angsana New" pitchFamily="18" charset="-34"/>
        </a:defRPr>
      </a:lvl3pPr>
      <a:lvl4pPr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  <a:cs typeface="Angsana New" pitchFamily="18" charset="-34"/>
        </a:defRPr>
      </a:lvl4pPr>
      <a:lvl5pPr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  <a:cs typeface="Angsana New" pitchFamily="18" charset="-34"/>
        </a:defRPr>
      </a:lvl5pPr>
      <a:lvl6pPr marL="457200"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  <a:cs typeface="Angsana New" pitchFamily="18" charset="-34"/>
        </a:defRPr>
      </a:lvl6pPr>
      <a:lvl7pPr marL="914400"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  <a:cs typeface="Angsana New" pitchFamily="18" charset="-34"/>
        </a:defRPr>
      </a:lvl7pPr>
      <a:lvl8pPr marL="1371600"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  <a:cs typeface="Angsana New" pitchFamily="18" charset="-34"/>
        </a:defRPr>
      </a:lvl8pPr>
      <a:lvl9pPr marL="1828800"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  <a:cs typeface="Angsana New" pitchFamily="18" charset="-34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p.eng.chula.ac.th/faculty/pjw/project/coin/index-coin.htm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1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sz="4400" b="1" dirty="0" smtClean="0"/>
              <a:t>Applications of combinatorial </a:t>
            </a:r>
            <a:r>
              <a:rPr lang="en-US" sz="4400" b="1" dirty="0" err="1" smtClean="0"/>
              <a:t>optimisation</a:t>
            </a:r>
            <a:endParaRPr lang="en-US" sz="4400" b="1" dirty="0" smtClean="0"/>
          </a:p>
          <a:p>
            <a:pPr algn="ctr">
              <a:buFontTx/>
              <a:buNone/>
            </a:pPr>
            <a:endParaRPr lang="en-US" b="1" dirty="0"/>
          </a:p>
          <a:p>
            <a:pPr algn="ctr">
              <a:buFontTx/>
              <a:buNone/>
            </a:pPr>
            <a:r>
              <a:rPr lang="en-US" sz="2800" dirty="0" err="1"/>
              <a:t>Prabhas</a:t>
            </a:r>
            <a:r>
              <a:rPr lang="en-US" sz="2800" dirty="0"/>
              <a:t> </a:t>
            </a:r>
            <a:r>
              <a:rPr lang="en-US" sz="2800" dirty="0" err="1"/>
              <a:t>Chongstitvatana</a:t>
            </a:r>
            <a:endParaRPr lang="en-US" sz="2800" dirty="0"/>
          </a:p>
          <a:p>
            <a:pPr algn="ctr">
              <a:buFontTx/>
              <a:buNone/>
            </a:pPr>
            <a:r>
              <a:rPr lang="en-US" sz="2800" dirty="0"/>
              <a:t>Faculty of Engineering</a:t>
            </a:r>
          </a:p>
          <a:p>
            <a:pPr algn="ctr">
              <a:buFontTx/>
              <a:buNone/>
            </a:pPr>
            <a:r>
              <a:rPr lang="en-US" sz="2800" dirty="0" err="1"/>
              <a:t>Chulalongkorn</a:t>
            </a:r>
            <a:r>
              <a:rPr lang="en-US" sz="2800" dirty="0"/>
              <a:t> University</a:t>
            </a:r>
            <a:endParaRPr lang="th-TH" sz="2800" dirty="0"/>
          </a:p>
        </p:txBody>
      </p:sp>
    </p:spTree>
    <p:extLst>
      <p:ext uri="{BB962C8B-B14F-4D97-AF65-F5344CB8AC3E}">
        <p14:creationId xmlns:p14="http://schemas.microsoft.com/office/powerpoint/2010/main" val="835621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Coincidence Algorithm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81000" y="1676400"/>
            <a:ext cx="3048000" cy="5334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Initialize the Generator</a:t>
            </a:r>
            <a:endParaRPr lang="en-US" sz="1800" dirty="0"/>
          </a:p>
        </p:txBody>
      </p:sp>
      <p:graphicFrame>
        <p:nvGraphicFramePr>
          <p:cNvPr id="25" name="Content Placeholder 4"/>
          <p:cNvGraphicFramePr>
            <a:graphicFrameLocks/>
          </p:cNvGraphicFramePr>
          <p:nvPr/>
        </p:nvGraphicFramePr>
        <p:xfrm>
          <a:off x="4648200" y="1600200"/>
          <a:ext cx="3505200" cy="2514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4200"/>
                <a:gridCol w="584200"/>
                <a:gridCol w="584200"/>
                <a:gridCol w="584200"/>
                <a:gridCol w="584200"/>
                <a:gridCol w="584200"/>
              </a:tblGrid>
              <a:tr h="419100"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marL="80852" marR="80852" marT="40426" marB="40426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X</a:t>
                      </a:r>
                      <a:r>
                        <a:rPr lang="en-US" sz="1600" b="1" baseline="-25000" dirty="0" smtClean="0"/>
                        <a:t>1</a:t>
                      </a:r>
                      <a:endParaRPr lang="en-US" sz="1600" b="1" baseline="-25000" dirty="0"/>
                    </a:p>
                  </a:txBody>
                  <a:tcPr marL="80852" marR="80852" marT="40426" marB="404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X</a:t>
                      </a:r>
                      <a:r>
                        <a:rPr lang="en-US" sz="1600" b="1" baseline="-25000" dirty="0" smtClean="0"/>
                        <a:t>2</a:t>
                      </a:r>
                      <a:endParaRPr lang="en-US" sz="1600" b="1" baseline="-25000" dirty="0"/>
                    </a:p>
                  </a:txBody>
                  <a:tcPr marL="80852" marR="80852" marT="40426" marB="404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X</a:t>
                      </a:r>
                      <a:r>
                        <a:rPr lang="en-US" sz="1600" b="1" baseline="-25000" dirty="0" smtClean="0"/>
                        <a:t>3</a:t>
                      </a:r>
                      <a:endParaRPr lang="en-US" sz="1600" b="1" baseline="-25000" dirty="0"/>
                    </a:p>
                  </a:txBody>
                  <a:tcPr marL="80852" marR="80852" marT="40426" marB="4042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X</a:t>
                      </a:r>
                      <a:r>
                        <a:rPr lang="en-US" sz="1600" b="1" baseline="-25000" dirty="0" smtClean="0"/>
                        <a:t>4</a:t>
                      </a:r>
                      <a:endParaRPr lang="en-US" sz="1600" b="1" baseline="-25000" dirty="0"/>
                    </a:p>
                  </a:txBody>
                  <a:tcPr marL="80852" marR="80852" marT="40426" marB="4042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X</a:t>
                      </a:r>
                      <a:r>
                        <a:rPr lang="en-US" sz="1600" b="1" baseline="-25000" dirty="0" smtClean="0"/>
                        <a:t>5</a:t>
                      </a:r>
                      <a:endParaRPr lang="en-US" sz="1600" b="1" baseline="-25000" dirty="0"/>
                    </a:p>
                  </a:txBody>
                  <a:tcPr marL="80852" marR="80852" marT="40426" marB="40426" anchor="ctr">
                    <a:solidFill>
                      <a:schemeClr val="accent1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6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80852" marR="80852" marT="40426" marB="404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 marL="80852" marR="80852" marT="40426" marB="404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6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80852" marR="80852" marT="40426" marB="4042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 marL="80852" marR="80852" marT="40426" marB="40426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6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 marL="80852" marR="80852" marT="40426" marB="40426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6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 marL="80852" marR="80852" marT="40426" marB="40426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6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 marL="80852" marR="80852" marT="40426" marB="40426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4114800" y="4343400"/>
            <a:ext cx="4431021" cy="16619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US" sz="1800" i="1" dirty="0" smtClean="0"/>
              <a:t>P(X</a:t>
            </a:r>
            <a:r>
              <a:rPr lang="en-US" sz="1800" i="1" baseline="-25000" dirty="0" smtClean="0"/>
              <a:t>1</a:t>
            </a:r>
            <a:r>
              <a:rPr lang="en-US" sz="1800" i="1" dirty="0" smtClean="0"/>
              <a:t>|X</a:t>
            </a:r>
            <a:r>
              <a:rPr lang="en-US" sz="1800" i="1" baseline="-25000" dirty="0" smtClean="0"/>
              <a:t>2</a:t>
            </a:r>
            <a:r>
              <a:rPr lang="en-US" sz="1800" i="1" dirty="0" smtClean="0"/>
              <a:t>)	= P(X</a:t>
            </a:r>
            <a:r>
              <a:rPr lang="en-US" sz="1800" i="1" baseline="-25000" dirty="0" smtClean="0"/>
              <a:t>1</a:t>
            </a:r>
            <a:r>
              <a:rPr lang="en-US" sz="1800" i="1" dirty="0" smtClean="0"/>
              <a:t>|X</a:t>
            </a:r>
            <a:r>
              <a:rPr lang="en-US" sz="1800" i="1" baseline="-25000" dirty="0" smtClean="0"/>
              <a:t>3</a:t>
            </a:r>
            <a:r>
              <a:rPr lang="en-US" sz="1800" i="1" dirty="0" smtClean="0"/>
              <a:t>) = P(X</a:t>
            </a:r>
            <a:r>
              <a:rPr lang="en-US" sz="1800" i="1" baseline="-25000" dirty="0" smtClean="0"/>
              <a:t>1</a:t>
            </a:r>
            <a:r>
              <a:rPr lang="en-US" sz="1800" i="1" dirty="0" smtClean="0"/>
              <a:t>|X</a:t>
            </a:r>
            <a:r>
              <a:rPr lang="en-US" sz="1800" i="1" baseline="-25000" dirty="0" smtClean="0"/>
              <a:t>4</a:t>
            </a:r>
            <a:r>
              <a:rPr lang="en-US" sz="1800" i="1" dirty="0" smtClean="0"/>
              <a:t>) = P(X</a:t>
            </a:r>
            <a:r>
              <a:rPr lang="en-US" sz="1800" i="1" baseline="-25000" dirty="0" smtClean="0"/>
              <a:t>1</a:t>
            </a:r>
            <a:r>
              <a:rPr lang="en-US" sz="1800" i="1" dirty="0" smtClean="0"/>
              <a:t>|X</a:t>
            </a:r>
            <a:r>
              <a:rPr lang="en-US" sz="1800" i="1" baseline="-25000" dirty="0" smtClean="0"/>
              <a:t>5</a:t>
            </a:r>
            <a:r>
              <a:rPr lang="en-US" sz="1800" i="1" dirty="0" smtClean="0"/>
              <a:t>) </a:t>
            </a:r>
          </a:p>
          <a:p>
            <a:pPr>
              <a:spcBef>
                <a:spcPts val="1200"/>
              </a:spcBef>
            </a:pPr>
            <a:r>
              <a:rPr lang="en-US" sz="1800" i="1" dirty="0" smtClean="0"/>
              <a:t>	= 1/(n -1) </a:t>
            </a:r>
          </a:p>
          <a:p>
            <a:pPr>
              <a:spcBef>
                <a:spcPts val="1200"/>
              </a:spcBef>
            </a:pPr>
            <a:r>
              <a:rPr lang="en-US" sz="1800" i="1" dirty="0" smtClean="0"/>
              <a:t>	= 1/(5-1)</a:t>
            </a:r>
          </a:p>
          <a:p>
            <a:pPr>
              <a:spcBef>
                <a:spcPts val="1200"/>
              </a:spcBef>
            </a:pPr>
            <a:r>
              <a:rPr lang="en-US" sz="1800" i="1" dirty="0" smtClean="0"/>
              <a:t>	= 0.25</a:t>
            </a:r>
            <a:endParaRPr lang="en-US" sz="1800" i="1" dirty="0"/>
          </a:p>
        </p:txBody>
      </p:sp>
    </p:spTree>
    <p:extLst>
      <p:ext uri="{BB962C8B-B14F-4D97-AF65-F5344CB8AC3E}">
        <p14:creationId xmlns:p14="http://schemas.microsoft.com/office/powerpoint/2010/main" val="2263640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" name="Content Placeholder 4"/>
          <p:cNvGraphicFramePr>
            <a:graphicFrameLocks/>
          </p:cNvGraphicFramePr>
          <p:nvPr/>
        </p:nvGraphicFramePr>
        <p:xfrm>
          <a:off x="4648200" y="1600200"/>
          <a:ext cx="3505200" cy="2514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4200"/>
                <a:gridCol w="584200"/>
                <a:gridCol w="584200"/>
                <a:gridCol w="584200"/>
                <a:gridCol w="584200"/>
                <a:gridCol w="584200"/>
              </a:tblGrid>
              <a:tr h="419100"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marL="80852" marR="80852" marT="40426" marB="40426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X</a:t>
                      </a:r>
                      <a:r>
                        <a:rPr lang="en-US" sz="1600" b="1" baseline="-25000" dirty="0" smtClean="0"/>
                        <a:t>1</a:t>
                      </a:r>
                      <a:endParaRPr lang="en-US" sz="1600" b="1" baseline="-25000" dirty="0"/>
                    </a:p>
                  </a:txBody>
                  <a:tcPr marL="80852" marR="80852" marT="40426" marB="404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X</a:t>
                      </a:r>
                      <a:r>
                        <a:rPr lang="en-US" sz="1600" b="1" baseline="-25000" dirty="0" smtClean="0"/>
                        <a:t>2</a:t>
                      </a:r>
                      <a:endParaRPr lang="en-US" sz="1600" b="1" baseline="-25000" dirty="0"/>
                    </a:p>
                  </a:txBody>
                  <a:tcPr marL="80852" marR="80852" marT="40426" marB="404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X</a:t>
                      </a:r>
                      <a:r>
                        <a:rPr lang="en-US" sz="1600" b="1" baseline="-25000" dirty="0" smtClean="0"/>
                        <a:t>3</a:t>
                      </a:r>
                      <a:endParaRPr lang="en-US" sz="1600" b="1" baseline="-25000" dirty="0"/>
                    </a:p>
                  </a:txBody>
                  <a:tcPr marL="80852" marR="80852" marT="40426" marB="4042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X</a:t>
                      </a:r>
                      <a:r>
                        <a:rPr lang="en-US" sz="1600" b="1" baseline="-25000" dirty="0" smtClean="0"/>
                        <a:t>4</a:t>
                      </a:r>
                      <a:endParaRPr lang="en-US" sz="1600" b="1" baseline="-25000" dirty="0"/>
                    </a:p>
                  </a:txBody>
                  <a:tcPr marL="80852" marR="80852" marT="40426" marB="4042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X</a:t>
                      </a:r>
                      <a:r>
                        <a:rPr lang="en-US" sz="1600" b="1" baseline="-25000" dirty="0" smtClean="0"/>
                        <a:t>5</a:t>
                      </a:r>
                      <a:endParaRPr lang="en-US" sz="1600" b="1" baseline="-25000" dirty="0"/>
                    </a:p>
                  </a:txBody>
                  <a:tcPr marL="80852" marR="80852" marT="40426" marB="40426" anchor="ctr">
                    <a:solidFill>
                      <a:schemeClr val="accent1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6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80852" marR="80852" marT="40426" marB="404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 marL="80852" marR="80852" marT="40426" marB="404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6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80852" marR="80852" marT="40426" marB="4042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 marL="80852" marR="80852" marT="40426" marB="40426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6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 marL="80852" marR="80852" marT="40426" marB="40426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6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 marL="80852" marR="80852" marT="40426" marB="40426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6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 marL="80852" marR="80852" marT="40426" marB="40426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6" name="Rectangle 25"/>
          <p:cNvSpPr/>
          <p:nvPr/>
        </p:nvSpPr>
        <p:spPr>
          <a:xfrm>
            <a:off x="5867400" y="2057400"/>
            <a:ext cx="457200" cy="19812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6477000" y="2057400"/>
            <a:ext cx="457200" cy="19812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5308242" y="2057400"/>
            <a:ext cx="457200" cy="19812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7047963" y="2057400"/>
            <a:ext cx="457200" cy="19812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4406720" y="2349321"/>
            <a:ext cx="3975279" cy="609600"/>
          </a:xfrm>
          <a:prstGeom prst="roundRect">
            <a:avLst/>
          </a:prstGeom>
          <a:solidFill>
            <a:srgbClr val="99CCFF">
              <a:alpha val="40000"/>
            </a:srgbClr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ounded Rectangle 29"/>
          <p:cNvSpPr/>
          <p:nvPr/>
        </p:nvSpPr>
        <p:spPr>
          <a:xfrm>
            <a:off x="4406721" y="2768958"/>
            <a:ext cx="3975279" cy="609600"/>
          </a:xfrm>
          <a:prstGeom prst="roundRect">
            <a:avLst/>
          </a:prstGeom>
          <a:solidFill>
            <a:srgbClr val="99CCFF">
              <a:alpha val="40000"/>
            </a:srgbClr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ounded Rectangle 32"/>
          <p:cNvSpPr/>
          <p:nvPr/>
        </p:nvSpPr>
        <p:spPr>
          <a:xfrm>
            <a:off x="4406721" y="1905000"/>
            <a:ext cx="3975279" cy="609600"/>
          </a:xfrm>
          <a:prstGeom prst="roundRect">
            <a:avLst/>
          </a:prstGeom>
          <a:solidFill>
            <a:srgbClr val="99CCFF">
              <a:alpha val="40000"/>
            </a:srgbClr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ounded Rectangle 37"/>
          <p:cNvSpPr/>
          <p:nvPr/>
        </p:nvSpPr>
        <p:spPr>
          <a:xfrm>
            <a:off x="4406721" y="3200400"/>
            <a:ext cx="3975279" cy="609600"/>
          </a:xfrm>
          <a:prstGeom prst="roundRect">
            <a:avLst/>
          </a:prstGeom>
          <a:solidFill>
            <a:srgbClr val="99CCFF">
              <a:alpha val="40000"/>
            </a:srgbClr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  <a:prstDash val="lgDash"/>
          </a:ln>
        </p:spPr>
        <p:txBody>
          <a:bodyPr/>
          <a:lstStyle/>
          <a:p>
            <a:r>
              <a:rPr lang="en-US" dirty="0" smtClean="0"/>
              <a:t>Coincidence Algorithm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rot="5400000">
            <a:off x="1676400" y="2361406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81000" y="1676400"/>
            <a:ext cx="3048000" cy="5334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Initialize the Generator</a:t>
            </a:r>
            <a:endParaRPr 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381000" y="2667000"/>
            <a:ext cx="3048000" cy="5334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Generate the Population</a:t>
            </a:r>
            <a:endParaRPr lang="en-US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304801" y="4267200"/>
            <a:ext cx="4114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1800" dirty="0" smtClean="0"/>
              <a:t>Begin at any node </a:t>
            </a:r>
            <a:r>
              <a:rPr lang="en-US" sz="1800" i="1" dirty="0" smtClean="0"/>
              <a:t>X</a:t>
            </a:r>
            <a:r>
              <a:rPr lang="en-US" sz="1800" baseline="-25000" dirty="0" smtClean="0"/>
              <a:t>i</a:t>
            </a:r>
            <a:endParaRPr lang="en-US" sz="1800" dirty="0" smtClean="0"/>
          </a:p>
          <a:p>
            <a:pPr marL="342900" indent="-342900">
              <a:buAutoNum type="arabicPeriod"/>
            </a:pPr>
            <a:r>
              <a:rPr lang="en-US" sz="1800" dirty="0" smtClean="0"/>
              <a:t>For each </a:t>
            </a:r>
            <a:r>
              <a:rPr lang="en-US" sz="1800" i="1" dirty="0" smtClean="0"/>
              <a:t>X</a:t>
            </a:r>
            <a:r>
              <a:rPr lang="en-US" sz="1800" i="1" baseline="-25000" dirty="0" smtClean="0"/>
              <a:t>i</a:t>
            </a:r>
            <a:r>
              <a:rPr lang="en-US" sz="1800" dirty="0" smtClean="0"/>
              <a:t>, choose its value according to the empirical probability </a:t>
            </a:r>
            <a:r>
              <a:rPr lang="en-US" sz="1800" i="1" dirty="0" smtClean="0"/>
              <a:t>h(</a:t>
            </a:r>
            <a:r>
              <a:rPr lang="en-US" sz="1800" i="1" dirty="0" err="1" smtClean="0"/>
              <a:t>X</a:t>
            </a:r>
            <a:r>
              <a:rPr lang="en-US" sz="1800" i="1" baseline="-25000" dirty="0" err="1" smtClean="0"/>
              <a:t>i</a:t>
            </a:r>
            <a:r>
              <a:rPr lang="en-US" sz="1800" i="1" dirty="0" err="1" smtClean="0"/>
              <a:t>|X</a:t>
            </a:r>
            <a:r>
              <a:rPr lang="en-US" sz="1800" i="1" baseline="-25000" dirty="0" err="1" smtClean="0"/>
              <a:t>j</a:t>
            </a:r>
            <a:r>
              <a:rPr lang="en-US" sz="1800" i="1" dirty="0" smtClean="0"/>
              <a:t>)</a:t>
            </a:r>
            <a:r>
              <a:rPr lang="en-US" sz="1800" dirty="0" smtClean="0"/>
              <a:t>.</a:t>
            </a:r>
            <a:endParaRPr lang="en-US" sz="1800" dirty="0"/>
          </a:p>
        </p:txBody>
      </p:sp>
      <p:sp>
        <p:nvSpPr>
          <p:cNvPr id="16" name="Rectangle 15"/>
          <p:cNvSpPr/>
          <p:nvPr/>
        </p:nvSpPr>
        <p:spPr>
          <a:xfrm>
            <a:off x="4724400" y="4572000"/>
            <a:ext cx="533400" cy="533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X2</a:t>
            </a:r>
            <a:endParaRPr lang="en-US" sz="2000" dirty="0"/>
          </a:p>
        </p:txBody>
      </p:sp>
      <p:sp>
        <p:nvSpPr>
          <p:cNvPr id="18" name="Rectangle 17"/>
          <p:cNvSpPr/>
          <p:nvPr/>
        </p:nvSpPr>
        <p:spPr>
          <a:xfrm>
            <a:off x="5257800" y="4572000"/>
            <a:ext cx="533400" cy="533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X3</a:t>
            </a:r>
            <a:endParaRPr lang="en-US" sz="2000" dirty="0"/>
          </a:p>
        </p:txBody>
      </p:sp>
      <p:sp>
        <p:nvSpPr>
          <p:cNvPr id="20" name="Rectangle 19"/>
          <p:cNvSpPr/>
          <p:nvPr/>
        </p:nvSpPr>
        <p:spPr>
          <a:xfrm>
            <a:off x="5791200" y="4572000"/>
            <a:ext cx="533400" cy="533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X1</a:t>
            </a:r>
            <a:endParaRPr lang="en-US" sz="2000" dirty="0"/>
          </a:p>
        </p:txBody>
      </p:sp>
      <p:sp>
        <p:nvSpPr>
          <p:cNvPr id="22" name="Rectangle 21"/>
          <p:cNvSpPr/>
          <p:nvPr/>
        </p:nvSpPr>
        <p:spPr>
          <a:xfrm>
            <a:off x="6324600" y="4572000"/>
            <a:ext cx="533400" cy="533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X4</a:t>
            </a:r>
            <a:endParaRPr lang="en-US" sz="2000" dirty="0"/>
          </a:p>
        </p:txBody>
      </p:sp>
      <p:sp>
        <p:nvSpPr>
          <p:cNvPr id="23" name="Rectangle 22"/>
          <p:cNvSpPr/>
          <p:nvPr/>
        </p:nvSpPr>
        <p:spPr>
          <a:xfrm>
            <a:off x="6858000" y="4572000"/>
            <a:ext cx="533400" cy="533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X5</a:t>
            </a:r>
            <a:endParaRPr lang="en-US" sz="2000" dirty="0"/>
          </a:p>
        </p:txBody>
      </p:sp>
      <p:cxnSp>
        <p:nvCxnSpPr>
          <p:cNvPr id="28" name="Straight Arrow Connector 27"/>
          <p:cNvCxnSpPr/>
          <p:nvPr/>
        </p:nvCxnSpPr>
        <p:spPr>
          <a:xfrm rot="5400000">
            <a:off x="6363494" y="2094706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5400000">
            <a:off x="5194736" y="2475706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5400000">
            <a:off x="6947336" y="1637506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rot="5400000">
            <a:off x="7532252" y="2996227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9698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00"/>
                            </p:stCondLst>
                            <p:childTnLst>
                              <p:par>
                                <p:cTn id="9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00"/>
                            </p:stCondLst>
                            <p:childTnLst>
                              <p:par>
                                <p:cTn id="1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500"/>
                            </p:stCondLst>
                            <p:childTnLst>
                              <p:par>
                                <p:cTn id="12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9" grpId="0" animBg="1"/>
      <p:bldP spid="32" grpId="0" animBg="1"/>
      <p:bldP spid="37" grpId="0" animBg="1"/>
      <p:bldP spid="24" grpId="0" animBg="1"/>
      <p:bldP spid="24" grpId="1" animBg="1"/>
      <p:bldP spid="30" grpId="0" animBg="1"/>
      <p:bldP spid="30" grpId="1" animBg="1"/>
      <p:bldP spid="33" grpId="0" animBg="1"/>
      <p:bldP spid="33" grpId="1" animBg="1"/>
      <p:bldP spid="38" grpId="0" animBg="1"/>
      <p:bldP spid="38" grpId="1" animBg="1"/>
      <p:bldP spid="7" grpId="0" animBg="1"/>
      <p:bldP spid="14" grpId="0" build="allAtOnce"/>
      <p:bldP spid="16" grpId="0" animBg="1"/>
      <p:bldP spid="18" grpId="0" animBg="1"/>
      <p:bldP spid="20" grpId="0" animBg="1"/>
      <p:bldP spid="22" grpId="0" animBg="1"/>
      <p:bldP spid="2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Coincidence Algorithm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rot="5400000">
            <a:off x="1676400" y="2361406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5400000">
            <a:off x="1676400" y="3352006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81000" y="1676400"/>
            <a:ext cx="3048000" cy="5334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Initialize the Generator</a:t>
            </a:r>
            <a:endParaRPr 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381000" y="2667000"/>
            <a:ext cx="3048000" cy="5334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Generate the Population</a:t>
            </a:r>
            <a:endParaRPr lang="en-US" sz="2000" dirty="0"/>
          </a:p>
        </p:txBody>
      </p:sp>
      <p:sp>
        <p:nvSpPr>
          <p:cNvPr id="9" name="Rectangle 8"/>
          <p:cNvSpPr/>
          <p:nvPr/>
        </p:nvSpPr>
        <p:spPr>
          <a:xfrm>
            <a:off x="381000" y="3657600"/>
            <a:ext cx="3048000" cy="5334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Evaluate the Population</a:t>
            </a:r>
            <a:endParaRPr lang="en-US" sz="2000" dirty="0"/>
          </a:p>
        </p:txBody>
      </p:sp>
      <p:graphicFrame>
        <p:nvGraphicFramePr>
          <p:cNvPr id="25" name="Content Placeholder 4"/>
          <p:cNvGraphicFramePr>
            <a:graphicFrameLocks/>
          </p:cNvGraphicFramePr>
          <p:nvPr/>
        </p:nvGraphicFramePr>
        <p:xfrm>
          <a:off x="4648200" y="1600200"/>
          <a:ext cx="3505200" cy="2514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4200"/>
                <a:gridCol w="584200"/>
                <a:gridCol w="584200"/>
                <a:gridCol w="584200"/>
                <a:gridCol w="584200"/>
                <a:gridCol w="584200"/>
              </a:tblGrid>
              <a:tr h="419100"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marL="80852" marR="80852" marT="40426" marB="40426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X</a:t>
                      </a:r>
                      <a:r>
                        <a:rPr lang="en-US" sz="1600" b="1" baseline="-25000" dirty="0" smtClean="0"/>
                        <a:t>1</a:t>
                      </a:r>
                      <a:endParaRPr lang="en-US" sz="1600" b="1" baseline="-25000" dirty="0"/>
                    </a:p>
                  </a:txBody>
                  <a:tcPr marL="80852" marR="80852" marT="40426" marB="404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X</a:t>
                      </a:r>
                      <a:r>
                        <a:rPr lang="en-US" sz="1600" b="1" baseline="-25000" dirty="0" smtClean="0"/>
                        <a:t>2</a:t>
                      </a:r>
                      <a:endParaRPr lang="en-US" sz="1600" b="1" baseline="-25000" dirty="0"/>
                    </a:p>
                  </a:txBody>
                  <a:tcPr marL="80852" marR="80852" marT="40426" marB="404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X</a:t>
                      </a:r>
                      <a:r>
                        <a:rPr lang="en-US" sz="1600" b="1" baseline="-25000" dirty="0" smtClean="0"/>
                        <a:t>3</a:t>
                      </a:r>
                      <a:endParaRPr lang="en-US" sz="1600" b="1" baseline="-25000" dirty="0"/>
                    </a:p>
                  </a:txBody>
                  <a:tcPr marL="80852" marR="80852" marT="40426" marB="4042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X</a:t>
                      </a:r>
                      <a:r>
                        <a:rPr lang="en-US" sz="1600" b="1" baseline="-25000" dirty="0" smtClean="0"/>
                        <a:t>4</a:t>
                      </a:r>
                      <a:endParaRPr lang="en-US" sz="1600" b="1" baseline="-25000" dirty="0"/>
                    </a:p>
                  </a:txBody>
                  <a:tcPr marL="80852" marR="80852" marT="40426" marB="4042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X</a:t>
                      </a:r>
                      <a:r>
                        <a:rPr lang="en-US" sz="1600" b="1" baseline="-25000" dirty="0" smtClean="0"/>
                        <a:t>5</a:t>
                      </a:r>
                      <a:endParaRPr lang="en-US" sz="1600" b="1" baseline="-25000" dirty="0"/>
                    </a:p>
                  </a:txBody>
                  <a:tcPr marL="80852" marR="80852" marT="40426" marB="40426" anchor="ctr">
                    <a:solidFill>
                      <a:schemeClr val="accent1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6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80852" marR="80852" marT="40426" marB="404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 marL="80852" marR="80852" marT="40426" marB="404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6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80852" marR="80852" marT="40426" marB="4042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 marL="80852" marR="80852" marT="40426" marB="40426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6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 marL="80852" marR="80852" marT="40426" marB="40426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6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 marL="80852" marR="80852" marT="40426" marB="40426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6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 marL="80852" marR="80852" marT="40426" marB="40426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1814209"/>
              </p:ext>
            </p:extLst>
          </p:nvPr>
        </p:nvGraphicFramePr>
        <p:xfrm>
          <a:off x="4648200" y="4495800"/>
          <a:ext cx="350520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4200"/>
                <a:gridCol w="584200"/>
                <a:gridCol w="584200"/>
                <a:gridCol w="584200"/>
                <a:gridCol w="584200"/>
                <a:gridCol w="584200"/>
              </a:tblGrid>
              <a:tr h="357504">
                <a:tc gridSpan="5">
                  <a:txBody>
                    <a:bodyPr/>
                    <a:lstStyle/>
                    <a:p>
                      <a:pPr algn="ctr"/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</a:rPr>
                        <a:t>Population</a:t>
                      </a:r>
                      <a:endParaRPr lang="en-US" sz="1600" b="1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80852" marR="80852" marT="40426" marB="40426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80852" marR="80852" marT="40426" marB="40426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80852" marR="80852" marT="40426" marB="40426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80852" marR="80852" marT="40426" marB="40426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</a:rPr>
                        <a:t>Fit</a:t>
                      </a:r>
                      <a:endParaRPr lang="en-US" sz="1600" b="1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8687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 marL="80852" marR="80852" marT="40426" marB="40426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 marL="80852" marR="80852" marT="40426" marB="40426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 marL="80852" marR="80852" marT="40426" marB="40426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8687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 marL="80852" marR="80852" marT="40426" marB="40426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 marL="80852" marR="80852" marT="40426" marB="40426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8687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 marL="80852" marR="80852" marT="40426" marB="40426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 marL="80852" marR="80852" marT="40426" marB="40426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8687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 marL="80852" marR="80852" marT="40426" marB="40426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 marL="80852" marR="80852" marT="40426" marB="40426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0619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Coincidence Algorithm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rot="5400000">
            <a:off x="1676400" y="2361406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5400000">
            <a:off x="1676400" y="3352006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5400000">
            <a:off x="1676400" y="4342606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81000" y="1676400"/>
            <a:ext cx="3048000" cy="5334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Initialize the Generator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81000" y="2667000"/>
            <a:ext cx="3048000" cy="5334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Generate the Population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81000" y="3657600"/>
            <a:ext cx="3048000" cy="5334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Evaluate the Population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81000" y="4648200"/>
            <a:ext cx="3048000" cy="5334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Selection</a:t>
            </a:r>
            <a:endParaRPr lang="en-US" dirty="0"/>
          </a:p>
        </p:txBody>
      </p:sp>
      <p:graphicFrame>
        <p:nvGraphicFramePr>
          <p:cNvPr id="25" name="Content Placeholder 4"/>
          <p:cNvGraphicFramePr>
            <a:graphicFrameLocks/>
          </p:cNvGraphicFramePr>
          <p:nvPr/>
        </p:nvGraphicFramePr>
        <p:xfrm>
          <a:off x="4648200" y="1600200"/>
          <a:ext cx="3505200" cy="2514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4200"/>
                <a:gridCol w="584200"/>
                <a:gridCol w="584200"/>
                <a:gridCol w="584200"/>
                <a:gridCol w="584200"/>
                <a:gridCol w="584200"/>
              </a:tblGrid>
              <a:tr h="419100"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marL="80852" marR="80852" marT="40426" marB="40426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X</a:t>
                      </a:r>
                      <a:r>
                        <a:rPr lang="en-US" sz="1600" b="1" baseline="-25000" dirty="0" smtClean="0"/>
                        <a:t>1</a:t>
                      </a:r>
                      <a:endParaRPr lang="en-US" sz="1600" b="1" baseline="-25000" dirty="0"/>
                    </a:p>
                  </a:txBody>
                  <a:tcPr marL="80852" marR="80852" marT="40426" marB="404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X</a:t>
                      </a:r>
                      <a:r>
                        <a:rPr lang="en-US" sz="1600" b="1" baseline="-25000" dirty="0" smtClean="0"/>
                        <a:t>2</a:t>
                      </a:r>
                      <a:endParaRPr lang="en-US" sz="1600" b="1" baseline="-25000" dirty="0"/>
                    </a:p>
                  </a:txBody>
                  <a:tcPr marL="80852" marR="80852" marT="40426" marB="404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X</a:t>
                      </a:r>
                      <a:r>
                        <a:rPr lang="en-US" sz="1600" b="1" baseline="-25000" dirty="0" smtClean="0"/>
                        <a:t>3</a:t>
                      </a:r>
                      <a:endParaRPr lang="en-US" sz="1600" b="1" baseline="-25000" dirty="0"/>
                    </a:p>
                  </a:txBody>
                  <a:tcPr marL="80852" marR="80852" marT="40426" marB="4042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X</a:t>
                      </a:r>
                      <a:r>
                        <a:rPr lang="en-US" sz="1600" b="1" baseline="-25000" dirty="0" smtClean="0"/>
                        <a:t>4</a:t>
                      </a:r>
                      <a:endParaRPr lang="en-US" sz="1600" b="1" baseline="-25000" dirty="0"/>
                    </a:p>
                  </a:txBody>
                  <a:tcPr marL="80852" marR="80852" marT="40426" marB="4042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X</a:t>
                      </a:r>
                      <a:r>
                        <a:rPr lang="en-US" sz="1600" b="1" baseline="-25000" dirty="0" smtClean="0"/>
                        <a:t>5</a:t>
                      </a:r>
                      <a:endParaRPr lang="en-US" sz="1600" b="1" baseline="-25000" dirty="0"/>
                    </a:p>
                  </a:txBody>
                  <a:tcPr marL="80852" marR="80852" marT="40426" marB="40426" anchor="ctr">
                    <a:solidFill>
                      <a:schemeClr val="accent1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6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80852" marR="80852" marT="40426" marB="404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 marL="80852" marR="80852" marT="40426" marB="404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6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80852" marR="80852" marT="40426" marB="4042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 marL="80852" marR="80852" marT="40426" marB="40426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6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 marL="80852" marR="80852" marT="40426" marB="40426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6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 marL="80852" marR="80852" marT="40426" marB="40426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6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 marL="80852" marR="80852" marT="40426" marB="40426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Content Placeholder 4"/>
          <p:cNvGraphicFramePr>
            <a:graphicFrameLocks/>
          </p:cNvGraphicFramePr>
          <p:nvPr/>
        </p:nvGraphicFramePr>
        <p:xfrm>
          <a:off x="4648200" y="4495800"/>
          <a:ext cx="350520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4200"/>
                <a:gridCol w="584200"/>
                <a:gridCol w="584200"/>
                <a:gridCol w="584200"/>
                <a:gridCol w="584200"/>
                <a:gridCol w="584200"/>
              </a:tblGrid>
              <a:tr h="357504">
                <a:tc gridSpan="5">
                  <a:txBody>
                    <a:bodyPr/>
                    <a:lstStyle/>
                    <a:p>
                      <a:pPr algn="ctr"/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</a:rPr>
                        <a:t>Population</a:t>
                      </a:r>
                      <a:endParaRPr lang="en-US" sz="1600" b="1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80852" marR="80852" marT="40426" marB="40426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80852" marR="80852" marT="40426" marB="40426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80852" marR="80852" marT="40426" marB="40426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80852" marR="80852" marT="40426" marB="40426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</a:rPr>
                        <a:t>Fit</a:t>
                      </a:r>
                      <a:endParaRPr lang="en-US" sz="1600" b="1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8687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 marL="80852" marR="80852" marT="40426" marB="40426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 marL="80852" marR="80852" marT="40426" marB="40426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 marL="80852" marR="80852" marT="40426" marB="40426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8687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 marL="80852" marR="80852" marT="40426" marB="40426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 marL="80852" marR="80852" marT="40426" marB="40426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8687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 marL="80852" marR="80852" marT="40426" marB="40426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 marL="80852" marR="80852" marT="40426" marB="40426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8687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 marL="80852" marR="80852" marT="40426" marB="40426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 marL="80852" marR="80852" marT="40426" marB="40426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6" name="Rectangle 15"/>
          <p:cNvSpPr/>
          <p:nvPr/>
        </p:nvSpPr>
        <p:spPr>
          <a:xfrm>
            <a:off x="4419600" y="5371563"/>
            <a:ext cx="3962400" cy="5334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Discard</a:t>
            </a:r>
            <a:endParaRPr lang="en-US" dirty="0"/>
          </a:p>
        </p:txBody>
      </p:sp>
      <p:sp>
        <p:nvSpPr>
          <p:cNvPr id="29" name="Rounded Rectangle 28"/>
          <p:cNvSpPr/>
          <p:nvPr/>
        </p:nvSpPr>
        <p:spPr>
          <a:xfrm>
            <a:off x="4495800" y="4800600"/>
            <a:ext cx="3810000" cy="533400"/>
          </a:xfrm>
          <a:prstGeom prst="roundRect">
            <a:avLst/>
          </a:prstGeom>
          <a:noFill/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1" name="Diagram 30"/>
          <p:cNvGraphicFramePr/>
          <p:nvPr/>
        </p:nvGraphicFramePr>
        <p:xfrm>
          <a:off x="3505200" y="4876800"/>
          <a:ext cx="846707" cy="369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33" name="Diagram 32"/>
          <p:cNvGraphicFramePr/>
          <p:nvPr/>
        </p:nvGraphicFramePr>
        <p:xfrm>
          <a:off x="3048000" y="6019800"/>
          <a:ext cx="1311578" cy="369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34" name="Rounded Rectangle 33"/>
          <p:cNvSpPr/>
          <p:nvPr/>
        </p:nvSpPr>
        <p:spPr>
          <a:xfrm>
            <a:off x="4495800" y="5943600"/>
            <a:ext cx="3810000" cy="533400"/>
          </a:xfrm>
          <a:prstGeom prst="roundRect">
            <a:avLst/>
          </a:prstGeom>
          <a:noFill/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152400" y="1447800"/>
            <a:ext cx="8763000" cy="5181600"/>
          </a:xfrm>
          <a:prstGeom prst="rect">
            <a:avLst/>
          </a:prstGeom>
          <a:solidFill>
            <a:srgbClr val="ECECEC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b="1" dirty="0" smtClean="0"/>
              <a:t>Uniform Selection 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selects from the top and bottom </a:t>
            </a:r>
            <a:r>
              <a:rPr lang="en-US" i="1" dirty="0" smtClean="0"/>
              <a:t>c</a:t>
            </a:r>
            <a:r>
              <a:rPr lang="en-US" dirty="0" smtClean="0"/>
              <a:t> percent of the population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381000" y="1676400"/>
            <a:ext cx="3048000" cy="5334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Selection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3505200" y="4152900"/>
            <a:ext cx="1828800" cy="2057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Population</a:t>
            </a:r>
            <a:endParaRPr lang="en-US" sz="2400" b="1" dirty="0"/>
          </a:p>
        </p:txBody>
      </p:sp>
      <p:sp>
        <p:nvSpPr>
          <p:cNvPr id="41" name="Rectangle 40"/>
          <p:cNvSpPr/>
          <p:nvPr/>
        </p:nvSpPr>
        <p:spPr>
          <a:xfrm>
            <a:off x="3323902" y="4193263"/>
            <a:ext cx="1981200" cy="533400"/>
          </a:xfrm>
          <a:prstGeom prst="rect">
            <a:avLst/>
          </a:prstGeom>
          <a:noFill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accent5"/>
                </a:solidFill>
              </a:rPr>
              <a:t>Top c%</a:t>
            </a:r>
            <a:endParaRPr lang="en-US" sz="2400" b="1" dirty="0">
              <a:solidFill>
                <a:schemeClr val="accent5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3505200" y="5660142"/>
            <a:ext cx="1981200" cy="533400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accent2"/>
                </a:solidFill>
              </a:rPr>
              <a:t>Bottom c%</a:t>
            </a:r>
            <a:endParaRPr lang="en-US" sz="2400" b="1" dirty="0">
              <a:solidFill>
                <a:schemeClr val="accent2"/>
              </a:solidFill>
            </a:endParaRPr>
          </a:p>
        </p:txBody>
      </p:sp>
      <p:sp>
        <p:nvSpPr>
          <p:cNvPr id="46" name="Oval 45"/>
          <p:cNvSpPr/>
          <p:nvPr/>
        </p:nvSpPr>
        <p:spPr>
          <a:xfrm>
            <a:off x="3810000" y="5029200"/>
            <a:ext cx="381000" cy="381000"/>
          </a:xfrm>
          <a:prstGeom prst="ellipse">
            <a:avLst/>
          </a:prstGeom>
          <a:noFill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7086600" y="4267200"/>
            <a:ext cx="381000" cy="1143000"/>
          </a:xfrm>
          <a:prstGeom prst="ellipse">
            <a:avLst/>
          </a:prstGeom>
          <a:noFill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452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3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6" grpId="0" animBg="1"/>
      <p:bldP spid="29" grpId="0" animBg="1"/>
      <p:bldGraphic spid="31" grpId="0">
        <p:bldAsOne/>
      </p:bldGraphic>
      <p:bldGraphic spid="33" grpId="0">
        <p:bldAsOne/>
      </p:bldGraphic>
      <p:bldP spid="34" grpId="0" animBg="1"/>
      <p:bldP spid="36" grpId="0" build="allAtOnce" animBg="1"/>
      <p:bldP spid="35" grpId="0" animBg="1"/>
      <p:bldP spid="40" grpId="0" animBg="1"/>
      <p:bldP spid="41" grpId="0" animBg="1"/>
      <p:bldP spid="42" grpId="0" animBg="1"/>
      <p:bldP spid="46" grpId="0" animBg="1"/>
      <p:bldP spid="4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Arrow Connector 17"/>
          <p:cNvCxnSpPr/>
          <p:nvPr/>
        </p:nvCxnSpPr>
        <p:spPr>
          <a:xfrm rot="5400000">
            <a:off x="1676400" y="5333206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Coincidence Algorithm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rot="5400000">
            <a:off x="1676400" y="2361406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5400000">
            <a:off x="1676400" y="3352006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5400000">
            <a:off x="1676400" y="4342606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81000" y="1676400"/>
            <a:ext cx="3048000" cy="5334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Initialize the Generator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81000" y="2667000"/>
            <a:ext cx="3048000" cy="5334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Generate the Population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81000" y="3657600"/>
            <a:ext cx="3048000" cy="5334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Evaluate the Population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81000" y="4648200"/>
            <a:ext cx="3048000" cy="5334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Selection</a:t>
            </a:r>
            <a:endParaRPr lang="en-US" dirty="0"/>
          </a:p>
        </p:txBody>
      </p:sp>
      <p:graphicFrame>
        <p:nvGraphicFramePr>
          <p:cNvPr id="25" name="Content Placeholder 4"/>
          <p:cNvGraphicFramePr>
            <a:graphicFrameLocks/>
          </p:cNvGraphicFramePr>
          <p:nvPr/>
        </p:nvGraphicFramePr>
        <p:xfrm>
          <a:off x="4648200" y="1600200"/>
          <a:ext cx="3505200" cy="2514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4200"/>
                <a:gridCol w="584200"/>
                <a:gridCol w="584200"/>
                <a:gridCol w="584200"/>
                <a:gridCol w="584200"/>
                <a:gridCol w="584200"/>
              </a:tblGrid>
              <a:tr h="419100"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marL="80852" marR="80852" marT="40426" marB="40426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X</a:t>
                      </a:r>
                      <a:r>
                        <a:rPr lang="en-US" sz="1600" b="1" baseline="-25000" dirty="0" smtClean="0"/>
                        <a:t>1</a:t>
                      </a:r>
                      <a:endParaRPr lang="en-US" sz="1600" b="1" baseline="-25000" dirty="0"/>
                    </a:p>
                  </a:txBody>
                  <a:tcPr marL="80852" marR="80852" marT="40426" marB="404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X</a:t>
                      </a:r>
                      <a:r>
                        <a:rPr lang="en-US" sz="1600" b="1" baseline="-25000" dirty="0" smtClean="0"/>
                        <a:t>2</a:t>
                      </a:r>
                      <a:endParaRPr lang="en-US" sz="1600" b="1" baseline="-25000" dirty="0"/>
                    </a:p>
                  </a:txBody>
                  <a:tcPr marL="80852" marR="80852" marT="40426" marB="404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X</a:t>
                      </a:r>
                      <a:r>
                        <a:rPr lang="en-US" sz="1600" b="1" baseline="-25000" dirty="0" smtClean="0"/>
                        <a:t>3</a:t>
                      </a:r>
                      <a:endParaRPr lang="en-US" sz="1600" b="1" baseline="-25000" dirty="0"/>
                    </a:p>
                  </a:txBody>
                  <a:tcPr marL="80852" marR="80852" marT="40426" marB="4042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X</a:t>
                      </a:r>
                      <a:r>
                        <a:rPr lang="en-US" sz="1600" b="1" baseline="-25000" dirty="0" smtClean="0"/>
                        <a:t>4</a:t>
                      </a:r>
                      <a:endParaRPr lang="en-US" sz="1600" b="1" baseline="-25000" dirty="0"/>
                    </a:p>
                  </a:txBody>
                  <a:tcPr marL="80852" marR="80852" marT="40426" marB="4042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X</a:t>
                      </a:r>
                      <a:r>
                        <a:rPr lang="en-US" sz="1600" b="1" baseline="-25000" dirty="0" smtClean="0"/>
                        <a:t>5</a:t>
                      </a:r>
                      <a:endParaRPr lang="en-US" sz="1600" b="1" baseline="-25000" dirty="0"/>
                    </a:p>
                  </a:txBody>
                  <a:tcPr marL="80852" marR="80852" marT="40426" marB="40426" anchor="ctr">
                    <a:solidFill>
                      <a:schemeClr val="accent1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6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80852" marR="80852" marT="40426" marB="404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 marL="80852" marR="80852" marT="40426" marB="404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6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80852" marR="80852" marT="40426" marB="4042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 marL="80852" marR="80852" marT="40426" marB="40426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6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 marL="80852" marR="80852" marT="40426" marB="40426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6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 marL="80852" marR="80852" marT="40426" marB="40426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6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 marL="80852" marR="80852" marT="40426" marB="40426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Content Placeholder 4"/>
          <p:cNvGraphicFramePr>
            <a:graphicFrameLocks/>
          </p:cNvGraphicFramePr>
          <p:nvPr/>
        </p:nvGraphicFramePr>
        <p:xfrm>
          <a:off x="4648200" y="4495800"/>
          <a:ext cx="350520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4200"/>
                <a:gridCol w="584200"/>
                <a:gridCol w="584200"/>
                <a:gridCol w="584200"/>
                <a:gridCol w="584200"/>
                <a:gridCol w="584200"/>
              </a:tblGrid>
              <a:tr h="357504">
                <a:tc gridSpan="5">
                  <a:txBody>
                    <a:bodyPr/>
                    <a:lstStyle/>
                    <a:p>
                      <a:pPr algn="ctr"/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</a:rPr>
                        <a:t>Population</a:t>
                      </a:r>
                      <a:endParaRPr lang="en-US" sz="1600" b="1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80852" marR="80852" marT="40426" marB="40426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80852" marR="80852" marT="40426" marB="40426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80852" marR="80852" marT="40426" marB="40426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80852" marR="80852" marT="40426" marB="40426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</a:rPr>
                        <a:t>Fit</a:t>
                      </a:r>
                      <a:endParaRPr lang="en-US" sz="1600" b="1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8687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 marL="80852" marR="80852" marT="40426" marB="40426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 marL="80852" marR="80852" marT="40426" marB="40426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 marL="80852" marR="80852" marT="40426" marB="40426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rgbClr val="99CCFF"/>
                    </a:solidFill>
                  </a:tcPr>
                </a:tc>
              </a:tr>
              <a:tr h="38687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 marL="80852" marR="80852" marT="40426" marB="40426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 marL="80852" marR="80852" marT="40426" marB="40426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rgbClr val="99CCFF"/>
                    </a:solidFill>
                  </a:tcPr>
                </a:tc>
              </a:tr>
              <a:tr h="38687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 marL="80852" marR="80852" marT="40426" marB="40426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 marL="80852" marR="80852" marT="40426" marB="40426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rgbClr val="99CCFF"/>
                    </a:solidFill>
                  </a:tcPr>
                </a:tc>
              </a:tr>
              <a:tr h="38687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 marL="80852" marR="80852" marT="40426" marB="40426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 marL="80852" marR="80852" marT="40426" marB="40426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rgbClr val="99CCFF"/>
                    </a:solidFill>
                  </a:tcPr>
                </a:tc>
              </a:tr>
            </a:tbl>
          </a:graphicData>
        </a:graphic>
      </p:graphicFrame>
      <p:sp>
        <p:nvSpPr>
          <p:cNvPr id="19" name="Rectangle 18"/>
          <p:cNvSpPr/>
          <p:nvPr/>
        </p:nvSpPr>
        <p:spPr>
          <a:xfrm>
            <a:off x="381000" y="5638800"/>
            <a:ext cx="3048000" cy="5334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Update the Generator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4419600" y="5371563"/>
            <a:ext cx="3962400" cy="5334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Discard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4648200" y="4800600"/>
            <a:ext cx="1143000" cy="533400"/>
          </a:xfrm>
          <a:prstGeom prst="ellipse">
            <a:avLst/>
          </a:prstGeom>
          <a:solidFill>
            <a:srgbClr val="CCFFFF">
              <a:alpha val="30196"/>
            </a:srgb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3657600" y="2514600"/>
            <a:ext cx="780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/>
              <a:t>k=0.2</a:t>
            </a:r>
            <a:endParaRPr lang="en-US" sz="1800" i="1" dirty="0"/>
          </a:p>
        </p:txBody>
      </p:sp>
      <p:graphicFrame>
        <p:nvGraphicFramePr>
          <p:cNvPr id="27" name="Content Placeholder 4"/>
          <p:cNvGraphicFramePr>
            <a:graphicFrameLocks/>
          </p:cNvGraphicFramePr>
          <p:nvPr/>
        </p:nvGraphicFramePr>
        <p:xfrm>
          <a:off x="4648200" y="1600200"/>
          <a:ext cx="3505200" cy="2514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4200"/>
                <a:gridCol w="584200"/>
                <a:gridCol w="584200"/>
                <a:gridCol w="584200"/>
                <a:gridCol w="584200"/>
                <a:gridCol w="584200"/>
              </a:tblGrid>
              <a:tr h="419100"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marL="80852" marR="80852" marT="40426" marB="40426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X</a:t>
                      </a:r>
                      <a:r>
                        <a:rPr lang="en-US" sz="1600" b="1" baseline="-25000" dirty="0" smtClean="0"/>
                        <a:t>1</a:t>
                      </a:r>
                      <a:endParaRPr lang="en-US" sz="1600" b="1" baseline="-25000" dirty="0"/>
                    </a:p>
                  </a:txBody>
                  <a:tcPr marL="80852" marR="80852" marT="40426" marB="404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X</a:t>
                      </a:r>
                      <a:r>
                        <a:rPr lang="en-US" sz="1600" b="1" baseline="-25000" dirty="0" smtClean="0"/>
                        <a:t>2</a:t>
                      </a:r>
                      <a:endParaRPr lang="en-US" sz="1600" b="1" baseline="-25000" dirty="0"/>
                    </a:p>
                  </a:txBody>
                  <a:tcPr marL="80852" marR="80852" marT="40426" marB="404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X</a:t>
                      </a:r>
                      <a:r>
                        <a:rPr lang="en-US" sz="1600" b="1" baseline="-25000" dirty="0" smtClean="0"/>
                        <a:t>3</a:t>
                      </a:r>
                      <a:endParaRPr lang="en-US" sz="1600" b="1" baseline="-25000" dirty="0"/>
                    </a:p>
                  </a:txBody>
                  <a:tcPr marL="80852" marR="80852" marT="40426" marB="4042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X</a:t>
                      </a:r>
                      <a:r>
                        <a:rPr lang="en-US" sz="1600" b="1" baseline="-25000" dirty="0" smtClean="0"/>
                        <a:t>4</a:t>
                      </a:r>
                      <a:endParaRPr lang="en-US" sz="1600" b="1" baseline="-25000" dirty="0"/>
                    </a:p>
                  </a:txBody>
                  <a:tcPr marL="80852" marR="80852" marT="40426" marB="4042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X</a:t>
                      </a:r>
                      <a:r>
                        <a:rPr lang="en-US" sz="1600" b="1" baseline="-25000" dirty="0" smtClean="0"/>
                        <a:t>5</a:t>
                      </a:r>
                      <a:endParaRPr lang="en-US" sz="1600" b="1" baseline="-25000" dirty="0"/>
                    </a:p>
                  </a:txBody>
                  <a:tcPr marL="80852" marR="80852" marT="40426" marB="40426" anchor="ctr">
                    <a:solidFill>
                      <a:schemeClr val="accent1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6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80852" marR="80852" marT="40426" marB="404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 marL="80852" marR="80852" marT="40426" marB="404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6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80852" marR="80852" marT="40426" marB="4042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0.20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 marL="80852" marR="80852" marT="40426" marB="40426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0.40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0.20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0.20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6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 marL="80852" marR="80852" marT="40426" marB="40426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6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 marL="80852" marR="80852" marT="40426" marB="40426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6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 marL="80852" marR="80852" marT="40426" marB="40426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4" name="Rounded Rectangle 23"/>
          <p:cNvSpPr/>
          <p:nvPr/>
        </p:nvSpPr>
        <p:spPr>
          <a:xfrm>
            <a:off x="6311721" y="1371600"/>
            <a:ext cx="762000" cy="2895600"/>
          </a:xfrm>
          <a:prstGeom prst="roundRect">
            <a:avLst/>
          </a:prstGeom>
          <a:solidFill>
            <a:srgbClr val="CCFFFF">
              <a:alpha val="30196"/>
            </a:srgb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4495800" y="2362200"/>
            <a:ext cx="3810000" cy="609600"/>
          </a:xfrm>
          <a:prstGeom prst="roundRect">
            <a:avLst/>
          </a:prstGeom>
          <a:solidFill>
            <a:srgbClr val="CCFFFF">
              <a:alpha val="30196"/>
            </a:srgb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5257800" y="4800600"/>
            <a:ext cx="1143000" cy="533400"/>
          </a:xfrm>
          <a:prstGeom prst="ellipse">
            <a:avLst/>
          </a:prstGeom>
          <a:solidFill>
            <a:srgbClr val="CCFFFF">
              <a:alpha val="30196"/>
            </a:srgb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6" name="Content Placeholder 4"/>
          <p:cNvGraphicFramePr>
            <a:graphicFrameLocks/>
          </p:cNvGraphicFramePr>
          <p:nvPr/>
        </p:nvGraphicFramePr>
        <p:xfrm>
          <a:off x="4648200" y="1600200"/>
          <a:ext cx="3505200" cy="2514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4200"/>
                <a:gridCol w="584200"/>
                <a:gridCol w="584200"/>
                <a:gridCol w="584200"/>
                <a:gridCol w="584200"/>
                <a:gridCol w="584200"/>
              </a:tblGrid>
              <a:tr h="419100"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marL="80852" marR="80852" marT="40426" marB="40426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X</a:t>
                      </a:r>
                      <a:r>
                        <a:rPr lang="en-US" sz="1600" b="1" baseline="-25000" dirty="0" smtClean="0"/>
                        <a:t>1</a:t>
                      </a:r>
                      <a:endParaRPr lang="en-US" sz="1600" b="1" baseline="-25000" dirty="0"/>
                    </a:p>
                  </a:txBody>
                  <a:tcPr marL="80852" marR="80852" marT="40426" marB="404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X</a:t>
                      </a:r>
                      <a:r>
                        <a:rPr lang="en-US" sz="1600" b="1" baseline="-25000" dirty="0" smtClean="0"/>
                        <a:t>2</a:t>
                      </a:r>
                      <a:endParaRPr lang="en-US" sz="1600" b="1" baseline="-25000" dirty="0"/>
                    </a:p>
                  </a:txBody>
                  <a:tcPr marL="80852" marR="80852" marT="40426" marB="404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X</a:t>
                      </a:r>
                      <a:r>
                        <a:rPr lang="en-US" sz="1600" b="1" baseline="-25000" dirty="0" smtClean="0"/>
                        <a:t>3</a:t>
                      </a:r>
                      <a:endParaRPr lang="en-US" sz="1600" b="1" baseline="-25000" dirty="0"/>
                    </a:p>
                  </a:txBody>
                  <a:tcPr marL="80852" marR="80852" marT="40426" marB="4042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X</a:t>
                      </a:r>
                      <a:r>
                        <a:rPr lang="en-US" sz="1600" b="1" baseline="-25000" dirty="0" smtClean="0"/>
                        <a:t>4</a:t>
                      </a:r>
                      <a:endParaRPr lang="en-US" sz="1600" b="1" baseline="-25000" dirty="0"/>
                    </a:p>
                  </a:txBody>
                  <a:tcPr marL="80852" marR="80852" marT="40426" marB="4042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X</a:t>
                      </a:r>
                      <a:r>
                        <a:rPr lang="en-US" sz="1600" b="1" baseline="-25000" dirty="0" smtClean="0"/>
                        <a:t>5</a:t>
                      </a:r>
                      <a:endParaRPr lang="en-US" sz="1600" b="1" baseline="-25000" dirty="0"/>
                    </a:p>
                  </a:txBody>
                  <a:tcPr marL="80852" marR="80852" marT="40426" marB="40426" anchor="ctr">
                    <a:solidFill>
                      <a:schemeClr val="accent1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6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80852" marR="80852" marT="40426" marB="404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 marL="80852" marR="80852" marT="40426" marB="404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6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80852" marR="80852" marT="40426" marB="4042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0.20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 marL="80852" marR="80852" marT="40426" marB="40426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0.40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0.20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0.20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6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0.40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0.20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 marL="80852" marR="80852" marT="40426" marB="40426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0.20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0.20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6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 marL="80852" marR="80852" marT="40426" marB="40426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6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 marL="80852" marR="80852" marT="40426" marB="40426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2" name="Rounded Rectangle 31"/>
          <p:cNvSpPr/>
          <p:nvPr/>
        </p:nvSpPr>
        <p:spPr>
          <a:xfrm>
            <a:off x="5155842" y="1371600"/>
            <a:ext cx="762000" cy="2895600"/>
          </a:xfrm>
          <a:prstGeom prst="roundRect">
            <a:avLst/>
          </a:prstGeom>
          <a:solidFill>
            <a:srgbClr val="CCFFFF">
              <a:alpha val="30196"/>
            </a:srgb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ounded Rectangle 34"/>
          <p:cNvSpPr/>
          <p:nvPr/>
        </p:nvSpPr>
        <p:spPr>
          <a:xfrm>
            <a:off x="4495800" y="2768958"/>
            <a:ext cx="3810000" cy="609600"/>
          </a:xfrm>
          <a:prstGeom prst="roundRect">
            <a:avLst/>
          </a:prstGeom>
          <a:solidFill>
            <a:srgbClr val="CCFFFF">
              <a:alpha val="30196"/>
            </a:srgb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5867400" y="4800600"/>
            <a:ext cx="1143000" cy="533400"/>
          </a:xfrm>
          <a:prstGeom prst="ellipse">
            <a:avLst/>
          </a:prstGeom>
          <a:solidFill>
            <a:srgbClr val="CCFFFF">
              <a:alpha val="30196"/>
            </a:srgb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0" name="Content Placeholder 4"/>
          <p:cNvGraphicFramePr>
            <a:graphicFrameLocks/>
          </p:cNvGraphicFramePr>
          <p:nvPr/>
        </p:nvGraphicFramePr>
        <p:xfrm>
          <a:off x="4648200" y="1600200"/>
          <a:ext cx="3505200" cy="2514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4200"/>
                <a:gridCol w="584200"/>
                <a:gridCol w="584200"/>
                <a:gridCol w="584200"/>
                <a:gridCol w="584200"/>
                <a:gridCol w="584200"/>
              </a:tblGrid>
              <a:tr h="419100"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marL="80852" marR="80852" marT="40426" marB="40426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X</a:t>
                      </a:r>
                      <a:r>
                        <a:rPr lang="en-US" sz="1600" b="1" baseline="-25000" dirty="0" smtClean="0"/>
                        <a:t>1</a:t>
                      </a:r>
                      <a:endParaRPr lang="en-US" sz="1600" b="1" baseline="-25000" dirty="0"/>
                    </a:p>
                  </a:txBody>
                  <a:tcPr marL="80852" marR="80852" marT="40426" marB="404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X</a:t>
                      </a:r>
                      <a:r>
                        <a:rPr lang="en-US" sz="1600" b="1" baseline="-25000" dirty="0" smtClean="0"/>
                        <a:t>2</a:t>
                      </a:r>
                      <a:endParaRPr lang="en-US" sz="1600" b="1" baseline="-25000" dirty="0"/>
                    </a:p>
                  </a:txBody>
                  <a:tcPr marL="80852" marR="80852" marT="40426" marB="404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X</a:t>
                      </a:r>
                      <a:r>
                        <a:rPr lang="en-US" sz="1600" b="1" baseline="-25000" dirty="0" smtClean="0"/>
                        <a:t>3</a:t>
                      </a:r>
                      <a:endParaRPr lang="en-US" sz="1600" b="1" baseline="-25000" dirty="0"/>
                    </a:p>
                  </a:txBody>
                  <a:tcPr marL="80852" marR="80852" marT="40426" marB="4042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X</a:t>
                      </a:r>
                      <a:r>
                        <a:rPr lang="en-US" sz="1600" b="1" baseline="-25000" dirty="0" smtClean="0"/>
                        <a:t>4</a:t>
                      </a:r>
                      <a:endParaRPr lang="en-US" sz="1600" b="1" baseline="-25000" dirty="0"/>
                    </a:p>
                  </a:txBody>
                  <a:tcPr marL="80852" marR="80852" marT="40426" marB="4042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X</a:t>
                      </a:r>
                      <a:r>
                        <a:rPr lang="en-US" sz="1600" b="1" baseline="-25000" dirty="0" smtClean="0"/>
                        <a:t>5</a:t>
                      </a:r>
                      <a:endParaRPr lang="en-US" sz="1600" b="1" baseline="-25000" dirty="0"/>
                    </a:p>
                  </a:txBody>
                  <a:tcPr marL="80852" marR="80852" marT="40426" marB="40426" anchor="ctr">
                    <a:solidFill>
                      <a:schemeClr val="accent1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6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80852" marR="80852" marT="40426" marB="404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 marL="80852" marR="80852" marT="40426" marB="404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0.20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0.20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0.40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0.20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6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80852" marR="80852" marT="40426" marB="4042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0.20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 marL="80852" marR="80852" marT="40426" marB="40426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0.40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0.20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0.20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6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0.40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0.20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 marL="80852" marR="80852" marT="40426" marB="40426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0.20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0.20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6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 marL="80852" marR="80852" marT="40426" marB="40426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6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 marL="80852" marR="80852" marT="40426" marB="40426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8" name="Rounded Rectangle 37"/>
          <p:cNvSpPr/>
          <p:nvPr/>
        </p:nvSpPr>
        <p:spPr>
          <a:xfrm>
            <a:off x="6896637" y="1371600"/>
            <a:ext cx="762000" cy="2895600"/>
          </a:xfrm>
          <a:prstGeom prst="roundRect">
            <a:avLst/>
          </a:prstGeom>
          <a:solidFill>
            <a:srgbClr val="CCFFFF">
              <a:alpha val="30196"/>
            </a:srgb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ounded Rectangle 38"/>
          <p:cNvSpPr/>
          <p:nvPr/>
        </p:nvSpPr>
        <p:spPr>
          <a:xfrm>
            <a:off x="4495800" y="1905000"/>
            <a:ext cx="3810000" cy="609600"/>
          </a:xfrm>
          <a:prstGeom prst="roundRect">
            <a:avLst/>
          </a:prstGeom>
          <a:solidFill>
            <a:srgbClr val="CCFFFF">
              <a:alpha val="30196"/>
            </a:srgb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6400800" y="4800600"/>
            <a:ext cx="1143000" cy="533400"/>
          </a:xfrm>
          <a:prstGeom prst="ellipse">
            <a:avLst/>
          </a:prstGeom>
          <a:solidFill>
            <a:srgbClr val="CCFFFF">
              <a:alpha val="30196"/>
            </a:srgb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4" name="Content Placeholder 4"/>
          <p:cNvGraphicFramePr>
            <a:graphicFrameLocks/>
          </p:cNvGraphicFramePr>
          <p:nvPr/>
        </p:nvGraphicFramePr>
        <p:xfrm>
          <a:off x="4648200" y="1600200"/>
          <a:ext cx="3505200" cy="2514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4200"/>
                <a:gridCol w="584200"/>
                <a:gridCol w="584200"/>
                <a:gridCol w="584200"/>
                <a:gridCol w="584200"/>
                <a:gridCol w="584200"/>
              </a:tblGrid>
              <a:tr h="419100"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marL="80852" marR="80852" marT="40426" marB="40426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X</a:t>
                      </a:r>
                      <a:r>
                        <a:rPr lang="en-US" sz="1600" b="1" baseline="-25000" dirty="0" smtClean="0"/>
                        <a:t>1</a:t>
                      </a:r>
                      <a:endParaRPr lang="en-US" sz="1600" b="1" baseline="-25000" dirty="0"/>
                    </a:p>
                  </a:txBody>
                  <a:tcPr marL="80852" marR="80852" marT="40426" marB="404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X</a:t>
                      </a:r>
                      <a:r>
                        <a:rPr lang="en-US" sz="1600" b="1" baseline="-25000" dirty="0" smtClean="0"/>
                        <a:t>2</a:t>
                      </a:r>
                      <a:endParaRPr lang="en-US" sz="1600" b="1" baseline="-25000" dirty="0"/>
                    </a:p>
                  </a:txBody>
                  <a:tcPr marL="80852" marR="80852" marT="40426" marB="404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X</a:t>
                      </a:r>
                      <a:r>
                        <a:rPr lang="en-US" sz="1600" b="1" baseline="-25000" dirty="0" smtClean="0"/>
                        <a:t>3</a:t>
                      </a:r>
                      <a:endParaRPr lang="en-US" sz="1600" b="1" baseline="-25000" dirty="0"/>
                    </a:p>
                  </a:txBody>
                  <a:tcPr marL="80852" marR="80852" marT="40426" marB="4042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X</a:t>
                      </a:r>
                      <a:r>
                        <a:rPr lang="en-US" sz="1600" b="1" baseline="-25000" dirty="0" smtClean="0"/>
                        <a:t>4</a:t>
                      </a:r>
                      <a:endParaRPr lang="en-US" sz="1600" b="1" baseline="-25000" dirty="0"/>
                    </a:p>
                  </a:txBody>
                  <a:tcPr marL="80852" marR="80852" marT="40426" marB="4042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X</a:t>
                      </a:r>
                      <a:r>
                        <a:rPr lang="en-US" sz="1600" b="1" baseline="-25000" dirty="0" smtClean="0"/>
                        <a:t>5</a:t>
                      </a:r>
                      <a:endParaRPr lang="en-US" sz="1600" b="1" baseline="-25000" dirty="0"/>
                    </a:p>
                  </a:txBody>
                  <a:tcPr marL="80852" marR="80852" marT="40426" marB="40426" anchor="ctr">
                    <a:solidFill>
                      <a:schemeClr val="accent1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6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80852" marR="80852" marT="40426" marB="404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 marL="80852" marR="80852" marT="40426" marB="404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0.20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0.20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0.40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0.20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6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80852" marR="80852" marT="40426" marB="4042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0.20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 marL="80852" marR="80852" marT="40426" marB="40426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0.40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0.20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0.20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6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0.40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0.20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 marL="80852" marR="80852" marT="40426" marB="40426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0.20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0.20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6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0.20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0.20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0.20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 marL="80852" marR="80852" marT="40426" marB="40426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0.40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6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 marL="80852" marR="80852" marT="40426" marB="40426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2" name="Rounded Rectangle 41"/>
          <p:cNvSpPr/>
          <p:nvPr/>
        </p:nvSpPr>
        <p:spPr>
          <a:xfrm>
            <a:off x="7493358" y="1371600"/>
            <a:ext cx="762000" cy="2895600"/>
          </a:xfrm>
          <a:prstGeom prst="roundRect">
            <a:avLst/>
          </a:prstGeom>
          <a:solidFill>
            <a:srgbClr val="CCFFFF">
              <a:alpha val="30196"/>
            </a:srgb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ounded Rectangle 42"/>
          <p:cNvSpPr/>
          <p:nvPr/>
        </p:nvSpPr>
        <p:spPr>
          <a:xfrm>
            <a:off x="4495800" y="3200400"/>
            <a:ext cx="3810000" cy="609600"/>
          </a:xfrm>
          <a:prstGeom prst="roundRect">
            <a:avLst/>
          </a:prstGeom>
          <a:solidFill>
            <a:srgbClr val="CCFFFF">
              <a:alpha val="30196"/>
            </a:srgb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57"/>
          <p:cNvGrpSpPr/>
          <p:nvPr/>
        </p:nvGrpSpPr>
        <p:grpSpPr>
          <a:xfrm>
            <a:off x="152400" y="1447800"/>
            <a:ext cx="3429000" cy="5181600"/>
            <a:chOff x="202274" y="1434921"/>
            <a:chExt cx="3429000" cy="5181600"/>
          </a:xfrm>
        </p:grpSpPr>
        <p:sp>
          <p:nvSpPr>
            <p:cNvPr id="59" name="Rectangle 58"/>
            <p:cNvSpPr/>
            <p:nvPr/>
          </p:nvSpPr>
          <p:spPr>
            <a:xfrm>
              <a:off x="202274" y="1434921"/>
              <a:ext cx="3429000" cy="51816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lang="en-US" sz="1800" dirty="0" smtClean="0"/>
            </a:p>
            <a:p>
              <a:pPr algn="ctr"/>
              <a:endParaRPr lang="en-US" sz="1800" dirty="0" smtClean="0"/>
            </a:p>
            <a:p>
              <a:pPr algn="ctr"/>
              <a:endParaRPr lang="en-US" sz="1800" dirty="0" smtClean="0"/>
            </a:p>
            <a:p>
              <a:r>
                <a:rPr lang="en-US" sz="1800" dirty="0" smtClean="0"/>
                <a:t>Note:</a:t>
              </a:r>
            </a:p>
            <a:p>
              <a:endParaRPr lang="en-US" sz="1800" dirty="0" smtClean="0"/>
            </a:p>
            <a:p>
              <a:r>
                <a:rPr lang="en-US" sz="1800" b="1" dirty="0" smtClean="0">
                  <a:solidFill>
                    <a:schemeClr val="accent6"/>
                  </a:solidFill>
                </a:rPr>
                <a:t>Reward</a:t>
              </a:r>
              <a:r>
                <a:rPr lang="en-US" sz="1800" dirty="0" smtClean="0">
                  <a:solidFill>
                    <a:schemeClr val="accent6"/>
                  </a:solidFill>
                </a:rPr>
                <a:t>:</a:t>
              </a:r>
            </a:p>
            <a:p>
              <a:r>
                <a:rPr lang="en-US" sz="1800" dirty="0" smtClean="0">
                  <a:solidFill>
                    <a:schemeClr val="accent6"/>
                  </a:solidFill>
                </a:rPr>
                <a:t>If an incidence </a:t>
              </a:r>
              <a:r>
                <a:rPr lang="en-US" sz="1800" i="1" dirty="0" err="1" smtClean="0">
                  <a:solidFill>
                    <a:schemeClr val="accent6"/>
                  </a:solidFill>
                </a:rPr>
                <a:t>X</a:t>
              </a:r>
              <a:r>
                <a:rPr lang="en-US" sz="1800" i="1" baseline="-25000" dirty="0" err="1" smtClean="0">
                  <a:solidFill>
                    <a:schemeClr val="accent6"/>
                  </a:solidFill>
                </a:rPr>
                <a:t>i</a:t>
              </a:r>
              <a:r>
                <a:rPr lang="en-US" sz="1800" i="1" dirty="0" err="1" smtClean="0">
                  <a:solidFill>
                    <a:schemeClr val="accent6"/>
                  </a:solidFill>
                </a:rPr>
                <a:t>,X</a:t>
              </a:r>
              <a:r>
                <a:rPr lang="en-US" sz="1800" i="1" baseline="-25000" dirty="0" err="1" smtClean="0">
                  <a:solidFill>
                    <a:schemeClr val="accent6"/>
                  </a:solidFill>
                </a:rPr>
                <a:t>j</a:t>
              </a:r>
              <a:r>
                <a:rPr lang="en-US" sz="1800" dirty="0" smtClean="0">
                  <a:solidFill>
                    <a:schemeClr val="accent6"/>
                  </a:solidFill>
                </a:rPr>
                <a:t> is found in the good string, the joint probability </a:t>
              </a:r>
              <a:r>
                <a:rPr lang="en-US" sz="1800" i="1" dirty="0" smtClean="0">
                  <a:solidFill>
                    <a:schemeClr val="accent6"/>
                  </a:solidFill>
                </a:rPr>
                <a:t>P(</a:t>
              </a:r>
              <a:r>
                <a:rPr lang="en-US" sz="1800" i="1" dirty="0" err="1" smtClean="0">
                  <a:solidFill>
                    <a:schemeClr val="accent6"/>
                  </a:solidFill>
                </a:rPr>
                <a:t>X</a:t>
              </a:r>
              <a:r>
                <a:rPr lang="en-US" sz="1800" i="1" baseline="-25000" dirty="0" err="1" smtClean="0">
                  <a:solidFill>
                    <a:schemeClr val="accent6"/>
                  </a:solidFill>
                </a:rPr>
                <a:t>i</a:t>
              </a:r>
              <a:r>
                <a:rPr lang="en-US" sz="1800" i="1" dirty="0" err="1" smtClean="0">
                  <a:solidFill>
                    <a:schemeClr val="accent6"/>
                  </a:solidFill>
                </a:rPr>
                <a:t>,X</a:t>
              </a:r>
              <a:r>
                <a:rPr lang="en-US" sz="1800" i="1" baseline="-25000" dirty="0" err="1" smtClean="0">
                  <a:solidFill>
                    <a:schemeClr val="accent6"/>
                  </a:solidFill>
                </a:rPr>
                <a:t>j</a:t>
              </a:r>
              <a:r>
                <a:rPr lang="en-US" sz="1800" i="1" dirty="0" smtClean="0">
                  <a:solidFill>
                    <a:schemeClr val="accent6"/>
                  </a:solidFill>
                </a:rPr>
                <a:t>)</a:t>
              </a:r>
              <a:r>
                <a:rPr lang="en-US" sz="1800" dirty="0" smtClean="0">
                  <a:solidFill>
                    <a:schemeClr val="accent6"/>
                  </a:solidFill>
                </a:rPr>
                <a:t> is rewarded by gathering the probability d from other </a:t>
              </a:r>
              <a:r>
                <a:rPr lang="en-US" sz="1800" i="1" dirty="0" smtClean="0">
                  <a:solidFill>
                    <a:schemeClr val="accent6"/>
                  </a:solidFill>
                </a:rPr>
                <a:t>P(</a:t>
              </a:r>
              <a:r>
                <a:rPr lang="en-US" sz="1800" i="1" dirty="0" err="1" smtClean="0">
                  <a:solidFill>
                    <a:schemeClr val="accent6"/>
                  </a:solidFill>
                </a:rPr>
                <a:t>X</a:t>
              </a:r>
              <a:r>
                <a:rPr lang="en-US" sz="1800" i="1" baseline="-25000" dirty="0" err="1" smtClean="0">
                  <a:solidFill>
                    <a:schemeClr val="accent6"/>
                  </a:solidFill>
                </a:rPr>
                <a:t>i</a:t>
              </a:r>
              <a:r>
                <a:rPr lang="en-US" sz="1800" i="1" dirty="0" err="1" smtClean="0">
                  <a:solidFill>
                    <a:schemeClr val="accent6"/>
                  </a:solidFill>
                </a:rPr>
                <a:t>|X</a:t>
              </a:r>
              <a:r>
                <a:rPr lang="en-US" sz="1800" i="1" baseline="-25000" dirty="0" err="1" smtClean="0">
                  <a:solidFill>
                    <a:schemeClr val="accent6"/>
                  </a:solidFill>
                </a:rPr>
                <a:t>else</a:t>
              </a:r>
              <a:r>
                <a:rPr lang="en-US" sz="1800" i="1" dirty="0" smtClean="0">
                  <a:solidFill>
                    <a:schemeClr val="accent6"/>
                  </a:solidFill>
                </a:rPr>
                <a:t>)</a:t>
              </a:r>
            </a:p>
            <a:p>
              <a:r>
                <a:rPr lang="en-US" sz="1800" i="1" dirty="0" smtClean="0">
                  <a:solidFill>
                    <a:schemeClr val="bg1"/>
                  </a:solidFill>
                </a:rPr>
                <a:t>d = k/(n-1) = 0.05</a:t>
              </a: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405653" y="1676400"/>
              <a:ext cx="3048000" cy="533400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/>
                <a:t>Update the Generator</a:t>
              </a:r>
              <a:endParaRPr lang="en-US" sz="1800" dirty="0"/>
            </a:p>
          </p:txBody>
        </p:sp>
      </p:grpSp>
    </p:spTree>
    <p:extLst>
      <p:ext uri="{BB962C8B-B14F-4D97-AF65-F5344CB8AC3E}">
        <p14:creationId xmlns:p14="http://schemas.microsoft.com/office/powerpoint/2010/main" val="2630769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"/>
                            </p:stCondLst>
                            <p:childTnLst>
                              <p:par>
                                <p:cTn id="93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500"/>
                            </p:stCondLst>
                            <p:childTnLst>
                              <p:par>
                                <p:cTn id="11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000"/>
                            </p:stCondLst>
                            <p:childTnLst>
                              <p:par>
                                <p:cTn id="123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2" grpId="0" animBg="1"/>
      <p:bldP spid="22" grpId="1" animBg="1"/>
      <p:bldP spid="26" grpId="0"/>
      <p:bldP spid="24" grpId="0" animBg="1"/>
      <p:bldP spid="24" grpId="1" animBg="1"/>
      <p:bldP spid="23" grpId="0" animBg="1"/>
      <p:bldP spid="23" grpId="1" animBg="1"/>
      <p:bldP spid="28" grpId="0" animBg="1"/>
      <p:bldP spid="28" grpId="1" animBg="1"/>
      <p:bldP spid="32" grpId="0" animBg="1"/>
      <p:bldP spid="32" grpId="1" animBg="1"/>
      <p:bldP spid="35" grpId="0" animBg="1"/>
      <p:bldP spid="35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Arrow Connector 17"/>
          <p:cNvCxnSpPr/>
          <p:nvPr/>
        </p:nvCxnSpPr>
        <p:spPr>
          <a:xfrm rot="5400000">
            <a:off x="1676400" y="5333206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Coincidence Algorithm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rot="5400000">
            <a:off x="1676400" y="2361406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5400000">
            <a:off x="1676400" y="3352006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5400000">
            <a:off x="1676400" y="4342606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81000" y="1676400"/>
            <a:ext cx="3048000" cy="5334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Initialize the Generator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81000" y="2667000"/>
            <a:ext cx="3048000" cy="5334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Generate the Population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81000" y="3657600"/>
            <a:ext cx="3048000" cy="5334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Evaluate the Population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81000" y="4648200"/>
            <a:ext cx="3048000" cy="5334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Selection</a:t>
            </a:r>
            <a:endParaRPr lang="en-US" dirty="0"/>
          </a:p>
        </p:txBody>
      </p:sp>
      <p:graphicFrame>
        <p:nvGraphicFramePr>
          <p:cNvPr id="14" name="Content Placeholder 4"/>
          <p:cNvGraphicFramePr>
            <a:graphicFrameLocks/>
          </p:cNvGraphicFramePr>
          <p:nvPr/>
        </p:nvGraphicFramePr>
        <p:xfrm>
          <a:off x="4648200" y="4495800"/>
          <a:ext cx="350520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4200"/>
                <a:gridCol w="584200"/>
                <a:gridCol w="584200"/>
                <a:gridCol w="584200"/>
                <a:gridCol w="584200"/>
                <a:gridCol w="584200"/>
              </a:tblGrid>
              <a:tr h="357504">
                <a:tc gridSpan="5">
                  <a:txBody>
                    <a:bodyPr/>
                    <a:lstStyle/>
                    <a:p>
                      <a:pPr algn="ctr"/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</a:rPr>
                        <a:t>Population</a:t>
                      </a:r>
                      <a:endParaRPr lang="en-US" sz="1600" b="1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80852" marR="80852" marT="40426" marB="40426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80852" marR="80852" marT="40426" marB="40426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80852" marR="80852" marT="40426" marB="40426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80852" marR="80852" marT="40426" marB="40426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</a:rPr>
                        <a:t>Fit</a:t>
                      </a:r>
                      <a:endParaRPr lang="en-US" sz="1600" b="1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8687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 marL="80852" marR="80852" marT="40426" marB="40426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 marL="80852" marR="80852" marT="40426" marB="40426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 marL="80852" marR="80852" marT="40426" marB="40426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rgbClr val="99CCFF"/>
                    </a:solidFill>
                  </a:tcPr>
                </a:tc>
              </a:tr>
              <a:tr h="38687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 marL="80852" marR="80852" marT="40426" marB="40426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 marL="80852" marR="80852" marT="40426" marB="40426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rgbClr val="99CCFF"/>
                    </a:solidFill>
                  </a:tcPr>
                </a:tc>
              </a:tr>
              <a:tr h="38687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 marL="80852" marR="80852" marT="40426" marB="40426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 marL="80852" marR="80852" marT="40426" marB="40426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rgbClr val="99CCFF"/>
                    </a:solidFill>
                  </a:tcPr>
                </a:tc>
              </a:tr>
              <a:tr h="38687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 marL="80852" marR="80852" marT="40426" marB="40426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 marL="80852" marR="80852" marT="40426" marB="40426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rgbClr val="99CCFF"/>
                    </a:solidFill>
                  </a:tcPr>
                </a:tc>
              </a:tr>
            </a:tbl>
          </a:graphicData>
        </a:graphic>
      </p:graphicFrame>
      <p:sp>
        <p:nvSpPr>
          <p:cNvPr id="19" name="Rectangle 18"/>
          <p:cNvSpPr/>
          <p:nvPr/>
        </p:nvSpPr>
        <p:spPr>
          <a:xfrm>
            <a:off x="381000" y="5638800"/>
            <a:ext cx="3048000" cy="5334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Update the Generator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4419600" y="5371563"/>
            <a:ext cx="3962400" cy="5334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Discard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3657600" y="2514600"/>
            <a:ext cx="780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k=0.2</a:t>
            </a:r>
            <a:endParaRPr lang="en-US" i="1" dirty="0"/>
          </a:p>
        </p:txBody>
      </p:sp>
      <p:graphicFrame>
        <p:nvGraphicFramePr>
          <p:cNvPr id="44" name="Content Placeholder 4"/>
          <p:cNvGraphicFramePr>
            <a:graphicFrameLocks/>
          </p:cNvGraphicFramePr>
          <p:nvPr/>
        </p:nvGraphicFramePr>
        <p:xfrm>
          <a:off x="4648200" y="1600200"/>
          <a:ext cx="3505200" cy="2514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4200"/>
                <a:gridCol w="584200"/>
                <a:gridCol w="584200"/>
                <a:gridCol w="584200"/>
                <a:gridCol w="584200"/>
                <a:gridCol w="584200"/>
              </a:tblGrid>
              <a:tr h="419100"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marL="80852" marR="80852" marT="40426" marB="40426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X</a:t>
                      </a:r>
                      <a:r>
                        <a:rPr lang="en-US" sz="1600" b="1" baseline="-25000" dirty="0" smtClean="0"/>
                        <a:t>1</a:t>
                      </a:r>
                      <a:endParaRPr lang="en-US" sz="1600" b="1" baseline="-25000" dirty="0"/>
                    </a:p>
                  </a:txBody>
                  <a:tcPr marL="80852" marR="80852" marT="40426" marB="404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X</a:t>
                      </a:r>
                      <a:r>
                        <a:rPr lang="en-US" sz="1600" b="1" baseline="-25000" dirty="0" smtClean="0"/>
                        <a:t>2</a:t>
                      </a:r>
                      <a:endParaRPr lang="en-US" sz="1600" b="1" baseline="-25000" dirty="0"/>
                    </a:p>
                  </a:txBody>
                  <a:tcPr marL="80852" marR="80852" marT="40426" marB="404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X</a:t>
                      </a:r>
                      <a:r>
                        <a:rPr lang="en-US" sz="1600" b="1" baseline="-25000" dirty="0" smtClean="0"/>
                        <a:t>3</a:t>
                      </a:r>
                      <a:endParaRPr lang="en-US" sz="1600" b="1" baseline="-25000" dirty="0"/>
                    </a:p>
                  </a:txBody>
                  <a:tcPr marL="80852" marR="80852" marT="40426" marB="4042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X</a:t>
                      </a:r>
                      <a:r>
                        <a:rPr lang="en-US" sz="1600" b="1" baseline="-25000" dirty="0" smtClean="0"/>
                        <a:t>4</a:t>
                      </a:r>
                      <a:endParaRPr lang="en-US" sz="1600" b="1" baseline="-25000" dirty="0"/>
                    </a:p>
                  </a:txBody>
                  <a:tcPr marL="80852" marR="80852" marT="40426" marB="4042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X</a:t>
                      </a:r>
                      <a:r>
                        <a:rPr lang="en-US" sz="1600" b="1" baseline="-25000" dirty="0" smtClean="0"/>
                        <a:t>5</a:t>
                      </a:r>
                      <a:endParaRPr lang="en-US" sz="1600" b="1" baseline="-25000" dirty="0"/>
                    </a:p>
                  </a:txBody>
                  <a:tcPr marL="80852" marR="80852" marT="40426" marB="40426" anchor="ctr">
                    <a:solidFill>
                      <a:schemeClr val="accent1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6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80852" marR="80852" marT="40426" marB="404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 marL="80852" marR="80852" marT="40426" marB="404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0.20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0.20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0.40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0.20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6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80852" marR="80852" marT="40426" marB="4042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0.20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 marL="80852" marR="80852" marT="40426" marB="40426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0.40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0.20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0.20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6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0.40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0.20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 marL="80852" marR="80852" marT="40426" marB="40426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0.20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0.20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6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0.20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0.20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0.20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 marL="80852" marR="80852" marT="40426" marB="40426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0.40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6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 marL="80852" marR="80852" marT="40426" marB="40426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5" name="Oval 44"/>
          <p:cNvSpPr/>
          <p:nvPr/>
        </p:nvSpPr>
        <p:spPr>
          <a:xfrm>
            <a:off x="4648200" y="5943600"/>
            <a:ext cx="1143000" cy="533400"/>
          </a:xfrm>
          <a:prstGeom prst="ellipse">
            <a:avLst/>
          </a:prstGeom>
          <a:solidFill>
            <a:srgbClr val="FFCCCC">
              <a:alpha val="29804"/>
            </a:srgb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47"/>
          <p:cNvGrpSpPr/>
          <p:nvPr/>
        </p:nvGrpSpPr>
        <p:grpSpPr>
          <a:xfrm>
            <a:off x="138953" y="1447800"/>
            <a:ext cx="3429000" cy="5181600"/>
            <a:chOff x="202274" y="1434921"/>
            <a:chExt cx="3429000" cy="5181600"/>
          </a:xfrm>
        </p:grpSpPr>
        <p:sp>
          <p:nvSpPr>
            <p:cNvPr id="51" name="Rectangle 50"/>
            <p:cNvSpPr/>
            <p:nvPr/>
          </p:nvSpPr>
          <p:spPr>
            <a:xfrm>
              <a:off x="202274" y="1434921"/>
              <a:ext cx="3429000" cy="51816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lang="en-US" sz="1800" dirty="0" smtClean="0"/>
            </a:p>
            <a:p>
              <a:pPr algn="ctr"/>
              <a:endParaRPr lang="en-US" sz="1800" dirty="0" smtClean="0"/>
            </a:p>
            <a:p>
              <a:pPr algn="ctr"/>
              <a:endParaRPr lang="en-US" sz="1800" dirty="0" smtClean="0"/>
            </a:p>
            <a:p>
              <a:r>
                <a:rPr lang="en-US" sz="1800" dirty="0" smtClean="0"/>
                <a:t>Note:</a:t>
              </a:r>
            </a:p>
            <a:p>
              <a:endParaRPr lang="en-US" sz="1800" dirty="0" smtClean="0"/>
            </a:p>
            <a:p>
              <a:r>
                <a:rPr lang="en-US" sz="1800" b="1" dirty="0" smtClean="0">
                  <a:solidFill>
                    <a:schemeClr val="accent2"/>
                  </a:solidFill>
                </a:rPr>
                <a:t>Punishment</a:t>
              </a:r>
              <a:r>
                <a:rPr lang="en-US" sz="1800" dirty="0" smtClean="0">
                  <a:solidFill>
                    <a:schemeClr val="accent2"/>
                  </a:solidFill>
                </a:rPr>
                <a:t>:</a:t>
              </a:r>
            </a:p>
            <a:p>
              <a:r>
                <a:rPr lang="en-US" sz="1800" dirty="0" smtClean="0">
                  <a:solidFill>
                    <a:schemeClr val="accent2"/>
                  </a:solidFill>
                </a:rPr>
                <a:t>If an incidence </a:t>
              </a:r>
              <a:r>
                <a:rPr lang="en-US" sz="1800" i="1" dirty="0" err="1" smtClean="0">
                  <a:solidFill>
                    <a:schemeClr val="accent2"/>
                  </a:solidFill>
                </a:rPr>
                <a:t>X</a:t>
              </a:r>
              <a:r>
                <a:rPr lang="en-US" sz="1800" i="1" baseline="-25000" dirty="0" err="1" smtClean="0">
                  <a:solidFill>
                    <a:schemeClr val="accent2"/>
                  </a:solidFill>
                </a:rPr>
                <a:t>i</a:t>
              </a:r>
              <a:r>
                <a:rPr lang="en-US" sz="1800" i="1" dirty="0" err="1" smtClean="0">
                  <a:solidFill>
                    <a:schemeClr val="accent2"/>
                  </a:solidFill>
                </a:rPr>
                <a:t>,X</a:t>
              </a:r>
              <a:r>
                <a:rPr lang="en-US" sz="1800" i="1" baseline="-25000" dirty="0" err="1" smtClean="0">
                  <a:solidFill>
                    <a:schemeClr val="accent2"/>
                  </a:solidFill>
                </a:rPr>
                <a:t>j</a:t>
              </a:r>
              <a:r>
                <a:rPr lang="en-US" sz="1800" dirty="0" smtClean="0">
                  <a:solidFill>
                    <a:schemeClr val="accent2"/>
                  </a:solidFill>
                </a:rPr>
                <a:t> is found in the not good string, the joint probability </a:t>
              </a:r>
              <a:r>
                <a:rPr lang="en-US" sz="1800" i="1" dirty="0" smtClean="0">
                  <a:solidFill>
                    <a:schemeClr val="accent2"/>
                  </a:solidFill>
                </a:rPr>
                <a:t>P(</a:t>
              </a:r>
              <a:r>
                <a:rPr lang="en-US" sz="1800" i="1" dirty="0" err="1" smtClean="0">
                  <a:solidFill>
                    <a:schemeClr val="accent2"/>
                  </a:solidFill>
                </a:rPr>
                <a:t>X</a:t>
              </a:r>
              <a:r>
                <a:rPr lang="en-US" sz="1800" i="1" baseline="-25000" dirty="0" err="1" smtClean="0">
                  <a:solidFill>
                    <a:schemeClr val="accent2"/>
                  </a:solidFill>
                </a:rPr>
                <a:t>i</a:t>
              </a:r>
              <a:r>
                <a:rPr lang="en-US" sz="1800" i="1" dirty="0" err="1" smtClean="0">
                  <a:solidFill>
                    <a:schemeClr val="accent2"/>
                  </a:solidFill>
                </a:rPr>
                <a:t>,X</a:t>
              </a:r>
              <a:r>
                <a:rPr lang="en-US" sz="1800" i="1" baseline="-25000" dirty="0" err="1" smtClean="0">
                  <a:solidFill>
                    <a:schemeClr val="accent2"/>
                  </a:solidFill>
                </a:rPr>
                <a:t>j</a:t>
              </a:r>
              <a:r>
                <a:rPr lang="en-US" sz="1800" i="1" dirty="0" smtClean="0">
                  <a:solidFill>
                    <a:schemeClr val="accent2"/>
                  </a:solidFill>
                </a:rPr>
                <a:t>)</a:t>
              </a:r>
              <a:r>
                <a:rPr lang="en-US" sz="1800" dirty="0" smtClean="0">
                  <a:solidFill>
                    <a:schemeClr val="accent2"/>
                  </a:solidFill>
                </a:rPr>
                <a:t> is punished by scattering the probability d to the other </a:t>
              </a:r>
              <a:r>
                <a:rPr lang="en-US" sz="1800" i="1" dirty="0" smtClean="0">
                  <a:solidFill>
                    <a:schemeClr val="accent2"/>
                  </a:solidFill>
                </a:rPr>
                <a:t>P(</a:t>
              </a:r>
              <a:r>
                <a:rPr lang="en-US" sz="1800" i="1" dirty="0" err="1" smtClean="0">
                  <a:solidFill>
                    <a:schemeClr val="accent2"/>
                  </a:solidFill>
                </a:rPr>
                <a:t>X</a:t>
              </a:r>
              <a:r>
                <a:rPr lang="en-US" sz="1800" i="1" baseline="-25000" dirty="0" err="1" smtClean="0">
                  <a:solidFill>
                    <a:schemeClr val="accent2"/>
                  </a:solidFill>
                </a:rPr>
                <a:t>i</a:t>
              </a:r>
              <a:r>
                <a:rPr lang="en-US" sz="1800" i="1" dirty="0" err="1" smtClean="0">
                  <a:solidFill>
                    <a:schemeClr val="accent2"/>
                  </a:solidFill>
                </a:rPr>
                <a:t>|X</a:t>
              </a:r>
              <a:r>
                <a:rPr lang="en-US" sz="1800" i="1" baseline="-25000" dirty="0" err="1" smtClean="0">
                  <a:solidFill>
                    <a:schemeClr val="accent2"/>
                  </a:solidFill>
                </a:rPr>
                <a:t>else</a:t>
              </a:r>
              <a:r>
                <a:rPr lang="en-US" sz="1800" i="1" dirty="0" smtClean="0">
                  <a:solidFill>
                    <a:schemeClr val="accent2"/>
                  </a:solidFill>
                </a:rPr>
                <a:t>)</a:t>
              </a:r>
            </a:p>
            <a:p>
              <a:r>
                <a:rPr lang="en-US" sz="1800" i="1" dirty="0" smtClean="0">
                  <a:solidFill>
                    <a:schemeClr val="bg1"/>
                  </a:solidFill>
                </a:rPr>
                <a:t>d = k/(n-1) = 0.05</a:t>
              </a: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405653" y="1676400"/>
              <a:ext cx="3048000" cy="533400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Update the Generator</a:t>
              </a:r>
              <a:endParaRPr lang="en-US" dirty="0"/>
            </a:p>
          </p:txBody>
        </p:sp>
      </p:grpSp>
      <p:graphicFrame>
        <p:nvGraphicFramePr>
          <p:cNvPr id="59" name="Content Placeholder 4"/>
          <p:cNvGraphicFramePr>
            <a:graphicFrameLocks/>
          </p:cNvGraphicFramePr>
          <p:nvPr/>
        </p:nvGraphicFramePr>
        <p:xfrm>
          <a:off x="4648200" y="1600200"/>
          <a:ext cx="3505200" cy="2514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4200"/>
                <a:gridCol w="584200"/>
                <a:gridCol w="584200"/>
                <a:gridCol w="584200"/>
                <a:gridCol w="584200"/>
                <a:gridCol w="584200"/>
              </a:tblGrid>
              <a:tr h="419100"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marL="80852" marR="80852" marT="40426" marB="40426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X</a:t>
                      </a:r>
                      <a:r>
                        <a:rPr lang="en-US" sz="1600" b="1" baseline="-25000" dirty="0" smtClean="0"/>
                        <a:t>1</a:t>
                      </a:r>
                      <a:endParaRPr lang="en-US" sz="1600" b="1" baseline="-25000" dirty="0"/>
                    </a:p>
                  </a:txBody>
                  <a:tcPr marL="80852" marR="80852" marT="40426" marB="404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X</a:t>
                      </a:r>
                      <a:r>
                        <a:rPr lang="en-US" sz="1600" b="1" baseline="-25000" dirty="0" smtClean="0"/>
                        <a:t>2</a:t>
                      </a:r>
                      <a:endParaRPr lang="en-US" sz="1600" b="1" baseline="-25000" dirty="0"/>
                    </a:p>
                  </a:txBody>
                  <a:tcPr marL="80852" marR="80852" marT="40426" marB="404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X</a:t>
                      </a:r>
                      <a:r>
                        <a:rPr lang="en-US" sz="1600" b="1" baseline="-25000" dirty="0" smtClean="0"/>
                        <a:t>3</a:t>
                      </a:r>
                      <a:endParaRPr lang="en-US" sz="1600" b="1" baseline="-25000" dirty="0"/>
                    </a:p>
                  </a:txBody>
                  <a:tcPr marL="80852" marR="80852" marT="40426" marB="4042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X</a:t>
                      </a:r>
                      <a:r>
                        <a:rPr lang="en-US" sz="1600" b="1" baseline="-25000" dirty="0" smtClean="0"/>
                        <a:t>4</a:t>
                      </a:r>
                      <a:endParaRPr lang="en-US" sz="1600" b="1" baseline="-25000" dirty="0"/>
                    </a:p>
                  </a:txBody>
                  <a:tcPr marL="80852" marR="80852" marT="40426" marB="4042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X</a:t>
                      </a:r>
                      <a:r>
                        <a:rPr lang="en-US" sz="1600" b="1" baseline="-25000" dirty="0" smtClean="0"/>
                        <a:t>5</a:t>
                      </a:r>
                      <a:endParaRPr lang="en-US" sz="1600" b="1" baseline="-25000" dirty="0"/>
                    </a:p>
                  </a:txBody>
                  <a:tcPr marL="80852" marR="80852" marT="40426" marB="40426" anchor="ctr">
                    <a:solidFill>
                      <a:schemeClr val="accent1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6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80852" marR="80852" marT="40426" marB="404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 marL="80852" marR="80852" marT="40426" marB="404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0.05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0.45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6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80852" marR="80852" marT="40426" marB="4042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0.20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 marL="80852" marR="80852" marT="40426" marB="40426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0.40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0.20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0.20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6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0.40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0.20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 marL="80852" marR="80852" marT="40426" marB="40426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0.20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0.20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6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0.20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0.20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0.20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 marL="80852" marR="80852" marT="40426" marB="40426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0.40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6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 marL="80852" marR="80852" marT="40426" marB="40426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7" name="Rounded Rectangle 56"/>
          <p:cNvSpPr/>
          <p:nvPr/>
        </p:nvSpPr>
        <p:spPr>
          <a:xfrm>
            <a:off x="6314952" y="1447800"/>
            <a:ext cx="762000" cy="2895600"/>
          </a:xfrm>
          <a:prstGeom prst="roundRect">
            <a:avLst/>
          </a:prstGeom>
          <a:solidFill>
            <a:srgbClr val="FFCCCC">
              <a:alpha val="29804"/>
            </a:srgbClr>
          </a:solidFill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ounded Rectangle 57"/>
          <p:cNvSpPr/>
          <p:nvPr/>
        </p:nvSpPr>
        <p:spPr>
          <a:xfrm>
            <a:off x="4495800" y="1925379"/>
            <a:ext cx="3810000" cy="609600"/>
          </a:xfrm>
          <a:prstGeom prst="roundRect">
            <a:avLst/>
          </a:prstGeom>
          <a:solidFill>
            <a:srgbClr val="FFCCCC">
              <a:alpha val="29804"/>
            </a:srgbClr>
          </a:solidFill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5257800" y="5943600"/>
            <a:ext cx="1143000" cy="533400"/>
          </a:xfrm>
          <a:prstGeom prst="ellipse">
            <a:avLst/>
          </a:prstGeom>
          <a:solidFill>
            <a:srgbClr val="FFCCCC">
              <a:alpha val="29804"/>
            </a:srgb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3" name="Content Placeholder 4"/>
          <p:cNvGraphicFramePr>
            <a:graphicFrameLocks/>
          </p:cNvGraphicFramePr>
          <p:nvPr/>
        </p:nvGraphicFramePr>
        <p:xfrm>
          <a:off x="4648200" y="1600200"/>
          <a:ext cx="3505200" cy="2514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4200"/>
                <a:gridCol w="584200"/>
                <a:gridCol w="584200"/>
                <a:gridCol w="584200"/>
                <a:gridCol w="584200"/>
                <a:gridCol w="584200"/>
              </a:tblGrid>
              <a:tr h="419100"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marL="80852" marR="80852" marT="40426" marB="40426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X</a:t>
                      </a:r>
                      <a:r>
                        <a:rPr lang="en-US" sz="1600" b="1" baseline="-25000" dirty="0" smtClean="0"/>
                        <a:t>1</a:t>
                      </a:r>
                      <a:endParaRPr lang="en-US" sz="1600" b="1" baseline="-25000" dirty="0"/>
                    </a:p>
                  </a:txBody>
                  <a:tcPr marL="80852" marR="80852" marT="40426" marB="404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X</a:t>
                      </a:r>
                      <a:r>
                        <a:rPr lang="en-US" sz="1600" b="1" baseline="-25000" dirty="0" smtClean="0"/>
                        <a:t>2</a:t>
                      </a:r>
                      <a:endParaRPr lang="en-US" sz="1600" b="1" baseline="-25000" dirty="0"/>
                    </a:p>
                  </a:txBody>
                  <a:tcPr marL="80852" marR="80852" marT="40426" marB="404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X</a:t>
                      </a:r>
                      <a:r>
                        <a:rPr lang="en-US" sz="1600" b="1" baseline="-25000" dirty="0" smtClean="0"/>
                        <a:t>3</a:t>
                      </a:r>
                      <a:endParaRPr lang="en-US" sz="1600" b="1" baseline="-25000" dirty="0"/>
                    </a:p>
                  </a:txBody>
                  <a:tcPr marL="80852" marR="80852" marT="40426" marB="4042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X</a:t>
                      </a:r>
                      <a:r>
                        <a:rPr lang="en-US" sz="1600" b="1" baseline="-25000" dirty="0" smtClean="0"/>
                        <a:t>4</a:t>
                      </a:r>
                      <a:endParaRPr lang="en-US" sz="1600" b="1" baseline="-25000" dirty="0"/>
                    </a:p>
                  </a:txBody>
                  <a:tcPr marL="80852" marR="80852" marT="40426" marB="4042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X</a:t>
                      </a:r>
                      <a:r>
                        <a:rPr lang="en-US" sz="1600" b="1" baseline="-25000" dirty="0" smtClean="0"/>
                        <a:t>5</a:t>
                      </a:r>
                      <a:endParaRPr lang="en-US" sz="1600" b="1" baseline="-25000" dirty="0"/>
                    </a:p>
                  </a:txBody>
                  <a:tcPr marL="80852" marR="80852" marT="40426" marB="40426" anchor="ctr">
                    <a:solidFill>
                      <a:schemeClr val="accent1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6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80852" marR="80852" marT="40426" marB="404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 marL="80852" marR="80852" marT="40426" marB="404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0.05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0.45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6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80852" marR="80852" marT="40426" marB="4042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0.20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 marL="80852" marR="80852" marT="40426" marB="40426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0.40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0.20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0.20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6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0.45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0.05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 marL="80852" marR="80852" marT="40426" marB="40426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6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0.20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0.20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0.20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 marL="80852" marR="80852" marT="40426" marB="40426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0.40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6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 marL="80852" marR="80852" marT="40426" marB="40426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1" name="Rounded Rectangle 60"/>
          <p:cNvSpPr/>
          <p:nvPr/>
        </p:nvSpPr>
        <p:spPr>
          <a:xfrm>
            <a:off x="5715000" y="1447800"/>
            <a:ext cx="762000" cy="2895600"/>
          </a:xfrm>
          <a:prstGeom prst="roundRect">
            <a:avLst/>
          </a:prstGeom>
          <a:solidFill>
            <a:srgbClr val="FFCCCC">
              <a:alpha val="29804"/>
            </a:srgbClr>
          </a:solidFill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ounded Rectangle 61"/>
          <p:cNvSpPr/>
          <p:nvPr/>
        </p:nvSpPr>
        <p:spPr>
          <a:xfrm>
            <a:off x="4495800" y="2768958"/>
            <a:ext cx="3810000" cy="609600"/>
          </a:xfrm>
          <a:prstGeom prst="roundRect">
            <a:avLst/>
          </a:prstGeom>
          <a:solidFill>
            <a:srgbClr val="FFCCCC">
              <a:alpha val="29804"/>
            </a:srgbClr>
          </a:solidFill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5791200" y="5943600"/>
            <a:ext cx="1143000" cy="533400"/>
          </a:xfrm>
          <a:prstGeom prst="ellipse">
            <a:avLst/>
          </a:prstGeom>
          <a:solidFill>
            <a:srgbClr val="FFCCCC">
              <a:alpha val="29804"/>
            </a:srgb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9" name="Content Placeholder 4"/>
          <p:cNvGraphicFramePr>
            <a:graphicFrameLocks/>
          </p:cNvGraphicFramePr>
          <p:nvPr/>
        </p:nvGraphicFramePr>
        <p:xfrm>
          <a:off x="4648200" y="1600200"/>
          <a:ext cx="3505200" cy="2514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4200"/>
                <a:gridCol w="584200"/>
                <a:gridCol w="584200"/>
                <a:gridCol w="584200"/>
                <a:gridCol w="584200"/>
                <a:gridCol w="584200"/>
              </a:tblGrid>
              <a:tr h="419100"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marL="80852" marR="80852" marT="40426" marB="40426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X</a:t>
                      </a:r>
                      <a:r>
                        <a:rPr lang="en-US" sz="1600" b="1" baseline="-25000" dirty="0" smtClean="0"/>
                        <a:t>1</a:t>
                      </a:r>
                      <a:endParaRPr lang="en-US" sz="1600" b="1" baseline="-25000" dirty="0"/>
                    </a:p>
                  </a:txBody>
                  <a:tcPr marL="80852" marR="80852" marT="40426" marB="404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X</a:t>
                      </a:r>
                      <a:r>
                        <a:rPr lang="en-US" sz="1600" b="1" baseline="-25000" dirty="0" smtClean="0"/>
                        <a:t>2</a:t>
                      </a:r>
                      <a:endParaRPr lang="en-US" sz="1600" b="1" baseline="-25000" dirty="0"/>
                    </a:p>
                  </a:txBody>
                  <a:tcPr marL="80852" marR="80852" marT="40426" marB="404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X</a:t>
                      </a:r>
                      <a:r>
                        <a:rPr lang="en-US" sz="1600" b="1" baseline="-25000" dirty="0" smtClean="0"/>
                        <a:t>3</a:t>
                      </a:r>
                      <a:endParaRPr lang="en-US" sz="1600" b="1" baseline="-25000" dirty="0"/>
                    </a:p>
                  </a:txBody>
                  <a:tcPr marL="80852" marR="80852" marT="40426" marB="4042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X</a:t>
                      </a:r>
                      <a:r>
                        <a:rPr lang="en-US" sz="1600" b="1" baseline="-25000" dirty="0" smtClean="0"/>
                        <a:t>4</a:t>
                      </a:r>
                      <a:endParaRPr lang="en-US" sz="1600" b="1" baseline="-25000" dirty="0"/>
                    </a:p>
                  </a:txBody>
                  <a:tcPr marL="80852" marR="80852" marT="40426" marB="4042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X</a:t>
                      </a:r>
                      <a:r>
                        <a:rPr lang="en-US" sz="1600" b="1" baseline="-25000" dirty="0" smtClean="0"/>
                        <a:t>5</a:t>
                      </a:r>
                      <a:endParaRPr lang="en-US" sz="1600" b="1" baseline="-25000" dirty="0"/>
                    </a:p>
                  </a:txBody>
                  <a:tcPr marL="80852" marR="80852" marT="40426" marB="40426" anchor="ctr">
                    <a:solidFill>
                      <a:schemeClr val="accent1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6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80852" marR="80852" marT="40426" marB="404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 marL="80852" marR="80852" marT="40426" marB="404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0.05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0.45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6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80852" marR="80852" marT="40426" marB="4042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 marL="80852" marR="80852" marT="40426" marB="40426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0.45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0.05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6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0.45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0.05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 marL="80852" marR="80852" marT="40426" marB="40426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6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0.20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0.20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0.20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 marL="80852" marR="80852" marT="40426" marB="40426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0.40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6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 marL="80852" marR="80852" marT="40426" marB="40426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5" name="Rounded Rectangle 64"/>
          <p:cNvSpPr/>
          <p:nvPr/>
        </p:nvSpPr>
        <p:spPr>
          <a:xfrm>
            <a:off x="6896637" y="1447800"/>
            <a:ext cx="762000" cy="2895600"/>
          </a:xfrm>
          <a:prstGeom prst="roundRect">
            <a:avLst/>
          </a:prstGeom>
          <a:solidFill>
            <a:srgbClr val="FFCCCC">
              <a:alpha val="29804"/>
            </a:srgbClr>
          </a:solidFill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ounded Rectangle 65"/>
          <p:cNvSpPr/>
          <p:nvPr/>
        </p:nvSpPr>
        <p:spPr>
          <a:xfrm>
            <a:off x="4495800" y="2362200"/>
            <a:ext cx="3810000" cy="609600"/>
          </a:xfrm>
          <a:prstGeom prst="roundRect">
            <a:avLst/>
          </a:prstGeom>
          <a:solidFill>
            <a:srgbClr val="FFCCCC">
              <a:alpha val="29804"/>
            </a:srgbClr>
          </a:solidFill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/>
          <p:cNvSpPr/>
          <p:nvPr/>
        </p:nvSpPr>
        <p:spPr>
          <a:xfrm>
            <a:off x="6400800" y="5943600"/>
            <a:ext cx="1143000" cy="533400"/>
          </a:xfrm>
          <a:prstGeom prst="ellipse">
            <a:avLst/>
          </a:prstGeom>
          <a:solidFill>
            <a:srgbClr val="FFCCCC">
              <a:alpha val="29804"/>
            </a:srgb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3" name="Content Placeholder 4"/>
          <p:cNvGraphicFramePr>
            <a:graphicFrameLocks/>
          </p:cNvGraphicFramePr>
          <p:nvPr/>
        </p:nvGraphicFramePr>
        <p:xfrm>
          <a:off x="4648200" y="1600200"/>
          <a:ext cx="3505200" cy="2514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4200"/>
                <a:gridCol w="584200"/>
                <a:gridCol w="584200"/>
                <a:gridCol w="584200"/>
                <a:gridCol w="584200"/>
                <a:gridCol w="584200"/>
              </a:tblGrid>
              <a:tr h="419100"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marL="80852" marR="80852" marT="40426" marB="40426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X</a:t>
                      </a:r>
                      <a:r>
                        <a:rPr lang="en-US" sz="1600" b="1" baseline="-25000" dirty="0" smtClean="0"/>
                        <a:t>1</a:t>
                      </a:r>
                      <a:endParaRPr lang="en-US" sz="1600" b="1" baseline="-25000" dirty="0"/>
                    </a:p>
                  </a:txBody>
                  <a:tcPr marL="80852" marR="80852" marT="40426" marB="404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X</a:t>
                      </a:r>
                      <a:r>
                        <a:rPr lang="en-US" sz="1600" b="1" baseline="-25000" dirty="0" smtClean="0"/>
                        <a:t>2</a:t>
                      </a:r>
                      <a:endParaRPr lang="en-US" sz="1600" b="1" baseline="-25000" dirty="0"/>
                    </a:p>
                  </a:txBody>
                  <a:tcPr marL="80852" marR="80852" marT="40426" marB="404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X</a:t>
                      </a:r>
                      <a:r>
                        <a:rPr lang="en-US" sz="1600" b="1" baseline="-25000" dirty="0" smtClean="0"/>
                        <a:t>3</a:t>
                      </a:r>
                      <a:endParaRPr lang="en-US" sz="1600" b="1" baseline="-25000" dirty="0"/>
                    </a:p>
                  </a:txBody>
                  <a:tcPr marL="80852" marR="80852" marT="40426" marB="4042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X</a:t>
                      </a:r>
                      <a:r>
                        <a:rPr lang="en-US" sz="1600" b="1" baseline="-25000" dirty="0" smtClean="0"/>
                        <a:t>4</a:t>
                      </a:r>
                      <a:endParaRPr lang="en-US" sz="1600" b="1" baseline="-25000" dirty="0"/>
                    </a:p>
                  </a:txBody>
                  <a:tcPr marL="80852" marR="80852" marT="40426" marB="4042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X</a:t>
                      </a:r>
                      <a:r>
                        <a:rPr lang="en-US" sz="1600" b="1" baseline="-25000" dirty="0" smtClean="0"/>
                        <a:t>5</a:t>
                      </a:r>
                      <a:endParaRPr lang="en-US" sz="1600" b="1" baseline="-25000" dirty="0"/>
                    </a:p>
                  </a:txBody>
                  <a:tcPr marL="80852" marR="80852" marT="40426" marB="40426" anchor="ctr">
                    <a:solidFill>
                      <a:schemeClr val="accent1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6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80852" marR="80852" marT="40426" marB="404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 marL="80852" marR="80852" marT="40426" marB="404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0.05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0.45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6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80852" marR="80852" marT="40426" marB="4042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 marL="80852" marR="80852" marT="40426" marB="40426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0.45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0.05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6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0.45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0.05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 marL="80852" marR="80852" marT="40426" marB="40426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6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 marL="80852" marR="80852" marT="40426" marB="40426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6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 marL="80852" marR="80852" marT="40426" marB="40426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1" name="Rounded Rectangle 70"/>
          <p:cNvSpPr/>
          <p:nvPr/>
        </p:nvSpPr>
        <p:spPr>
          <a:xfrm>
            <a:off x="7493358" y="1447800"/>
            <a:ext cx="762000" cy="2895600"/>
          </a:xfrm>
          <a:prstGeom prst="roundRect">
            <a:avLst/>
          </a:prstGeom>
          <a:solidFill>
            <a:srgbClr val="FFCCCC">
              <a:alpha val="29804"/>
            </a:srgbClr>
          </a:solidFill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ounded Rectangle 71"/>
          <p:cNvSpPr/>
          <p:nvPr/>
        </p:nvSpPr>
        <p:spPr>
          <a:xfrm>
            <a:off x="4495800" y="3174642"/>
            <a:ext cx="3810000" cy="609600"/>
          </a:xfrm>
          <a:prstGeom prst="roundRect">
            <a:avLst/>
          </a:prstGeom>
          <a:solidFill>
            <a:srgbClr val="FFCCCC">
              <a:alpha val="29804"/>
            </a:srgbClr>
          </a:solidFill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75"/>
          <p:cNvGrpSpPr/>
          <p:nvPr/>
        </p:nvGrpSpPr>
        <p:grpSpPr>
          <a:xfrm>
            <a:off x="125104" y="1447800"/>
            <a:ext cx="3429000" cy="5181600"/>
            <a:chOff x="201528" y="1434548"/>
            <a:chExt cx="3429000" cy="5181600"/>
          </a:xfrm>
        </p:grpSpPr>
        <p:sp>
          <p:nvSpPr>
            <p:cNvPr id="77" name="Rectangle 76"/>
            <p:cNvSpPr/>
            <p:nvPr/>
          </p:nvSpPr>
          <p:spPr>
            <a:xfrm>
              <a:off x="201528" y="1434548"/>
              <a:ext cx="3429000" cy="51816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lang="en-US" sz="1800" dirty="0" smtClean="0"/>
            </a:p>
            <a:p>
              <a:pPr algn="ctr"/>
              <a:endParaRPr lang="en-US" sz="1800" dirty="0" smtClean="0"/>
            </a:p>
            <a:p>
              <a:pPr algn="ctr"/>
              <a:endParaRPr lang="en-US" sz="1800" dirty="0" smtClean="0"/>
            </a:p>
            <a:p>
              <a:r>
                <a:rPr lang="en-US" sz="1800" dirty="0" smtClean="0"/>
                <a:t>Note:</a:t>
              </a:r>
            </a:p>
            <a:p>
              <a:endParaRPr lang="en-US" sz="1800" dirty="0" smtClean="0"/>
            </a:p>
            <a:p>
              <a:r>
                <a:rPr lang="en-US" sz="1800" b="1" dirty="0" smtClean="0">
                  <a:solidFill>
                    <a:schemeClr val="bg1"/>
                  </a:solidFill>
                </a:rPr>
                <a:t>Observation:</a:t>
              </a:r>
            </a:p>
            <a:p>
              <a:r>
                <a:rPr lang="en-US" sz="1800" dirty="0" smtClean="0">
                  <a:solidFill>
                    <a:schemeClr val="bg1"/>
                  </a:solidFill>
                </a:rPr>
                <a:t>The incidence </a:t>
              </a:r>
              <a:r>
                <a:rPr lang="en-US" sz="1800" i="1" dirty="0" smtClean="0">
                  <a:solidFill>
                    <a:schemeClr val="bg1"/>
                  </a:solidFill>
                </a:rPr>
                <a:t>X</a:t>
              </a:r>
              <a:r>
                <a:rPr lang="en-US" sz="1800" i="1" baseline="-25000" dirty="0" smtClean="0">
                  <a:solidFill>
                    <a:schemeClr val="bg1"/>
                  </a:solidFill>
                </a:rPr>
                <a:t>4</a:t>
              </a:r>
              <a:r>
                <a:rPr lang="en-US" sz="1800" i="1" dirty="0" smtClean="0">
                  <a:solidFill>
                    <a:schemeClr val="bg1"/>
                  </a:solidFill>
                </a:rPr>
                <a:t>,X</a:t>
              </a:r>
              <a:r>
                <a:rPr lang="en-US" sz="1800" i="1" baseline="-25000" dirty="0" smtClean="0">
                  <a:solidFill>
                    <a:schemeClr val="bg1"/>
                  </a:solidFill>
                </a:rPr>
                <a:t>5</a:t>
              </a:r>
              <a:r>
                <a:rPr lang="en-US" sz="1800" dirty="0" smtClean="0">
                  <a:solidFill>
                    <a:schemeClr val="bg1"/>
                  </a:solidFill>
                </a:rPr>
                <a:t> is equally found in both good and not good strings, </a:t>
              </a:r>
            </a:p>
            <a:p>
              <a:endParaRPr lang="en-US" sz="1800" dirty="0" smtClean="0">
                <a:solidFill>
                  <a:schemeClr val="bg1"/>
                </a:solidFill>
              </a:endParaRPr>
            </a:p>
            <a:p>
              <a:r>
                <a:rPr lang="en-US" sz="1800" dirty="0" smtClean="0">
                  <a:solidFill>
                    <a:schemeClr val="bg1"/>
                  </a:solidFill>
                </a:rPr>
                <a:t>the joint probability </a:t>
              </a:r>
              <a:r>
                <a:rPr lang="en-US" sz="1800" i="1" dirty="0" smtClean="0">
                  <a:solidFill>
                    <a:schemeClr val="bg1"/>
                  </a:solidFill>
                </a:rPr>
                <a:t>P(</a:t>
              </a:r>
              <a:r>
                <a:rPr lang="en-US" sz="1800" i="1" dirty="0" err="1" smtClean="0">
                  <a:solidFill>
                    <a:schemeClr val="bg1"/>
                  </a:solidFill>
                </a:rPr>
                <a:t>X</a:t>
              </a:r>
              <a:r>
                <a:rPr lang="en-US" sz="1800" i="1" baseline="-25000" dirty="0" err="1" smtClean="0">
                  <a:solidFill>
                    <a:schemeClr val="bg1"/>
                  </a:solidFill>
                </a:rPr>
                <a:t>i</a:t>
              </a:r>
              <a:r>
                <a:rPr lang="en-US" sz="1800" i="1" dirty="0" err="1" smtClean="0">
                  <a:solidFill>
                    <a:schemeClr val="bg1"/>
                  </a:solidFill>
                </a:rPr>
                <a:t>,X</a:t>
              </a:r>
              <a:r>
                <a:rPr lang="en-US" sz="1800" i="1" baseline="-25000" dirty="0" err="1" smtClean="0">
                  <a:solidFill>
                    <a:schemeClr val="bg1"/>
                  </a:solidFill>
                </a:rPr>
                <a:t>j</a:t>
              </a:r>
              <a:r>
                <a:rPr lang="en-US" sz="1800" i="1" dirty="0" smtClean="0">
                  <a:solidFill>
                    <a:schemeClr val="bg1"/>
                  </a:solidFill>
                </a:rPr>
                <a:t>)</a:t>
              </a:r>
              <a:r>
                <a:rPr lang="en-US" sz="1800" dirty="0" smtClean="0">
                  <a:solidFill>
                    <a:schemeClr val="bg1"/>
                  </a:solidFill>
                </a:rPr>
                <a:t> is one time rewarded and one time punished so that the joint probability </a:t>
              </a:r>
              <a:r>
                <a:rPr lang="en-US" sz="1800" i="1" dirty="0" smtClean="0">
                  <a:solidFill>
                    <a:schemeClr val="bg1"/>
                  </a:solidFill>
                </a:rPr>
                <a:t>P(</a:t>
              </a:r>
              <a:r>
                <a:rPr lang="en-US" sz="1800" i="1" dirty="0" err="1" smtClean="0">
                  <a:solidFill>
                    <a:schemeClr val="bg1"/>
                  </a:solidFill>
                </a:rPr>
                <a:t>X</a:t>
              </a:r>
              <a:r>
                <a:rPr lang="en-US" sz="1800" i="1" baseline="-25000" dirty="0" err="1" smtClean="0">
                  <a:solidFill>
                    <a:schemeClr val="bg1"/>
                  </a:solidFill>
                </a:rPr>
                <a:t>i</a:t>
              </a:r>
              <a:r>
                <a:rPr lang="en-US" sz="1800" i="1" dirty="0" err="1" smtClean="0">
                  <a:solidFill>
                    <a:schemeClr val="bg1"/>
                  </a:solidFill>
                </a:rPr>
                <a:t>,X</a:t>
              </a:r>
              <a:r>
                <a:rPr lang="en-US" sz="1800" i="1" baseline="-25000" dirty="0" err="1" smtClean="0">
                  <a:solidFill>
                    <a:schemeClr val="bg1"/>
                  </a:solidFill>
                </a:rPr>
                <a:t>j</a:t>
              </a:r>
              <a:r>
                <a:rPr lang="en-US" sz="1800" i="1" dirty="0" smtClean="0">
                  <a:solidFill>
                    <a:schemeClr val="bg1"/>
                  </a:solidFill>
                </a:rPr>
                <a:t>)</a:t>
              </a:r>
              <a:r>
                <a:rPr lang="en-US" sz="1800" dirty="0" smtClean="0">
                  <a:solidFill>
                    <a:schemeClr val="bg1"/>
                  </a:solidFill>
                </a:rPr>
                <a:t> remains the same value.</a:t>
              </a:r>
            </a:p>
          </p:txBody>
        </p:sp>
        <p:sp>
          <p:nvSpPr>
            <p:cNvPr id="78" name="Rectangle 77"/>
            <p:cNvSpPr/>
            <p:nvPr/>
          </p:nvSpPr>
          <p:spPr>
            <a:xfrm>
              <a:off x="439322" y="1676027"/>
              <a:ext cx="3048000" cy="533400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Update the Generator</a:t>
              </a:r>
              <a:endParaRPr 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242623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1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5" grpId="1" animBg="1"/>
      <p:bldP spid="57" grpId="0" animBg="1"/>
      <p:bldP spid="57" grpId="1" animBg="1"/>
      <p:bldP spid="58" grpId="0" animBg="1"/>
      <p:bldP spid="58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  <p:bldP spid="64" grpId="0" animBg="1"/>
      <p:bldP spid="64" grpId="1" animBg="1"/>
      <p:bldP spid="65" grpId="0" animBg="1"/>
      <p:bldP spid="65" grpId="1" animBg="1"/>
      <p:bldP spid="66" grpId="0" animBg="1"/>
      <p:bldP spid="66" grpId="1" animBg="1"/>
      <p:bldP spid="70" grpId="0" animBg="1"/>
      <p:bldP spid="70" grpId="1" animBg="1"/>
      <p:bldP spid="71" grpId="0" animBg="1"/>
      <p:bldP spid="71" grpId="1" animBg="1"/>
      <p:bldP spid="72" grpId="0" animBg="1"/>
      <p:bldP spid="72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Content Placeholder 4"/>
          <p:cNvGraphicFramePr>
            <a:graphicFrameLocks/>
          </p:cNvGraphicFramePr>
          <p:nvPr/>
        </p:nvGraphicFramePr>
        <p:xfrm>
          <a:off x="4648200" y="1600200"/>
          <a:ext cx="3505200" cy="2514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4200"/>
                <a:gridCol w="584200"/>
                <a:gridCol w="584200"/>
                <a:gridCol w="584200"/>
                <a:gridCol w="584200"/>
                <a:gridCol w="584200"/>
              </a:tblGrid>
              <a:tr h="419100"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marL="80852" marR="80852" marT="40426" marB="40426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X</a:t>
                      </a:r>
                      <a:r>
                        <a:rPr lang="en-US" sz="1600" b="1" baseline="-25000" dirty="0" smtClean="0"/>
                        <a:t>1</a:t>
                      </a:r>
                      <a:endParaRPr lang="en-US" sz="1600" b="1" baseline="-25000" dirty="0"/>
                    </a:p>
                  </a:txBody>
                  <a:tcPr marL="80852" marR="80852" marT="40426" marB="404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X</a:t>
                      </a:r>
                      <a:r>
                        <a:rPr lang="en-US" sz="1600" b="1" baseline="-25000" dirty="0" smtClean="0"/>
                        <a:t>2</a:t>
                      </a:r>
                      <a:endParaRPr lang="en-US" sz="1600" b="1" baseline="-25000" dirty="0"/>
                    </a:p>
                  </a:txBody>
                  <a:tcPr marL="80852" marR="80852" marT="40426" marB="404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X</a:t>
                      </a:r>
                      <a:r>
                        <a:rPr lang="en-US" sz="1600" b="1" baseline="-25000" dirty="0" smtClean="0"/>
                        <a:t>3</a:t>
                      </a:r>
                      <a:endParaRPr lang="en-US" sz="1600" b="1" baseline="-25000" dirty="0"/>
                    </a:p>
                  </a:txBody>
                  <a:tcPr marL="80852" marR="80852" marT="40426" marB="4042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X</a:t>
                      </a:r>
                      <a:r>
                        <a:rPr lang="en-US" sz="1600" b="1" baseline="-25000" dirty="0" smtClean="0"/>
                        <a:t>4</a:t>
                      </a:r>
                      <a:endParaRPr lang="en-US" sz="1600" b="1" baseline="-25000" dirty="0"/>
                    </a:p>
                  </a:txBody>
                  <a:tcPr marL="80852" marR="80852" marT="40426" marB="4042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X</a:t>
                      </a:r>
                      <a:r>
                        <a:rPr lang="en-US" sz="1600" b="1" baseline="-25000" dirty="0" smtClean="0"/>
                        <a:t>5</a:t>
                      </a:r>
                      <a:endParaRPr lang="en-US" sz="1600" b="1" baseline="-25000" dirty="0"/>
                    </a:p>
                  </a:txBody>
                  <a:tcPr marL="80852" marR="80852" marT="40426" marB="40426" anchor="ctr">
                    <a:solidFill>
                      <a:schemeClr val="accent1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6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80852" marR="80852" marT="40426" marB="404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 marL="80852" marR="80852" marT="40426" marB="404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0.05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0.45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6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80852" marR="80852" marT="40426" marB="4042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 marL="80852" marR="80852" marT="40426" marB="40426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0.45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0.05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6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0.45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0.05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 marL="80852" marR="80852" marT="40426" marB="40426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6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 marL="80852" marR="80852" marT="40426" marB="40426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6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 marL="80852" marR="80852" marT="40426" marB="40426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7" name="Rectangle 26"/>
          <p:cNvSpPr/>
          <p:nvPr/>
        </p:nvSpPr>
        <p:spPr>
          <a:xfrm>
            <a:off x="5308242" y="2057400"/>
            <a:ext cx="457200" cy="19812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7073153" y="2057400"/>
            <a:ext cx="457200" cy="19812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6477000" y="2057400"/>
            <a:ext cx="457200" cy="19812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7620000" y="2057400"/>
            <a:ext cx="457200" cy="19812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4419600" y="1905000"/>
            <a:ext cx="3975279" cy="609600"/>
          </a:xfrm>
          <a:prstGeom prst="roundRect">
            <a:avLst/>
          </a:prstGeom>
          <a:solidFill>
            <a:srgbClr val="CCECFF">
              <a:alpha val="40000"/>
            </a:srgbClr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ounded Rectangle 29"/>
          <p:cNvSpPr/>
          <p:nvPr/>
        </p:nvSpPr>
        <p:spPr>
          <a:xfrm>
            <a:off x="4419600" y="3200400"/>
            <a:ext cx="3975279" cy="609600"/>
          </a:xfrm>
          <a:prstGeom prst="roundRect">
            <a:avLst/>
          </a:prstGeom>
          <a:solidFill>
            <a:srgbClr val="CCECFF">
              <a:alpha val="40000"/>
            </a:srgbClr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ounded Rectangle 32"/>
          <p:cNvSpPr/>
          <p:nvPr/>
        </p:nvSpPr>
        <p:spPr>
          <a:xfrm>
            <a:off x="4419600" y="2743200"/>
            <a:ext cx="3975279" cy="609600"/>
          </a:xfrm>
          <a:prstGeom prst="roundRect">
            <a:avLst/>
          </a:prstGeom>
          <a:solidFill>
            <a:srgbClr val="CCECFF">
              <a:alpha val="40000"/>
            </a:srgbClr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ounded Rectangle 35"/>
          <p:cNvSpPr/>
          <p:nvPr/>
        </p:nvSpPr>
        <p:spPr>
          <a:xfrm>
            <a:off x="4419600" y="3581400"/>
            <a:ext cx="3975279" cy="609600"/>
          </a:xfrm>
          <a:prstGeom prst="roundRect">
            <a:avLst/>
          </a:prstGeom>
          <a:solidFill>
            <a:srgbClr val="CCECFF">
              <a:alpha val="40000"/>
            </a:srgbClr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Coincidence Algorithm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rot="5400000">
            <a:off x="1753394" y="2361406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5400000">
            <a:off x="1753394" y="3352006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5400000">
            <a:off x="1753394" y="4342606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5400000">
            <a:off x="1753394" y="5333206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11" idx="3"/>
            <a:endCxn id="7" idx="3"/>
          </p:cNvCxnSpPr>
          <p:nvPr/>
        </p:nvCxnSpPr>
        <p:spPr>
          <a:xfrm flipV="1">
            <a:off x="3429000" y="2933700"/>
            <a:ext cx="1588" cy="2971800"/>
          </a:xfrm>
          <a:prstGeom prst="bentConnector3">
            <a:avLst>
              <a:gd name="adj1" fmla="val 28182628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81000" y="1676400"/>
            <a:ext cx="3048000" cy="5334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Initialize the Generator</a:t>
            </a:r>
            <a:endParaRPr 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381000" y="2667000"/>
            <a:ext cx="3048000" cy="5334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Generate the Population</a:t>
            </a:r>
            <a:endParaRPr lang="en-US" sz="2000" dirty="0"/>
          </a:p>
        </p:txBody>
      </p:sp>
      <p:sp>
        <p:nvSpPr>
          <p:cNvPr id="9" name="Rectangle 8"/>
          <p:cNvSpPr/>
          <p:nvPr/>
        </p:nvSpPr>
        <p:spPr>
          <a:xfrm>
            <a:off x="381000" y="3657600"/>
            <a:ext cx="3048000" cy="5334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Evaluate the Population</a:t>
            </a:r>
            <a:endParaRPr lang="en-US" sz="2000" dirty="0"/>
          </a:p>
        </p:txBody>
      </p:sp>
      <p:sp>
        <p:nvSpPr>
          <p:cNvPr id="10" name="Rectangle 9"/>
          <p:cNvSpPr/>
          <p:nvPr/>
        </p:nvSpPr>
        <p:spPr>
          <a:xfrm>
            <a:off x="381000" y="4579922"/>
            <a:ext cx="3048000" cy="5334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Selection</a:t>
            </a:r>
            <a:endParaRPr lang="en-US" sz="2400" dirty="0"/>
          </a:p>
        </p:txBody>
      </p:sp>
      <p:sp>
        <p:nvSpPr>
          <p:cNvPr id="11" name="Rectangle 10"/>
          <p:cNvSpPr/>
          <p:nvPr/>
        </p:nvSpPr>
        <p:spPr>
          <a:xfrm>
            <a:off x="381000" y="5638800"/>
            <a:ext cx="3048000" cy="5334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Update the Generator</a:t>
            </a:r>
            <a:endParaRPr lang="en-US" sz="2000" dirty="0"/>
          </a:p>
        </p:txBody>
      </p:sp>
      <p:sp>
        <p:nvSpPr>
          <p:cNvPr id="16" name="Rectangle 15"/>
          <p:cNvSpPr/>
          <p:nvPr/>
        </p:nvSpPr>
        <p:spPr>
          <a:xfrm>
            <a:off x="4724400" y="4572000"/>
            <a:ext cx="533400" cy="533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X1</a:t>
            </a:r>
            <a:endParaRPr lang="en-US" sz="2000" dirty="0"/>
          </a:p>
        </p:txBody>
      </p:sp>
      <p:sp>
        <p:nvSpPr>
          <p:cNvPr id="18" name="Rectangle 17"/>
          <p:cNvSpPr/>
          <p:nvPr/>
        </p:nvSpPr>
        <p:spPr>
          <a:xfrm>
            <a:off x="5257800" y="4572000"/>
            <a:ext cx="533400" cy="533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X4</a:t>
            </a:r>
            <a:endParaRPr lang="en-US" sz="2000" dirty="0"/>
          </a:p>
        </p:txBody>
      </p:sp>
      <p:sp>
        <p:nvSpPr>
          <p:cNvPr id="20" name="Rectangle 19"/>
          <p:cNvSpPr/>
          <p:nvPr/>
        </p:nvSpPr>
        <p:spPr>
          <a:xfrm>
            <a:off x="5791200" y="4572000"/>
            <a:ext cx="533400" cy="533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X3</a:t>
            </a:r>
            <a:endParaRPr lang="en-US" sz="2000" dirty="0"/>
          </a:p>
        </p:txBody>
      </p:sp>
      <p:sp>
        <p:nvSpPr>
          <p:cNvPr id="22" name="Rectangle 21"/>
          <p:cNvSpPr/>
          <p:nvPr/>
        </p:nvSpPr>
        <p:spPr>
          <a:xfrm>
            <a:off x="6324600" y="4572000"/>
            <a:ext cx="533400" cy="533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X5</a:t>
            </a:r>
            <a:endParaRPr lang="en-US" sz="2000" dirty="0"/>
          </a:p>
        </p:txBody>
      </p:sp>
      <p:sp>
        <p:nvSpPr>
          <p:cNvPr id="23" name="Rectangle 22"/>
          <p:cNvSpPr/>
          <p:nvPr/>
        </p:nvSpPr>
        <p:spPr>
          <a:xfrm>
            <a:off x="6858000" y="4572000"/>
            <a:ext cx="533400" cy="533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X2</a:t>
            </a:r>
            <a:endParaRPr lang="en-US" sz="2000" dirty="0"/>
          </a:p>
        </p:txBody>
      </p:sp>
      <p:cxnSp>
        <p:nvCxnSpPr>
          <p:cNvPr id="26" name="Straight Arrow Connector 25"/>
          <p:cNvCxnSpPr/>
          <p:nvPr/>
        </p:nvCxnSpPr>
        <p:spPr>
          <a:xfrm rot="5400000">
            <a:off x="6973094" y="1637506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5400000">
            <a:off x="6363494" y="2932906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5400000">
            <a:off x="7506494" y="2475706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5400000">
            <a:off x="5767341" y="3313906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7914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9" grpId="0" animBg="1"/>
      <p:bldP spid="32" grpId="0" animBg="1"/>
      <p:bldP spid="35" grpId="0" animBg="1"/>
      <p:bldP spid="24" grpId="0" animBg="1"/>
      <p:bldP spid="24" grpId="1" animBg="1"/>
      <p:bldP spid="30" grpId="0" animBg="1"/>
      <p:bldP spid="30" grpId="1" animBg="1"/>
      <p:bldP spid="33" grpId="0" animBg="1"/>
      <p:bldP spid="33" grpId="1" animBg="1"/>
      <p:bldP spid="36" grpId="0" animBg="1"/>
      <p:bldP spid="36" grpId="1" animBg="1"/>
      <p:bldP spid="16" grpId="0" animBg="1"/>
      <p:bldP spid="18" grpId="0" animBg="1"/>
      <p:bldP spid="20" grpId="0" animBg="1"/>
      <p:bldP spid="22" grpId="0" animBg="1"/>
      <p:bldP spid="2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/>
              <a:t>Computational Cost and Space</a:t>
            </a:r>
            <a:r>
              <a:rPr lang="en-US" sz="4000"/>
              <a:t> </a:t>
            </a:r>
            <a:endParaRPr lang="th-TH" sz="400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/>
              <a:t>Generating the population requires time O(</a:t>
            </a:r>
            <a:r>
              <a:rPr lang="en-US" i="1"/>
              <a:t>mn</a:t>
            </a:r>
            <a:r>
              <a:rPr lang="en-US" baseline="30000"/>
              <a:t>2</a:t>
            </a:r>
            <a:r>
              <a:rPr lang="en-US"/>
              <a:t>) and space O(</a:t>
            </a:r>
            <a:r>
              <a:rPr lang="en-US" i="1"/>
              <a:t>mn</a:t>
            </a:r>
            <a:r>
              <a:rPr lang="en-US"/>
              <a:t>) </a:t>
            </a:r>
          </a:p>
          <a:p>
            <a:pPr marL="609600" indent="-609600">
              <a:buFontTx/>
              <a:buAutoNum type="arabicPeriod"/>
            </a:pPr>
            <a:r>
              <a:rPr lang="en-US"/>
              <a:t>Sorting the population requires time O(</a:t>
            </a:r>
            <a:r>
              <a:rPr lang="en-US" i="1"/>
              <a:t>m</a:t>
            </a:r>
            <a:r>
              <a:rPr lang="en-US"/>
              <a:t> log </a:t>
            </a:r>
            <a:r>
              <a:rPr lang="en-US" i="1"/>
              <a:t>m</a:t>
            </a:r>
            <a:r>
              <a:rPr lang="en-US"/>
              <a:t>)</a:t>
            </a:r>
          </a:p>
          <a:p>
            <a:pPr marL="609600" indent="-609600">
              <a:buFontTx/>
              <a:buAutoNum type="arabicPeriod"/>
            </a:pPr>
            <a:r>
              <a:rPr lang="en-US"/>
              <a:t>The generator require space O(</a:t>
            </a:r>
            <a:r>
              <a:rPr lang="en-US" i="1"/>
              <a:t>n</a:t>
            </a:r>
            <a:r>
              <a:rPr lang="en-US" baseline="30000"/>
              <a:t>2</a:t>
            </a:r>
            <a:r>
              <a:rPr lang="en-US"/>
              <a:t>)</a:t>
            </a:r>
            <a:endParaRPr lang="th-TH"/>
          </a:p>
          <a:p>
            <a:pPr marL="609600" indent="-609600">
              <a:buFontTx/>
              <a:buAutoNum type="arabicPeriod"/>
            </a:pPr>
            <a:r>
              <a:rPr lang="en-US"/>
              <a:t>Updating the joint probability matrix requires time O(</a:t>
            </a:r>
            <a:r>
              <a:rPr lang="en-US" i="1"/>
              <a:t>mn</a:t>
            </a:r>
            <a:r>
              <a:rPr lang="en-US" baseline="30000"/>
              <a:t>2</a:t>
            </a:r>
            <a:r>
              <a:rPr lang="en-US"/>
              <a:t>)</a:t>
            </a:r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TSP</a:t>
            </a:r>
            <a:endParaRPr lang="th-TH"/>
          </a:p>
        </p:txBody>
      </p:sp>
      <p:pic>
        <p:nvPicPr>
          <p:cNvPr id="9220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57200" y="1676400"/>
            <a:ext cx="8229600" cy="4371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Multi-objective TSP</a:t>
            </a:r>
            <a:endParaRPr lang="th-TH"/>
          </a:p>
        </p:txBody>
      </p:sp>
      <p:pic>
        <p:nvPicPr>
          <p:cNvPr id="10244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619250" y="1341438"/>
            <a:ext cx="5959475" cy="45259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1476375" y="6021388"/>
            <a:ext cx="69119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 b="1"/>
              <a:t>The population clouds in a random 100-city 2-obj TSP</a:t>
            </a:r>
            <a:r>
              <a:rPr lang="en-US" sz="2000"/>
              <a:t> </a:t>
            </a:r>
            <a:endParaRPr lang="th-TH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Combinatorial optimisation</a:t>
            </a:r>
            <a:endParaRPr lang="th-TH" b="1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domains of feasible solutions are discrete.  </a:t>
            </a:r>
          </a:p>
          <a:p>
            <a:r>
              <a:rPr lang="en-US" dirty="0"/>
              <a:t>Examples </a:t>
            </a:r>
          </a:p>
          <a:p>
            <a:pPr lvl="1"/>
            <a:r>
              <a:rPr lang="en-US" sz="3200" dirty="0"/>
              <a:t>Traveling salesman </a:t>
            </a:r>
            <a:r>
              <a:rPr lang="en-US" sz="3200" dirty="0" smtClean="0"/>
              <a:t>problem </a:t>
            </a:r>
            <a:endParaRPr lang="en-US" sz="3200" dirty="0"/>
          </a:p>
          <a:p>
            <a:pPr lvl="1"/>
            <a:r>
              <a:rPr lang="en-US" sz="3200" dirty="0"/>
              <a:t>Minimum spanning tree </a:t>
            </a:r>
            <a:r>
              <a:rPr lang="en-US" sz="3200" dirty="0" smtClean="0"/>
              <a:t>problem</a:t>
            </a:r>
            <a:endParaRPr lang="en-US" sz="3200" dirty="0"/>
          </a:p>
          <a:p>
            <a:pPr lvl="1"/>
            <a:r>
              <a:rPr lang="en-US" sz="3200" dirty="0"/>
              <a:t>Set-covering </a:t>
            </a:r>
            <a:r>
              <a:rPr lang="en-US" sz="3200" dirty="0" smtClean="0"/>
              <a:t>problem </a:t>
            </a:r>
            <a:endParaRPr lang="en-US" sz="3200" dirty="0"/>
          </a:p>
          <a:p>
            <a:pPr lvl="1"/>
            <a:r>
              <a:rPr lang="en-US" sz="3200" dirty="0"/>
              <a:t>Knapsack </a:t>
            </a:r>
            <a:r>
              <a:rPr lang="en-US" sz="3200" dirty="0" smtClean="0"/>
              <a:t>problem</a:t>
            </a:r>
            <a:endParaRPr lang="th-TH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Role of Negative Correlation</a:t>
            </a:r>
            <a:endParaRPr lang="th-TH"/>
          </a:p>
        </p:txBody>
      </p:sp>
      <p:pic>
        <p:nvPicPr>
          <p:cNvPr id="11268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517650" y="1600200"/>
            <a:ext cx="6108700" cy="45259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/>
              <a:t>U-shaped assembly line for </a:t>
            </a:r>
            <a:r>
              <a:rPr lang="en-GB" sz="4000" i="1"/>
              <a:t>j</a:t>
            </a:r>
            <a:r>
              <a:rPr lang="en-GB" sz="4000"/>
              <a:t> workers and </a:t>
            </a:r>
            <a:r>
              <a:rPr lang="en-GB" sz="4000" i="1"/>
              <a:t>k</a:t>
            </a:r>
            <a:r>
              <a:rPr lang="en-GB" sz="4000"/>
              <a:t> machines </a:t>
            </a:r>
            <a:endParaRPr lang="th-TH" sz="4000"/>
          </a:p>
        </p:txBody>
      </p:sp>
      <p:pic>
        <p:nvPicPr>
          <p:cNvPr id="12292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670050" y="1600200"/>
            <a:ext cx="5803900" cy="45259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/>
              <a:t>Comparison for Scholl and Klein’s 297 tasks at the cycle time of 2,787 time units </a:t>
            </a:r>
            <a:endParaRPr lang="th-TH" sz="3200"/>
          </a:p>
        </p:txBody>
      </p:sp>
      <p:pic>
        <p:nvPicPr>
          <p:cNvPr id="13316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125538" y="1600200"/>
            <a:ext cx="6892925" cy="45259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More Information</a:t>
            </a:r>
            <a:endParaRPr lang="th-TH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/>
              <a:t>COIN homepage</a:t>
            </a:r>
          </a:p>
          <a:p>
            <a:r>
              <a:rPr lang="en-US">
                <a:hlinkClick r:id="rId3"/>
              </a:rPr>
              <a:t>http</a:t>
            </a:r>
            <a:r>
              <a:rPr lang="th-TH">
                <a:hlinkClick r:id="rId3"/>
              </a:rPr>
              <a:t>://</a:t>
            </a:r>
            <a:r>
              <a:rPr lang="en-US">
                <a:hlinkClick r:id="rId3"/>
              </a:rPr>
              <a:t>www</a:t>
            </a:r>
            <a:r>
              <a:rPr lang="th-TH">
                <a:hlinkClick r:id="rId3"/>
              </a:rPr>
              <a:t>.</a:t>
            </a:r>
            <a:r>
              <a:rPr lang="en-US">
                <a:hlinkClick r:id="rId3"/>
              </a:rPr>
              <a:t>cp</a:t>
            </a:r>
            <a:r>
              <a:rPr lang="th-TH">
                <a:hlinkClick r:id="rId3"/>
              </a:rPr>
              <a:t>.</a:t>
            </a:r>
            <a:r>
              <a:rPr lang="en-US">
                <a:hlinkClick r:id="rId3"/>
              </a:rPr>
              <a:t>eng</a:t>
            </a:r>
            <a:r>
              <a:rPr lang="th-TH">
                <a:hlinkClick r:id="rId3"/>
              </a:rPr>
              <a:t>.</a:t>
            </a:r>
            <a:r>
              <a:rPr lang="en-US">
                <a:hlinkClick r:id="rId3"/>
              </a:rPr>
              <a:t>chula</a:t>
            </a:r>
            <a:r>
              <a:rPr lang="th-TH">
                <a:hlinkClick r:id="rId3"/>
              </a:rPr>
              <a:t>.</a:t>
            </a:r>
            <a:r>
              <a:rPr lang="en-US">
                <a:hlinkClick r:id="rId3"/>
              </a:rPr>
              <a:t>ac</a:t>
            </a:r>
            <a:r>
              <a:rPr lang="th-TH">
                <a:hlinkClick r:id="rId3"/>
              </a:rPr>
              <a:t>.</a:t>
            </a:r>
            <a:r>
              <a:rPr lang="en-US">
                <a:hlinkClick r:id="rId3"/>
              </a:rPr>
              <a:t>th</a:t>
            </a:r>
            <a:r>
              <a:rPr lang="th-TH">
                <a:hlinkClick r:id="rId3"/>
              </a:rPr>
              <a:t>/</a:t>
            </a:r>
            <a:r>
              <a:rPr lang="en-US" altLang="ja-JP">
                <a:ea typeface="MS PGothic" pitchFamily="34" charset="-128"/>
                <a:hlinkClick r:id="rId3"/>
              </a:rPr>
              <a:t>faculty/pjw/</a:t>
            </a:r>
            <a:r>
              <a:rPr lang="en-US">
                <a:hlinkClick r:id="rId3"/>
              </a:rPr>
              <a:t>project</a:t>
            </a:r>
            <a:r>
              <a:rPr lang="th-TH">
                <a:hlinkClick r:id="rId3"/>
              </a:rPr>
              <a:t>/</a:t>
            </a:r>
            <a:r>
              <a:rPr lang="en-US">
                <a:hlinkClick r:id="rId3"/>
              </a:rPr>
              <a:t>coin</a:t>
            </a:r>
            <a:r>
              <a:rPr lang="th-TH">
                <a:hlinkClick r:id="rId3"/>
              </a:rPr>
              <a:t>/</a:t>
            </a:r>
            <a:r>
              <a:rPr lang="en-US">
                <a:hlinkClick r:id="rId3"/>
              </a:rPr>
              <a:t>index</a:t>
            </a:r>
            <a:r>
              <a:rPr lang="th-TH">
                <a:hlinkClick r:id="rId3"/>
              </a:rPr>
              <a:t>-</a:t>
            </a:r>
            <a:r>
              <a:rPr lang="en-US">
                <a:hlinkClick r:id="rId3"/>
              </a:rPr>
              <a:t>coin</a:t>
            </a:r>
            <a:r>
              <a:rPr lang="th-TH">
                <a:hlinkClick r:id="rId3"/>
              </a:rPr>
              <a:t>.</a:t>
            </a:r>
            <a:r>
              <a:rPr lang="en-US">
                <a:hlinkClick r:id="rId3"/>
              </a:rPr>
              <a:t>htm</a:t>
            </a:r>
            <a:r>
              <a:rPr lang="th-TH"/>
              <a:t> </a:t>
            </a:r>
          </a:p>
          <a:p>
            <a:pPr>
              <a:buFontTx/>
              <a:buNone/>
            </a:pPr>
            <a:r>
              <a:rPr lang="en-US" altLang="ja-JP">
                <a:ea typeface="MS PGothic" pitchFamily="34" charset="-128"/>
              </a:rPr>
              <a:t>My homepage</a:t>
            </a:r>
          </a:p>
          <a:p>
            <a:r>
              <a:rPr lang="en-US"/>
              <a:t>http</a:t>
            </a:r>
            <a:r>
              <a:rPr lang="th-TH"/>
              <a:t>://</a:t>
            </a:r>
            <a:r>
              <a:rPr lang="en-US"/>
              <a:t>www</a:t>
            </a:r>
            <a:r>
              <a:rPr lang="th-TH"/>
              <a:t>.</a:t>
            </a:r>
            <a:r>
              <a:rPr lang="en-US"/>
              <a:t>cp</a:t>
            </a:r>
            <a:r>
              <a:rPr lang="th-TH"/>
              <a:t>.</a:t>
            </a:r>
            <a:r>
              <a:rPr lang="en-US"/>
              <a:t>eng</a:t>
            </a:r>
            <a:r>
              <a:rPr lang="th-TH"/>
              <a:t>.</a:t>
            </a:r>
            <a:r>
              <a:rPr lang="en-US"/>
              <a:t>chula</a:t>
            </a:r>
            <a:r>
              <a:rPr lang="th-TH"/>
              <a:t>.</a:t>
            </a:r>
            <a:r>
              <a:rPr lang="en-US"/>
              <a:t>ac</a:t>
            </a:r>
            <a:r>
              <a:rPr lang="th-TH"/>
              <a:t>.</a:t>
            </a:r>
            <a:r>
              <a:rPr lang="en-US"/>
              <a:t>th</a:t>
            </a:r>
            <a:r>
              <a:rPr lang="th-TH"/>
              <a:t>/</a:t>
            </a:r>
            <a:r>
              <a:rPr lang="en-US" altLang="ja-JP">
                <a:ea typeface="MS PGothic" pitchFamily="34" charset="-128"/>
              </a:rPr>
              <a:t>faculty/pjw</a:t>
            </a:r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Evolutionary Computation</a:t>
            </a:r>
            <a:endParaRPr lang="th-TH" b="1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/>
              <a:t>   EC is a probabilistic search procedure to obtain solutions starting from a set of candidate solutions, using improving operators to “evolve” solutions. Improving operators are inspired by natural evolution.</a:t>
            </a:r>
          </a:p>
          <a:p>
            <a:endParaRPr lang="en-US" sz="1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Coincident Algorithm (COIN)</a:t>
            </a:r>
            <a:endParaRPr lang="th-TH" b="1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Evolutionary Algorithms that makes use of models to generate solutions.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“Estimation of Distribution Algorithms”</a:t>
            </a:r>
          </a:p>
          <a:p>
            <a:r>
              <a:rPr lang="en-US" dirty="0"/>
              <a:t>“Competent Genetic Algorithms”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Model in COIN</a:t>
            </a:r>
            <a:endParaRPr lang="th-TH" b="1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 joint probability matrix, </a:t>
            </a:r>
            <a:r>
              <a:rPr lang="en-US" i="1"/>
              <a:t>H</a:t>
            </a:r>
            <a:r>
              <a:rPr lang="en-US"/>
              <a:t>. </a:t>
            </a:r>
          </a:p>
          <a:p>
            <a:r>
              <a:rPr lang="en-US"/>
              <a:t>Markov Chain. </a:t>
            </a:r>
          </a:p>
          <a:p>
            <a:r>
              <a:rPr lang="en-US"/>
              <a:t>An entry in </a:t>
            </a:r>
            <a:r>
              <a:rPr lang="en-US" i="1"/>
              <a:t>H</a:t>
            </a:r>
            <a:r>
              <a:rPr lang="en-US" i="1" baseline="-25000"/>
              <a:t>xy</a:t>
            </a:r>
            <a:r>
              <a:rPr lang="en-US"/>
              <a:t> is a probability of transition from a state </a:t>
            </a:r>
            <a:r>
              <a:rPr lang="en-US" i="1"/>
              <a:t>x</a:t>
            </a:r>
            <a:r>
              <a:rPr lang="en-US"/>
              <a:t> to a state </a:t>
            </a:r>
            <a:r>
              <a:rPr lang="en-US" i="1"/>
              <a:t>y</a:t>
            </a:r>
            <a:r>
              <a:rPr lang="en-US"/>
              <a:t>. </a:t>
            </a:r>
          </a:p>
          <a:p>
            <a:r>
              <a:rPr lang="en-US" i="1"/>
              <a:t>xy</a:t>
            </a:r>
            <a:r>
              <a:rPr lang="en-US"/>
              <a:t> a coincidence of the event </a:t>
            </a:r>
            <a:r>
              <a:rPr lang="en-US" i="1"/>
              <a:t>x</a:t>
            </a:r>
            <a:r>
              <a:rPr lang="en-US"/>
              <a:t> and event </a:t>
            </a:r>
            <a:r>
              <a:rPr lang="en-US" i="1"/>
              <a:t>y</a:t>
            </a:r>
            <a:r>
              <a:rPr lang="en-US"/>
              <a:t>. </a:t>
            </a:r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Steps of the algorithm</a:t>
            </a:r>
            <a:endParaRPr lang="th-TH" b="1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/>
              <a:t>Initialise H to a uniform distribution.</a:t>
            </a:r>
          </a:p>
          <a:p>
            <a:pPr marL="609600" indent="-609600">
              <a:buFontTx/>
              <a:buAutoNum type="arabicPeriod"/>
            </a:pPr>
            <a:r>
              <a:rPr lang="en-US"/>
              <a:t>Sample a population from H.</a:t>
            </a:r>
          </a:p>
          <a:p>
            <a:pPr marL="609600" indent="-609600">
              <a:buFontTx/>
              <a:buAutoNum type="arabicPeriod"/>
            </a:pPr>
            <a:r>
              <a:rPr lang="en-US"/>
              <a:t>Evaluate the population.</a:t>
            </a:r>
          </a:p>
          <a:p>
            <a:pPr marL="609600" indent="-609600">
              <a:buFontTx/>
              <a:buAutoNum type="arabicPeriod"/>
            </a:pPr>
            <a:r>
              <a:rPr lang="en-US"/>
              <a:t>Select two groups of candidates: better, and worse.</a:t>
            </a:r>
          </a:p>
          <a:p>
            <a:pPr marL="609600" indent="-609600">
              <a:buFontTx/>
              <a:buAutoNum type="arabicPeriod"/>
            </a:pPr>
            <a:r>
              <a:rPr lang="en-US"/>
              <a:t>Use these two groups to update H.</a:t>
            </a:r>
          </a:p>
          <a:p>
            <a:pPr marL="609600" indent="-609600">
              <a:buFontTx/>
              <a:buAutoNum type="arabicPeriod"/>
            </a:pPr>
            <a:r>
              <a:rPr lang="en-US"/>
              <a:t>Repeate the steps 2-3-4-5 until satisfactory solutions are found.</a:t>
            </a:r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Updating of </a:t>
            </a:r>
            <a:r>
              <a:rPr lang="en-US" b="1" i="1"/>
              <a:t>H</a:t>
            </a:r>
            <a:r>
              <a:rPr lang="en-US"/>
              <a:t> </a:t>
            </a:r>
            <a:endParaRPr lang="th-TH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3429000"/>
            <a:ext cx="8229600" cy="3086100"/>
          </a:xfrm>
        </p:spPr>
        <p:txBody>
          <a:bodyPr/>
          <a:lstStyle/>
          <a:p>
            <a:r>
              <a:rPr lang="en-US" i="1"/>
              <a:t>k</a:t>
            </a:r>
            <a:r>
              <a:rPr lang="en-US"/>
              <a:t> denotes the step size, </a:t>
            </a:r>
            <a:r>
              <a:rPr lang="en-US" i="1"/>
              <a:t>n</a:t>
            </a:r>
            <a:r>
              <a:rPr lang="en-US"/>
              <a:t> the length of a candidate, </a:t>
            </a:r>
            <a:r>
              <a:rPr lang="en-US" i="1"/>
              <a:t>r</a:t>
            </a:r>
            <a:r>
              <a:rPr lang="en-US" i="1" baseline="-25000"/>
              <a:t>xy</a:t>
            </a:r>
            <a:r>
              <a:rPr lang="en-US"/>
              <a:t> the number of occurrence of </a:t>
            </a:r>
            <a:r>
              <a:rPr lang="en-US" i="1"/>
              <a:t>xy</a:t>
            </a:r>
            <a:r>
              <a:rPr lang="en-US"/>
              <a:t> in the better-group candidates, </a:t>
            </a:r>
            <a:r>
              <a:rPr lang="en-US" i="1"/>
              <a:t>p</a:t>
            </a:r>
            <a:r>
              <a:rPr lang="en-US" i="1" baseline="-25000"/>
              <a:t>xy</a:t>
            </a:r>
            <a:r>
              <a:rPr lang="en-US"/>
              <a:t> the number of occurrence of </a:t>
            </a:r>
            <a:r>
              <a:rPr lang="en-US" i="1"/>
              <a:t>xy</a:t>
            </a:r>
            <a:r>
              <a:rPr lang="en-US"/>
              <a:t> in the worse-group candidates.  </a:t>
            </a:r>
            <a:r>
              <a:rPr lang="en-US" i="1"/>
              <a:t>H</a:t>
            </a:r>
            <a:r>
              <a:rPr lang="en-US" i="1" baseline="-25000"/>
              <a:t>xx</a:t>
            </a:r>
            <a:r>
              <a:rPr lang="en-US"/>
              <a:t> are always zero.</a:t>
            </a:r>
            <a:endParaRPr lang="th-TH"/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th-TH"/>
          </a:p>
        </p:txBody>
      </p:sp>
      <p:graphicFrame>
        <p:nvGraphicFramePr>
          <p:cNvPr id="7172" name="Object 4"/>
          <p:cNvGraphicFramePr>
            <a:graphicFrameLocks noChangeAspect="1"/>
          </p:cNvGraphicFramePr>
          <p:nvPr/>
        </p:nvGraphicFramePr>
        <p:xfrm>
          <a:off x="611188" y="1989138"/>
          <a:ext cx="8243887" cy="96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9" r:id="rId4" imgW="4064000" imgH="482600" progId="Equation.DSMT4">
                  <p:embed/>
                </p:oleObj>
              </mc:Choice>
              <mc:Fallback>
                <p:oleObj r:id="rId4" imgW="4064000" imgH="482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1989138"/>
                        <a:ext cx="8243887" cy="968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Coincidence Algorithm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Combinatorial Optimisation with Coincidence</a:t>
            </a:r>
          </a:p>
          <a:p>
            <a:pPr lvl="1"/>
            <a:r>
              <a:rPr lang="en-US" dirty="0" smtClean="0"/>
              <a:t>Coincidences found in the good solution are good</a:t>
            </a:r>
          </a:p>
          <a:p>
            <a:pPr lvl="1"/>
            <a:r>
              <a:rPr lang="en-US" dirty="0" smtClean="0"/>
              <a:t>Coincidences found in the not good solutions are not good</a:t>
            </a:r>
          </a:p>
          <a:p>
            <a:pPr lvl="1"/>
            <a:r>
              <a:rPr lang="en-US" dirty="0" smtClean="0"/>
              <a:t>How about the Coincidences found in both good and not good solutions!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1081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Coincidence Algorithm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rot="5400000">
            <a:off x="1676400" y="2361406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5400000">
            <a:off x="1676400" y="3352006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5400000">
            <a:off x="1676400" y="4342606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5400000">
            <a:off x="1676400" y="5333206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11" idx="3"/>
            <a:endCxn id="7" idx="3"/>
          </p:cNvCxnSpPr>
          <p:nvPr/>
        </p:nvCxnSpPr>
        <p:spPr>
          <a:xfrm flipV="1">
            <a:off x="3429000" y="2933700"/>
            <a:ext cx="1588" cy="2971800"/>
          </a:xfrm>
          <a:prstGeom prst="bentConnector3">
            <a:avLst>
              <a:gd name="adj1" fmla="val 28182628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81000" y="1676400"/>
            <a:ext cx="3048000" cy="5334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Initialize the Generator</a:t>
            </a:r>
            <a:endParaRPr lang="en-US" sz="1800" dirty="0"/>
          </a:p>
        </p:txBody>
      </p:sp>
      <p:sp>
        <p:nvSpPr>
          <p:cNvPr id="7" name="Rectangle 6"/>
          <p:cNvSpPr/>
          <p:nvPr/>
        </p:nvSpPr>
        <p:spPr>
          <a:xfrm>
            <a:off x="381000" y="2667000"/>
            <a:ext cx="3048000" cy="5334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Generate the Population</a:t>
            </a:r>
            <a:endParaRPr lang="en-US" sz="1800" dirty="0"/>
          </a:p>
        </p:txBody>
      </p:sp>
      <p:sp>
        <p:nvSpPr>
          <p:cNvPr id="9" name="Rectangle 8"/>
          <p:cNvSpPr/>
          <p:nvPr/>
        </p:nvSpPr>
        <p:spPr>
          <a:xfrm>
            <a:off x="381000" y="3657600"/>
            <a:ext cx="3048000" cy="5334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Evaluate the Population</a:t>
            </a:r>
            <a:endParaRPr lang="en-US" sz="1800" dirty="0"/>
          </a:p>
        </p:txBody>
      </p:sp>
      <p:sp>
        <p:nvSpPr>
          <p:cNvPr id="10" name="Rectangle 9"/>
          <p:cNvSpPr/>
          <p:nvPr/>
        </p:nvSpPr>
        <p:spPr>
          <a:xfrm>
            <a:off x="381000" y="4648200"/>
            <a:ext cx="3048000" cy="5334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Selection</a:t>
            </a:r>
            <a:endParaRPr lang="en-US" sz="1800" dirty="0"/>
          </a:p>
        </p:txBody>
      </p:sp>
      <p:sp>
        <p:nvSpPr>
          <p:cNvPr id="11" name="Rectangle 10"/>
          <p:cNvSpPr/>
          <p:nvPr/>
        </p:nvSpPr>
        <p:spPr>
          <a:xfrm>
            <a:off x="381000" y="5638800"/>
            <a:ext cx="3048000" cy="5334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Update the Generator</a:t>
            </a:r>
            <a:endParaRPr lang="en-US" sz="1800" dirty="0"/>
          </a:p>
        </p:txBody>
      </p:sp>
      <p:graphicFrame>
        <p:nvGraphicFramePr>
          <p:cNvPr id="25" name="Content Placeholder 4"/>
          <p:cNvGraphicFramePr>
            <a:graphicFrameLocks/>
          </p:cNvGraphicFramePr>
          <p:nvPr/>
        </p:nvGraphicFramePr>
        <p:xfrm>
          <a:off x="4648200" y="1600200"/>
          <a:ext cx="3505200" cy="2514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4200"/>
                <a:gridCol w="584200"/>
                <a:gridCol w="584200"/>
                <a:gridCol w="584200"/>
                <a:gridCol w="584200"/>
                <a:gridCol w="584200"/>
              </a:tblGrid>
              <a:tr h="419100"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marL="80852" marR="80852" marT="40426" marB="40426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X</a:t>
                      </a:r>
                      <a:r>
                        <a:rPr lang="en-US" sz="1600" b="1" baseline="-25000" dirty="0" smtClean="0"/>
                        <a:t>1</a:t>
                      </a:r>
                      <a:endParaRPr lang="en-US" sz="1600" b="1" baseline="-25000" dirty="0"/>
                    </a:p>
                  </a:txBody>
                  <a:tcPr marL="80852" marR="80852" marT="40426" marB="404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X</a:t>
                      </a:r>
                      <a:r>
                        <a:rPr lang="en-US" sz="1600" b="1" baseline="-25000" dirty="0" smtClean="0"/>
                        <a:t>2</a:t>
                      </a:r>
                      <a:endParaRPr lang="en-US" sz="1600" b="1" baseline="-25000" dirty="0"/>
                    </a:p>
                  </a:txBody>
                  <a:tcPr marL="80852" marR="80852" marT="40426" marB="404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X</a:t>
                      </a:r>
                      <a:r>
                        <a:rPr lang="en-US" sz="1600" b="1" baseline="-25000" dirty="0" smtClean="0"/>
                        <a:t>3</a:t>
                      </a:r>
                      <a:endParaRPr lang="en-US" sz="1600" b="1" baseline="-25000" dirty="0"/>
                    </a:p>
                  </a:txBody>
                  <a:tcPr marL="80852" marR="80852" marT="40426" marB="4042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X</a:t>
                      </a:r>
                      <a:r>
                        <a:rPr lang="en-US" sz="1600" b="1" baseline="-25000" dirty="0" smtClean="0"/>
                        <a:t>4</a:t>
                      </a:r>
                      <a:endParaRPr lang="en-US" sz="1600" b="1" baseline="-25000" dirty="0"/>
                    </a:p>
                  </a:txBody>
                  <a:tcPr marL="80852" marR="80852" marT="40426" marB="4042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X</a:t>
                      </a:r>
                      <a:r>
                        <a:rPr lang="en-US" sz="1600" b="1" baseline="-25000" dirty="0" smtClean="0"/>
                        <a:t>5</a:t>
                      </a:r>
                      <a:endParaRPr lang="en-US" sz="1600" b="1" baseline="-25000" dirty="0"/>
                    </a:p>
                  </a:txBody>
                  <a:tcPr marL="80852" marR="80852" marT="40426" marB="40426" anchor="ctr">
                    <a:solidFill>
                      <a:schemeClr val="accent1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6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80852" marR="80852" marT="40426" marB="404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 marL="80852" marR="80852" marT="40426" marB="404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6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80852" marR="80852" marT="40426" marB="4042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 marL="80852" marR="80852" marT="40426" marB="40426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6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 marL="80852" marR="80852" marT="40426" marB="40426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6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 marL="80852" marR="80852" marT="40426" marB="40426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sz="1600" b="1" baseline="-25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6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80852" marR="80852" marT="40426" marB="4042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0.25</a:t>
                      </a:r>
                      <a:endParaRPr lang="en-US" sz="1600" b="1" dirty="0"/>
                    </a:p>
                  </a:txBody>
                  <a:tcPr marL="80852" marR="80852" marT="40426" marB="404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 marL="80852" marR="80852" marT="40426" marB="40426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 rot="16200000">
            <a:off x="3513892" y="2878836"/>
            <a:ext cx="1723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Prior Incidence</a:t>
            </a:r>
            <a:endParaRPr lang="en-US" sz="1800" dirty="0"/>
          </a:p>
        </p:txBody>
      </p:sp>
      <p:sp>
        <p:nvSpPr>
          <p:cNvPr id="16" name="TextBox 15"/>
          <p:cNvSpPr txBox="1"/>
          <p:nvPr/>
        </p:nvSpPr>
        <p:spPr>
          <a:xfrm>
            <a:off x="5715000" y="1219200"/>
            <a:ext cx="1710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Next Incidence</a:t>
            </a:r>
            <a:endParaRPr lang="en-US" sz="1800" dirty="0"/>
          </a:p>
        </p:txBody>
      </p:sp>
      <p:sp>
        <p:nvSpPr>
          <p:cNvPr id="18" name="TextBox 17"/>
          <p:cNvSpPr txBox="1"/>
          <p:nvPr/>
        </p:nvSpPr>
        <p:spPr>
          <a:xfrm>
            <a:off x="5715000" y="4267200"/>
            <a:ext cx="18069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The Generator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049386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ngsana New"/>
      </a:majorFont>
      <a:minorFont>
        <a:latin typeface="Arial"/>
        <a:ea typeface=""/>
        <a:cs typeface="Angsana New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ngsana New"/>
      </a:majorFont>
      <a:minorFont>
        <a:latin typeface="Arial"/>
        <a:ea typeface=""/>
        <a:cs typeface="Angsana New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2015</Words>
  <Application>Microsoft Office PowerPoint</Application>
  <PresentationFormat>On-screen Show (4:3)</PresentationFormat>
  <Paragraphs>883</Paragraphs>
  <Slides>23</Slides>
  <Notes>22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Default Design</vt:lpstr>
      <vt:lpstr>1_Default Design</vt:lpstr>
      <vt:lpstr>Equation.DSMT4</vt:lpstr>
      <vt:lpstr>PowerPoint Presentation</vt:lpstr>
      <vt:lpstr>Combinatorial optimisation</vt:lpstr>
      <vt:lpstr>Evolutionary Computation</vt:lpstr>
      <vt:lpstr>Coincident Algorithm (COIN)</vt:lpstr>
      <vt:lpstr>Model in COIN</vt:lpstr>
      <vt:lpstr>Steps of the algorithm</vt:lpstr>
      <vt:lpstr>Updating of H </vt:lpstr>
      <vt:lpstr>Coincidence Algorithm</vt:lpstr>
      <vt:lpstr>Coincidence Algorithm</vt:lpstr>
      <vt:lpstr>Coincidence Algorithm</vt:lpstr>
      <vt:lpstr>Coincidence Algorithm</vt:lpstr>
      <vt:lpstr>Coincidence Algorithm</vt:lpstr>
      <vt:lpstr>Coincidence Algorithm</vt:lpstr>
      <vt:lpstr>Coincidence Algorithm</vt:lpstr>
      <vt:lpstr>Coincidence Algorithm</vt:lpstr>
      <vt:lpstr>Coincidence Algorithm</vt:lpstr>
      <vt:lpstr>Computational Cost and Space </vt:lpstr>
      <vt:lpstr>TSP</vt:lpstr>
      <vt:lpstr>Multi-objective TSP</vt:lpstr>
      <vt:lpstr>Role of Negative Correlation</vt:lpstr>
      <vt:lpstr>U-shaped assembly line for j workers and k machines </vt:lpstr>
      <vt:lpstr>Comparison for Scholl and Klein’s 297 tasks at the cycle time of 2,787 time units </vt:lpstr>
      <vt:lpstr>More Information</vt:lpstr>
    </vt:vector>
  </TitlesOfParts>
  <Company>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Applications of combinatorial optimisation</dc:title>
  <dc:creator>piak2</dc:creator>
  <cp:lastModifiedBy>prabhas</cp:lastModifiedBy>
  <cp:revision>6</cp:revision>
  <dcterms:created xsi:type="dcterms:W3CDTF">2011-09-07T22:50:13Z</dcterms:created>
  <dcterms:modified xsi:type="dcterms:W3CDTF">2013-03-03T09:38:56Z</dcterms:modified>
</cp:coreProperties>
</file>