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1" r:id="rId11"/>
    <p:sldId id="267" r:id="rId12"/>
    <p:sldId id="293" r:id="rId13"/>
    <p:sldId id="294" r:id="rId14"/>
    <p:sldId id="295" r:id="rId15"/>
    <p:sldId id="269" r:id="rId16"/>
    <p:sldId id="280" r:id="rId17"/>
    <p:sldId id="281" r:id="rId18"/>
    <p:sldId id="275" r:id="rId19"/>
    <p:sldId id="276" r:id="rId20"/>
    <p:sldId id="274" r:id="rId21"/>
    <p:sldId id="268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86" r:id="rId34"/>
    <p:sldId id="288" r:id="rId35"/>
    <p:sldId id="289" r:id="rId36"/>
    <p:sldId id="290" r:id="rId37"/>
    <p:sldId id="307" r:id="rId38"/>
    <p:sldId id="257" r:id="rId39"/>
    <p:sldId id="279" r:id="rId40"/>
    <p:sldId id="287" r:id="rId41"/>
    <p:sldId id="277" r:id="rId42"/>
    <p:sldId id="285" r:id="rId43"/>
    <p:sldId id="284" r:id="rId44"/>
    <p:sldId id="283" r:id="rId45"/>
    <p:sldId id="282" r:id="rId46"/>
    <p:sldId id="278" r:id="rId47"/>
    <p:sldId id="273" r:id="rId4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B85F-48CC-4AC6-BFE5-62B4F1C48581}" type="datetimeFigureOut">
              <a:rPr lang="th-TH" smtClean="0"/>
              <a:t>5/21/14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1B9D-CF6C-41CA-94AB-74A6DFE189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05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/>
              <a:pPr/>
              <a:t>23</a:t>
            </a:fld>
            <a:endParaRPr lang="th-TH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D8A7C-AF0A-4629-99F2-01213CC510C6}" type="slidenum">
              <a:rPr lang="en-US"/>
              <a:pPr/>
              <a:t>32</a:t>
            </a:fld>
            <a:endParaRPr lang="th-TH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F73D5-BC85-4F08-845D-224E3278883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0469-3CA1-4CB8-91F6-05F7B039BDB7}" type="slidenum">
              <a:rPr lang="en-US"/>
              <a:pPr/>
              <a:t>37</a:t>
            </a:fld>
            <a:endParaRPr lang="th-TH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93CC-01AD-4455-84DB-6C008F1B60A5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/>
              <a:pPr/>
              <a:t>24</a:t>
            </a:fld>
            <a:endParaRPr 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A75CE-40CB-4CF3-A37D-99EEF06C7F4C}" type="slidenum">
              <a:rPr lang="en-US"/>
              <a:pPr/>
              <a:t>26</a:t>
            </a:fld>
            <a:endParaRPr lang="th-TH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63B31-B87E-43FB-A267-18CA3FC792A8}" type="slidenum">
              <a:rPr lang="en-US"/>
              <a:pPr/>
              <a:t>27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EE20C-DD79-4A41-B1C2-6FAF1CFF375D}" type="slidenum">
              <a:rPr lang="en-US"/>
              <a:pPr/>
              <a:t>28</a:t>
            </a:fld>
            <a:endParaRPr lang="th-TH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7A4C8-936C-4A53-A518-8E2870363A19}" type="slidenum">
              <a:rPr lang="en-US"/>
              <a:pPr/>
              <a:t>29</a:t>
            </a:fld>
            <a:endParaRPr lang="th-TH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93CC-01AD-4455-84DB-6C008F1B60A5}" type="slidenum">
              <a:rPr lang="en-US"/>
              <a:pPr/>
              <a:t>30</a:t>
            </a:fld>
            <a:endParaRPr 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/>
              <a:pPr/>
              <a:t>31</a:t>
            </a:fld>
            <a:endParaRPr lang="th-TH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50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8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76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04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55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62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6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8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0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7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B62F-51FC-48AB-A1B1-F651DE666A45}" type="datetimeFigureOut">
              <a:rPr lang="th-TH" smtClean="0"/>
              <a:t>5/21/14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60FF-3960-4A82-9C13-ECF85831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99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p.eng.chula.ac.th/faculty/pjw/project/coin/index-coin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.eng.chula.ac.th/~piak/project/coin/index-coin.ht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Evolutionary Optimization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  <p:pic>
        <p:nvPicPr>
          <p:cNvPr id="4" name="Picture 3" descr="logo-th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01976" cy="1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9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b="1" dirty="0" smtClean="0"/>
              <a:t>Building Block Hypothesis</a:t>
            </a:r>
          </a:p>
          <a:p>
            <a:pPr eaLnBrk="1" hangingPunct="1">
              <a:buFontTx/>
              <a:buNone/>
            </a:pPr>
            <a:endParaRPr lang="th-TH" dirty="0" smtClean="0"/>
          </a:p>
          <a:p>
            <a:pPr eaLnBrk="1" hangingPunct="1">
              <a:buFontTx/>
              <a:buNone/>
            </a:pPr>
            <a:r>
              <a:rPr lang="th-TH" dirty="0" smtClean="0"/>
              <a:t>BBs are sampled, recombined, form higher fitness  individual.</a:t>
            </a:r>
          </a:p>
          <a:p>
            <a:pPr eaLnBrk="1" hangingPunct="1">
              <a:buFontTx/>
              <a:buNone/>
            </a:pPr>
            <a:endParaRPr lang="th-TH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“</a:t>
            </a:r>
            <a:r>
              <a:rPr lang="th-TH" dirty="0" smtClean="0"/>
              <a:t>construct better individual from the best partial solution of past samples.</a:t>
            </a:r>
            <a:r>
              <a:rPr lang="en-US" dirty="0" smtClean="0"/>
              <a:t>”</a:t>
            </a:r>
            <a:r>
              <a:rPr lang="th-TH" dirty="0" smtClean="0"/>
              <a:t> </a:t>
            </a:r>
          </a:p>
          <a:p>
            <a:pPr eaLnBrk="1" hangingPunct="1">
              <a:buFontTx/>
              <a:buNone/>
            </a:pPr>
            <a:r>
              <a:rPr lang="th-TH" dirty="0" smtClean="0"/>
              <a:t>						Goldberg </a:t>
            </a:r>
            <a:r>
              <a:rPr lang="en-US" dirty="0" smtClean="0"/>
              <a:t>1989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58305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562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/>
              <a:t>Estimation of </a:t>
            </a:r>
            <a:r>
              <a:rPr lang="en-US" altLang="th-TH" b="1" dirty="0" smtClean="0"/>
              <a:t>D</a:t>
            </a:r>
            <a:r>
              <a:rPr lang="th-TH" altLang="th-TH" b="1" dirty="0" smtClean="0"/>
              <a:t>istribution </a:t>
            </a:r>
            <a:r>
              <a:rPr lang="en-US" altLang="th-TH" b="1" dirty="0"/>
              <a:t>A</a:t>
            </a:r>
            <a:r>
              <a:rPr lang="th-TH" altLang="th-TH" b="1" dirty="0" smtClean="0"/>
              <a:t>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current population </a:t>
            </a:r>
            <a:r>
              <a:rPr lang="th-TH" altLang="th-TH" dirty="0" smtClean="0">
                <a:latin typeface="Courier New" pitchFamily="49" charset="0"/>
              </a:rPr>
              <a:t>-&gt;</a:t>
            </a:r>
            <a:r>
              <a:rPr lang="th-TH" altLang="th-TH" dirty="0" smtClean="0"/>
              <a:t> selection -&gt;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/>
              <a:t>	</a:t>
            </a:r>
            <a:r>
              <a:rPr lang="th-TH" altLang="th-TH" dirty="0" smtClean="0"/>
              <a:t>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238994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b="1" i="1"/>
              <a:t>	</a:t>
            </a:r>
            <a:r>
              <a:rPr lang="en-US" sz="2400" b="1"/>
              <a:t>x = 11100	f(x) = 28</a:t>
            </a:r>
            <a:br>
              <a:rPr lang="en-US" sz="2400" b="1"/>
            </a:br>
            <a:r>
              <a:rPr lang="en-US" sz="2400" b="1"/>
              <a:t>x = 11011	f(x) = 27</a:t>
            </a:r>
            <a:br>
              <a:rPr lang="en-US" sz="2400" b="1"/>
            </a:br>
            <a:r>
              <a:rPr lang="en-US" sz="2400" b="1"/>
              <a:t>x = 10111	f(x) = 23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01011	f(x) = 11</a:t>
            </a:r>
            <a:br>
              <a:rPr lang="en-US" sz="2400" b="1"/>
            </a:br>
            <a:r>
              <a:rPr lang="en-US" sz="2400" b="1"/>
              <a:t>x = 01010	f(x) = 10</a:t>
            </a:r>
            <a:br>
              <a:rPr lang="en-US" sz="2400" b="1"/>
            </a:br>
            <a:r>
              <a:rPr lang="en-US" sz="2400" b="1"/>
              <a:t>x = 00111	f(x) = 7</a:t>
            </a:r>
            <a:br>
              <a:rPr lang="en-US" sz="2400" b="1"/>
            </a:br>
            <a:r>
              <a:rPr lang="en-US" sz="2400" b="1"/>
              <a:t>x = 00000	f(x) = 0</a:t>
            </a:r>
            <a:endParaRPr lang="th-TH" sz="2400" b="1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419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252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8400" y="2590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0" y="30337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6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38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100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33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3429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240626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ro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8588"/>
            <a:ext cx="6943725" cy="50784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2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Evolve robot programs: Biped walking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772817"/>
            <a:ext cx="3168352" cy="4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0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3520"/>
            <a:ext cx="8587302" cy="50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3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5900"/>
            <a:ext cx="6572200" cy="42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250" y="836613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mtClean="0"/>
              <a:t>Lead-free Solder Alloys</a:t>
            </a:r>
            <a:endParaRPr lang="en-GB" altLang="th-TH"/>
          </a:p>
        </p:txBody>
      </p:sp>
      <p:sp>
        <p:nvSpPr>
          <p:cNvPr id="5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lang="th-TH" altLang="th-TH"/>
          </a:p>
        </p:txBody>
      </p:sp>
      <p:sp>
        <p:nvSpPr>
          <p:cNvPr id="6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000" b="1" u="sng" dirty="0"/>
              <a:t>Lead-based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Low cost and abundant supply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Forms a reliable metallurgical joint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Good manufacturability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Excellent history of reliable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Toxicity</a:t>
            </a:r>
          </a:p>
          <a:p>
            <a:pPr>
              <a:lnSpc>
                <a:spcPct val="150000"/>
              </a:lnSpc>
            </a:pPr>
            <a:endParaRPr lang="en-US" altLang="th-TH" sz="8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th-TH" altLang="th-TH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lead-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re_wire_s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lderPa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29125" y="3284984"/>
            <a:ext cx="4714875" cy="3292475"/>
          </a:xfrm>
          <a:prstGeom prst="rect">
            <a:avLst/>
          </a:prstGeom>
        </p:spPr>
        <p:txBody>
          <a:bodyPr lIns="91438" tIns="45718" rIns="91438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000" b="1" u="sng" dirty="0">
                <a:solidFill>
                  <a:srgbClr val="000000"/>
                </a:solidFill>
              </a:rPr>
              <a:t>Lead-free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No toxicity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Meet Government legislations </a:t>
            </a:r>
            <a:br>
              <a:rPr lang="en-US" altLang="th-TH" sz="2000" dirty="0">
                <a:solidFill>
                  <a:srgbClr val="000000"/>
                </a:solidFill>
              </a:rPr>
            </a:br>
            <a:r>
              <a:rPr lang="en-US" altLang="th-TH" sz="2000" dirty="0">
                <a:solidFill>
                  <a:srgbClr val="000000"/>
                </a:solidFill>
              </a:rPr>
              <a:t>  (WEEE &amp; </a:t>
            </a:r>
            <a:r>
              <a:rPr lang="en-US" altLang="th-TH" sz="2000" dirty="0" err="1">
                <a:solidFill>
                  <a:srgbClr val="000000"/>
                </a:solidFill>
              </a:rPr>
              <a:t>RoHS</a:t>
            </a:r>
            <a:r>
              <a:rPr lang="en-US" altLang="th-TH" sz="20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Marketing Advantage (green product)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Increased Cost of Non-compliant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76938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250" y="836613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mtClean="0"/>
              <a:t>Sn-Ag-Cu (SAC) Solder</a:t>
            </a:r>
            <a:endParaRPr lang="en-GB" altLang="th-TH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98884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th-TH" sz="2400" b="1" dirty="0" smtClean="0">
                <a:solidFill>
                  <a:srgbClr val="000000"/>
                </a:solidFill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Sufficient Supply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Wetting Characteristics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Fatigue Resistance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Good overall joint strength</a:t>
            </a:r>
            <a:endParaRPr lang="en-US" altLang="th-TH" sz="1100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h-TH" sz="2600" b="1" dirty="0" smtClean="0">
                <a:solidFill>
                  <a:srgbClr val="000000"/>
                </a:solidFill>
              </a:rPr>
              <a:t>Limitation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Moderate High Melting Temp</a:t>
            </a:r>
          </a:p>
          <a:p>
            <a:pPr>
              <a:lnSpc>
                <a:spcPct val="150000"/>
              </a:lnSpc>
            </a:pPr>
            <a:r>
              <a:rPr lang="en-US" altLang="th-TH" sz="2000" dirty="0" smtClean="0"/>
              <a:t> Long Term Reliability Data</a:t>
            </a:r>
          </a:p>
          <a:p>
            <a:endParaRPr lang="en-GB" altLang="th-TH" sz="2000" dirty="0"/>
          </a:p>
        </p:txBody>
      </p:sp>
      <p:pic>
        <p:nvPicPr>
          <p:cNvPr id="6" name="Picture 5" descr="Pb-free_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b-free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/>
              <a:t>What is Evolutionary Optimization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A method in the class of Evolutionary Computation</a:t>
            </a:r>
          </a:p>
          <a:p>
            <a:pPr eaLnBrk="1" hangingPunct="1"/>
            <a:r>
              <a:rPr lang="en-US" altLang="th-TH" dirty="0" smtClean="0"/>
              <a:t>Best known member: Genetic Algorithms</a:t>
            </a:r>
          </a:p>
          <a:p>
            <a:pPr eaLnBrk="1" hangingPunct="1"/>
            <a:endParaRPr lang="en-US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418352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8086" r="16544" b="21875"/>
          <a:stretch>
            <a:fillRect/>
          </a:stretch>
        </p:blipFill>
        <p:spPr>
          <a:xfrm>
            <a:off x="1259632" y="1916832"/>
            <a:ext cx="7436533" cy="32784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3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/>
              <a:t>EC summary</a:t>
            </a:r>
            <a:endParaRPr lang="th-TH" altLang="th-TH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altLang="th-TH" b="1" smtClean="0"/>
          </a:p>
          <a:p>
            <a:pPr eaLnBrk="1" hangingPunct="1"/>
            <a:r>
              <a:rPr lang="th-TH" altLang="th-TH" smtClean="0"/>
              <a:t> GA has been used successfully in many real world applications</a:t>
            </a:r>
          </a:p>
          <a:p>
            <a:pPr eaLnBrk="1" hangingPunct="1"/>
            <a:r>
              <a:rPr lang="th-TH" altLang="th-TH" smtClean="0"/>
              <a:t> GA theory is well developed</a:t>
            </a:r>
          </a:p>
          <a:p>
            <a:pPr eaLnBrk="1" hangingPunct="1"/>
            <a:r>
              <a:rPr lang="th-TH" altLang="th-TH" smtClean="0"/>
              <a:t> Research community continue to develop more powerful GA</a:t>
            </a:r>
          </a:p>
          <a:p>
            <a:pPr eaLnBrk="1" hangingPunct="1"/>
            <a:r>
              <a:rPr lang="th-TH" altLang="th-TH" smtClean="0"/>
              <a:t> </a:t>
            </a:r>
            <a:r>
              <a:rPr lang="en-US" altLang="th-TH" smtClean="0"/>
              <a:t>EDA</a:t>
            </a:r>
            <a:r>
              <a:rPr lang="th-TH" altLang="th-TH" smtClean="0"/>
              <a:t> is a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385412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COIN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modern Genetic Algorithm or Estimation of Distribution Algorithm</a:t>
            </a:r>
          </a:p>
          <a:p>
            <a:r>
              <a:rPr lang="en-US" dirty="0" smtClean="0"/>
              <a:t>Design to solve Combinatorial optimization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21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domains of feasible solutions are discrete.  </a:t>
            </a:r>
          </a:p>
          <a:p>
            <a:r>
              <a:rPr lang="en-US" dirty="0"/>
              <a:t>Examples </a:t>
            </a:r>
          </a:p>
          <a:p>
            <a:pPr lvl="1"/>
            <a:r>
              <a:rPr lang="en-US" sz="3200" dirty="0"/>
              <a:t>Traveling salesman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Minimum spanning tree </a:t>
            </a:r>
            <a:r>
              <a:rPr lang="en-US" sz="3200" dirty="0" smtClean="0"/>
              <a:t>problem</a:t>
            </a:r>
            <a:endParaRPr lang="en-US" sz="3200" dirty="0"/>
          </a:p>
          <a:p>
            <a:pPr lvl="1"/>
            <a:r>
              <a:rPr lang="en-US" sz="3200" dirty="0"/>
              <a:t>Set-covering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Knapsack </a:t>
            </a:r>
            <a:r>
              <a:rPr lang="en-US" sz="3200" dirty="0" smtClean="0"/>
              <a:t>problem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8768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joint probability matrix, </a:t>
            </a:r>
            <a:r>
              <a:rPr lang="en-US" i="1"/>
              <a:t>H</a:t>
            </a:r>
            <a:r>
              <a:rPr lang="en-US"/>
              <a:t>. </a:t>
            </a:r>
          </a:p>
          <a:p>
            <a:r>
              <a:rPr lang="en-US"/>
              <a:t>Markov Chain. </a:t>
            </a:r>
          </a:p>
          <a:p>
            <a:r>
              <a:rPr lang="en-US"/>
              <a:t>An entry in </a:t>
            </a:r>
            <a:r>
              <a:rPr lang="en-US" i="1"/>
              <a:t>H</a:t>
            </a:r>
            <a:r>
              <a:rPr lang="en-US" i="1" baseline="-25000"/>
              <a:t>xy</a:t>
            </a:r>
            <a:r>
              <a:rPr lang="en-US"/>
              <a:t> is a probability of transition from a state </a:t>
            </a:r>
            <a:r>
              <a:rPr lang="en-US" i="1"/>
              <a:t>x</a:t>
            </a:r>
            <a:r>
              <a:rPr lang="en-US"/>
              <a:t> to a state </a:t>
            </a:r>
            <a:r>
              <a:rPr lang="en-US" i="1"/>
              <a:t>y</a:t>
            </a:r>
            <a:r>
              <a:rPr lang="en-US"/>
              <a:t>. </a:t>
            </a:r>
          </a:p>
          <a:p>
            <a:r>
              <a:rPr lang="en-US" i="1"/>
              <a:t>xy</a:t>
            </a:r>
            <a:r>
              <a:rPr lang="en-US"/>
              <a:t> a coincidence of the event </a:t>
            </a:r>
            <a:r>
              <a:rPr lang="en-US" i="1"/>
              <a:t>x</a:t>
            </a:r>
            <a:r>
              <a:rPr lang="en-US"/>
              <a:t> and event </a:t>
            </a:r>
            <a:r>
              <a:rPr lang="en-US" i="1"/>
              <a:t>y</a:t>
            </a:r>
            <a:r>
              <a:rPr lang="en-US"/>
              <a:t>.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85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steps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Initialize the Generator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Generate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Evaluate the Population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Selection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Update the Generator</a:t>
            </a: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138036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5000" y="42672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The Generator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363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Steps of the algorithm</a:t>
            </a:r>
            <a:endParaRPr lang="th-TH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Initialise H to a uniform distribution.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Sample a population from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Evaluate the population.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Select two groups of candidates: better, and worse.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Use these two groups to update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Repeate the steps 2-3-4-5 until satisfactory solutions are found.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76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Updating of </a:t>
            </a:r>
            <a:r>
              <a:rPr lang="en-US" b="1" i="1"/>
              <a:t>H</a:t>
            </a:r>
            <a:r>
              <a:rPr lang="en-US"/>
              <a:t> </a:t>
            </a:r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3086100"/>
          </a:xfrm>
        </p:spPr>
        <p:txBody>
          <a:bodyPr/>
          <a:lstStyle/>
          <a:p>
            <a:r>
              <a:rPr lang="en-US" i="1"/>
              <a:t>k</a:t>
            </a:r>
            <a:r>
              <a:rPr lang="en-US"/>
              <a:t> denotes the step size, </a:t>
            </a:r>
            <a:r>
              <a:rPr lang="en-US" i="1"/>
              <a:t>n</a:t>
            </a:r>
            <a:r>
              <a:rPr lang="en-US"/>
              <a:t> the length of a candidate, </a:t>
            </a:r>
            <a:r>
              <a:rPr lang="en-US" i="1"/>
              <a:t>r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better-group candidates, </a:t>
            </a:r>
            <a:r>
              <a:rPr lang="en-US" i="1"/>
              <a:t>p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worse-group candidates.  </a:t>
            </a:r>
            <a:r>
              <a:rPr lang="en-US" i="1"/>
              <a:t>H</a:t>
            </a:r>
            <a:r>
              <a:rPr lang="en-US" i="1" baseline="-25000"/>
              <a:t>xx</a:t>
            </a:r>
            <a:r>
              <a:rPr lang="en-US"/>
              <a:t> are always zero.</a:t>
            </a:r>
            <a:endParaRPr lang="th-TH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1188" y="1989138"/>
          <a:ext cx="8243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4064000" imgH="482600" progId="Equation.3">
                  <p:embed/>
                </p:oleObj>
              </mc:Choice>
              <mc:Fallback>
                <p:oleObj name="Equation" r:id="rId4" imgW="406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2438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5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Computational Cost and Space</a:t>
            </a:r>
            <a:r>
              <a:rPr lang="en-US" sz="4000"/>
              <a:t> </a:t>
            </a:r>
            <a:endParaRPr lang="th-TH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Generating the population requires time O(</a:t>
            </a:r>
            <a:r>
              <a:rPr lang="en-US" i="1"/>
              <a:t>mn</a:t>
            </a:r>
            <a:r>
              <a:rPr lang="en-US" baseline="30000"/>
              <a:t>2</a:t>
            </a:r>
            <a:r>
              <a:rPr lang="en-US"/>
              <a:t>) and space O(</a:t>
            </a:r>
            <a:r>
              <a:rPr lang="en-US" i="1"/>
              <a:t>mn</a:t>
            </a:r>
            <a:r>
              <a:rPr lang="en-US"/>
              <a:t>)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Sorting the population requires time O(</a:t>
            </a:r>
            <a:r>
              <a:rPr lang="en-US" i="1"/>
              <a:t>m</a:t>
            </a:r>
            <a:r>
              <a:rPr lang="en-US"/>
              <a:t> log </a:t>
            </a:r>
            <a:r>
              <a:rPr lang="en-US" i="1"/>
              <a:t>m</a:t>
            </a:r>
            <a:r>
              <a:rPr lang="en-US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The generator require space 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  <a:endParaRPr lang="th-TH"/>
          </a:p>
          <a:p>
            <a:pPr marL="609600" indent="-609600">
              <a:buFontTx/>
              <a:buAutoNum type="arabicPeriod"/>
            </a:pPr>
            <a:r>
              <a:rPr lang="en-US"/>
              <a:t>Updating the joint probability matrix requires time O(</a:t>
            </a:r>
            <a:r>
              <a:rPr lang="en-US" i="1"/>
              <a:t>mn</a:t>
            </a:r>
            <a:r>
              <a:rPr lang="en-US" baseline="30000"/>
              <a:t>2</a:t>
            </a:r>
            <a:r>
              <a:rPr lang="en-US"/>
              <a:t>)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081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TSP</a:t>
            </a:r>
            <a:endParaRPr lang="th-TH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37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What is Evolutionary Computation</a:t>
            </a:r>
            <a:endParaRPr lang="th-TH" altLang="th-TH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th-TH" dirty="0" smtClean="0"/>
              <a:t>   EC is a probabilistic search procedure to obtain solutions starting from a set of candidate solutions, using improving operators to “evolve” solutions. </a:t>
            </a:r>
          </a:p>
          <a:p>
            <a:pPr eaLnBrk="1" hangingPunct="1">
              <a:buFontTx/>
              <a:buNone/>
            </a:pPr>
            <a:r>
              <a:rPr lang="en-US" altLang="th-TH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th-TH" dirty="0" smtClean="0"/>
              <a:t>	Improving operators are inspired by natural evolution.</a:t>
            </a:r>
          </a:p>
          <a:p>
            <a:pPr eaLnBrk="1" hangingPunct="1"/>
            <a:endParaRPr lang="en-US" altLang="th-TH" sz="1200" dirty="0" smtClean="0"/>
          </a:p>
        </p:txBody>
      </p:sp>
    </p:spTree>
    <p:extLst>
      <p:ext uri="{BB962C8B-B14F-4D97-AF65-F5344CB8AC3E}">
        <p14:creationId xmlns:p14="http://schemas.microsoft.com/office/powerpoint/2010/main" val="17998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Negative Correlation</a:t>
            </a:r>
            <a:endParaRPr lang="th-TH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7650" y="1600200"/>
            <a:ext cx="61087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The population clouds in a random 100-city 2-obj TSP</a:t>
            </a:r>
            <a:r>
              <a:rPr lang="en-US" sz="2000"/>
              <a:t> 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41105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Comparison for Scholl and Klein’s 297 tasks at the cycle time of 2,787 time units </a:t>
            </a:r>
            <a:endParaRPr lang="th-TH" sz="320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538" y="1600200"/>
            <a:ext cx="68929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0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U-shaped assembly line for </a:t>
            </a:r>
            <a:r>
              <a:rPr lang="en-GB" sz="4000" i="1"/>
              <a:t>j</a:t>
            </a:r>
            <a:r>
              <a:rPr lang="en-GB" sz="4000"/>
              <a:t> workers and </a:t>
            </a:r>
            <a:r>
              <a:rPr lang="en-GB" sz="4000" i="1"/>
              <a:t>k</a:t>
            </a:r>
            <a:r>
              <a:rPr lang="en-GB" sz="4000"/>
              <a:t> machines </a:t>
            </a:r>
            <a:endParaRPr lang="th-TH" sz="400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050" y="1600200"/>
            <a:ext cx="58039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6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88840"/>
          </a:xfrm>
        </p:spPr>
        <p:txBody>
          <a:bodyPr/>
          <a:lstStyle/>
          <a:p>
            <a:pPr marL="514350" indent="-514350" algn="ctr">
              <a:buAutoNum type="alphaLcParenBoth"/>
            </a:pPr>
            <a:r>
              <a:rPr lang="en-US" sz="2800" dirty="0" smtClean="0"/>
              <a:t>n-queens    </a:t>
            </a:r>
            <a:r>
              <a:rPr lang="en-US" sz="2800" dirty="0"/>
              <a:t>(b) n-rooks    (c) n-bishops 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(</a:t>
            </a:r>
            <a:r>
              <a:rPr lang="en-US" sz="2800" dirty="0"/>
              <a:t>d) n-knights      </a:t>
            </a:r>
          </a:p>
          <a:p>
            <a:pPr marL="0" indent="0" algn="ctr">
              <a:buNone/>
            </a:pPr>
            <a:r>
              <a:rPr lang="en-US" sz="2800" dirty="0" smtClean="0"/>
              <a:t>Available </a:t>
            </a:r>
            <a:r>
              <a:rPr lang="en-US" sz="2800" dirty="0"/>
              <a:t>moves and sample solutions</a:t>
            </a:r>
            <a:br>
              <a:rPr lang="en-US" sz="2800" dirty="0"/>
            </a:br>
            <a:r>
              <a:rPr lang="en-US" sz="2800" dirty="0"/>
              <a:t>to combination problems on a 4x4 board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0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51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 descr="D:\prabhas\bag\talk\2013\ga-tutorial\te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COIN homepage</a:t>
            </a:r>
          </a:p>
          <a:p>
            <a:r>
              <a:rPr lang="en-US">
                <a:hlinkClick r:id="rId3"/>
              </a:rPr>
              <a:t>http</a:t>
            </a:r>
            <a:r>
              <a:rPr lang="th-TH">
                <a:hlinkClick r:id="rId3"/>
              </a:rPr>
              <a:t>://</a:t>
            </a:r>
            <a:r>
              <a:rPr lang="en-US">
                <a:hlinkClick r:id="rId3"/>
              </a:rPr>
              <a:t>www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cp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eng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chula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ac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th</a:t>
            </a:r>
            <a:r>
              <a:rPr lang="th-TH">
                <a:hlinkClick r:id="rId3"/>
              </a:rPr>
              <a:t>/</a:t>
            </a:r>
            <a:r>
              <a:rPr lang="en-US" altLang="ja-JP">
                <a:ea typeface="MS PGothic" pitchFamily="34" charset="-128"/>
                <a:hlinkClick r:id="rId3"/>
              </a:rPr>
              <a:t>faculty/pjw/</a:t>
            </a:r>
            <a:r>
              <a:rPr lang="en-US">
                <a:hlinkClick r:id="rId3"/>
              </a:rPr>
              <a:t>project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index</a:t>
            </a:r>
            <a:r>
              <a:rPr lang="th-TH">
                <a:hlinkClick r:id="rId3"/>
              </a:rPr>
              <a:t>-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htm</a:t>
            </a:r>
            <a:r>
              <a:rPr lang="th-TH"/>
              <a:t> </a:t>
            </a:r>
          </a:p>
          <a:p>
            <a:pPr>
              <a:buFontTx/>
              <a:buNone/>
            </a:pPr>
            <a:r>
              <a:rPr lang="en-US" altLang="ja-JP">
                <a:ea typeface="MS PGothic" pitchFamily="34" charset="-128"/>
              </a:rPr>
              <a:t>My homepage</a:t>
            </a:r>
          </a:p>
          <a:p>
            <a:r>
              <a:rPr lang="en-US"/>
              <a:t>http</a:t>
            </a:r>
            <a:r>
              <a:rPr lang="th-TH"/>
              <a:t>://</a:t>
            </a:r>
            <a:r>
              <a:rPr lang="en-US"/>
              <a:t>www</a:t>
            </a:r>
            <a:r>
              <a:rPr lang="th-TH"/>
              <a:t>.</a:t>
            </a:r>
            <a:r>
              <a:rPr lang="en-US"/>
              <a:t>cp</a:t>
            </a:r>
            <a:r>
              <a:rPr lang="th-TH"/>
              <a:t>.</a:t>
            </a:r>
            <a:r>
              <a:rPr lang="en-US"/>
              <a:t>eng</a:t>
            </a:r>
            <a:r>
              <a:rPr lang="th-TH"/>
              <a:t>.</a:t>
            </a:r>
            <a:r>
              <a:rPr lang="en-US"/>
              <a:t>chula</a:t>
            </a:r>
            <a:r>
              <a:rPr lang="th-TH"/>
              <a:t>.</a:t>
            </a:r>
            <a:r>
              <a:rPr lang="en-US"/>
              <a:t>ac</a:t>
            </a:r>
            <a:r>
              <a:rPr lang="th-TH"/>
              <a:t>.</a:t>
            </a:r>
            <a:r>
              <a:rPr lang="en-US"/>
              <a:t>th</a:t>
            </a:r>
            <a:r>
              <a:rPr lang="th-TH"/>
              <a:t>/</a:t>
            </a:r>
            <a:r>
              <a:rPr lang="en-US" altLang="ja-JP">
                <a:ea typeface="MS PGothic" pitchFamily="34" charset="-128"/>
              </a:rPr>
              <a:t>faculty/pjw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391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COIN homepage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hlinkClick r:id="rId2"/>
              </a:rPr>
              <a:t>http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www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accent6"/>
                </a:solidFill>
                <a:hlinkClick r:id="rId2"/>
              </a:rPr>
              <a:t>cp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accent6"/>
                </a:solidFill>
                <a:hlinkClick r:id="rId2"/>
              </a:rPr>
              <a:t>eng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accent6"/>
                </a:solidFill>
                <a:hlinkClick r:id="rId2"/>
              </a:rPr>
              <a:t>chula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ac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accent6"/>
                </a:solidFill>
                <a:hlinkClick r:id="rId2"/>
              </a:rPr>
              <a:t>th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accent6"/>
                </a:solidFill>
                <a:ea typeface="MS PGothic" pitchFamily="34" charset="-128"/>
                <a:hlinkClick r:id="rId2"/>
              </a:rPr>
              <a:t>~</a:t>
            </a:r>
            <a:r>
              <a:rPr lang="en-US" dirty="0" err="1" smtClean="0">
                <a:solidFill>
                  <a:schemeClr val="accent6"/>
                </a:solidFill>
                <a:ea typeface="MS PGothic" pitchFamily="34" charset="-128"/>
                <a:hlinkClick r:id="rId2"/>
              </a:rPr>
              <a:t>piak</a:t>
            </a:r>
            <a:r>
              <a:rPr lang="en-US" altLang="ja-JP" dirty="0" smtClean="0">
                <a:solidFill>
                  <a:schemeClr val="accent6"/>
                </a:solidFill>
                <a:ea typeface="MS PGothic" pitchFamily="34" charset="-128"/>
                <a:hlinkClick r:id="rId2"/>
              </a:rPr>
              <a:t>/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project</a:t>
            </a:r>
            <a:endParaRPr lang="th-TH" dirty="0" smtClean="0">
              <a:solidFill>
                <a:schemeClr val="accent6"/>
              </a:solidFill>
              <a:hlinkClick r:id="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accent6"/>
                </a:solidFill>
                <a:hlinkClick r:id=""/>
              </a:rPr>
              <a:t>/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coin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index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-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coin</a:t>
            </a:r>
            <a:r>
              <a:rPr lang="th-TH" dirty="0" smtClean="0">
                <a:solidFill>
                  <a:schemeClr val="accent6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accent6"/>
                </a:solidFill>
                <a:hlinkClick r:id="rId2"/>
              </a:rPr>
              <a:t>htm</a:t>
            </a:r>
            <a:r>
              <a:rPr lang="th-TH" smtClean="0">
                <a:solidFill>
                  <a:schemeClr val="accent6"/>
                </a:solidFill>
              </a:rPr>
              <a:t> 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25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34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Survival of the fittest.</a:t>
            </a:r>
          </a:p>
          <a:p>
            <a:pPr eaLnBrk="1" hangingPunct="1"/>
            <a:endParaRPr lang="en-US" altLang="th-TH" sz="1200" dirty="0" smtClean="0"/>
          </a:p>
          <a:p>
            <a:pPr eaLnBrk="1" hangingPunct="1"/>
            <a:r>
              <a:rPr lang="en-US" altLang="th-TH" dirty="0" smtClean="0"/>
              <a:t>The objective function depends on the problem.</a:t>
            </a:r>
          </a:p>
          <a:p>
            <a:pPr eaLnBrk="1" hangingPunct="1"/>
            <a:endParaRPr lang="en-US" altLang="th-TH" sz="1200" dirty="0" smtClean="0"/>
          </a:p>
          <a:p>
            <a:pPr eaLnBrk="1" hangingPunct="1"/>
            <a:r>
              <a:rPr lang="en-US" altLang="th-TH" dirty="0" smtClean="0"/>
              <a:t>EC is not a random search.</a:t>
            </a:r>
            <a:endParaRPr lang="th-TH" altLang="th-TH" dirty="0" smtClean="0"/>
          </a:p>
          <a:p>
            <a:pPr eaLnBrk="1" hangingPunct="1">
              <a:buFontTx/>
              <a:buNone/>
            </a:pPr>
            <a:endParaRPr lang="th-TH" altLang="th-TH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Evolutionary Computation</a:t>
            </a:r>
            <a:endParaRPr lang="th-TH" alt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195869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Negative Correlation</a:t>
            </a:r>
            <a:endParaRPr lang="th-TH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7650" y="1600200"/>
            <a:ext cx="61087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6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cross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44" y="1600200"/>
            <a:ext cx="6188911" cy="452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GB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7158" y="3724276"/>
            <a:ext cx="3571900" cy="2562244"/>
            <a:chOff x="432" y="1950"/>
            <a:chExt cx="1728" cy="1680"/>
          </a:xfrm>
          <a:solidFill>
            <a:srgbClr val="FFFF99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White">
            <a:xfrm>
              <a:off x="432" y="1950"/>
              <a:ext cx="1728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80" y="2076"/>
              <a:ext cx="15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Thermal Properties Testing </a:t>
              </a: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(DSC)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Liquidus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Solidification Range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5780" name="AutoShape 6"/>
          <p:cNvSpPr>
            <a:spLocks noChangeAspect="1" noChangeArrowheads="1" noTextEdit="1"/>
          </p:cNvSpPr>
          <p:nvPr/>
        </p:nvSpPr>
        <p:spPr bwMode="gray">
          <a:xfrm>
            <a:off x="3222625" y="370046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sp>
        <p:nvSpPr>
          <p:cNvPr id="15" name="Freeform 7"/>
          <p:cNvSpPr>
            <a:spLocks/>
          </p:cNvSpPr>
          <p:nvPr/>
        </p:nvSpPr>
        <p:spPr bwMode="gray">
          <a:xfrm>
            <a:off x="3352800" y="37242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7578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70046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grpSp>
        <p:nvGrpSpPr>
          <p:cNvPr id="75783" name="Group 22"/>
          <p:cNvGrpSpPr>
            <a:grpSpLocks/>
          </p:cNvGrpSpPr>
          <p:nvPr/>
        </p:nvGrpSpPr>
        <p:grpSpPr bwMode="auto">
          <a:xfrm>
            <a:off x="3124200" y="2047875"/>
            <a:ext cx="2998788" cy="1601788"/>
            <a:chOff x="1920" y="864"/>
            <a:chExt cx="1889" cy="1009"/>
          </a:xfrm>
        </p:grpSpPr>
        <p:grpSp>
          <p:nvGrpSpPr>
            <p:cNvPr id="75784" name="Group 10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75785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8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</p:grpSp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  <p:sp>
          <p:nvSpPr>
            <p:cNvPr id="75792" name="Text Box 18"/>
            <p:cNvSpPr txBox="1">
              <a:spLocks noChangeArrowheads="1"/>
            </p:cNvSpPr>
            <p:nvPr/>
          </p:nvSpPr>
          <p:spPr bwMode="auto">
            <a:xfrm>
              <a:off x="2216" y="959"/>
              <a:ext cx="14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10 Solder</a:t>
              </a:r>
            </a:p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Compositions</a:t>
              </a:r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62602" y="3800478"/>
            <a:ext cx="3224240" cy="2362200"/>
            <a:chOff x="3504" y="1950"/>
            <a:chExt cx="1440" cy="1680"/>
          </a:xfrm>
          <a:solidFill>
            <a:srgbClr val="FFFF99"/>
          </a:solidFill>
        </p:grpSpPr>
        <p:sp>
          <p:nvSpPr>
            <p:cNvPr id="31" name="AutoShape 3"/>
            <p:cNvSpPr>
              <a:spLocks noChangeArrowheads="1"/>
            </p:cNvSpPr>
            <p:nvPr/>
          </p:nvSpPr>
          <p:spPr bwMode="grayWhite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600" y="2064"/>
              <a:ext cx="12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Wettability Testing</a:t>
              </a:r>
            </a:p>
            <a:p>
              <a:pPr eaLnBrk="0" hangingPunct="0">
                <a:defRPr/>
              </a:pP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(Wetting Balance; </a:t>
              </a:r>
              <a:br>
                <a:rPr lang="en-US" sz="2000" b="1" dirty="0">
                  <a:solidFill>
                    <a:srgbClr val="00B050"/>
                  </a:solidFill>
                  <a:latin typeface="Arial" charset="0"/>
                </a:rPr>
              </a:b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 Globule Method)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Time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Force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3" name="Freeform 9"/>
          <p:cNvSpPr>
            <a:spLocks/>
          </p:cNvSpPr>
          <p:nvPr/>
        </p:nvSpPr>
        <p:spPr bwMode="gray">
          <a:xfrm flipH="1">
            <a:off x="4875213" y="37036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2133600"/>
            <a:ext cx="71008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6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Sn-Ag-Cu (SAC) Solder</a:t>
            </a:r>
            <a:endParaRPr lang="en-GB" altLang="th-TH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700088" y="2000250"/>
            <a:ext cx="8229600" cy="3992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th-TH" sz="2000" smtClean="0">
                <a:solidFill>
                  <a:srgbClr val="00B0F0"/>
                </a:solidFill>
              </a:rPr>
              <a:t>Advantage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Sufficient Supply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Wetting Characteristics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Fatigue Resistance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Good overall joint strength</a:t>
            </a:r>
            <a:endParaRPr lang="en-US" altLang="th-TH" sz="11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th-TH" sz="2000" smtClean="0">
                <a:solidFill>
                  <a:srgbClr val="FF0066"/>
                </a:solidFill>
              </a:rPr>
              <a:t>Limitation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Moderate High Melting Temp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000" smtClean="0"/>
              <a:t> Long Term Reliability Data</a:t>
            </a:r>
          </a:p>
          <a:p>
            <a:pPr eaLnBrk="1" hangingPunct="1"/>
            <a:endParaRPr lang="en-GB" altLang="th-TH" sz="2000" smtClean="0"/>
          </a:p>
        </p:txBody>
      </p:sp>
      <p:pic>
        <p:nvPicPr>
          <p:cNvPr id="4" name="Picture 3" descr="Pb-free_Fra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b-free_Te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8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Lead-free Solder Alloys</a:t>
            </a:r>
            <a:endParaRPr lang="en-GB" altLang="th-TH" smtClean="0"/>
          </a:p>
        </p:txBody>
      </p:sp>
      <p:sp>
        <p:nvSpPr>
          <p:cNvPr id="20483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h-TH" altLang="th-TH"/>
          </a:p>
        </p:txBody>
      </p:sp>
      <p:sp>
        <p:nvSpPr>
          <p:cNvPr id="20484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000" b="1" u="sng">
                <a:solidFill>
                  <a:schemeClr val="accent2"/>
                </a:solidFill>
              </a:rPr>
              <a:t>Lead-based Solder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Low cost and abundant supply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Forms a reliable metallurgical joint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Good manufacturability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Excellent history of reliable use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Toxicity</a:t>
            </a:r>
          </a:p>
          <a:p>
            <a:pPr eaLnBrk="1" hangingPunct="1">
              <a:lnSpc>
                <a:spcPct val="150000"/>
              </a:lnSpc>
            </a:pPr>
            <a:endParaRPr lang="en-US" altLang="th-TH" sz="8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th-TH" altLang="th-TH" sz="2000">
              <a:solidFill>
                <a:schemeClr val="accent2"/>
              </a:solidFill>
            </a:endParaRPr>
          </a:p>
        </p:txBody>
      </p:sp>
      <p:pic>
        <p:nvPicPr>
          <p:cNvPr id="6" name="Picture 5" descr="lead-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ore_wire_sol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olderPas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8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286250" y="3357563"/>
            <a:ext cx="4714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000" b="1" u="sng">
                <a:solidFill>
                  <a:schemeClr val="accent2"/>
                </a:solidFill>
              </a:rPr>
              <a:t>Lead-free Solder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No toxicity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Meet Government legislations </a:t>
            </a:r>
            <a:br>
              <a:rPr lang="en-US" altLang="th-TH" sz="2000">
                <a:solidFill>
                  <a:schemeClr val="accent2"/>
                </a:solidFill>
              </a:rPr>
            </a:br>
            <a:r>
              <a:rPr lang="en-US" altLang="th-TH" sz="2000">
                <a:solidFill>
                  <a:schemeClr val="accent2"/>
                </a:solidFill>
              </a:rPr>
              <a:t>  (WEEE &amp; RoHS)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Marketing Advantage (green product)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Increased Cost of Non-compliant parts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>
                <a:solidFill>
                  <a:schemeClr val="accent2"/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254159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380" y="1600200"/>
            <a:ext cx="4113239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22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05942" cy="43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3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Genetic Algorithm Pseudo Code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th-TH" sz="2400" b="1" dirty="0" err="1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US" altLang="th-TH" sz="24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nitialise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population P </a:t>
            </a:r>
          </a:p>
          <a:p>
            <a:pPr marL="0" indent="0" eaLnBrk="1" hangingPunct="1">
              <a:buNone/>
            </a:pPr>
            <a:r>
              <a:rPr lang="en-US" altLang="th-TH" sz="2400" b="1" dirty="0">
                <a:solidFill>
                  <a:srgbClr val="008000"/>
                </a:solidFill>
                <a:latin typeface="Courier New"/>
                <a:cs typeface="Courier New"/>
              </a:rPr>
              <a:t>w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hile not terminate 	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evaluate P by fitness function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P’ = </a:t>
            </a:r>
            <a:r>
              <a:rPr lang="en-US" altLang="th-TH" sz="24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selection.recombination.mutation</a:t>
            </a: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of P </a:t>
            </a:r>
          </a:p>
          <a:p>
            <a:pPr marL="457200" lvl="1" indent="0" eaLnBrk="1" hangingPunct="1">
              <a:buNone/>
            </a:pPr>
            <a:r>
              <a:rPr lang="en-US" altLang="th-TH" sz="2400" b="1" dirty="0" smtClean="0">
                <a:solidFill>
                  <a:srgbClr val="008000"/>
                </a:solidFill>
                <a:latin typeface="Courier New"/>
                <a:cs typeface="Courier New"/>
              </a:rPr>
              <a:t> P = P’</a:t>
            </a:r>
          </a:p>
          <a:p>
            <a:pPr eaLnBrk="1" hangingPunct="1"/>
            <a:endParaRPr lang="en-US" altLang="th-TH" sz="2800" dirty="0" smtClean="0"/>
          </a:p>
          <a:p>
            <a:pPr eaLnBrk="1" hangingPunct="1"/>
            <a:r>
              <a:rPr lang="en-US" altLang="th-TH" sz="2800" dirty="0" smtClean="0"/>
              <a:t>terminating conditions: </a:t>
            </a:r>
          </a:p>
          <a:p>
            <a:pPr lvl="1"/>
            <a:r>
              <a:rPr lang="en-US" altLang="th-TH" dirty="0" smtClean="0"/>
              <a:t>found satisfactory solutions </a:t>
            </a:r>
          </a:p>
          <a:p>
            <a:pPr lvl="1"/>
            <a:r>
              <a:rPr lang="en-US" altLang="th-TH" dirty="0" smtClean="0"/>
              <a:t>waiting too long</a:t>
            </a:r>
          </a:p>
          <a:p>
            <a:pPr eaLnBrk="1" hangingPunct="1"/>
            <a:endParaRPr lang="en-US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196319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Simple Genetic Algorithm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Represent a solution by a binary string {0,1}* </a:t>
            </a:r>
          </a:p>
          <a:p>
            <a:pPr eaLnBrk="1" hangingPunct="1"/>
            <a:r>
              <a:rPr lang="en-US" altLang="th-TH" smtClean="0"/>
              <a:t>Selection:  chance to be selected is proportional to its fitness </a:t>
            </a:r>
          </a:p>
          <a:p>
            <a:pPr eaLnBrk="1" hangingPunct="1"/>
            <a:r>
              <a:rPr lang="en-US" altLang="th-TH" smtClean="0"/>
              <a:t>Recombination:  single point crossover</a:t>
            </a:r>
          </a:p>
          <a:p>
            <a:pPr eaLnBrk="1" hangingPunct="1"/>
            <a:r>
              <a:rPr lang="en-US" altLang="th-TH" smtClean="0"/>
              <a:t>Mutation: single bit flip</a:t>
            </a:r>
          </a:p>
        </p:txBody>
      </p:sp>
    </p:spTree>
    <p:extLst>
      <p:ext uri="{BB962C8B-B14F-4D97-AF65-F5344CB8AC3E}">
        <p14:creationId xmlns:p14="http://schemas.microsoft.com/office/powerpoint/2010/main" val="289724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 a cut point,  cut two parents, 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	AAAAAA   111111</a:t>
            </a:r>
          </a:p>
          <a:p>
            <a:pPr eaLnBrk="1" hangingPunct="1">
              <a:defRPr/>
            </a:pPr>
            <a:r>
              <a:rPr lang="en-US" dirty="0" smtClean="0"/>
              <a:t>cut at bit 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</a:p>
          <a:p>
            <a:pPr eaLnBrk="1" hangingPunct="1">
              <a:defRPr/>
            </a:pPr>
            <a:r>
              <a:rPr lang="en-US" dirty="0" smtClean="0"/>
              <a:t>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37957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 bit flip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		 111111  --&gt;  111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   </a:t>
            </a:r>
          </a:p>
          <a:p>
            <a:pPr eaLnBrk="1" hangingPunct="1">
              <a:defRPr/>
            </a:pPr>
            <a:r>
              <a:rPr lang="en-US" dirty="0" smtClean="0"/>
              <a:t>flip at bit 4</a:t>
            </a:r>
          </a:p>
        </p:txBody>
      </p:sp>
    </p:spTree>
    <p:extLst>
      <p:ext uri="{BB962C8B-B14F-4D97-AF65-F5344CB8AC3E}">
        <p14:creationId xmlns:p14="http://schemas.microsoft.com/office/powerpoint/2010/main" val="48654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87000"/>
              </a:srgbClr>
            </a:gs>
            <a:gs pos="100000">
              <a:srgbClr val="FFFFFF">
                <a:alpha val="87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Other EC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Evolution Strategy -- represents solutions with real numbers</a:t>
            </a:r>
          </a:p>
          <a:p>
            <a:pPr eaLnBrk="1" hangingPunct="1"/>
            <a:r>
              <a:rPr lang="en-US" altLang="th-TH" dirty="0" smtClean="0"/>
              <a:t>Genetic Programming -- represents solutions with tree-data-structures</a:t>
            </a:r>
          </a:p>
          <a:p>
            <a:pPr eaLnBrk="1" hangingPunct="1"/>
            <a:r>
              <a:rPr lang="en-US" altLang="th-TH" dirty="0" smtClean="0"/>
              <a:t>Differential Evolution – vectors space</a:t>
            </a:r>
          </a:p>
        </p:txBody>
      </p:sp>
    </p:spTree>
    <p:extLst>
      <p:ext uri="{BB962C8B-B14F-4D97-AF65-F5344CB8AC3E}">
        <p14:creationId xmlns:p14="http://schemas.microsoft.com/office/powerpoint/2010/main" val="2548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944</Words>
  <Application>Microsoft Macintosh PowerPoint</Application>
  <PresentationFormat>On-screen Show (4:3)</PresentationFormat>
  <Paragraphs>240</Paragraphs>
  <Slides>47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Applied Evolutionary Optimization</vt:lpstr>
      <vt:lpstr>What is Evolutionary Optimization</vt:lpstr>
      <vt:lpstr>What is Evolutionary Computation</vt:lpstr>
      <vt:lpstr>Evolutionary Computation</vt:lpstr>
      <vt:lpstr>Genetic Algorithm Pseudo Code</vt:lpstr>
      <vt:lpstr>Simple Genetic Algorithm</vt:lpstr>
      <vt:lpstr>Recombination</vt:lpstr>
      <vt:lpstr>Mutation</vt:lpstr>
      <vt:lpstr>Other 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Evolve robot programs: Biped walking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 summary</vt:lpstr>
      <vt:lpstr>Coincidence Algorithm COIN</vt:lpstr>
      <vt:lpstr>Combinatorial optimisation</vt:lpstr>
      <vt:lpstr>Model in COIN</vt:lpstr>
      <vt:lpstr>Coincidence Algorithm steps</vt:lpstr>
      <vt:lpstr>Steps of the algorithm</vt:lpstr>
      <vt:lpstr>Updating of H </vt:lpstr>
      <vt:lpstr>Computational Cost and Space </vt:lpstr>
      <vt:lpstr>TSP</vt:lpstr>
      <vt:lpstr>Role of Negative Correlation</vt:lpstr>
      <vt:lpstr>Multi-objective TSP</vt:lpstr>
      <vt:lpstr>Comparison for Scholl and Klein’s 297 tasks at the cycle time of 2,787 time units </vt:lpstr>
      <vt:lpstr>U-shaped assembly line for j workers and k machines </vt:lpstr>
      <vt:lpstr>PowerPoint Presentation</vt:lpstr>
      <vt:lpstr>PowerPoint Presentation</vt:lpstr>
      <vt:lpstr>PowerPoint Presentation</vt:lpstr>
      <vt:lpstr>More Information</vt:lpstr>
      <vt:lpstr>More Information</vt:lpstr>
      <vt:lpstr>PowerPoint Presentation</vt:lpstr>
      <vt:lpstr>Role of Negative Correlation</vt:lpstr>
      <vt:lpstr>PowerPoint Presentation</vt:lpstr>
      <vt:lpstr>Experiments</vt:lpstr>
      <vt:lpstr>PowerPoint Presentation</vt:lpstr>
      <vt:lpstr>Sn-Ag-Cu (SAC) Solder</vt:lpstr>
      <vt:lpstr>Lead-free Solder Alloys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Evolutionary Optimization</dc:title>
  <dc:creator>pc</dc:creator>
  <cp:lastModifiedBy>P C</cp:lastModifiedBy>
  <cp:revision>9</cp:revision>
  <dcterms:created xsi:type="dcterms:W3CDTF">2014-05-20T07:18:57Z</dcterms:created>
  <dcterms:modified xsi:type="dcterms:W3CDTF">2014-05-21T01:31:07Z</dcterms:modified>
</cp:coreProperties>
</file>